
<file path=[Content_Types].xml><?xml version="1.0" encoding="utf-8"?>
<Types xmlns="http://schemas.openxmlformats.org/package/2006/content-types">
  <Override PartName="/ppt/slides/slide18.xml" ContentType="application/vnd.openxmlformats-officedocument.presentationml.slide+xml"/>
  <Override PartName="/ppt/notesSlides/notesSlide4.xml" ContentType="application/vnd.openxmlformats-officedocument.presentationml.notesSlide+xml"/>
  <Override PartName="/ppt/slides/slide9.xml" ContentType="application/vnd.openxmlformats-officedocument.presentationml.slide+xml"/>
  <Override PartName="/ppt/slides/slide14.xml" ContentType="application/vnd.openxmlformats-officedocument.presentationml.slide+xml"/>
  <Override PartName="/ppt/notesSlides/notesSlide9.xml" ContentType="application/vnd.openxmlformats-officedocument.presentationml.notesSlide+xml"/>
  <Override PartName="/ppt/notesSlides/notesSlide16.xml" ContentType="application/vnd.openxmlformats-officedocument.presentationml.notesSlide+xml"/>
  <Override PartName="/ppt/slides/slide5.xml" ContentType="application/vnd.openxmlformats-officedocument.presentationml.slide+xml"/>
  <Override PartName="/ppt/slides/slide38.xml" ContentType="application/vnd.openxmlformats-officedocument.presentationml.slide+xml"/>
  <Default Extension="rels" ContentType="application/vnd.openxmlformats-package.relationships+xml"/>
  <Override PartName="/ppt/slides/slide10.xml" ContentType="application/vnd.openxmlformats-officedocument.presentationml.slide+xml"/>
  <Override PartName="/ppt/slideLayouts/slideLayout5.xml" ContentType="application/vnd.openxmlformats-officedocument.presentationml.slideLayout+xml"/>
  <Override PartName="/ppt/notesMasters/notesMaster1.xml" ContentType="application/vnd.openxmlformats-officedocument.presentationml.notesMaster+xml"/>
  <Override PartName="/ppt/slides/slide1.xml" ContentType="application/vnd.openxmlformats-officedocument.presentationml.slide+xml"/>
  <Override PartName="/ppt/slides/slide26.xml" ContentType="application/vnd.openxmlformats-officedocument.presentationml.slide+xml"/>
  <Override PartName="/ppt/handoutMasters/handoutMaster1.xml" ContentType="application/vnd.openxmlformats-officedocument.presentationml.handoutMaster+xml"/>
  <Override PartName="/ppt/slides/slide34.xml" ContentType="application/vnd.openxmlformats-officedocument.presentationml.slide+xml"/>
  <Default Extension="jpeg" ContentType="image/jpeg"/>
  <Override PartName="/ppt/slideLayouts/slideLayout1.xml" ContentType="application/vnd.openxmlformats-officedocument.presentationml.slideLayout+xml"/>
  <Override PartName="/ppt/theme/theme2.xml" ContentType="application/vnd.openxmlformats-officedocument.theme+xml"/>
  <Override PartName="/ppt/slides/slide22.xml" ContentType="application/vnd.openxmlformats-officedocument.presentationml.slide+xml"/>
  <Override PartName="/ppt/slides/slide30.xml" ContentType="application/vnd.openxmlformats-officedocument.presentationml.slide+xml"/>
  <Override PartName="/ppt/notesSlides/notesSlide12.xml" ContentType="application/vnd.openxmlformats-officedocument.presentationml.notesSlide+xml"/>
  <Override PartName="/docProps/app.xml" ContentType="application/vnd.openxmlformats-officedocument.extended-properties+xml"/>
  <Default Extension="xml" ContentType="application/xml"/>
  <Override PartName="/ppt/slides/slide19.xml" ContentType="application/vnd.openxmlformats-officedocument.presentationml.slide+xml"/>
  <Override PartName="/ppt/notesSlides/notesSlide5.xml" ContentType="application/vnd.openxmlformats-officedocument.presentationml.notesSlide+xml"/>
  <Override PartName="/ppt/tableStyles.xml" ContentType="application/vnd.openxmlformats-officedocument.presentationml.tableStyles+xml"/>
  <Override PartName="/ppt/slides/slide15.xml" ContentType="application/vnd.openxmlformats-officedocument.presentationml.slide+xml"/>
  <Override PartName="/ppt/notesSlides/notesSlide1.xml" ContentType="application/vnd.openxmlformats-officedocument.presentationml.notesSlide+xml"/>
  <Override PartName="/ppt/notesSlides/notesSlide17.xml" ContentType="application/vnd.openxmlformats-officedocument.presentationml.notesSlide+xml"/>
  <Override PartName="/ppt/slides/slide6.xml" ContentType="application/vnd.openxmlformats-officedocument.presentationml.slide+xml"/>
  <Override PartName="/ppt/slides/slide39.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notesSlides/notesSlide13.xml" ContentType="application/vnd.openxmlformats-officedocument.presentationml.notesSlide+xml"/>
  <Override PartName="/ppt/slides/slide27.xml" ContentType="application/vnd.openxmlformats-officedocument.presentationml.slide+xml"/>
  <Override PartName="/ppt/slides/slide35.xml" ContentType="application/vnd.openxmlformats-officedocument.presentationml.slide+xml"/>
  <Override PartName="/ppt/slides/slide2.xml" ContentType="application/vnd.openxmlformats-officedocument.presentationml.slide+xml"/>
  <Override PartName="/ppt/theme/theme3.xml" ContentType="application/vnd.openxmlformats-officedocument.theme+xml"/>
  <Override PartName="/ppt/slideLayouts/slideLayout2.xml" ContentType="application/vnd.openxmlformats-officedocument.presentationml.slideLayout+xml"/>
  <Default Extension="png" ContentType="image/png"/>
  <Override PartName="/ppt/slides/slide23.xml" ContentType="application/vnd.openxmlformats-officedocument.presentationml.slide+xml"/>
  <Override PartName="/ppt/slides/slide31.xml" ContentType="application/vnd.openxmlformats-officedocument.presentationml.slide+xml"/>
  <Default Extension="pdf" ContentType="application/pdf"/>
  <Override PartName="/ppt/notesSlides/notesSlide6.xml" ContentType="application/vnd.openxmlformats-officedocument.presentationml.notesSlide+xml"/>
  <Override PartName="/ppt/slides/slide16.xml" ContentType="application/vnd.openxmlformats-officedocument.presentationml.slide+xml"/>
  <Override PartName="/ppt/notesSlides/notesSlide2.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notesSlides/notesSlide14.xml" ContentType="application/vnd.openxmlformats-officedocument.presentationml.notesSlide+xml"/>
  <Override PartName="/ppt/slides/slide3.xml" ContentType="application/vnd.openxmlformats-officedocument.presentationml.slide+xml"/>
  <Override PartName="/ppt/slides/slide28.xml" ContentType="application/vnd.openxmlformats-officedocument.presentationml.slide+xml"/>
  <Override PartName="/ppt/slides/slide36.xml" ContentType="application/vnd.openxmlformats-officedocument.presentationml.slide+xml"/>
  <Override PartName="/ppt/slideLayouts/slideLayout3.xml" ContentType="application/vnd.openxmlformats-officedocument.presentationml.slideLayout+xml"/>
  <Override PartName="/ppt/slides/slide24.xml" ContentType="application/vnd.openxmlformats-officedocument.presentationml.slide+xml"/>
  <Override PartName="/ppt/slides/slide32.xml" ContentType="application/vnd.openxmlformats-officedocument.presentationml.slide+xml"/>
  <Override PartName="/ppt/slides/slide20.xml" ContentType="application/vnd.openxmlformats-officedocument.presentationml.slide+xml"/>
  <Override PartName="/ppt/notesSlides/notesSlide7.xml" ContentType="application/vnd.openxmlformats-officedocument.presentationml.notesSlide+xml"/>
  <Override PartName="/ppt/slides/slide17.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slides/slide8.xml" ContentType="application/vnd.openxmlformats-officedocument.presentationml.slide+xml"/>
  <Override PartName="/ppt/presProps.xml" ContentType="application/vnd.openxmlformats-officedocument.presentationml.presProps+xml"/>
  <Override PartName="/ppt/slides/slide13.xml" ContentType="application/vnd.openxmlformats-officedocument.presentationml.slide+xml"/>
  <Override PartName="/ppt/notesSlides/notesSlide8.xml" ContentType="application/vnd.openxmlformats-officedocument.presentationml.notesSlide+xml"/>
  <Override PartName="/ppt/notesSlides/notesSlide15.xml" ContentType="application/vnd.openxmlformats-officedocument.presentationml.notesSlide+xml"/>
  <Override PartName="/ppt/slides/slide4.xml" ContentType="application/vnd.openxmlformats-officedocument.presentationml.slide+xml"/>
  <Override PartName="/ppt/slides/slide37.xml" ContentType="application/vnd.openxmlformats-officedocument.presentationml.slide+xml"/>
  <Override PartName="/ppt/slides/slide29.xml" ContentType="application/vnd.openxmlformats-officedocument.presentationml.slide+xml"/>
  <Override PartName="/ppt/notesSlides/notesSlide11.xml" ContentType="application/vnd.openxmlformats-officedocument.presentationml.notesSlide+xml"/>
  <Override PartName="/ppt/slideLayouts/slideLayout4.xml" ContentType="application/vnd.openxmlformats-officedocument.presentationml.slideLayout+xml"/>
  <Override PartName="/ppt/slides/slide25.xml" ContentType="application/vnd.openxmlformats-officedocument.presentationml.slide+xml"/>
  <Override PartName="/ppt/slides/slide33.xml" ContentType="application/vnd.openxmlformats-officedocument.presentationml.slide+xml"/>
  <Override PartName="/ppt/slideMasters/slideMaster1.xml" ContentType="application/vnd.openxmlformats-officedocument.presentationml.slideMaster+xml"/>
  <Override PartName="/ppt/theme/theme1.xml" ContentType="application/vnd.openxmlformats-officedocument.theme+xml"/>
  <Override PartName="/ppt/slides/slide2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SpecialPlsOnTitleSld="0" strictFirstAndLastChars="0" saveSubsetFonts="1" autoCompressPictures="0">
  <p:sldMasterIdLst>
    <p:sldMasterId id="2147483650" r:id="rId1"/>
  </p:sldMasterIdLst>
  <p:notesMasterIdLst>
    <p:notesMasterId r:id="rId41"/>
  </p:notesMasterIdLst>
  <p:handoutMasterIdLst>
    <p:handoutMasterId r:id="rId42"/>
  </p:handoutMasterIdLst>
  <p:sldIdLst>
    <p:sldId id="324" r:id="rId2"/>
    <p:sldId id="358" r:id="rId3"/>
    <p:sldId id="368" r:id="rId4"/>
    <p:sldId id="326" r:id="rId5"/>
    <p:sldId id="327" r:id="rId6"/>
    <p:sldId id="369" r:id="rId7"/>
    <p:sldId id="328" r:id="rId8"/>
    <p:sldId id="329" r:id="rId9"/>
    <p:sldId id="330" r:id="rId10"/>
    <p:sldId id="370" r:id="rId11"/>
    <p:sldId id="331" r:id="rId12"/>
    <p:sldId id="332" r:id="rId13"/>
    <p:sldId id="333" r:id="rId14"/>
    <p:sldId id="334" r:id="rId15"/>
    <p:sldId id="335" r:id="rId16"/>
    <p:sldId id="336" r:id="rId17"/>
    <p:sldId id="337" r:id="rId18"/>
    <p:sldId id="338" r:id="rId19"/>
    <p:sldId id="339" r:id="rId20"/>
    <p:sldId id="371" r:id="rId21"/>
    <p:sldId id="340" r:id="rId22"/>
    <p:sldId id="341" r:id="rId23"/>
    <p:sldId id="342" r:id="rId24"/>
    <p:sldId id="343" r:id="rId25"/>
    <p:sldId id="344" r:id="rId26"/>
    <p:sldId id="345" r:id="rId27"/>
    <p:sldId id="367" r:id="rId28"/>
    <p:sldId id="372" r:id="rId29"/>
    <p:sldId id="346" r:id="rId30"/>
    <p:sldId id="347" r:id="rId31"/>
    <p:sldId id="348" r:id="rId32"/>
    <p:sldId id="352" r:id="rId33"/>
    <p:sldId id="349" r:id="rId34"/>
    <p:sldId id="353" r:id="rId35"/>
    <p:sldId id="350" r:id="rId36"/>
    <p:sldId id="351" r:id="rId37"/>
    <p:sldId id="354" r:id="rId38"/>
    <p:sldId id="355" r:id="rId39"/>
    <p:sldId id="373" r:id="rId40"/>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Helvetica" charset="0"/>
        <a:ea typeface="+mn-ea"/>
        <a:cs typeface="+mn-cs"/>
      </a:defRPr>
    </a:lvl1pPr>
    <a:lvl2pPr marL="457200" algn="l" rtl="0" eaLnBrk="0" fontAlgn="base" hangingPunct="0">
      <a:spcBef>
        <a:spcPct val="0"/>
      </a:spcBef>
      <a:spcAft>
        <a:spcPct val="0"/>
      </a:spcAft>
      <a:defRPr sz="2400" kern="1200">
        <a:solidFill>
          <a:schemeClr val="tx1"/>
        </a:solidFill>
        <a:latin typeface="Helvetica" charset="0"/>
        <a:ea typeface="+mn-ea"/>
        <a:cs typeface="+mn-cs"/>
      </a:defRPr>
    </a:lvl2pPr>
    <a:lvl3pPr marL="914400" algn="l" rtl="0" eaLnBrk="0" fontAlgn="base" hangingPunct="0">
      <a:spcBef>
        <a:spcPct val="0"/>
      </a:spcBef>
      <a:spcAft>
        <a:spcPct val="0"/>
      </a:spcAft>
      <a:defRPr sz="2400" kern="1200">
        <a:solidFill>
          <a:schemeClr val="tx1"/>
        </a:solidFill>
        <a:latin typeface="Helvetica" charset="0"/>
        <a:ea typeface="+mn-ea"/>
        <a:cs typeface="+mn-cs"/>
      </a:defRPr>
    </a:lvl3pPr>
    <a:lvl4pPr marL="1371600" algn="l" rtl="0" eaLnBrk="0" fontAlgn="base" hangingPunct="0">
      <a:spcBef>
        <a:spcPct val="0"/>
      </a:spcBef>
      <a:spcAft>
        <a:spcPct val="0"/>
      </a:spcAft>
      <a:defRPr sz="2400" kern="1200">
        <a:solidFill>
          <a:schemeClr val="tx1"/>
        </a:solidFill>
        <a:latin typeface="Helvetica" charset="0"/>
        <a:ea typeface="+mn-ea"/>
        <a:cs typeface="+mn-cs"/>
      </a:defRPr>
    </a:lvl4pPr>
    <a:lvl5pPr marL="1828800" algn="l" rtl="0" eaLnBrk="0" fontAlgn="base" hangingPunct="0">
      <a:spcBef>
        <a:spcPct val="0"/>
      </a:spcBef>
      <a:spcAft>
        <a:spcPct val="0"/>
      </a:spcAft>
      <a:defRPr sz="2400" kern="1200">
        <a:solidFill>
          <a:schemeClr val="tx1"/>
        </a:solidFill>
        <a:latin typeface="Helvetica" charset="0"/>
        <a:ea typeface="+mn-ea"/>
        <a:cs typeface="+mn-cs"/>
      </a:defRPr>
    </a:lvl5pPr>
    <a:lvl6pPr marL="2286000" algn="l" defTabSz="457200" rtl="0" eaLnBrk="1" latinLnBrk="0" hangingPunct="1">
      <a:defRPr sz="2400" kern="1200">
        <a:solidFill>
          <a:schemeClr val="tx1"/>
        </a:solidFill>
        <a:latin typeface="Helvetica" charset="0"/>
        <a:ea typeface="+mn-ea"/>
        <a:cs typeface="+mn-cs"/>
      </a:defRPr>
    </a:lvl6pPr>
    <a:lvl7pPr marL="2743200" algn="l" defTabSz="457200" rtl="0" eaLnBrk="1" latinLnBrk="0" hangingPunct="1">
      <a:defRPr sz="2400" kern="1200">
        <a:solidFill>
          <a:schemeClr val="tx1"/>
        </a:solidFill>
        <a:latin typeface="Helvetica" charset="0"/>
        <a:ea typeface="+mn-ea"/>
        <a:cs typeface="+mn-cs"/>
      </a:defRPr>
    </a:lvl7pPr>
    <a:lvl8pPr marL="3200400" algn="l" defTabSz="457200" rtl="0" eaLnBrk="1" latinLnBrk="0" hangingPunct="1">
      <a:defRPr sz="2400" kern="1200">
        <a:solidFill>
          <a:schemeClr val="tx1"/>
        </a:solidFill>
        <a:latin typeface="Helvetica" charset="0"/>
        <a:ea typeface="+mn-ea"/>
        <a:cs typeface="+mn-cs"/>
      </a:defRPr>
    </a:lvl8pPr>
    <a:lvl9pPr marL="3657600" algn="l" defTabSz="457200" rtl="0" eaLnBrk="1" latinLnBrk="0" hangingPunct="1">
      <a:defRPr sz="2400" kern="1200">
        <a:solidFill>
          <a:schemeClr val="tx1"/>
        </a:solidFill>
        <a:latin typeface="Helvetica"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C1DEFA"/>
    <a:srgbClr val="A7A7A7"/>
    <a:srgbClr val="D3D3D3"/>
    <a:srgbClr val="7F0101"/>
    <a:srgbClr val="60BDC4"/>
    <a:srgbClr val="B4CFDC"/>
    <a:srgbClr val="C9D4DC"/>
    <a:srgbClr val="FEFFC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SorterView">
  <p:normalViewPr>
    <p:restoredLeft sz="15620"/>
    <p:restoredTop sz="94660"/>
  </p:normalViewPr>
  <p:slideViewPr>
    <p:cSldViewPr>
      <p:cViewPr varScale="1">
        <p:scale>
          <a:sx n="143" d="100"/>
          <a:sy n="143" d="100"/>
        </p:scale>
        <p:origin x="-1352" y="-11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200" d="100"/>
        <a:sy n="200" d="100"/>
      </p:scale>
      <p:origin x="0" y="512"/>
    </p:cViewPr>
  </p:sorterViewPr>
  <p:notesViewPr>
    <p:cSldViewPr>
      <p:cViewPr varScale="1">
        <p:scale>
          <a:sx n="66" d="100"/>
          <a:sy n="66" d="100"/>
        </p:scale>
        <p:origin x="0" y="0"/>
      </p:cViewPr>
      <p:guideLst/>
    </p:cSldViewPr>
  </p:notesViewPr>
  <p:gridSpacing cx="73736200" cy="73736200"/>
</p:viewPr>
</file>

<file path=ppt/_rels/presentation.xml.rels><?xml version="1.0" encoding="UTF-8" standalone="yes"?>
<Relationships xmlns="http://schemas.openxmlformats.org/package/2006/relationships"><Relationship Id="rId46" Type="http://schemas.openxmlformats.org/officeDocument/2006/relationships/theme" Target="theme/theme1.xml"/><Relationship Id="rId47"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notesMaster" Target="notesMasters/notesMaster1.xml"/><Relationship Id="rId42" Type="http://schemas.openxmlformats.org/officeDocument/2006/relationships/handoutMaster" Target="handoutMasters/handoutMaster1.xml"/><Relationship Id="rId43" Type="http://schemas.openxmlformats.org/officeDocument/2006/relationships/printerSettings" Target="printerSettings/printerSettings1.bin"/><Relationship Id="rId44" Type="http://schemas.openxmlformats.org/officeDocument/2006/relationships/presProps" Target="presProps.xml"/><Relationship Id="rId4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charset="0"/>
              </a:defRPr>
            </a:lvl1pPr>
          </a:lstStyle>
          <a:p>
            <a:endParaRPr lang="en-US"/>
          </a:p>
        </p:txBody>
      </p:sp>
      <p:sp>
        <p:nvSpPr>
          <p:cNvPr id="3075"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charset="0"/>
              </a:defRPr>
            </a:lvl1pPr>
          </a:lstStyle>
          <a:p>
            <a:endParaRPr lang="en-US"/>
          </a:p>
        </p:txBody>
      </p:sp>
      <p:sp>
        <p:nvSpPr>
          <p:cNvPr id="3076"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charset="0"/>
              </a:defRPr>
            </a:lvl1pPr>
          </a:lstStyle>
          <a:p>
            <a:endParaRPr lang="en-US"/>
          </a:p>
        </p:txBody>
      </p:sp>
      <p:sp>
        <p:nvSpPr>
          <p:cNvPr id="3077"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charset="0"/>
              </a:defRPr>
            </a:lvl1pPr>
          </a:lstStyle>
          <a:p>
            <a:fld id="{68B270A3-9870-8149-B3A9-42999AE25EC3}" type="slidenum">
              <a:rPr lang="en-US"/>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charset="0"/>
              </a:defRPr>
            </a:lvl1pPr>
          </a:lstStyle>
          <a:p>
            <a:endParaRPr lang="en-US"/>
          </a:p>
        </p:txBody>
      </p:sp>
      <p:sp>
        <p:nvSpPr>
          <p:cNvPr id="5123"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charset="0"/>
              </a:defRPr>
            </a:lvl1pPr>
          </a:lstStyle>
          <a:p>
            <a:endParaRPr lang="en-US"/>
          </a:p>
        </p:txBody>
      </p:sp>
      <p:sp>
        <p:nvSpPr>
          <p:cNvPr id="819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12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charset="0"/>
              </a:defRPr>
            </a:lvl1pPr>
          </a:lstStyle>
          <a:p>
            <a:endParaRPr lang="en-US"/>
          </a:p>
        </p:txBody>
      </p:sp>
      <p:sp>
        <p:nvSpPr>
          <p:cNvPr id="512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charset="0"/>
              </a:defRPr>
            </a:lvl1pPr>
          </a:lstStyle>
          <a:p>
            <a:fld id="{CC7829A0-8A5B-CD4F-9460-31FD765DBAED}" type="slidenum">
              <a:rPr lang="en-US"/>
              <a:pPr/>
              <a:t>‹#›</a:t>
            </a:fld>
            <a:endParaRPr lang="en-US"/>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Times"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Times"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Times"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Times"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242" name="Rectangle 2"/>
          <p:cNvSpPr>
            <a:spLocks noGrp="1" noRot="1" noChangeAspect="1" noChangeArrowheads="1"/>
          </p:cNvSpPr>
          <p:nvPr>
            <p:ph type="sldImg"/>
          </p:nvPr>
        </p:nvSpPr>
        <p:spPr>
          <a:solidFill>
            <a:srgbClr val="FFFFFF"/>
          </a:solidFill>
          <a:ln/>
        </p:spPr>
      </p:sp>
      <p:sp>
        <p:nvSpPr>
          <p:cNvPr id="10243" name="Rectangle 3"/>
          <p:cNvSpPr>
            <a:spLocks noGrp="1" noChangeArrowheads="1"/>
          </p:cNvSpPr>
          <p:nvPr>
            <p:ph type="body" idx="1"/>
          </p:nvPr>
        </p:nvSpPr>
        <p:spPr>
          <a:solidFill>
            <a:srgbClr val="FFFFFF"/>
          </a:solidFill>
          <a:ln>
            <a:solidFill>
              <a:srgbClr val="000000"/>
            </a:solidFill>
          </a:ln>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794" name="Rectangle 2"/>
          <p:cNvSpPr>
            <a:spLocks noGrp="1" noRot="1" noChangeAspect="1" noChangeArrowheads="1"/>
          </p:cNvSpPr>
          <p:nvPr>
            <p:ph type="sldImg"/>
          </p:nvPr>
        </p:nvSpPr>
        <p:spPr>
          <a:solidFill>
            <a:srgbClr val="FFFFFF"/>
          </a:solidFill>
          <a:ln/>
        </p:spPr>
      </p:sp>
      <p:sp>
        <p:nvSpPr>
          <p:cNvPr id="33795" name="Rectangle 3"/>
          <p:cNvSpPr>
            <a:spLocks noGrp="1" noChangeArrowheads="1"/>
          </p:cNvSpPr>
          <p:nvPr>
            <p:ph type="body" idx="1"/>
          </p:nvPr>
        </p:nvSpPr>
        <p:spPr>
          <a:solidFill>
            <a:srgbClr val="FFFFFF"/>
          </a:solidFill>
          <a:ln>
            <a:solidFill>
              <a:srgbClr val="000000"/>
            </a:solidFill>
          </a:ln>
        </p:spPr>
        <p:txBody>
          <a:bodyPr/>
          <a:lstStyle/>
          <a:p>
            <a:r>
              <a:rPr lang="en-US"/>
              <a:t>Here we see that RW_LOCK permits several unsafe traces. Actual Readers and Writers may be badly behaved and violate the safety property.</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5842" name="Rectangle 2"/>
          <p:cNvSpPr>
            <a:spLocks noGrp="1" noRot="1" noChangeAspect="1" noChangeArrowheads="1"/>
          </p:cNvSpPr>
          <p:nvPr>
            <p:ph type="sldImg"/>
          </p:nvPr>
        </p:nvSpPr>
        <p:spPr>
          <a:solidFill>
            <a:srgbClr val="FFFFFF"/>
          </a:solidFill>
          <a:ln/>
        </p:spPr>
      </p:sp>
      <p:sp>
        <p:nvSpPr>
          <p:cNvPr id="35843" name="Rectangle 3"/>
          <p:cNvSpPr>
            <a:spLocks noGrp="1" noChangeArrowheads="1"/>
          </p:cNvSpPr>
          <p:nvPr>
            <p:ph type="body" idx="1"/>
          </p:nvPr>
        </p:nvSpPr>
        <p:spPr>
          <a:solidFill>
            <a:srgbClr val="FFFFFF"/>
          </a:solidFill>
          <a:ln>
            <a:solidFill>
              <a:srgbClr val="000000"/>
            </a:solidFill>
          </a:ln>
        </p:spPr>
        <p:txBody>
          <a:bodyPr/>
          <a:lstStyle/>
          <a:p>
            <a:r>
              <a:rPr lang="en-US"/>
              <a:t>Each READER/WRITER is forced to sync with the lock.</a:t>
            </a:r>
          </a:p>
          <a:p>
            <a:r>
              <a:rPr lang="en-US"/>
              <a:t>We see that READER and WRITER are well-behaved wrt the specified safety property.</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7890" name="Rectangle 2"/>
          <p:cNvSpPr>
            <a:spLocks noGrp="1" noRot="1" noChangeAspect="1" noChangeArrowheads="1"/>
          </p:cNvSpPr>
          <p:nvPr>
            <p:ph type="sldImg"/>
          </p:nvPr>
        </p:nvSpPr>
        <p:spPr>
          <a:solidFill>
            <a:srgbClr val="FFFFFF"/>
          </a:solidFill>
          <a:ln/>
        </p:spPr>
      </p:sp>
      <p:sp>
        <p:nvSpPr>
          <p:cNvPr id="37891" name="Rectangle 3"/>
          <p:cNvSpPr>
            <a:spLocks noGrp="1" noChangeArrowheads="1"/>
          </p:cNvSpPr>
          <p:nvPr>
            <p:ph type="body" idx="1"/>
          </p:nvPr>
        </p:nvSpPr>
        <p:spPr>
          <a:solidFill>
            <a:srgbClr val="FFFFFF"/>
          </a:solidFill>
          <a:ln>
            <a:solidFill>
              <a:srgbClr val="000000"/>
            </a:solidFill>
          </a:ln>
        </p:spPr>
        <p:txBody>
          <a:bodyPr/>
          <a:lstStyle/>
          <a:p>
            <a:r>
              <a:rPr lang="en-US"/>
              <a:t>Under fair choice, there are no progress violations.</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9938" name="Rectangle 2"/>
          <p:cNvSpPr>
            <a:spLocks noGrp="1" noRot="1" noChangeAspect="1" noChangeArrowheads="1"/>
          </p:cNvSpPr>
          <p:nvPr>
            <p:ph type="sldImg"/>
          </p:nvPr>
        </p:nvSpPr>
        <p:spPr>
          <a:solidFill>
            <a:srgbClr val="FFFFFF"/>
          </a:solidFill>
          <a:ln/>
        </p:spPr>
      </p:sp>
      <p:sp>
        <p:nvSpPr>
          <p:cNvPr id="39939" name="Rectangle 3"/>
          <p:cNvSpPr>
            <a:spLocks noGrp="1" noChangeArrowheads="1"/>
          </p:cNvSpPr>
          <p:nvPr>
            <p:ph type="body" idx="1"/>
          </p:nvPr>
        </p:nvSpPr>
        <p:spPr>
          <a:solidFill>
            <a:srgbClr val="FFFFFF"/>
          </a:solidFill>
          <a:ln>
            <a:solidFill>
              <a:srgbClr val="000000"/>
            </a:solidFill>
          </a:ln>
        </p:spPr>
        <p:txBody>
          <a:bodyPr/>
          <a:lstStyle/>
          <a:p>
            <a:r>
              <a:rPr lang="en-US"/>
              <a:t>But if we give priority to acquiring over releasing (</a:t>
            </a:r>
            <a:r>
              <a:rPr lang="en-US" sz="900">
                <a:latin typeface="American Typewriter" charset="0"/>
              </a:rPr>
              <a:t>READERS_WRITERS &gt;&gt;{…}), then the writer may be starved out. </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3010" name="Rectangle 2"/>
          <p:cNvSpPr>
            <a:spLocks noGrp="1" noRot="1" noChangeAspect="1" noChangeArrowheads="1"/>
          </p:cNvSpPr>
          <p:nvPr>
            <p:ph type="sldImg"/>
          </p:nvPr>
        </p:nvSpPr>
        <p:spPr>
          <a:solidFill>
            <a:srgbClr val="FFFFFF"/>
          </a:solidFill>
          <a:ln/>
        </p:spPr>
      </p:sp>
      <p:sp>
        <p:nvSpPr>
          <p:cNvPr id="43011"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2226" name="Rectangle 2"/>
          <p:cNvSpPr>
            <a:spLocks noGrp="1" noRot="1" noChangeAspect="1" noChangeArrowheads="1"/>
          </p:cNvSpPr>
          <p:nvPr>
            <p:ph type="sldImg"/>
          </p:nvPr>
        </p:nvSpPr>
        <p:spPr>
          <a:solidFill>
            <a:srgbClr val="FFFFFF"/>
          </a:solidFill>
          <a:ln/>
        </p:spPr>
      </p:sp>
      <p:sp>
        <p:nvSpPr>
          <p:cNvPr id="52227"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5298" name="Rectangle 2"/>
          <p:cNvSpPr>
            <a:spLocks noGrp="1" noRot="1" noChangeAspect="1" noChangeArrowheads="1"/>
          </p:cNvSpPr>
          <p:nvPr>
            <p:ph type="sldImg"/>
          </p:nvPr>
        </p:nvSpPr>
        <p:spPr>
          <a:solidFill>
            <a:srgbClr val="FFFFFF"/>
          </a:solidFill>
          <a:ln/>
        </p:spPr>
      </p:sp>
      <p:sp>
        <p:nvSpPr>
          <p:cNvPr id="55299" name="Rectangle 3"/>
          <p:cNvSpPr>
            <a:spLocks noGrp="1" noChangeArrowheads="1"/>
          </p:cNvSpPr>
          <p:nvPr>
            <p:ph type="body" idx="1"/>
          </p:nvPr>
        </p:nvSpPr>
        <p:spPr>
          <a:solidFill>
            <a:srgbClr val="FFFFFF"/>
          </a:solidFill>
          <a:ln>
            <a:solidFill>
              <a:srgbClr val="000000"/>
            </a:solidFill>
          </a:ln>
        </p:spPr>
        <p:txBody>
          <a:bodyPr/>
          <a:lstStyle/>
          <a:p>
            <a:r>
              <a:rPr lang="en-US"/>
              <a:t>“</a:t>
            </a:r>
            <a:r>
              <a:rPr lang="en-US" sz="1000"/>
              <a:t>Maintain a serialized copy of object state.” -- e.g., a backup copy of the state that is updated as an atomic action.</a:t>
            </a:r>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3186" name="Rectangle 2"/>
          <p:cNvSpPr>
            <a:spLocks noGrp="1" noRot="1" noChangeAspect="1" noChangeArrowheads="1"/>
          </p:cNvSpPr>
          <p:nvPr>
            <p:ph type="sldImg"/>
          </p:nvPr>
        </p:nvSpPr>
        <p:spPr>
          <a:solidFill>
            <a:srgbClr val="FFFFFF"/>
          </a:solidFill>
          <a:ln/>
        </p:spPr>
      </p:sp>
      <p:sp>
        <p:nvSpPr>
          <p:cNvPr id="93187"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290" name="Rectangle 2"/>
          <p:cNvSpPr>
            <a:spLocks noGrp="1" noRot="1" noChangeAspect="1" noChangeArrowheads="1"/>
          </p:cNvSpPr>
          <p:nvPr>
            <p:ph type="sldImg"/>
          </p:nvPr>
        </p:nvSpPr>
        <p:spPr>
          <a:solidFill>
            <a:srgbClr val="FFFFFF"/>
          </a:solidFill>
          <a:ln/>
        </p:spPr>
      </p:sp>
      <p:sp>
        <p:nvSpPr>
          <p:cNvPr id="12291"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338" name="Rectangle 2"/>
          <p:cNvSpPr>
            <a:spLocks noGrp="1" noRot="1" noChangeAspect="1" noChangeArrowheads="1"/>
          </p:cNvSpPr>
          <p:nvPr>
            <p:ph type="sldImg"/>
          </p:nvPr>
        </p:nvSpPr>
        <p:spPr>
          <a:solidFill>
            <a:srgbClr val="FFFFFF"/>
          </a:solidFill>
          <a:ln/>
        </p:spPr>
      </p:sp>
      <p:sp>
        <p:nvSpPr>
          <p:cNvPr id="14339"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4" name="Rectangle 2"/>
          <p:cNvSpPr>
            <a:spLocks noGrp="1" noRot="1" noChangeAspect="1" noChangeArrowheads="1"/>
          </p:cNvSpPr>
          <p:nvPr>
            <p:ph type="sldImg"/>
          </p:nvPr>
        </p:nvSpPr>
        <p:spPr>
          <a:solidFill>
            <a:srgbClr val="FFFFFF"/>
          </a:solidFill>
          <a:ln/>
        </p:spPr>
      </p:sp>
      <p:sp>
        <p:nvSpPr>
          <p:cNvPr id="18435"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506" name="Rectangle 2"/>
          <p:cNvSpPr>
            <a:spLocks noGrp="1" noRot="1" noChangeAspect="1" noChangeArrowheads="1"/>
          </p:cNvSpPr>
          <p:nvPr>
            <p:ph type="sldImg"/>
          </p:nvPr>
        </p:nvSpPr>
        <p:spPr>
          <a:solidFill>
            <a:srgbClr val="FFFFFF"/>
          </a:solidFill>
          <a:ln/>
        </p:spPr>
      </p:sp>
      <p:sp>
        <p:nvSpPr>
          <p:cNvPr id="21507" name="Rectangle 3"/>
          <p:cNvSpPr>
            <a:spLocks noGrp="1" noChangeArrowheads="1"/>
          </p:cNvSpPr>
          <p:nvPr>
            <p:ph type="body" idx="1"/>
          </p:nvPr>
        </p:nvSpPr>
        <p:spPr>
          <a:solidFill>
            <a:srgbClr val="FFFFFF"/>
          </a:solidFill>
          <a:ln>
            <a:solidFill>
              <a:srgbClr val="000000"/>
            </a:solidFill>
          </a:ln>
        </p:spPr>
        <p:txBody>
          <a:bodyPr/>
          <a:lstStyle/>
          <a:p>
            <a:r>
              <a:rPr lang="en-US" sz="1000"/>
              <a:t>Weak fairness may allow a process to starve. Linear waiting and FIFO are easy to implement, though “later” may not be well-defined in a distributed environment.</a:t>
            </a:r>
          </a:p>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4578" name="Rectangle 2"/>
          <p:cNvSpPr>
            <a:spLocks noGrp="1" noRot="1" noChangeAspect="1" noChangeArrowheads="1"/>
          </p:cNvSpPr>
          <p:nvPr>
            <p:ph type="sldImg"/>
          </p:nvPr>
        </p:nvSpPr>
        <p:spPr>
          <a:solidFill>
            <a:srgbClr val="FFFFFF"/>
          </a:solidFill>
          <a:ln/>
        </p:spPr>
      </p:sp>
      <p:sp>
        <p:nvSpPr>
          <p:cNvPr id="24579"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650" name="Rectangle 2"/>
          <p:cNvSpPr>
            <a:spLocks noGrp="1" noRot="1" noChangeAspect="1" noChangeArrowheads="1"/>
          </p:cNvSpPr>
          <p:nvPr>
            <p:ph type="sldImg"/>
          </p:nvPr>
        </p:nvSpPr>
        <p:spPr>
          <a:solidFill>
            <a:srgbClr val="FFFFFF"/>
          </a:solidFill>
          <a:ln/>
        </p:spPr>
      </p:sp>
      <p:sp>
        <p:nvSpPr>
          <p:cNvPr id="27651" name="Rectangle 3"/>
          <p:cNvSpPr>
            <a:spLocks noGrp="1" noChangeArrowheads="1"/>
          </p:cNvSpPr>
          <p:nvPr>
            <p:ph type="body" idx="1"/>
          </p:nvPr>
        </p:nvSpPr>
        <p:spPr>
          <a:solidFill>
            <a:srgbClr val="FFFFFF"/>
          </a:solidFill>
          <a:ln>
            <a:solidFill>
              <a:srgbClr val="000000"/>
            </a:solidFill>
          </a:ln>
        </p:spPr>
        <p:txBody>
          <a:bodyPr/>
          <a:lstStyle/>
          <a:p>
            <a:r>
              <a:rPr lang="en-US"/>
              <a:t>Magee &amp; Kramer, p 144.</a:t>
            </a:r>
          </a:p>
          <a:p>
            <a:r>
              <a:rPr lang="en-US"/>
              <a:t>Examine and modify are internal actions. The others are visible, and may be synchronized.</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698" name="Rectangle 2"/>
          <p:cNvSpPr>
            <a:spLocks noGrp="1" noRot="1" noChangeAspect="1" noChangeArrowheads="1"/>
          </p:cNvSpPr>
          <p:nvPr>
            <p:ph type="sldImg"/>
          </p:nvPr>
        </p:nvSpPr>
        <p:spPr>
          <a:solidFill>
            <a:srgbClr val="FFFFFF"/>
          </a:solidFill>
          <a:ln/>
        </p:spPr>
      </p:sp>
      <p:sp>
        <p:nvSpPr>
          <p:cNvPr id="29699" name="Rectangle 3"/>
          <p:cNvSpPr>
            <a:spLocks noGrp="1" noChangeArrowheads="1"/>
          </p:cNvSpPr>
          <p:nvPr>
            <p:ph type="body" idx="1"/>
          </p:nvPr>
        </p:nvSpPr>
        <p:spPr>
          <a:solidFill>
            <a:srgbClr val="FFFFFF"/>
          </a:solidFill>
          <a:ln>
            <a:solidFill>
              <a:srgbClr val="000000"/>
            </a:solidFill>
          </a:ln>
        </p:spPr>
        <p:txBody>
          <a:bodyPr/>
          <a:lstStyle/>
          <a:p>
            <a:r>
              <a:rPr lang="en-US"/>
              <a:t>Simple mutual exclusion, without priority. Multiple readers allowed. Readers lock out writers; writers lock out readers and writers. Note that some actions don’t make sense in certain states (e.g., release in start state).</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746" name="Rectangle 2"/>
          <p:cNvSpPr>
            <a:spLocks noGrp="1" noRot="1" noChangeAspect="1" noChangeArrowheads="1"/>
          </p:cNvSpPr>
          <p:nvPr>
            <p:ph type="sldImg"/>
          </p:nvPr>
        </p:nvSpPr>
        <p:spPr>
          <a:solidFill>
            <a:srgbClr val="FFFFFF"/>
          </a:solidFill>
          <a:ln/>
        </p:spPr>
      </p:sp>
      <p:sp>
        <p:nvSpPr>
          <p:cNvPr id="31747" name="Rectangle 3"/>
          <p:cNvSpPr>
            <a:spLocks noGrp="1" noChangeArrowheads="1"/>
          </p:cNvSpPr>
          <p:nvPr>
            <p:ph type="body" idx="1"/>
          </p:nvPr>
        </p:nvSpPr>
        <p:spPr>
          <a:solidFill>
            <a:srgbClr val="FFFFFF"/>
          </a:solidFill>
          <a:ln>
            <a:solidFill>
              <a:srgbClr val="000000"/>
            </a:solidFill>
          </a:ln>
        </p:spPr>
        <p:txBody>
          <a:bodyPr/>
          <a:lstStyle/>
          <a:p>
            <a:r>
              <a:rPr lang="en-US"/>
              <a:t>I.e., specifies that multiple read locks may be acquired, but only one write lock.</a:t>
            </a:r>
          </a:p>
          <a:p>
            <a:r>
              <a:rPr lang="en-US"/>
              <a:t>Specifies that we must acquire before releasing.</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spTree>
      <p:nvGrpSpPr>
        <p:cNvPr id="1" name=""/>
        <p:cNvGrpSpPr/>
        <p:nvPr/>
      </p:nvGrpSpPr>
      <p:grpSpPr>
        <a:xfrm>
          <a:off x="0" y="0"/>
          <a:ext cx="0" cy="0"/>
          <a:chOff x="0" y="0"/>
          <a:chExt cx="0" cy="0"/>
        </a:xfrm>
      </p:grpSpPr>
      <p:sp>
        <p:nvSpPr>
          <p:cNvPr id="4" name="Rectangle 3"/>
          <p:cNvSpPr>
            <a:spLocks noChangeArrowheads="1"/>
          </p:cNvSpPr>
          <p:nvPr/>
        </p:nvSpPr>
        <p:spPr bwMode="auto">
          <a:xfrm>
            <a:off x="0" y="107950"/>
            <a:ext cx="7305675" cy="6640513"/>
          </a:xfrm>
          <a:prstGeom prst="rect">
            <a:avLst/>
          </a:prstGeom>
          <a:solidFill>
            <a:srgbClr val="E1EBF5"/>
          </a:solidFill>
          <a:ln w="9525">
            <a:noFill/>
            <a:miter lim="800000"/>
            <a:headEnd/>
            <a:tailEnd/>
          </a:ln>
          <a:effectLst/>
        </p:spPr>
        <p:txBody>
          <a:bodyPr wrap="none" anchor="ctr">
            <a:prstTxWarp prst="textNoShape">
              <a:avLst/>
            </a:prstTxWarp>
          </a:bodyPr>
          <a:lstStyle/>
          <a:p>
            <a:endParaRPr lang="en-US"/>
          </a:p>
        </p:txBody>
      </p:sp>
      <p:sp>
        <p:nvSpPr>
          <p:cNvPr id="5" name="Rectangle 11"/>
          <p:cNvSpPr>
            <a:spLocks noChangeArrowheads="1"/>
          </p:cNvSpPr>
          <p:nvPr userDrawn="1"/>
        </p:nvSpPr>
        <p:spPr bwMode="auto">
          <a:xfrm>
            <a:off x="0" y="1447800"/>
            <a:ext cx="7315200" cy="5029200"/>
          </a:xfrm>
          <a:prstGeom prst="rect">
            <a:avLst/>
          </a:prstGeom>
          <a:solidFill>
            <a:srgbClr val="9CBDDE"/>
          </a:solidFill>
          <a:ln w="9525">
            <a:noFill/>
            <a:miter lim="800000"/>
            <a:headEnd/>
            <a:tailEnd/>
          </a:ln>
          <a:effectLst/>
        </p:spPr>
        <p:txBody>
          <a:bodyPr wrap="none" anchor="ctr">
            <a:prstTxWarp prst="textNoShape">
              <a:avLst/>
            </a:prstTxWarp>
          </a:bodyPr>
          <a:lstStyle/>
          <a:p>
            <a:pPr algn="ctr"/>
            <a:endParaRPr lang="de-DE">
              <a:latin typeface="Times" charset="0"/>
            </a:endParaRPr>
          </a:p>
        </p:txBody>
      </p:sp>
      <p:sp>
        <p:nvSpPr>
          <p:cNvPr id="6" name="Rectangle 2"/>
          <p:cNvSpPr>
            <a:spLocks noChangeArrowheads="1"/>
          </p:cNvSpPr>
          <p:nvPr/>
        </p:nvSpPr>
        <p:spPr bwMode="auto">
          <a:xfrm>
            <a:off x="7305675" y="1447800"/>
            <a:ext cx="1835150" cy="5029200"/>
          </a:xfrm>
          <a:prstGeom prst="rect">
            <a:avLst/>
          </a:prstGeom>
          <a:solidFill>
            <a:srgbClr val="B3CCE6"/>
          </a:solidFill>
          <a:ln w="9525">
            <a:noFill/>
            <a:miter lim="800000"/>
            <a:headEnd/>
            <a:tailEnd/>
          </a:ln>
          <a:effectLst/>
        </p:spPr>
        <p:txBody>
          <a:bodyPr wrap="none" anchor="ctr">
            <a:prstTxWarp prst="textNoShape">
              <a:avLst/>
            </a:prstTxWarp>
          </a:bodyPr>
          <a:lstStyle/>
          <a:p>
            <a:pPr algn="ctr"/>
            <a:endParaRPr lang="de-DE">
              <a:solidFill>
                <a:srgbClr val="BED3EA"/>
              </a:solidFill>
              <a:latin typeface="Times" charset="0"/>
            </a:endParaRPr>
          </a:p>
        </p:txBody>
      </p:sp>
      <p:pic>
        <p:nvPicPr>
          <p:cNvPr id="7" name="Picture 10"/>
          <p:cNvPicPr>
            <a:picLocks noChangeAspect="1" noChangeArrowheads="1"/>
          </p:cNvPicPr>
          <p:nvPr/>
        </p:nvPicPr>
        <p:blipFill>
          <a:blip r:embed="rId2"/>
          <a:srcRect/>
          <a:stretch>
            <a:fillRect/>
          </a:stretch>
        </p:blipFill>
        <p:spPr bwMode="auto">
          <a:xfrm>
            <a:off x="7737475" y="107950"/>
            <a:ext cx="1306513" cy="1006475"/>
          </a:xfrm>
          <a:prstGeom prst="rect">
            <a:avLst/>
          </a:prstGeom>
          <a:noFill/>
          <a:ln w="9525">
            <a:noFill/>
            <a:miter lim="800000"/>
            <a:headEnd/>
            <a:tailEnd/>
          </a:ln>
        </p:spPr>
      </p:pic>
      <p:sp>
        <p:nvSpPr>
          <p:cNvPr id="218117" name="Rectangle 5"/>
          <p:cNvSpPr>
            <a:spLocks noGrp="1" noChangeArrowheads="1"/>
          </p:cNvSpPr>
          <p:nvPr>
            <p:ph type="ctrTitle"/>
          </p:nvPr>
        </p:nvSpPr>
        <p:spPr>
          <a:xfrm>
            <a:off x="539750" y="1654175"/>
            <a:ext cx="6621463" cy="1143000"/>
          </a:xfrm>
        </p:spPr>
        <p:txBody>
          <a:bodyPr/>
          <a:lstStyle>
            <a:lvl1pPr>
              <a:defRPr>
                <a:solidFill>
                  <a:srgbClr val="550F85"/>
                </a:solidFill>
              </a:defRPr>
            </a:lvl1pPr>
          </a:lstStyle>
          <a:p>
            <a:r>
              <a:rPr lang="de-CH"/>
              <a:t>Click to edit Master title style</a:t>
            </a:r>
          </a:p>
        </p:txBody>
      </p:sp>
      <p:sp>
        <p:nvSpPr>
          <p:cNvPr id="218118" name="Rectangle 6"/>
          <p:cNvSpPr>
            <a:spLocks noGrp="1" noChangeArrowheads="1"/>
          </p:cNvSpPr>
          <p:nvPr>
            <p:ph type="subTitle" idx="1"/>
          </p:nvPr>
        </p:nvSpPr>
        <p:spPr>
          <a:xfrm>
            <a:off x="539750" y="3022600"/>
            <a:ext cx="6621463" cy="1752600"/>
          </a:xfrm>
        </p:spPr>
        <p:txBody>
          <a:bodyPr anchor="t"/>
          <a:lstStyle>
            <a:lvl1pPr marL="0" indent="0">
              <a:buFontTx/>
              <a:buNone/>
              <a:defRPr/>
            </a:lvl1pPr>
          </a:lstStyle>
          <a:p>
            <a:r>
              <a:rPr lang="de-CH"/>
              <a:t>Click to edit Master subtitle style</a:t>
            </a:r>
          </a:p>
        </p:txBody>
      </p:sp>
      <p:sp>
        <p:nvSpPr>
          <p:cNvPr id="8" name="Rectangle 7"/>
          <p:cNvSpPr>
            <a:spLocks noGrp="1" noChangeArrowheads="1"/>
          </p:cNvSpPr>
          <p:nvPr>
            <p:ph type="dt" sz="half" idx="10"/>
          </p:nvPr>
        </p:nvSpPr>
        <p:spPr>
          <a:xfrm>
            <a:off x="539750" y="6548438"/>
            <a:ext cx="2889250" cy="252412"/>
          </a:xfrm>
        </p:spPr>
        <p:txBody>
          <a:bodyPr wrap="none"/>
          <a:lstStyle>
            <a:lvl1pPr>
              <a:defRPr>
                <a:solidFill>
                  <a:schemeClr val="tx1"/>
                </a:solidFill>
              </a:defRPr>
            </a:lvl1pPr>
          </a:lstStyle>
          <a:p>
            <a:r>
              <a:rPr lang="en-US"/>
              <a:t>© Oscar Nierstrasz</a:t>
            </a:r>
            <a:endParaRPr lang="de-CH"/>
          </a:p>
        </p:txBody>
      </p:sp>
      <p:sp>
        <p:nvSpPr>
          <p:cNvPr id="9" name="Rectangle 8"/>
          <p:cNvSpPr>
            <a:spLocks noGrp="1" noChangeArrowheads="1"/>
          </p:cNvSpPr>
          <p:nvPr>
            <p:ph type="ftr" sz="quarter" idx="11"/>
          </p:nvPr>
        </p:nvSpPr>
        <p:spPr>
          <a:xfrm>
            <a:off x="107950" y="179388"/>
            <a:ext cx="4464050" cy="252412"/>
          </a:xfrm>
        </p:spPr>
        <p:txBody>
          <a:bodyPr wrap="square"/>
          <a:lstStyle>
            <a:lvl1pPr>
              <a:defRPr>
                <a:solidFill>
                  <a:schemeClr val="tx1"/>
                </a:solidFill>
              </a:defRPr>
            </a:lvl1pPr>
          </a:lstStyle>
          <a:p>
            <a:r>
              <a:rPr lang="en-US"/>
              <a:t>Fairness and Optimism</a:t>
            </a:r>
            <a:endParaRPr lang="de-CH"/>
          </a:p>
        </p:txBody>
      </p:sp>
      <p:sp>
        <p:nvSpPr>
          <p:cNvPr id="10" name="Rectangle 9"/>
          <p:cNvSpPr>
            <a:spLocks noGrp="1" noChangeArrowheads="1"/>
          </p:cNvSpPr>
          <p:nvPr>
            <p:ph type="sldNum" sz="quarter" idx="12"/>
          </p:nvPr>
        </p:nvSpPr>
        <p:spPr>
          <a:xfrm>
            <a:off x="8743950" y="6548438"/>
            <a:ext cx="360363" cy="215900"/>
          </a:xfrm>
        </p:spPr>
        <p:txBody>
          <a:bodyPr/>
          <a:lstStyle>
            <a:lvl1pPr>
              <a:defRPr>
                <a:solidFill>
                  <a:schemeClr val="tx1"/>
                </a:solidFill>
              </a:defRPr>
            </a:lvl1pPr>
          </a:lstStyle>
          <a:p>
            <a:fld id="{C8E217A6-DD91-014F-AE70-596F0BB065F0}" type="slidenum">
              <a:rPr lang="de-CH"/>
              <a:pPr/>
              <a:t>‹#›</a:t>
            </a:fld>
            <a:endParaRPr lang="de-CH" sz="1400">
              <a:latin typeface="Times"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a:ln/>
        </p:spPr>
        <p:txBody>
          <a:bodyPr/>
          <a:lstStyle>
            <a:lvl1pPr>
              <a:defRPr/>
            </a:lvl1pPr>
          </a:lstStyle>
          <a:p>
            <a:r>
              <a:rPr lang="en-US"/>
              <a:t>© Oscar Nierstrasz</a:t>
            </a:r>
            <a:endParaRPr lang="de-CH"/>
          </a:p>
        </p:txBody>
      </p:sp>
      <p:sp>
        <p:nvSpPr>
          <p:cNvPr id="5" name="Rectangle 7"/>
          <p:cNvSpPr>
            <a:spLocks noGrp="1" noChangeArrowheads="1"/>
          </p:cNvSpPr>
          <p:nvPr>
            <p:ph type="ftr" sz="quarter" idx="11"/>
          </p:nvPr>
        </p:nvSpPr>
        <p:spPr>
          <a:ln/>
        </p:spPr>
        <p:txBody>
          <a:bodyPr/>
          <a:lstStyle>
            <a:lvl1pPr>
              <a:defRPr/>
            </a:lvl1pPr>
          </a:lstStyle>
          <a:p>
            <a:r>
              <a:rPr lang="en-US"/>
              <a:t>Fairness and Optimism</a:t>
            </a:r>
            <a:endParaRPr lang="de-CH"/>
          </a:p>
        </p:txBody>
      </p:sp>
      <p:sp>
        <p:nvSpPr>
          <p:cNvPr id="6" name="Rectangle 8"/>
          <p:cNvSpPr>
            <a:spLocks noGrp="1" noChangeArrowheads="1"/>
          </p:cNvSpPr>
          <p:nvPr>
            <p:ph type="sldNum" sz="quarter" idx="12"/>
          </p:nvPr>
        </p:nvSpPr>
        <p:spPr>
          <a:ln/>
        </p:spPr>
        <p:txBody>
          <a:bodyPr/>
          <a:lstStyle>
            <a:lvl1pPr>
              <a:defRPr/>
            </a:lvl1pPr>
          </a:lstStyle>
          <a:p>
            <a:fld id="{2B963B78-A644-7949-A547-EBF257D790C8}" type="slidenum">
              <a:rPr lang="de-CH"/>
              <a:pPr/>
              <a:t>‹#›</a:t>
            </a:fld>
            <a:endParaRPr lang="de-CH" sz="1400">
              <a:solidFill>
                <a:srgbClr val="7E7E7E"/>
              </a:solidFill>
              <a:latin typeface="Times"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39750" y="1654175"/>
            <a:ext cx="3959225" cy="4498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51375" y="1654175"/>
            <a:ext cx="3959225" cy="4498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dt" sz="half" idx="10"/>
          </p:nvPr>
        </p:nvSpPr>
        <p:spPr>
          <a:ln/>
        </p:spPr>
        <p:txBody>
          <a:bodyPr/>
          <a:lstStyle>
            <a:lvl1pPr>
              <a:defRPr/>
            </a:lvl1pPr>
          </a:lstStyle>
          <a:p>
            <a:r>
              <a:rPr lang="en-US"/>
              <a:t>© Oscar Nierstrasz</a:t>
            </a:r>
            <a:endParaRPr lang="de-CH"/>
          </a:p>
        </p:txBody>
      </p:sp>
      <p:sp>
        <p:nvSpPr>
          <p:cNvPr id="6" name="Rectangle 7"/>
          <p:cNvSpPr>
            <a:spLocks noGrp="1" noChangeArrowheads="1"/>
          </p:cNvSpPr>
          <p:nvPr>
            <p:ph type="ftr" sz="quarter" idx="11"/>
          </p:nvPr>
        </p:nvSpPr>
        <p:spPr>
          <a:ln/>
        </p:spPr>
        <p:txBody>
          <a:bodyPr/>
          <a:lstStyle>
            <a:lvl1pPr>
              <a:defRPr/>
            </a:lvl1pPr>
          </a:lstStyle>
          <a:p>
            <a:r>
              <a:rPr lang="en-US"/>
              <a:t>Fairness and Optimism</a:t>
            </a:r>
            <a:endParaRPr lang="de-CH"/>
          </a:p>
        </p:txBody>
      </p:sp>
      <p:sp>
        <p:nvSpPr>
          <p:cNvPr id="7" name="Rectangle 8"/>
          <p:cNvSpPr>
            <a:spLocks noGrp="1" noChangeArrowheads="1"/>
          </p:cNvSpPr>
          <p:nvPr>
            <p:ph type="sldNum" sz="quarter" idx="12"/>
          </p:nvPr>
        </p:nvSpPr>
        <p:spPr>
          <a:ln/>
        </p:spPr>
        <p:txBody>
          <a:bodyPr/>
          <a:lstStyle>
            <a:lvl1pPr>
              <a:defRPr/>
            </a:lvl1pPr>
          </a:lstStyle>
          <a:p>
            <a:fld id="{DECA7ACE-669C-7B42-9237-38791E07D65A}" type="slidenum">
              <a:rPr lang="de-CH"/>
              <a:pPr/>
              <a:t>‹#›</a:t>
            </a:fld>
            <a:endParaRPr lang="de-CH" sz="1400">
              <a:solidFill>
                <a:srgbClr val="7E7E7E"/>
              </a:solidFill>
              <a:latin typeface="Times"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dt" sz="half" idx="10"/>
          </p:nvPr>
        </p:nvSpPr>
        <p:spPr>
          <a:ln/>
        </p:spPr>
        <p:txBody>
          <a:bodyPr/>
          <a:lstStyle>
            <a:lvl1pPr>
              <a:defRPr/>
            </a:lvl1pPr>
          </a:lstStyle>
          <a:p>
            <a:r>
              <a:rPr lang="en-US"/>
              <a:t>© Oscar Nierstrasz</a:t>
            </a:r>
            <a:endParaRPr lang="de-CH"/>
          </a:p>
        </p:txBody>
      </p:sp>
      <p:sp>
        <p:nvSpPr>
          <p:cNvPr id="4" name="Rectangle 7"/>
          <p:cNvSpPr>
            <a:spLocks noGrp="1" noChangeArrowheads="1"/>
          </p:cNvSpPr>
          <p:nvPr>
            <p:ph type="ftr" sz="quarter" idx="11"/>
          </p:nvPr>
        </p:nvSpPr>
        <p:spPr>
          <a:ln/>
        </p:spPr>
        <p:txBody>
          <a:bodyPr/>
          <a:lstStyle>
            <a:lvl1pPr>
              <a:defRPr/>
            </a:lvl1pPr>
          </a:lstStyle>
          <a:p>
            <a:r>
              <a:rPr lang="en-US"/>
              <a:t>Fairness and Optimism</a:t>
            </a:r>
            <a:endParaRPr lang="de-CH"/>
          </a:p>
        </p:txBody>
      </p:sp>
      <p:sp>
        <p:nvSpPr>
          <p:cNvPr id="5" name="Rectangle 8"/>
          <p:cNvSpPr>
            <a:spLocks noGrp="1" noChangeArrowheads="1"/>
          </p:cNvSpPr>
          <p:nvPr>
            <p:ph type="sldNum" sz="quarter" idx="12"/>
          </p:nvPr>
        </p:nvSpPr>
        <p:spPr>
          <a:ln/>
        </p:spPr>
        <p:txBody>
          <a:bodyPr/>
          <a:lstStyle>
            <a:lvl1pPr>
              <a:defRPr/>
            </a:lvl1pPr>
          </a:lstStyle>
          <a:p>
            <a:fld id="{8184BF14-25D0-3740-8C2B-12606E1AA830}" type="slidenum">
              <a:rPr lang="de-CH"/>
              <a:pPr/>
              <a:t>‹#›</a:t>
            </a:fld>
            <a:endParaRPr lang="de-CH" sz="1400">
              <a:solidFill>
                <a:srgbClr val="7E7E7E"/>
              </a:solidFill>
              <a:latin typeface="Times"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r>
              <a:rPr lang="en-US"/>
              <a:t>© Oscar Nierstrasz</a:t>
            </a:r>
            <a:endParaRPr lang="de-CH"/>
          </a:p>
        </p:txBody>
      </p:sp>
      <p:sp>
        <p:nvSpPr>
          <p:cNvPr id="3" name="Rectangle 7"/>
          <p:cNvSpPr>
            <a:spLocks noGrp="1" noChangeArrowheads="1"/>
          </p:cNvSpPr>
          <p:nvPr>
            <p:ph type="ftr" sz="quarter" idx="11"/>
          </p:nvPr>
        </p:nvSpPr>
        <p:spPr>
          <a:ln/>
        </p:spPr>
        <p:txBody>
          <a:bodyPr/>
          <a:lstStyle>
            <a:lvl1pPr>
              <a:defRPr/>
            </a:lvl1pPr>
          </a:lstStyle>
          <a:p>
            <a:r>
              <a:rPr lang="en-US"/>
              <a:t>Fairness and Optimism</a:t>
            </a:r>
            <a:endParaRPr lang="de-CH"/>
          </a:p>
        </p:txBody>
      </p:sp>
      <p:sp>
        <p:nvSpPr>
          <p:cNvPr id="4" name="Rectangle 8"/>
          <p:cNvSpPr>
            <a:spLocks noGrp="1" noChangeArrowheads="1"/>
          </p:cNvSpPr>
          <p:nvPr>
            <p:ph type="sldNum" sz="quarter" idx="12"/>
          </p:nvPr>
        </p:nvSpPr>
        <p:spPr>
          <a:ln/>
        </p:spPr>
        <p:txBody>
          <a:bodyPr/>
          <a:lstStyle>
            <a:lvl1pPr>
              <a:defRPr/>
            </a:lvl1pPr>
          </a:lstStyle>
          <a:p>
            <a:fld id="{5D9643B4-6460-D841-A0A8-C71F7789F468}" type="slidenum">
              <a:rPr lang="de-CH"/>
              <a:pPr/>
              <a:t>‹#›</a:t>
            </a:fld>
            <a:endParaRPr lang="de-CH" sz="1400">
              <a:solidFill>
                <a:srgbClr val="7E7E7E"/>
              </a:solidFill>
              <a:latin typeface="Times"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217098" name="Rectangle 10"/>
          <p:cNvSpPr>
            <a:spLocks noChangeArrowheads="1"/>
          </p:cNvSpPr>
          <p:nvPr userDrawn="1"/>
        </p:nvSpPr>
        <p:spPr bwMode="auto">
          <a:xfrm>
            <a:off x="0" y="0"/>
            <a:ext cx="9144000" cy="1447800"/>
          </a:xfrm>
          <a:prstGeom prst="rect">
            <a:avLst/>
          </a:prstGeom>
          <a:solidFill>
            <a:srgbClr val="E1EBF5"/>
          </a:solidFill>
          <a:ln w="9525">
            <a:noFill/>
            <a:miter lim="800000"/>
            <a:headEnd/>
            <a:tailEnd/>
          </a:ln>
          <a:effectLst/>
        </p:spPr>
        <p:txBody>
          <a:bodyPr wrap="none" anchor="ctr">
            <a:prstTxWarp prst="textNoShape">
              <a:avLst/>
            </a:prstTxWarp>
          </a:bodyPr>
          <a:lstStyle/>
          <a:p>
            <a:endParaRPr lang="en-US"/>
          </a:p>
        </p:txBody>
      </p:sp>
      <p:sp>
        <p:nvSpPr>
          <p:cNvPr id="217091" name="Rectangle 3"/>
          <p:cNvSpPr>
            <a:spLocks noChangeArrowheads="1"/>
          </p:cNvSpPr>
          <p:nvPr/>
        </p:nvSpPr>
        <p:spPr bwMode="auto">
          <a:xfrm>
            <a:off x="0" y="1438275"/>
            <a:ext cx="9144000" cy="85725"/>
          </a:xfrm>
          <a:prstGeom prst="rect">
            <a:avLst/>
          </a:prstGeom>
          <a:solidFill>
            <a:srgbClr val="9CBDDE"/>
          </a:solidFill>
          <a:ln w="9525">
            <a:noFill/>
            <a:miter lim="800000"/>
            <a:headEnd/>
            <a:tailEnd/>
          </a:ln>
          <a:effectLst/>
        </p:spPr>
        <p:txBody>
          <a:bodyPr wrap="none" anchor="ctr">
            <a:prstTxWarp prst="textNoShape">
              <a:avLst/>
            </a:prstTxWarp>
          </a:bodyPr>
          <a:lstStyle/>
          <a:p>
            <a:pPr algn="ctr"/>
            <a:endParaRPr lang="de-DE">
              <a:latin typeface="Times" charset="0"/>
            </a:endParaRPr>
          </a:p>
        </p:txBody>
      </p:sp>
      <p:sp>
        <p:nvSpPr>
          <p:cNvPr id="1028" name="Rectangle 4"/>
          <p:cNvSpPr>
            <a:spLocks noGrp="1" noChangeArrowheads="1"/>
          </p:cNvSpPr>
          <p:nvPr>
            <p:ph type="title"/>
          </p:nvPr>
        </p:nvSpPr>
        <p:spPr bwMode="auto">
          <a:xfrm>
            <a:off x="539750" y="554038"/>
            <a:ext cx="8070850" cy="8175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de-CH"/>
              <a:t>Click to edit Master title style</a:t>
            </a:r>
          </a:p>
        </p:txBody>
      </p:sp>
      <p:sp>
        <p:nvSpPr>
          <p:cNvPr id="1029" name="Rectangle 5"/>
          <p:cNvSpPr>
            <a:spLocks noGrp="1" noChangeArrowheads="1"/>
          </p:cNvSpPr>
          <p:nvPr>
            <p:ph type="body" idx="1"/>
          </p:nvPr>
        </p:nvSpPr>
        <p:spPr bwMode="auto">
          <a:xfrm>
            <a:off x="539750" y="1654175"/>
            <a:ext cx="8070850" cy="4498975"/>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p>
            <a:pPr lvl="0"/>
            <a:r>
              <a:rPr lang="de-CH"/>
              <a:t>Click to edit Master text styles</a:t>
            </a:r>
          </a:p>
          <a:p>
            <a:pPr lvl="1"/>
            <a:r>
              <a:rPr lang="de-CH"/>
              <a:t>Second level</a:t>
            </a:r>
          </a:p>
          <a:p>
            <a:pPr lvl="2"/>
            <a:r>
              <a:rPr lang="de-CH"/>
              <a:t>Third level</a:t>
            </a:r>
          </a:p>
          <a:p>
            <a:pPr lvl="3"/>
            <a:r>
              <a:rPr lang="de-CH"/>
              <a:t>Fourth level</a:t>
            </a:r>
          </a:p>
          <a:p>
            <a:pPr lvl="4"/>
            <a:r>
              <a:rPr lang="de-CH"/>
              <a:t>Fifth level</a:t>
            </a:r>
          </a:p>
        </p:txBody>
      </p:sp>
      <p:sp>
        <p:nvSpPr>
          <p:cNvPr id="217094" name="Rectangle 6"/>
          <p:cNvSpPr>
            <a:spLocks noGrp="1" noChangeArrowheads="1"/>
          </p:cNvSpPr>
          <p:nvPr>
            <p:ph type="dt" sz="half" idx="2"/>
          </p:nvPr>
        </p:nvSpPr>
        <p:spPr bwMode="auto">
          <a:xfrm>
            <a:off x="539750" y="6548438"/>
            <a:ext cx="3811588" cy="179387"/>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defRPr sz="1200">
                <a:solidFill>
                  <a:srgbClr val="A7A7A7"/>
                </a:solidFill>
              </a:defRPr>
            </a:lvl1pPr>
          </a:lstStyle>
          <a:p>
            <a:r>
              <a:rPr lang="en-US"/>
              <a:t>© Oscar Nierstrasz</a:t>
            </a:r>
            <a:endParaRPr lang="de-CH"/>
          </a:p>
        </p:txBody>
      </p:sp>
      <p:sp>
        <p:nvSpPr>
          <p:cNvPr id="217095" name="Rectangle 7"/>
          <p:cNvSpPr>
            <a:spLocks noGrp="1" noChangeArrowheads="1"/>
          </p:cNvSpPr>
          <p:nvPr>
            <p:ph type="ftr" sz="quarter" idx="3"/>
          </p:nvPr>
        </p:nvSpPr>
        <p:spPr bwMode="auto">
          <a:xfrm>
            <a:off x="107950" y="179388"/>
            <a:ext cx="5399088" cy="252412"/>
          </a:xfrm>
          <a:prstGeom prst="rect">
            <a:avLst/>
          </a:prstGeom>
          <a:noFill/>
          <a:ln w="9525">
            <a:noFill/>
            <a:miter lim="800000"/>
            <a:headEnd/>
            <a:tailEnd/>
          </a:ln>
          <a:effectLst/>
        </p:spPr>
        <p:txBody>
          <a:bodyPr vert="horz" wrap="none" lIns="0" tIns="0" rIns="0" bIns="0" numCol="1" anchor="t" anchorCtr="0" compatLnSpc="1">
            <a:prstTxWarp prst="textNoShape">
              <a:avLst/>
            </a:prstTxWarp>
          </a:bodyPr>
          <a:lstStyle>
            <a:lvl1pPr>
              <a:defRPr sz="1000">
                <a:solidFill>
                  <a:srgbClr val="A7A7A7"/>
                </a:solidFill>
              </a:defRPr>
            </a:lvl1pPr>
          </a:lstStyle>
          <a:p>
            <a:r>
              <a:rPr lang="en-US"/>
              <a:t>Fairness and Optimism</a:t>
            </a:r>
            <a:endParaRPr lang="de-CH"/>
          </a:p>
        </p:txBody>
      </p:sp>
      <p:sp>
        <p:nvSpPr>
          <p:cNvPr id="217096" name="Rectangle 8"/>
          <p:cNvSpPr>
            <a:spLocks noGrp="1" noChangeArrowheads="1"/>
          </p:cNvSpPr>
          <p:nvPr>
            <p:ph type="sldNum" sz="quarter" idx="4"/>
          </p:nvPr>
        </p:nvSpPr>
        <p:spPr bwMode="auto">
          <a:xfrm>
            <a:off x="7543800" y="6553200"/>
            <a:ext cx="1350963" cy="179388"/>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r">
              <a:defRPr sz="1200">
                <a:solidFill>
                  <a:srgbClr val="A7A7A7"/>
                </a:solidFill>
              </a:defRPr>
            </a:lvl1pPr>
          </a:lstStyle>
          <a:p>
            <a:fld id="{E0591903-65C5-8443-A0F4-745E449C8387}" type="slidenum">
              <a:rPr lang="de-CH"/>
              <a:pPr/>
              <a:t>‹#›</a:t>
            </a:fld>
            <a:endParaRPr lang="de-CH" sz="1400">
              <a:solidFill>
                <a:srgbClr val="7E7E7E"/>
              </a:solidFill>
              <a:latin typeface="Times" charset="0"/>
            </a:endParaRPr>
          </a:p>
        </p:txBody>
      </p:sp>
    </p:spTree>
  </p:cSld>
  <p:clrMap bg1="lt1" tx1="dk1" bg2="lt2" tx2="dk2" accent1="accent1" accent2="accent2" accent3="accent3" accent4="accent4" accent5="accent5" accent6="accent6" hlink="hlink" folHlink="folHlink"/>
  <p:sldLayoutIdLst>
    <p:sldLayoutId id="2147483741" r:id="rId1"/>
    <p:sldLayoutId id="2147483737" r:id="rId2"/>
    <p:sldLayoutId id="2147483738" r:id="rId3"/>
    <p:sldLayoutId id="2147483739" r:id="rId4"/>
    <p:sldLayoutId id="2147483740" r:id="rId5"/>
  </p:sldLayoutIdLst>
  <p:hf hdr="0"/>
  <p:txStyles>
    <p:titleStyle>
      <a:lvl1pPr algn="l" rtl="0" eaLnBrk="0" fontAlgn="base" hangingPunct="0">
        <a:lnSpc>
          <a:spcPct val="90000"/>
        </a:lnSpc>
        <a:spcBef>
          <a:spcPct val="0"/>
        </a:spcBef>
        <a:spcAft>
          <a:spcPct val="0"/>
        </a:spcAft>
        <a:defRPr sz="2800" b="1">
          <a:solidFill>
            <a:srgbClr val="0A017F"/>
          </a:solidFill>
          <a:latin typeface="+mj-lt"/>
          <a:ea typeface="ＭＳ Ｐゴシック" charset="-128"/>
          <a:cs typeface="ＭＳ Ｐゴシック" charset="-128"/>
        </a:defRPr>
      </a:lvl1pPr>
      <a:lvl2pPr algn="l" rtl="0" eaLnBrk="0" fontAlgn="base" hangingPunct="0">
        <a:lnSpc>
          <a:spcPct val="90000"/>
        </a:lnSpc>
        <a:spcBef>
          <a:spcPct val="0"/>
        </a:spcBef>
        <a:spcAft>
          <a:spcPct val="0"/>
        </a:spcAft>
        <a:defRPr sz="2800" b="1">
          <a:solidFill>
            <a:srgbClr val="0A017F"/>
          </a:solidFill>
          <a:latin typeface="Helvetica" charset="0"/>
          <a:ea typeface="ＭＳ Ｐゴシック" charset="-128"/>
          <a:cs typeface="ＭＳ Ｐゴシック" charset="-128"/>
        </a:defRPr>
      </a:lvl2pPr>
      <a:lvl3pPr algn="l" rtl="0" eaLnBrk="0" fontAlgn="base" hangingPunct="0">
        <a:lnSpc>
          <a:spcPct val="90000"/>
        </a:lnSpc>
        <a:spcBef>
          <a:spcPct val="0"/>
        </a:spcBef>
        <a:spcAft>
          <a:spcPct val="0"/>
        </a:spcAft>
        <a:defRPr sz="2800" b="1">
          <a:solidFill>
            <a:srgbClr val="0A017F"/>
          </a:solidFill>
          <a:latin typeface="Helvetica" charset="0"/>
          <a:ea typeface="ＭＳ Ｐゴシック" charset="-128"/>
          <a:cs typeface="ＭＳ Ｐゴシック" charset="-128"/>
        </a:defRPr>
      </a:lvl3pPr>
      <a:lvl4pPr algn="l" rtl="0" eaLnBrk="0" fontAlgn="base" hangingPunct="0">
        <a:lnSpc>
          <a:spcPct val="90000"/>
        </a:lnSpc>
        <a:spcBef>
          <a:spcPct val="0"/>
        </a:spcBef>
        <a:spcAft>
          <a:spcPct val="0"/>
        </a:spcAft>
        <a:defRPr sz="2800" b="1">
          <a:solidFill>
            <a:srgbClr val="0A017F"/>
          </a:solidFill>
          <a:latin typeface="Helvetica" charset="0"/>
          <a:ea typeface="ＭＳ Ｐゴシック" charset="-128"/>
          <a:cs typeface="ＭＳ Ｐゴシック" charset="-128"/>
        </a:defRPr>
      </a:lvl4pPr>
      <a:lvl5pPr algn="l" rtl="0" eaLnBrk="0" fontAlgn="base" hangingPunct="0">
        <a:lnSpc>
          <a:spcPct val="90000"/>
        </a:lnSpc>
        <a:spcBef>
          <a:spcPct val="0"/>
        </a:spcBef>
        <a:spcAft>
          <a:spcPct val="0"/>
        </a:spcAft>
        <a:defRPr sz="2800" b="1">
          <a:solidFill>
            <a:srgbClr val="0A017F"/>
          </a:solidFill>
          <a:latin typeface="Helvetica" charset="0"/>
          <a:ea typeface="ＭＳ Ｐゴシック" charset="-128"/>
          <a:cs typeface="ＭＳ Ｐゴシック" charset="-128"/>
        </a:defRPr>
      </a:lvl5pPr>
      <a:lvl6pPr marL="457200" algn="l" rtl="0" fontAlgn="base">
        <a:lnSpc>
          <a:spcPct val="90000"/>
        </a:lnSpc>
        <a:spcBef>
          <a:spcPct val="0"/>
        </a:spcBef>
        <a:spcAft>
          <a:spcPct val="0"/>
        </a:spcAft>
        <a:defRPr sz="2800" b="1">
          <a:solidFill>
            <a:srgbClr val="0A017F"/>
          </a:solidFill>
          <a:latin typeface="Helvetica" charset="0"/>
        </a:defRPr>
      </a:lvl6pPr>
      <a:lvl7pPr marL="914400" algn="l" rtl="0" fontAlgn="base">
        <a:lnSpc>
          <a:spcPct val="90000"/>
        </a:lnSpc>
        <a:spcBef>
          <a:spcPct val="0"/>
        </a:spcBef>
        <a:spcAft>
          <a:spcPct val="0"/>
        </a:spcAft>
        <a:defRPr sz="2800" b="1">
          <a:solidFill>
            <a:srgbClr val="0A017F"/>
          </a:solidFill>
          <a:latin typeface="Helvetica" charset="0"/>
        </a:defRPr>
      </a:lvl7pPr>
      <a:lvl8pPr marL="1371600" algn="l" rtl="0" fontAlgn="base">
        <a:lnSpc>
          <a:spcPct val="90000"/>
        </a:lnSpc>
        <a:spcBef>
          <a:spcPct val="0"/>
        </a:spcBef>
        <a:spcAft>
          <a:spcPct val="0"/>
        </a:spcAft>
        <a:defRPr sz="2800" b="1">
          <a:solidFill>
            <a:srgbClr val="0A017F"/>
          </a:solidFill>
          <a:latin typeface="Helvetica" charset="0"/>
        </a:defRPr>
      </a:lvl8pPr>
      <a:lvl9pPr marL="1828800" algn="l" rtl="0" fontAlgn="base">
        <a:lnSpc>
          <a:spcPct val="90000"/>
        </a:lnSpc>
        <a:spcBef>
          <a:spcPct val="0"/>
        </a:spcBef>
        <a:spcAft>
          <a:spcPct val="0"/>
        </a:spcAft>
        <a:defRPr sz="2800" b="1">
          <a:solidFill>
            <a:srgbClr val="0A017F"/>
          </a:solidFill>
          <a:latin typeface="Helvetica" charset="0"/>
        </a:defRPr>
      </a:lvl9pPr>
    </p:titleStyle>
    <p:bodyStyle>
      <a:lvl1pPr marL="419100" indent="-419100" algn="l" rtl="0" eaLnBrk="0" fontAlgn="base" hangingPunct="0">
        <a:lnSpc>
          <a:spcPct val="95000"/>
        </a:lnSpc>
        <a:spcBef>
          <a:spcPct val="20000"/>
        </a:spcBef>
        <a:spcAft>
          <a:spcPct val="0"/>
        </a:spcAft>
        <a:buClr>
          <a:schemeClr val="hlink"/>
        </a:buClr>
        <a:buSzPct val="85000"/>
        <a:buFont typeface="Helvetica CE" charset="0"/>
        <a:buChar char="&gt;"/>
        <a:defRPr sz="2400">
          <a:solidFill>
            <a:srgbClr val="0A017F"/>
          </a:solidFill>
          <a:latin typeface="+mn-lt"/>
          <a:ea typeface="ＭＳ Ｐゴシック" charset="-128"/>
          <a:cs typeface="ＭＳ Ｐゴシック" charset="-128"/>
        </a:defRPr>
      </a:lvl1pPr>
      <a:lvl2pPr marL="838200" indent="-381000" algn="l" rtl="0" eaLnBrk="0" fontAlgn="base" hangingPunct="0">
        <a:lnSpc>
          <a:spcPct val="95000"/>
        </a:lnSpc>
        <a:spcBef>
          <a:spcPct val="20000"/>
        </a:spcBef>
        <a:spcAft>
          <a:spcPct val="0"/>
        </a:spcAft>
        <a:buFont typeface="Helvetica CE" charset="0"/>
        <a:buChar char="—"/>
        <a:defRPr sz="2000">
          <a:solidFill>
            <a:srgbClr val="0A017F"/>
          </a:solidFill>
          <a:latin typeface="+mn-lt"/>
          <a:ea typeface="ＭＳ Ｐゴシック" charset="-128"/>
        </a:defRPr>
      </a:lvl2pPr>
      <a:lvl3pPr marL="1295400" indent="-381000" algn="l" rtl="0" eaLnBrk="0" fontAlgn="base" hangingPunct="0">
        <a:lnSpc>
          <a:spcPct val="95000"/>
        </a:lnSpc>
        <a:spcBef>
          <a:spcPct val="20000"/>
        </a:spcBef>
        <a:spcAft>
          <a:spcPct val="0"/>
        </a:spcAft>
        <a:buSzPct val="85000"/>
        <a:buFont typeface="Helvetica CE" charset="0"/>
        <a:buChar char="–"/>
        <a:defRPr i="1">
          <a:solidFill>
            <a:srgbClr val="7F0101"/>
          </a:solidFill>
          <a:latin typeface="+mn-lt"/>
          <a:ea typeface="ＭＳ Ｐゴシック" charset="-128"/>
        </a:defRPr>
      </a:lvl3pPr>
      <a:lvl4pPr marL="1714500" indent="-381000" algn="l" rtl="0" eaLnBrk="0" fontAlgn="base" hangingPunct="0">
        <a:lnSpc>
          <a:spcPct val="95000"/>
        </a:lnSpc>
        <a:spcBef>
          <a:spcPct val="20000"/>
        </a:spcBef>
        <a:spcAft>
          <a:spcPct val="0"/>
        </a:spcAft>
        <a:buSzPct val="85000"/>
        <a:buFont typeface="Helvetica CE" charset="0"/>
        <a:buChar char="–"/>
        <a:defRPr>
          <a:solidFill>
            <a:srgbClr val="0A017F"/>
          </a:solidFill>
          <a:latin typeface="+mn-lt"/>
          <a:ea typeface="ＭＳ Ｐゴシック" charset="-128"/>
        </a:defRPr>
      </a:lvl4pPr>
      <a:lvl5pPr marL="2286000" indent="-381000" algn="l" rtl="0" eaLnBrk="0" fontAlgn="base" hangingPunct="0">
        <a:lnSpc>
          <a:spcPct val="95000"/>
        </a:lnSpc>
        <a:spcBef>
          <a:spcPct val="20000"/>
        </a:spcBef>
        <a:spcAft>
          <a:spcPct val="0"/>
        </a:spcAft>
        <a:buClr>
          <a:schemeClr val="tx1"/>
        </a:buClr>
        <a:buSzPct val="85000"/>
        <a:buFont typeface="Helvetica CE" charset="0"/>
        <a:buChar char="–"/>
        <a:defRPr>
          <a:solidFill>
            <a:srgbClr val="0A017F"/>
          </a:solidFill>
          <a:latin typeface="+mn-lt"/>
          <a:ea typeface="ＭＳ Ｐゴシック" charset="-128"/>
        </a:defRPr>
      </a:lvl5pPr>
      <a:lvl6pPr marL="2743200" indent="-381000" algn="l" rtl="0" fontAlgn="base">
        <a:lnSpc>
          <a:spcPct val="95000"/>
        </a:lnSpc>
        <a:spcBef>
          <a:spcPct val="20000"/>
        </a:spcBef>
        <a:spcAft>
          <a:spcPct val="0"/>
        </a:spcAft>
        <a:buClr>
          <a:schemeClr val="tx1"/>
        </a:buClr>
        <a:buSzPct val="85000"/>
        <a:buFont typeface="Helvetica CE" charset="-18"/>
        <a:buChar char="–"/>
        <a:defRPr>
          <a:solidFill>
            <a:srgbClr val="0A017F"/>
          </a:solidFill>
          <a:latin typeface="+mn-lt"/>
          <a:ea typeface="ＭＳ Ｐゴシック" charset="-128"/>
        </a:defRPr>
      </a:lvl6pPr>
      <a:lvl7pPr marL="3200400" indent="-381000" algn="l" rtl="0" fontAlgn="base">
        <a:lnSpc>
          <a:spcPct val="95000"/>
        </a:lnSpc>
        <a:spcBef>
          <a:spcPct val="20000"/>
        </a:spcBef>
        <a:spcAft>
          <a:spcPct val="0"/>
        </a:spcAft>
        <a:buClr>
          <a:schemeClr val="tx1"/>
        </a:buClr>
        <a:buSzPct val="85000"/>
        <a:buFont typeface="Helvetica CE" charset="-18"/>
        <a:buChar char="–"/>
        <a:defRPr>
          <a:solidFill>
            <a:srgbClr val="0A017F"/>
          </a:solidFill>
          <a:latin typeface="+mn-lt"/>
          <a:ea typeface="ＭＳ Ｐゴシック" charset="-128"/>
        </a:defRPr>
      </a:lvl7pPr>
      <a:lvl8pPr marL="3657600" indent="-381000" algn="l" rtl="0" fontAlgn="base">
        <a:lnSpc>
          <a:spcPct val="95000"/>
        </a:lnSpc>
        <a:spcBef>
          <a:spcPct val="20000"/>
        </a:spcBef>
        <a:spcAft>
          <a:spcPct val="0"/>
        </a:spcAft>
        <a:buClr>
          <a:schemeClr val="tx1"/>
        </a:buClr>
        <a:buSzPct val="85000"/>
        <a:buFont typeface="Helvetica CE" charset="-18"/>
        <a:buChar char="–"/>
        <a:defRPr>
          <a:solidFill>
            <a:srgbClr val="0A017F"/>
          </a:solidFill>
          <a:latin typeface="+mn-lt"/>
          <a:ea typeface="ＭＳ Ｐゴシック" charset="-128"/>
        </a:defRPr>
      </a:lvl8pPr>
      <a:lvl9pPr marL="4114800" indent="-381000" algn="l" rtl="0" fontAlgn="base">
        <a:lnSpc>
          <a:spcPct val="95000"/>
        </a:lnSpc>
        <a:spcBef>
          <a:spcPct val="20000"/>
        </a:spcBef>
        <a:spcAft>
          <a:spcPct val="0"/>
        </a:spcAft>
        <a:buClr>
          <a:schemeClr val="tx1"/>
        </a:buClr>
        <a:buSzPct val="85000"/>
        <a:buFont typeface="Helvetica CE" charset="-18"/>
        <a:buChar char="–"/>
        <a:defRPr>
          <a:solidFill>
            <a:srgbClr val="0A017F"/>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5.xml.rels><?xml version="1.0" encoding="UTF-8" standalone="yes"?>
<Relationships xmlns="http://schemas.openxmlformats.org/package/2006/relationships"><Relationship Id="rId3" Type="http://schemas.openxmlformats.org/officeDocument/2006/relationships/image" Target="../media/image4.pdf"/><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pdf"/><Relationship Id="rId3" Type="http://schemas.openxmlformats.org/officeDocument/2006/relationships/image" Target="../media/image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2.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18" name="Rectangle 2"/>
          <p:cNvSpPr>
            <a:spLocks noGrp="1" noChangeArrowheads="1"/>
          </p:cNvSpPr>
          <p:nvPr>
            <p:ph type="ctrTitle"/>
          </p:nvPr>
        </p:nvSpPr>
        <p:spPr/>
        <p:txBody>
          <a:bodyPr/>
          <a:lstStyle/>
          <a:p>
            <a:pPr>
              <a:lnSpc>
                <a:spcPct val="100000"/>
              </a:lnSpc>
            </a:pPr>
            <a:r>
              <a:rPr lang="en-US" smtClean="0"/>
              <a:t>9. Fairness and Optimism</a:t>
            </a:r>
          </a:p>
        </p:txBody>
      </p:sp>
      <p:sp>
        <p:nvSpPr>
          <p:cNvPr id="9219" name="Rectangle 3"/>
          <p:cNvSpPr>
            <a:spLocks noGrp="1" noChangeArrowheads="1"/>
          </p:cNvSpPr>
          <p:nvPr>
            <p:ph type="subTitle" idx="1"/>
          </p:nvPr>
        </p:nvSpPr>
        <p:spPr/>
        <p:txBody>
          <a:bodyPr/>
          <a:lstStyle/>
          <a:p>
            <a:r>
              <a:rPr lang="en-US" smtClean="0"/>
              <a:t>Prof</a:t>
            </a:r>
            <a:r>
              <a:rPr lang="en-US"/>
              <a:t>. O. </a:t>
            </a:r>
            <a:r>
              <a:rPr lang="en-US" smtClean="0"/>
              <a:t>Nierstrasz</a:t>
            </a:r>
            <a:endParaRPr lang="en-US"/>
          </a:p>
        </p:txBody>
      </p:sp>
      <p:sp>
        <p:nvSpPr>
          <p:cNvPr id="9220" name="Folded Corner 4"/>
          <p:cNvSpPr>
            <a:spLocks noChangeArrowheads="1"/>
          </p:cNvSpPr>
          <p:nvPr/>
        </p:nvSpPr>
        <p:spPr bwMode="auto">
          <a:xfrm>
            <a:off x="457200" y="5486400"/>
            <a:ext cx="4267200" cy="381000"/>
          </a:xfrm>
          <a:prstGeom prst="foldedCorner">
            <a:avLst>
              <a:gd name="adj" fmla="val 16667"/>
            </a:avLst>
          </a:prstGeom>
          <a:solidFill>
            <a:schemeClr val="accent1"/>
          </a:solidFill>
          <a:ln w="9525">
            <a:solidFill>
              <a:schemeClr val="tx1"/>
            </a:solidFill>
            <a:round/>
            <a:headEnd/>
            <a:tailEnd/>
          </a:ln>
        </p:spPr>
        <p:txBody>
          <a:bodyPr>
            <a:prstTxWarp prst="textNoShape">
              <a:avLst/>
            </a:prstTxWarp>
          </a:bodyPr>
          <a:lstStyle/>
          <a:p>
            <a:r>
              <a:rPr lang="en-US" sz="1800"/>
              <a:t>Selected material © Magee and Kramer</a:t>
            </a:r>
            <a:endParaRPr lang="en-US" sz="1800" b="1"/>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554" name="Date Placeholder 3"/>
          <p:cNvSpPr>
            <a:spLocks noGrp="1"/>
          </p:cNvSpPr>
          <p:nvPr>
            <p:ph type="dt" sz="quarter" idx="10"/>
          </p:nvPr>
        </p:nvSpPr>
        <p:spPr>
          <a:noFill/>
        </p:spPr>
        <p:txBody>
          <a:bodyPr/>
          <a:lstStyle/>
          <a:p>
            <a:r>
              <a:rPr lang="en-US" smtClean="0"/>
              <a:t>© Oscar Nierstrasz</a:t>
            </a:r>
            <a:endParaRPr lang="de-CH" smtClean="0"/>
          </a:p>
        </p:txBody>
      </p:sp>
      <p:sp>
        <p:nvSpPr>
          <p:cNvPr id="23555" name="Slide Number Placeholder 5"/>
          <p:cNvSpPr>
            <a:spLocks noGrp="1"/>
          </p:cNvSpPr>
          <p:nvPr>
            <p:ph type="sldNum" sz="quarter" idx="12"/>
          </p:nvPr>
        </p:nvSpPr>
        <p:spPr>
          <a:noFill/>
        </p:spPr>
        <p:txBody>
          <a:bodyPr/>
          <a:lstStyle/>
          <a:p>
            <a:fld id="{753D11FC-A5E2-434D-BEAC-42605BAF35EC}" type="slidenum">
              <a:rPr lang="de-CH" smtClean="0"/>
              <a:pPr/>
              <a:t>10</a:t>
            </a:fld>
            <a:endParaRPr lang="de-CH" sz="1400" smtClean="0">
              <a:solidFill>
                <a:srgbClr val="7E7E7E"/>
              </a:solidFill>
              <a:latin typeface="Times" charset="0"/>
            </a:endParaRPr>
          </a:p>
        </p:txBody>
      </p:sp>
      <p:pic>
        <p:nvPicPr>
          <p:cNvPr id="23556" name="Picture 2" descr="roadmap-grey"/>
          <p:cNvPicPr>
            <a:picLocks noChangeAspect="1" noChangeArrowheads="1"/>
          </p:cNvPicPr>
          <p:nvPr/>
        </p:nvPicPr>
        <p:blipFill>
          <a:blip r:embed="rId3"/>
          <a:srcRect/>
          <a:stretch>
            <a:fillRect/>
          </a:stretch>
        </p:blipFill>
        <p:spPr bwMode="auto">
          <a:xfrm>
            <a:off x="6629400" y="1905000"/>
            <a:ext cx="2116138" cy="1833563"/>
          </a:xfrm>
          <a:prstGeom prst="rect">
            <a:avLst/>
          </a:prstGeom>
          <a:noFill/>
          <a:ln w="9525">
            <a:noFill/>
            <a:miter lim="800000"/>
            <a:headEnd/>
            <a:tailEnd/>
          </a:ln>
        </p:spPr>
      </p:pic>
      <p:sp>
        <p:nvSpPr>
          <p:cNvPr id="23557" name="Rectangle 3"/>
          <p:cNvSpPr>
            <a:spLocks noGrp="1" noChangeArrowheads="1"/>
          </p:cNvSpPr>
          <p:nvPr>
            <p:ph type="title"/>
          </p:nvPr>
        </p:nvSpPr>
        <p:spPr/>
        <p:txBody>
          <a:bodyPr/>
          <a:lstStyle/>
          <a:p>
            <a:pPr eaLnBrk="1" hangingPunct="1"/>
            <a:r>
              <a:rPr lang="en-US"/>
              <a:t>Roadmap</a:t>
            </a:r>
          </a:p>
        </p:txBody>
      </p:sp>
      <p:sp>
        <p:nvSpPr>
          <p:cNvPr id="23558" name="Rectangle 4"/>
          <p:cNvSpPr>
            <a:spLocks noGrp="1" noChangeArrowheads="1"/>
          </p:cNvSpPr>
          <p:nvPr>
            <p:ph type="body" idx="1"/>
          </p:nvPr>
        </p:nvSpPr>
        <p:spPr/>
        <p:txBody>
          <a:bodyPr/>
          <a:lstStyle/>
          <a:p>
            <a:r>
              <a:rPr lang="en-US" smtClean="0"/>
              <a:t>Concurrently available methods</a:t>
            </a:r>
          </a:p>
          <a:p>
            <a:pPr lvl="1"/>
            <a:r>
              <a:rPr lang="en-US" smtClean="0"/>
              <a:t>Priority, Fairness and Interception</a:t>
            </a:r>
          </a:p>
          <a:p>
            <a:r>
              <a:rPr lang="en-US" b="1" smtClean="0"/>
              <a:t>Readers and Writers</a:t>
            </a:r>
          </a:p>
          <a:p>
            <a:pPr lvl="1"/>
            <a:r>
              <a:rPr lang="en-US" smtClean="0"/>
              <a:t>Readers and Writers policies</a:t>
            </a:r>
          </a:p>
          <a:p>
            <a:r>
              <a:rPr lang="en-US" smtClean="0"/>
              <a:t>Optimistic methods</a:t>
            </a:r>
          </a:p>
        </p:txBody>
      </p:sp>
      <p:sp>
        <p:nvSpPr>
          <p:cNvPr id="23559" name="Footer Placeholder 7"/>
          <p:cNvSpPr>
            <a:spLocks noGrp="1"/>
          </p:cNvSpPr>
          <p:nvPr>
            <p:ph type="ftr" sz="quarter" idx="11"/>
          </p:nvPr>
        </p:nvSpPr>
        <p:spPr>
          <a:noFill/>
        </p:spPr>
        <p:txBody>
          <a:bodyPr/>
          <a:lstStyle/>
          <a:p>
            <a:r>
              <a:rPr lang="en-US" smtClean="0"/>
              <a:t>Fairness and Optimism</a:t>
            </a:r>
            <a:endParaRPr lang="de-CH"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602" name="Date Placeholder 3"/>
          <p:cNvSpPr>
            <a:spLocks noGrp="1"/>
          </p:cNvSpPr>
          <p:nvPr>
            <p:ph type="dt" sz="quarter" idx="10"/>
          </p:nvPr>
        </p:nvSpPr>
        <p:spPr>
          <a:noFill/>
        </p:spPr>
        <p:txBody>
          <a:bodyPr/>
          <a:lstStyle/>
          <a:p>
            <a:r>
              <a:rPr lang="en-US" smtClean="0"/>
              <a:t>© Oscar Nierstrasz</a:t>
            </a:r>
            <a:endParaRPr lang="de-CH" smtClean="0"/>
          </a:p>
        </p:txBody>
      </p:sp>
      <p:sp>
        <p:nvSpPr>
          <p:cNvPr id="25603" name="Footer Placeholder 4"/>
          <p:cNvSpPr>
            <a:spLocks noGrp="1"/>
          </p:cNvSpPr>
          <p:nvPr>
            <p:ph type="ftr" sz="quarter" idx="11"/>
          </p:nvPr>
        </p:nvSpPr>
        <p:spPr>
          <a:noFill/>
        </p:spPr>
        <p:txBody>
          <a:bodyPr/>
          <a:lstStyle/>
          <a:p>
            <a:r>
              <a:rPr lang="en-US" smtClean="0"/>
              <a:t>Fairness and Optimism</a:t>
            </a:r>
            <a:endParaRPr lang="de-CH" smtClean="0"/>
          </a:p>
        </p:txBody>
      </p:sp>
      <p:sp>
        <p:nvSpPr>
          <p:cNvPr id="25604" name="Slide Number Placeholder 5"/>
          <p:cNvSpPr>
            <a:spLocks noGrp="1"/>
          </p:cNvSpPr>
          <p:nvPr>
            <p:ph type="sldNum" sz="quarter" idx="12"/>
          </p:nvPr>
        </p:nvSpPr>
        <p:spPr>
          <a:noFill/>
        </p:spPr>
        <p:txBody>
          <a:bodyPr/>
          <a:lstStyle/>
          <a:p>
            <a:fld id="{CE8C1AC9-041B-1546-98BB-C5B46E610C20}" type="slidenum">
              <a:rPr lang="de-CH" smtClean="0"/>
              <a:pPr/>
              <a:t>11</a:t>
            </a:fld>
            <a:endParaRPr lang="de-CH" sz="1400" smtClean="0">
              <a:solidFill>
                <a:srgbClr val="7E7E7E"/>
              </a:solidFill>
              <a:latin typeface="Times" charset="0"/>
            </a:endParaRPr>
          </a:p>
        </p:txBody>
      </p:sp>
      <p:sp>
        <p:nvSpPr>
          <p:cNvPr id="25605" name="Rectangle 2"/>
          <p:cNvSpPr>
            <a:spLocks noGrp="1" noChangeArrowheads="1"/>
          </p:cNvSpPr>
          <p:nvPr>
            <p:ph type="title"/>
          </p:nvPr>
        </p:nvSpPr>
        <p:spPr/>
        <p:txBody>
          <a:bodyPr/>
          <a:lstStyle/>
          <a:p>
            <a:r>
              <a:rPr lang="en-US"/>
              <a:t>Concurrent Reader and Writers</a:t>
            </a:r>
          </a:p>
        </p:txBody>
      </p:sp>
      <p:sp>
        <p:nvSpPr>
          <p:cNvPr id="25606" name="Rectangle 3"/>
          <p:cNvSpPr>
            <a:spLocks noGrp="1" noChangeArrowheads="1"/>
          </p:cNvSpPr>
          <p:nvPr>
            <p:ph type="body" idx="1"/>
          </p:nvPr>
        </p:nvSpPr>
        <p:spPr>
          <a:xfrm>
            <a:off x="539750" y="1654175"/>
            <a:ext cx="8061325" cy="1393825"/>
          </a:xfrm>
        </p:spPr>
        <p:txBody>
          <a:bodyPr/>
          <a:lstStyle/>
          <a:p>
            <a:pPr marL="0" indent="0">
              <a:lnSpc>
                <a:spcPct val="90000"/>
              </a:lnSpc>
              <a:buFont typeface="Helvetica CE" charset="0"/>
              <a:buNone/>
            </a:pPr>
            <a:r>
              <a:rPr lang="en-US" i="1">
                <a:solidFill>
                  <a:srgbClr val="7F0101"/>
                </a:solidFill>
              </a:rPr>
              <a:t>“Readers and Writers”</a:t>
            </a:r>
            <a:r>
              <a:rPr lang="en-US"/>
              <a:t> is a family of concurrency control designs in which “Readers” (non-mutating accessors) may concurrently access resources while “Writers” (mutative, state-changing operations) require exclusive access.</a:t>
            </a:r>
          </a:p>
        </p:txBody>
      </p:sp>
      <p:pic>
        <p:nvPicPr>
          <p:cNvPr id="25607" name="Picture 7" descr="09ReadersWriters.png"/>
          <p:cNvPicPr>
            <a:picLocks noChangeAspect="1"/>
          </p:cNvPicPr>
          <p:nvPr/>
        </p:nvPicPr>
        <p:blipFill>
          <a:blip r:embed="rId2"/>
          <a:srcRect/>
          <a:stretch>
            <a:fillRect/>
          </a:stretch>
        </p:blipFill>
        <p:spPr bwMode="auto">
          <a:xfrm>
            <a:off x="1463675" y="3276600"/>
            <a:ext cx="6232525" cy="31718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626" name="Date Placeholder 3"/>
          <p:cNvSpPr>
            <a:spLocks noGrp="1"/>
          </p:cNvSpPr>
          <p:nvPr>
            <p:ph type="dt" sz="quarter" idx="10"/>
          </p:nvPr>
        </p:nvSpPr>
        <p:spPr>
          <a:noFill/>
        </p:spPr>
        <p:txBody>
          <a:bodyPr/>
          <a:lstStyle/>
          <a:p>
            <a:r>
              <a:rPr lang="en-US" smtClean="0"/>
              <a:t>© Oscar Nierstrasz</a:t>
            </a:r>
            <a:endParaRPr lang="de-CH" smtClean="0"/>
          </a:p>
        </p:txBody>
      </p:sp>
      <p:sp>
        <p:nvSpPr>
          <p:cNvPr id="26627" name="Footer Placeholder 4"/>
          <p:cNvSpPr>
            <a:spLocks noGrp="1"/>
          </p:cNvSpPr>
          <p:nvPr>
            <p:ph type="ftr" sz="quarter" idx="11"/>
          </p:nvPr>
        </p:nvSpPr>
        <p:spPr>
          <a:noFill/>
        </p:spPr>
        <p:txBody>
          <a:bodyPr/>
          <a:lstStyle/>
          <a:p>
            <a:r>
              <a:rPr lang="en-US" smtClean="0"/>
              <a:t>Fairness and Optimism</a:t>
            </a:r>
            <a:endParaRPr lang="de-CH" smtClean="0"/>
          </a:p>
        </p:txBody>
      </p:sp>
      <p:sp>
        <p:nvSpPr>
          <p:cNvPr id="26628" name="Slide Number Placeholder 5"/>
          <p:cNvSpPr>
            <a:spLocks noGrp="1"/>
          </p:cNvSpPr>
          <p:nvPr>
            <p:ph type="sldNum" sz="quarter" idx="12"/>
          </p:nvPr>
        </p:nvSpPr>
        <p:spPr>
          <a:noFill/>
        </p:spPr>
        <p:txBody>
          <a:bodyPr/>
          <a:lstStyle/>
          <a:p>
            <a:fld id="{C28506BC-5864-E240-B277-F1FA4F908BBC}" type="slidenum">
              <a:rPr lang="de-CH" smtClean="0"/>
              <a:pPr/>
              <a:t>12</a:t>
            </a:fld>
            <a:endParaRPr lang="de-CH" sz="1400" smtClean="0">
              <a:solidFill>
                <a:srgbClr val="7E7E7E"/>
              </a:solidFill>
              <a:latin typeface="Times" charset="0"/>
            </a:endParaRPr>
          </a:p>
        </p:txBody>
      </p:sp>
      <p:sp>
        <p:nvSpPr>
          <p:cNvPr id="26629" name="Rectangle 2"/>
          <p:cNvSpPr>
            <a:spLocks noGrp="1" noChangeArrowheads="1"/>
          </p:cNvSpPr>
          <p:nvPr>
            <p:ph type="title"/>
          </p:nvPr>
        </p:nvSpPr>
        <p:spPr/>
        <p:txBody>
          <a:bodyPr/>
          <a:lstStyle/>
          <a:p>
            <a:r>
              <a:rPr lang="en-US"/>
              <a:t>Readers/Writers Model</a:t>
            </a:r>
          </a:p>
        </p:txBody>
      </p:sp>
      <p:sp>
        <p:nvSpPr>
          <p:cNvPr id="26630" name="Rectangle 3"/>
          <p:cNvSpPr>
            <a:spLocks noGrp="1" noChangeArrowheads="1"/>
          </p:cNvSpPr>
          <p:nvPr>
            <p:ph type="body" idx="1"/>
          </p:nvPr>
        </p:nvSpPr>
        <p:spPr>
          <a:xfrm>
            <a:off x="539750" y="1654175"/>
            <a:ext cx="8061325" cy="403225"/>
          </a:xfrm>
        </p:spPr>
        <p:txBody>
          <a:bodyPr anchor="t"/>
          <a:lstStyle/>
          <a:p>
            <a:pPr marL="0" indent="0" defTabSz="469900">
              <a:buFont typeface="Helvetica CE" charset="0"/>
              <a:buNone/>
            </a:pPr>
            <a:r>
              <a:rPr lang="en-US" i="1">
                <a:solidFill>
                  <a:srgbClr val="7F0101"/>
                </a:solidFill>
              </a:rPr>
              <a:t>We are interested only in capturing who gets access:</a:t>
            </a:r>
          </a:p>
        </p:txBody>
      </p:sp>
      <p:sp>
        <p:nvSpPr>
          <p:cNvPr id="26631" name="Rectangle 4"/>
          <p:cNvSpPr>
            <a:spLocks noChangeArrowheads="1"/>
          </p:cNvSpPr>
          <p:nvPr/>
        </p:nvSpPr>
        <p:spPr bwMode="auto">
          <a:xfrm>
            <a:off x="280988" y="2590800"/>
            <a:ext cx="8558212" cy="2027238"/>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81000" eaLnBrk="1" hangingPunct="1">
              <a:lnSpc>
                <a:spcPct val="95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set Actions = {</a:t>
            </a:r>
            <a:r>
              <a:rPr lang="en-US" sz="1600">
                <a:solidFill>
                  <a:srgbClr val="7F0101"/>
                </a:solidFill>
                <a:latin typeface="Courier" charset="0"/>
                <a:ea typeface="Courier" charset="0"/>
                <a:cs typeface="Courier" charset="0"/>
              </a:rPr>
              <a:t>acquireRead</a:t>
            </a:r>
            <a:r>
              <a:rPr lang="en-US" sz="1600">
                <a:solidFill>
                  <a:srgbClr val="0A017F"/>
                </a:solidFill>
                <a:latin typeface="Courier" charset="0"/>
                <a:ea typeface="Courier" charset="0"/>
                <a:cs typeface="Courier" charset="0"/>
              </a:rPr>
              <a:t>, </a:t>
            </a:r>
            <a:r>
              <a:rPr lang="en-US" sz="1600">
                <a:solidFill>
                  <a:srgbClr val="087F02"/>
                </a:solidFill>
                <a:latin typeface="Courier" charset="0"/>
                <a:ea typeface="Courier" charset="0"/>
                <a:cs typeface="Courier" charset="0"/>
              </a:rPr>
              <a:t>releaseRead</a:t>
            </a:r>
            <a:r>
              <a:rPr lang="en-US" sz="1600">
                <a:solidFill>
                  <a:srgbClr val="0A017F"/>
                </a:solidFill>
                <a:latin typeface="Courier" charset="0"/>
                <a:ea typeface="Courier" charset="0"/>
                <a:cs typeface="Courier" charset="0"/>
              </a:rPr>
              <a:t>, </a:t>
            </a:r>
            <a:r>
              <a:rPr lang="en-US" sz="1600">
                <a:solidFill>
                  <a:srgbClr val="7F0101"/>
                </a:solidFill>
                <a:latin typeface="Courier" charset="0"/>
                <a:ea typeface="Courier" charset="0"/>
                <a:cs typeface="Courier" charset="0"/>
              </a:rPr>
              <a:t>acquireWrite</a:t>
            </a:r>
            <a:r>
              <a:rPr lang="en-US" sz="1600">
                <a:solidFill>
                  <a:srgbClr val="0A017F"/>
                </a:solidFill>
                <a:latin typeface="Courier" charset="0"/>
                <a:ea typeface="Courier" charset="0"/>
                <a:cs typeface="Courier" charset="0"/>
              </a:rPr>
              <a:t>, </a:t>
            </a:r>
            <a:r>
              <a:rPr lang="en-US" sz="1600">
                <a:solidFill>
                  <a:srgbClr val="087F02"/>
                </a:solidFill>
                <a:latin typeface="Courier" charset="0"/>
                <a:ea typeface="Courier" charset="0"/>
                <a:cs typeface="Courier" charset="0"/>
              </a:rPr>
              <a:t>releaseWrite</a:t>
            </a:r>
            <a:r>
              <a:rPr lang="en-US" sz="1600">
                <a:solidFill>
                  <a:srgbClr val="0A017F"/>
                </a:solidFill>
                <a:latin typeface="Courier" charset="0"/>
                <a:ea typeface="Courier" charset="0"/>
                <a:cs typeface="Courier" charset="0"/>
              </a:rPr>
              <a:t>}</a:t>
            </a:r>
          </a:p>
          <a:p>
            <a:pPr defTabSz="381000" eaLnBrk="1" hangingPunct="1">
              <a:lnSpc>
                <a:spcPct val="95000"/>
              </a:lnSpc>
              <a:spcBef>
                <a:spcPct val="20000"/>
              </a:spcBef>
              <a:buClr>
                <a:schemeClr val="hlink"/>
              </a:buClr>
              <a:buSzPct val="85000"/>
              <a:buFont typeface="Helvetica CE" charset="0"/>
              <a:buNone/>
            </a:pPr>
            <a:endParaRPr lang="en-US" sz="1600">
              <a:solidFill>
                <a:srgbClr val="0A017F"/>
              </a:solidFill>
              <a:latin typeface="Courier" charset="0"/>
              <a:ea typeface="Courier" charset="0"/>
              <a:cs typeface="Courier" charset="0"/>
            </a:endParaRPr>
          </a:p>
          <a:p>
            <a:pPr defTabSz="381000" eaLnBrk="1" hangingPunct="1">
              <a:lnSpc>
                <a:spcPct val="95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READER	=	( </a:t>
            </a:r>
            <a:r>
              <a:rPr lang="en-US" sz="1600">
                <a:solidFill>
                  <a:srgbClr val="7F0101"/>
                </a:solidFill>
                <a:latin typeface="Courier" charset="0"/>
                <a:ea typeface="Courier" charset="0"/>
                <a:cs typeface="Courier" charset="0"/>
              </a:rPr>
              <a:t>acquireRead</a:t>
            </a:r>
            <a:r>
              <a:rPr lang="en-US" sz="1600">
                <a:solidFill>
                  <a:srgbClr val="0A017F"/>
                </a:solidFill>
                <a:latin typeface="Courier" charset="0"/>
                <a:ea typeface="Courier" charset="0"/>
                <a:cs typeface="Courier" charset="0"/>
              </a:rPr>
              <a:t> -&gt; examine -&gt; </a:t>
            </a:r>
            <a:r>
              <a:rPr lang="en-US" sz="1600">
                <a:solidFill>
                  <a:srgbClr val="087F02"/>
                </a:solidFill>
                <a:latin typeface="Courier" charset="0"/>
                <a:ea typeface="Courier" charset="0"/>
                <a:cs typeface="Courier" charset="0"/>
              </a:rPr>
              <a:t>releaseRead</a:t>
            </a:r>
            <a:r>
              <a:rPr lang="en-US" sz="1600">
                <a:solidFill>
                  <a:srgbClr val="0A017F"/>
                </a:solidFill>
                <a:latin typeface="Courier" charset="0"/>
                <a:ea typeface="Courier" charset="0"/>
                <a:cs typeface="Courier" charset="0"/>
              </a:rPr>
              <a:t> -&gt; READER)</a:t>
            </a:r>
          </a:p>
          <a:p>
            <a:pPr defTabSz="381000" eaLnBrk="1" hangingPunct="1">
              <a:lnSpc>
                <a:spcPct val="95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+Actions \{examine}.</a:t>
            </a:r>
          </a:p>
          <a:p>
            <a:pPr defTabSz="381000" eaLnBrk="1" hangingPunct="1">
              <a:lnSpc>
                <a:spcPct val="95000"/>
              </a:lnSpc>
              <a:spcBef>
                <a:spcPct val="20000"/>
              </a:spcBef>
              <a:buClr>
                <a:schemeClr val="hlink"/>
              </a:buClr>
              <a:buSzPct val="85000"/>
              <a:buFont typeface="Helvetica CE" charset="0"/>
              <a:buNone/>
            </a:pPr>
            <a:endParaRPr lang="en-US" sz="1600">
              <a:solidFill>
                <a:srgbClr val="0A017F"/>
              </a:solidFill>
              <a:latin typeface="Courier" charset="0"/>
              <a:ea typeface="Courier" charset="0"/>
              <a:cs typeface="Courier" charset="0"/>
            </a:endParaRPr>
          </a:p>
          <a:p>
            <a:pPr defTabSz="381000" eaLnBrk="1" hangingPunct="1">
              <a:lnSpc>
                <a:spcPct val="95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WRITER	= 	(</a:t>
            </a:r>
            <a:r>
              <a:rPr lang="en-US" sz="1600">
                <a:solidFill>
                  <a:srgbClr val="7F0101"/>
                </a:solidFill>
                <a:latin typeface="Courier" charset="0"/>
                <a:ea typeface="Courier" charset="0"/>
                <a:cs typeface="Courier" charset="0"/>
              </a:rPr>
              <a:t>acquireWrite</a:t>
            </a:r>
            <a:r>
              <a:rPr lang="en-US" sz="1600">
                <a:solidFill>
                  <a:srgbClr val="0A017F"/>
                </a:solidFill>
                <a:latin typeface="Courier" charset="0"/>
                <a:ea typeface="Courier" charset="0"/>
                <a:cs typeface="Courier" charset="0"/>
              </a:rPr>
              <a:t> -&gt;modify-&gt; </a:t>
            </a:r>
            <a:r>
              <a:rPr lang="en-US" sz="1600">
                <a:solidFill>
                  <a:srgbClr val="087F02"/>
                </a:solidFill>
                <a:latin typeface="Courier" charset="0"/>
                <a:ea typeface="Courier" charset="0"/>
                <a:cs typeface="Courier" charset="0"/>
              </a:rPr>
              <a:t>releaseWrite</a:t>
            </a:r>
            <a:r>
              <a:rPr lang="en-US" sz="1600">
                <a:solidFill>
                  <a:srgbClr val="0A017F"/>
                </a:solidFill>
                <a:latin typeface="Courier" charset="0"/>
                <a:ea typeface="Courier" charset="0"/>
                <a:cs typeface="Courier" charset="0"/>
              </a:rPr>
              <a:t> -&gt;WRITER)</a:t>
            </a:r>
          </a:p>
          <a:p>
            <a:pPr defTabSz="381000" eaLnBrk="1" hangingPunct="1">
              <a:lnSpc>
                <a:spcPct val="95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+Actions \{modify}.</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674" name="Date Placeholder 2"/>
          <p:cNvSpPr>
            <a:spLocks noGrp="1"/>
          </p:cNvSpPr>
          <p:nvPr>
            <p:ph type="dt" sz="quarter" idx="10"/>
          </p:nvPr>
        </p:nvSpPr>
        <p:spPr>
          <a:noFill/>
        </p:spPr>
        <p:txBody>
          <a:bodyPr/>
          <a:lstStyle/>
          <a:p>
            <a:r>
              <a:rPr lang="en-US" smtClean="0"/>
              <a:t>© Oscar Nierstrasz</a:t>
            </a:r>
            <a:endParaRPr lang="de-CH" smtClean="0"/>
          </a:p>
        </p:txBody>
      </p:sp>
      <p:sp>
        <p:nvSpPr>
          <p:cNvPr id="28675" name="Footer Placeholder 3"/>
          <p:cNvSpPr>
            <a:spLocks noGrp="1"/>
          </p:cNvSpPr>
          <p:nvPr>
            <p:ph type="ftr" sz="quarter" idx="11"/>
          </p:nvPr>
        </p:nvSpPr>
        <p:spPr>
          <a:noFill/>
        </p:spPr>
        <p:txBody>
          <a:bodyPr/>
          <a:lstStyle/>
          <a:p>
            <a:r>
              <a:rPr lang="en-US" smtClean="0"/>
              <a:t>Fairness and Optimism</a:t>
            </a:r>
            <a:endParaRPr lang="de-CH" smtClean="0"/>
          </a:p>
        </p:txBody>
      </p:sp>
      <p:sp>
        <p:nvSpPr>
          <p:cNvPr id="28676" name="Slide Number Placeholder 4"/>
          <p:cNvSpPr>
            <a:spLocks noGrp="1"/>
          </p:cNvSpPr>
          <p:nvPr>
            <p:ph type="sldNum" sz="quarter" idx="12"/>
          </p:nvPr>
        </p:nvSpPr>
        <p:spPr>
          <a:noFill/>
        </p:spPr>
        <p:txBody>
          <a:bodyPr/>
          <a:lstStyle/>
          <a:p>
            <a:fld id="{14999085-56C6-9949-937D-CD9050290EFA}" type="slidenum">
              <a:rPr lang="de-CH" smtClean="0"/>
              <a:pPr/>
              <a:t>13</a:t>
            </a:fld>
            <a:endParaRPr lang="de-CH" sz="1400" smtClean="0">
              <a:solidFill>
                <a:srgbClr val="7E7E7E"/>
              </a:solidFill>
              <a:latin typeface="Times" charset="0"/>
            </a:endParaRPr>
          </a:p>
        </p:txBody>
      </p:sp>
      <p:sp>
        <p:nvSpPr>
          <p:cNvPr id="28677" name="Rectangle 2"/>
          <p:cNvSpPr>
            <a:spLocks noGrp="1" noChangeArrowheads="1"/>
          </p:cNvSpPr>
          <p:nvPr>
            <p:ph type="title"/>
          </p:nvPr>
        </p:nvSpPr>
        <p:spPr/>
        <p:txBody>
          <a:bodyPr/>
          <a:lstStyle/>
          <a:p>
            <a:r>
              <a:rPr lang="en-US"/>
              <a:t>A Simple RW Protocol</a:t>
            </a:r>
          </a:p>
        </p:txBody>
      </p:sp>
      <p:sp>
        <p:nvSpPr>
          <p:cNvPr id="28678" name="Rectangle 4"/>
          <p:cNvSpPr>
            <a:spLocks noChangeArrowheads="1"/>
          </p:cNvSpPr>
          <p:nvPr/>
        </p:nvSpPr>
        <p:spPr bwMode="auto">
          <a:xfrm>
            <a:off x="914400" y="1981200"/>
            <a:ext cx="6958013" cy="3862388"/>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79413" eaLnBrk="1" hangingPunct="1">
              <a:lnSpc>
                <a:spcPct val="95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const </a:t>
            </a:r>
            <a:r>
              <a:rPr lang="en-US" sz="1800" dirty="0" err="1" smtClean="0">
                <a:solidFill>
                  <a:srgbClr val="0A017F"/>
                </a:solidFill>
                <a:latin typeface="Courier" charset="0"/>
                <a:ea typeface="Courier" charset="0"/>
                <a:cs typeface="Courier" charset="0"/>
              </a:rPr>
              <a:t>Nread</a:t>
            </a:r>
            <a:r>
              <a:rPr lang="en-US" sz="1800" dirty="0" smtClean="0">
                <a:solidFill>
                  <a:srgbClr val="0A017F"/>
                </a:solidFill>
                <a:latin typeface="Courier" charset="0"/>
                <a:ea typeface="Courier" charset="0"/>
                <a:cs typeface="Courier" charset="0"/>
              </a:rPr>
              <a:t>		</a:t>
            </a:r>
            <a:r>
              <a:rPr lang="en-US" sz="1800" dirty="0">
                <a:solidFill>
                  <a:srgbClr val="0A017F"/>
                </a:solidFill>
                <a:latin typeface="Courier" charset="0"/>
                <a:ea typeface="Courier" charset="0"/>
                <a:cs typeface="Courier" charset="0"/>
              </a:rPr>
              <a:t>= 2				</a:t>
            </a:r>
            <a:r>
              <a:rPr lang="en-US" sz="1800" i="1" dirty="0">
                <a:solidFill>
                  <a:srgbClr val="7F0101"/>
                </a:solidFill>
                <a:latin typeface="Courier" charset="0"/>
                <a:ea typeface="Courier" charset="0"/>
                <a:cs typeface="Courier" charset="0"/>
              </a:rPr>
              <a:t>// Maximum readers</a:t>
            </a:r>
            <a:endParaRPr lang="en-US" sz="1800" dirty="0">
              <a:solidFill>
                <a:srgbClr val="7F0101"/>
              </a:solidFill>
              <a:latin typeface="Courier" charset="0"/>
              <a:ea typeface="Courier" charset="0"/>
              <a:cs typeface="Courier" charset="0"/>
            </a:endParaRPr>
          </a:p>
          <a:p>
            <a:pPr defTabSz="379413" eaLnBrk="1" hangingPunct="1">
              <a:lnSpc>
                <a:spcPct val="95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const </a:t>
            </a:r>
            <a:r>
              <a:rPr lang="en-US" sz="1800" dirty="0" err="1">
                <a:solidFill>
                  <a:srgbClr val="0A017F"/>
                </a:solidFill>
                <a:latin typeface="Courier" charset="0"/>
                <a:ea typeface="Courier" charset="0"/>
                <a:cs typeface="Courier" charset="0"/>
              </a:rPr>
              <a:t>Nwrite</a:t>
            </a:r>
            <a:r>
              <a:rPr lang="en-US" sz="1800" dirty="0">
                <a:solidFill>
                  <a:srgbClr val="0A017F"/>
                </a:solidFill>
                <a:latin typeface="Courier" charset="0"/>
                <a:ea typeface="Courier" charset="0"/>
                <a:cs typeface="Courier" charset="0"/>
              </a:rPr>
              <a:t>	= 2				</a:t>
            </a:r>
            <a:r>
              <a:rPr lang="en-US" sz="1800" i="1" dirty="0">
                <a:solidFill>
                  <a:srgbClr val="7F0101"/>
                </a:solidFill>
                <a:latin typeface="Courier" charset="0"/>
                <a:ea typeface="Courier" charset="0"/>
                <a:cs typeface="Courier" charset="0"/>
              </a:rPr>
              <a:t>// Maximum writers</a:t>
            </a:r>
            <a:endParaRPr lang="en-US" sz="1800" dirty="0">
              <a:solidFill>
                <a:srgbClr val="0A017F"/>
              </a:solidFill>
              <a:latin typeface="Courier" charset="0"/>
              <a:ea typeface="Courier" charset="0"/>
              <a:cs typeface="Courier" charset="0"/>
            </a:endParaRPr>
          </a:p>
          <a:p>
            <a:pPr defTabSz="379413" eaLnBrk="1" hangingPunct="1">
              <a:lnSpc>
                <a:spcPct val="95000"/>
              </a:lnSpc>
              <a:spcBef>
                <a:spcPct val="20000"/>
              </a:spcBef>
              <a:buClr>
                <a:schemeClr val="hlink"/>
              </a:buClr>
              <a:buSzPct val="85000"/>
              <a:buFont typeface="Helvetica CE" charset="0"/>
              <a:buNone/>
            </a:pPr>
            <a:endParaRPr lang="en-US" sz="1800" dirty="0">
              <a:solidFill>
                <a:srgbClr val="0A017F"/>
              </a:solidFill>
              <a:latin typeface="Courier" charset="0"/>
              <a:ea typeface="Courier" charset="0"/>
              <a:cs typeface="Courier" charset="0"/>
            </a:endParaRPr>
          </a:p>
          <a:p>
            <a:pPr defTabSz="379413" eaLnBrk="1" hangingPunct="1">
              <a:lnSpc>
                <a:spcPct val="95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RW_LOCK = RW[0][False],</a:t>
            </a:r>
          </a:p>
          <a:p>
            <a:pPr defTabSz="379413" eaLnBrk="1" hangingPunct="1">
              <a:lnSpc>
                <a:spcPct val="95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RW[readers:0..Nread][writing:Bool] =</a:t>
            </a:r>
          </a:p>
          <a:p>
            <a:pPr defTabSz="379413" eaLnBrk="1" hangingPunct="1">
              <a:lnSpc>
                <a:spcPct val="95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	( when (!writing) </a:t>
            </a:r>
          </a:p>
          <a:p>
            <a:pPr defTabSz="379413" eaLnBrk="1" hangingPunct="1">
              <a:lnSpc>
                <a:spcPct val="95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			</a:t>
            </a:r>
            <a:r>
              <a:rPr lang="en-US" sz="1800" dirty="0" err="1">
                <a:solidFill>
                  <a:srgbClr val="7F0101"/>
                </a:solidFill>
                <a:latin typeface="Courier" charset="0"/>
                <a:ea typeface="Courier" charset="0"/>
                <a:cs typeface="Courier" charset="0"/>
              </a:rPr>
              <a:t>acquireRead</a:t>
            </a:r>
            <a:r>
              <a:rPr lang="en-US" sz="1800" dirty="0">
                <a:solidFill>
                  <a:srgbClr val="0A017F"/>
                </a:solidFill>
                <a:latin typeface="Courier" charset="0"/>
                <a:ea typeface="Courier" charset="0"/>
                <a:cs typeface="Courier" charset="0"/>
              </a:rPr>
              <a:t>		-&gt; RW[readers+1][writing]</a:t>
            </a:r>
          </a:p>
          <a:p>
            <a:pPr defTabSz="379413" eaLnBrk="1" hangingPunct="1">
              <a:lnSpc>
                <a:spcPct val="95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	| </a:t>
            </a:r>
            <a:r>
              <a:rPr lang="en-US" sz="1800" dirty="0" err="1">
                <a:solidFill>
                  <a:srgbClr val="087F02"/>
                </a:solidFill>
                <a:latin typeface="Courier" charset="0"/>
                <a:ea typeface="Courier" charset="0"/>
                <a:cs typeface="Courier" charset="0"/>
              </a:rPr>
              <a:t>releaseRead</a:t>
            </a:r>
            <a:r>
              <a:rPr lang="en-US" sz="1800" dirty="0">
                <a:solidFill>
                  <a:srgbClr val="0A017F"/>
                </a:solidFill>
                <a:latin typeface="Courier" charset="0"/>
                <a:ea typeface="Courier" charset="0"/>
                <a:cs typeface="Courier" charset="0"/>
              </a:rPr>
              <a:t>			-&gt; RW[readers-1][writing]</a:t>
            </a:r>
          </a:p>
          <a:p>
            <a:pPr defTabSz="379413" eaLnBrk="1" hangingPunct="1">
              <a:lnSpc>
                <a:spcPct val="95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	| when (readers==0 &amp;&amp; !writing) </a:t>
            </a:r>
          </a:p>
          <a:p>
            <a:pPr defTabSz="379413" eaLnBrk="1" hangingPunct="1">
              <a:lnSpc>
                <a:spcPct val="95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			</a:t>
            </a:r>
            <a:r>
              <a:rPr lang="en-US" sz="1800" dirty="0" err="1">
                <a:solidFill>
                  <a:srgbClr val="7F0101"/>
                </a:solidFill>
                <a:latin typeface="Courier" charset="0"/>
                <a:ea typeface="Courier" charset="0"/>
                <a:cs typeface="Courier" charset="0"/>
              </a:rPr>
              <a:t>acquireWrite</a:t>
            </a:r>
            <a:r>
              <a:rPr lang="en-US" sz="1800" dirty="0">
                <a:solidFill>
                  <a:srgbClr val="0A017F"/>
                </a:solidFill>
                <a:latin typeface="Courier" charset="0"/>
                <a:ea typeface="Courier" charset="0"/>
                <a:cs typeface="Courier" charset="0"/>
              </a:rPr>
              <a:t>		-&gt; </a:t>
            </a:r>
            <a:r>
              <a:rPr lang="en-US" sz="1800" dirty="0" err="1">
                <a:solidFill>
                  <a:srgbClr val="0A017F"/>
                </a:solidFill>
                <a:latin typeface="Courier" charset="0"/>
                <a:ea typeface="Courier" charset="0"/>
                <a:cs typeface="Courier" charset="0"/>
              </a:rPr>
              <a:t>RW[readers][True</a:t>
            </a:r>
            <a:r>
              <a:rPr lang="en-US" sz="1800" dirty="0">
                <a:solidFill>
                  <a:srgbClr val="0A017F"/>
                </a:solidFill>
                <a:latin typeface="Courier" charset="0"/>
                <a:ea typeface="Courier" charset="0"/>
                <a:cs typeface="Courier" charset="0"/>
              </a:rPr>
              <a:t>]</a:t>
            </a:r>
          </a:p>
          <a:p>
            <a:pPr defTabSz="379413" eaLnBrk="1" hangingPunct="1">
              <a:lnSpc>
                <a:spcPct val="95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	| </a:t>
            </a:r>
            <a:r>
              <a:rPr lang="en-US" sz="1800" dirty="0" err="1">
                <a:solidFill>
                  <a:srgbClr val="087F02"/>
                </a:solidFill>
                <a:latin typeface="Courier" charset="0"/>
                <a:ea typeface="Courier" charset="0"/>
                <a:cs typeface="Courier" charset="0"/>
              </a:rPr>
              <a:t>releaseWrite</a:t>
            </a:r>
            <a:r>
              <a:rPr lang="en-US" sz="1800" dirty="0">
                <a:solidFill>
                  <a:srgbClr val="0A017F"/>
                </a:solidFill>
                <a:latin typeface="Courier" charset="0"/>
                <a:ea typeface="Courier" charset="0"/>
                <a:cs typeface="Courier" charset="0"/>
              </a:rPr>
              <a:t>			-&gt; </a:t>
            </a:r>
            <a:r>
              <a:rPr lang="en-US" sz="1800" dirty="0" err="1">
                <a:solidFill>
                  <a:srgbClr val="0A017F"/>
                </a:solidFill>
                <a:latin typeface="Courier" charset="0"/>
                <a:ea typeface="Courier" charset="0"/>
                <a:cs typeface="Courier" charset="0"/>
              </a:rPr>
              <a:t>RW[readers][False</a:t>
            </a:r>
            <a:r>
              <a:rPr lang="en-US" sz="1800" dirty="0">
                <a:solidFill>
                  <a:srgbClr val="0A017F"/>
                </a:solidFill>
                <a:latin typeface="Courier" charset="0"/>
                <a:ea typeface="Courier" charset="0"/>
                <a:cs typeface="Courier" charset="0"/>
              </a:rPr>
              <a:t>]</a:t>
            </a:r>
          </a:p>
          <a:p>
            <a:pPr defTabSz="379413" eaLnBrk="1" hangingPunct="1">
              <a:lnSpc>
                <a:spcPct val="95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	).</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722" name="Date Placeholder 3"/>
          <p:cNvSpPr>
            <a:spLocks noGrp="1"/>
          </p:cNvSpPr>
          <p:nvPr>
            <p:ph type="dt" sz="quarter" idx="10"/>
          </p:nvPr>
        </p:nvSpPr>
        <p:spPr>
          <a:noFill/>
        </p:spPr>
        <p:txBody>
          <a:bodyPr/>
          <a:lstStyle/>
          <a:p>
            <a:r>
              <a:rPr lang="en-US" smtClean="0"/>
              <a:t>© Oscar Nierstrasz</a:t>
            </a:r>
            <a:endParaRPr lang="de-CH" smtClean="0"/>
          </a:p>
        </p:txBody>
      </p:sp>
      <p:sp>
        <p:nvSpPr>
          <p:cNvPr id="30723" name="Footer Placeholder 4"/>
          <p:cNvSpPr>
            <a:spLocks noGrp="1"/>
          </p:cNvSpPr>
          <p:nvPr>
            <p:ph type="ftr" sz="quarter" idx="11"/>
          </p:nvPr>
        </p:nvSpPr>
        <p:spPr>
          <a:noFill/>
        </p:spPr>
        <p:txBody>
          <a:bodyPr/>
          <a:lstStyle/>
          <a:p>
            <a:r>
              <a:rPr lang="en-US" smtClean="0"/>
              <a:t>Fairness and Optimism</a:t>
            </a:r>
            <a:endParaRPr lang="de-CH" smtClean="0"/>
          </a:p>
        </p:txBody>
      </p:sp>
      <p:sp>
        <p:nvSpPr>
          <p:cNvPr id="30724" name="Slide Number Placeholder 5"/>
          <p:cNvSpPr>
            <a:spLocks noGrp="1"/>
          </p:cNvSpPr>
          <p:nvPr>
            <p:ph type="sldNum" sz="quarter" idx="12"/>
          </p:nvPr>
        </p:nvSpPr>
        <p:spPr>
          <a:noFill/>
        </p:spPr>
        <p:txBody>
          <a:bodyPr/>
          <a:lstStyle/>
          <a:p>
            <a:fld id="{A15E37D7-67AD-BD49-B17C-92A03B4C287C}" type="slidenum">
              <a:rPr lang="de-CH" smtClean="0"/>
              <a:pPr/>
              <a:t>14</a:t>
            </a:fld>
            <a:endParaRPr lang="de-CH" sz="1400" smtClean="0">
              <a:solidFill>
                <a:srgbClr val="7E7E7E"/>
              </a:solidFill>
              <a:latin typeface="Times" charset="0"/>
            </a:endParaRPr>
          </a:p>
        </p:txBody>
      </p:sp>
      <p:sp>
        <p:nvSpPr>
          <p:cNvPr id="30725" name="Rectangle 2"/>
          <p:cNvSpPr>
            <a:spLocks noGrp="1" noChangeArrowheads="1"/>
          </p:cNvSpPr>
          <p:nvPr>
            <p:ph type="title"/>
          </p:nvPr>
        </p:nvSpPr>
        <p:spPr/>
        <p:txBody>
          <a:bodyPr/>
          <a:lstStyle/>
          <a:p>
            <a:r>
              <a:rPr lang="en-US"/>
              <a:t>Safety properties</a:t>
            </a:r>
          </a:p>
        </p:txBody>
      </p:sp>
      <p:sp>
        <p:nvSpPr>
          <p:cNvPr id="30726" name="Rectangle 3"/>
          <p:cNvSpPr>
            <a:spLocks noGrp="1" noChangeArrowheads="1"/>
          </p:cNvSpPr>
          <p:nvPr>
            <p:ph type="body" idx="1"/>
          </p:nvPr>
        </p:nvSpPr>
        <p:spPr>
          <a:xfrm>
            <a:off x="539750" y="1654175"/>
            <a:ext cx="8061325" cy="403225"/>
          </a:xfrm>
        </p:spPr>
        <p:txBody>
          <a:bodyPr anchor="t"/>
          <a:lstStyle/>
          <a:p>
            <a:pPr marL="0" indent="0" defTabSz="382588">
              <a:buFont typeface="Helvetica CE" charset="0"/>
              <a:buNone/>
            </a:pPr>
            <a:r>
              <a:rPr lang="en-US" i="1">
                <a:solidFill>
                  <a:srgbClr val="7F0101"/>
                </a:solidFill>
              </a:rPr>
              <a:t>We specify the safe interactions:</a:t>
            </a:r>
            <a:endParaRPr lang="en-US" sz="1800">
              <a:latin typeface="American Typewriter" charset="0"/>
            </a:endParaRPr>
          </a:p>
        </p:txBody>
      </p:sp>
      <p:sp>
        <p:nvSpPr>
          <p:cNvPr id="30727" name="Rectangle 4"/>
          <p:cNvSpPr>
            <a:spLocks noChangeArrowheads="1"/>
          </p:cNvSpPr>
          <p:nvPr/>
        </p:nvSpPr>
        <p:spPr bwMode="auto">
          <a:xfrm>
            <a:off x="1066800" y="2362200"/>
            <a:ext cx="6859914" cy="2906180"/>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79413" eaLnBrk="1" hangingPunct="1">
              <a:lnSpc>
                <a:spcPct val="95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property SAFE_RW =</a:t>
            </a:r>
          </a:p>
          <a:p>
            <a:pPr defTabSz="379413" eaLnBrk="1" hangingPunct="1">
              <a:lnSpc>
                <a:spcPct val="95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	( </a:t>
            </a:r>
            <a:r>
              <a:rPr lang="en-US" sz="1800" dirty="0" err="1">
                <a:solidFill>
                  <a:srgbClr val="7F0101"/>
                </a:solidFill>
                <a:latin typeface="Courier" charset="0"/>
                <a:ea typeface="Courier" charset="0"/>
                <a:cs typeface="Courier" charset="0"/>
              </a:rPr>
              <a:t>acquireRead</a:t>
            </a:r>
            <a:r>
              <a:rPr lang="en-US" sz="1800" dirty="0">
                <a:solidFill>
                  <a:srgbClr val="0A017F"/>
                </a:solidFill>
                <a:latin typeface="Courier" charset="0"/>
                <a:ea typeface="Courier" charset="0"/>
                <a:cs typeface="Courier" charset="0"/>
              </a:rPr>
              <a:t>					</a:t>
            </a:r>
            <a:r>
              <a:rPr lang="en-US" sz="1800" dirty="0" smtClean="0">
                <a:solidFill>
                  <a:srgbClr val="0A017F"/>
                </a:solidFill>
                <a:latin typeface="Courier" charset="0"/>
                <a:ea typeface="Courier" charset="0"/>
                <a:cs typeface="Courier" charset="0"/>
              </a:rPr>
              <a:t>		-</a:t>
            </a:r>
            <a:r>
              <a:rPr lang="en-US" sz="1800" dirty="0">
                <a:solidFill>
                  <a:srgbClr val="0A017F"/>
                </a:solidFill>
                <a:latin typeface="Courier" charset="0"/>
                <a:ea typeface="Courier" charset="0"/>
                <a:cs typeface="Courier" charset="0"/>
              </a:rPr>
              <a:t>&gt; READING[1] </a:t>
            </a:r>
          </a:p>
          <a:p>
            <a:pPr defTabSz="379413" eaLnBrk="1" hangingPunct="1">
              <a:lnSpc>
                <a:spcPct val="95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	| </a:t>
            </a:r>
            <a:r>
              <a:rPr lang="en-US" sz="1800" dirty="0" err="1">
                <a:solidFill>
                  <a:srgbClr val="7F0101"/>
                </a:solidFill>
                <a:latin typeface="Courier" charset="0"/>
                <a:ea typeface="Courier" charset="0"/>
                <a:cs typeface="Courier" charset="0"/>
              </a:rPr>
              <a:t>acquireWrite</a:t>
            </a:r>
            <a:r>
              <a:rPr lang="en-US" sz="1800" dirty="0">
                <a:solidFill>
                  <a:srgbClr val="0A017F"/>
                </a:solidFill>
                <a:latin typeface="Courier" charset="0"/>
                <a:ea typeface="Courier" charset="0"/>
                <a:cs typeface="Courier" charset="0"/>
              </a:rPr>
              <a:t>						-&gt; WRITING ),</a:t>
            </a:r>
          </a:p>
          <a:p>
            <a:pPr defTabSz="379413" eaLnBrk="1" hangingPunct="1">
              <a:lnSpc>
                <a:spcPct val="95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READING[i:1..Nread] = </a:t>
            </a:r>
          </a:p>
          <a:p>
            <a:pPr defTabSz="379413" eaLnBrk="1" hangingPunct="1">
              <a:lnSpc>
                <a:spcPct val="95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	( </a:t>
            </a:r>
            <a:r>
              <a:rPr lang="en-US" sz="1800" dirty="0" err="1">
                <a:solidFill>
                  <a:srgbClr val="7F0101"/>
                </a:solidFill>
                <a:latin typeface="Courier" charset="0"/>
                <a:ea typeface="Courier" charset="0"/>
                <a:cs typeface="Courier" charset="0"/>
              </a:rPr>
              <a:t>acquireRead</a:t>
            </a:r>
            <a:r>
              <a:rPr lang="en-US" sz="1800" dirty="0">
                <a:solidFill>
                  <a:srgbClr val="0A017F"/>
                </a:solidFill>
                <a:latin typeface="Courier" charset="0"/>
                <a:ea typeface="Courier" charset="0"/>
                <a:cs typeface="Courier" charset="0"/>
              </a:rPr>
              <a:t> 						-&gt; READING[i+1]</a:t>
            </a:r>
          </a:p>
          <a:p>
            <a:pPr defTabSz="379413" eaLnBrk="1" hangingPunct="1">
              <a:lnSpc>
                <a:spcPct val="95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	| </a:t>
            </a:r>
            <a:r>
              <a:rPr lang="en-US" sz="1800" dirty="0" err="1">
                <a:solidFill>
                  <a:srgbClr val="0A017F"/>
                </a:solidFill>
                <a:latin typeface="Courier" charset="0"/>
                <a:ea typeface="Courier" charset="0"/>
                <a:cs typeface="Courier" charset="0"/>
              </a:rPr>
              <a:t>when(i</a:t>
            </a:r>
            <a:r>
              <a:rPr lang="en-US" sz="1800" dirty="0">
                <a:solidFill>
                  <a:srgbClr val="0A017F"/>
                </a:solidFill>
                <a:latin typeface="Courier" charset="0"/>
                <a:ea typeface="Courier" charset="0"/>
                <a:cs typeface="Courier" charset="0"/>
              </a:rPr>
              <a:t>&gt;1) </a:t>
            </a:r>
            <a:r>
              <a:rPr lang="en-US" sz="1800" dirty="0" err="1">
                <a:solidFill>
                  <a:srgbClr val="087F02"/>
                </a:solidFill>
                <a:latin typeface="Courier" charset="0"/>
                <a:ea typeface="Courier" charset="0"/>
                <a:cs typeface="Courier" charset="0"/>
              </a:rPr>
              <a:t>releaseRead</a:t>
            </a:r>
            <a:r>
              <a:rPr lang="en-US" sz="1800" dirty="0">
                <a:solidFill>
                  <a:srgbClr val="0A017F"/>
                </a:solidFill>
                <a:latin typeface="Courier" charset="0"/>
                <a:ea typeface="Courier" charset="0"/>
                <a:cs typeface="Courier" charset="0"/>
              </a:rPr>
              <a:t>	</a:t>
            </a:r>
            <a:r>
              <a:rPr lang="en-US" sz="1800" dirty="0" smtClean="0">
                <a:solidFill>
                  <a:srgbClr val="0A017F"/>
                </a:solidFill>
                <a:latin typeface="Courier" charset="0"/>
                <a:ea typeface="Courier" charset="0"/>
                <a:cs typeface="Courier" charset="0"/>
              </a:rPr>
              <a:t>		-</a:t>
            </a:r>
            <a:r>
              <a:rPr lang="en-US" sz="1800" dirty="0">
                <a:solidFill>
                  <a:srgbClr val="0A017F"/>
                </a:solidFill>
                <a:latin typeface="Courier" charset="0"/>
                <a:ea typeface="Courier" charset="0"/>
                <a:cs typeface="Courier" charset="0"/>
              </a:rPr>
              <a:t>&gt; READING[i-1]</a:t>
            </a:r>
          </a:p>
          <a:p>
            <a:pPr defTabSz="379413" eaLnBrk="1" hangingPunct="1">
              <a:lnSpc>
                <a:spcPct val="95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	| </a:t>
            </a:r>
            <a:r>
              <a:rPr lang="en-US" sz="1800" dirty="0" err="1">
                <a:solidFill>
                  <a:srgbClr val="0A017F"/>
                </a:solidFill>
                <a:latin typeface="Courier" charset="0"/>
                <a:ea typeface="Courier" charset="0"/>
                <a:cs typeface="Courier" charset="0"/>
              </a:rPr>
              <a:t>when(i</a:t>
            </a:r>
            <a:r>
              <a:rPr lang="en-US" sz="1800" dirty="0">
                <a:solidFill>
                  <a:srgbClr val="0A017F"/>
                </a:solidFill>
                <a:latin typeface="Courier" charset="0"/>
                <a:ea typeface="Courier" charset="0"/>
                <a:cs typeface="Courier" charset="0"/>
              </a:rPr>
              <a:t>==1) </a:t>
            </a:r>
            <a:r>
              <a:rPr lang="en-US" sz="1800" dirty="0" err="1">
                <a:solidFill>
                  <a:srgbClr val="087F02"/>
                </a:solidFill>
                <a:latin typeface="Courier" charset="0"/>
                <a:ea typeface="Courier" charset="0"/>
                <a:cs typeface="Courier" charset="0"/>
              </a:rPr>
              <a:t>releaseRead</a:t>
            </a:r>
            <a:r>
              <a:rPr lang="en-US" sz="1800" dirty="0">
                <a:solidFill>
                  <a:srgbClr val="0A017F"/>
                </a:solidFill>
                <a:latin typeface="Courier" charset="0"/>
                <a:ea typeface="Courier" charset="0"/>
                <a:cs typeface="Courier" charset="0"/>
              </a:rPr>
              <a:t> 		-&gt; SAFE_RW</a:t>
            </a:r>
          </a:p>
          <a:p>
            <a:pPr defTabSz="379413" eaLnBrk="1" hangingPunct="1">
              <a:lnSpc>
                <a:spcPct val="95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	),</a:t>
            </a:r>
          </a:p>
          <a:p>
            <a:pPr defTabSz="379413" eaLnBrk="1" hangingPunct="1">
              <a:lnSpc>
                <a:spcPct val="95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WRITING = ( </a:t>
            </a:r>
            <a:r>
              <a:rPr lang="en-US" sz="1800" dirty="0" err="1">
                <a:solidFill>
                  <a:srgbClr val="087F02"/>
                </a:solidFill>
                <a:latin typeface="Courier" charset="0"/>
                <a:ea typeface="Courier" charset="0"/>
                <a:cs typeface="Courier" charset="0"/>
              </a:rPr>
              <a:t>releaseWrite</a:t>
            </a:r>
            <a:r>
              <a:rPr lang="en-US" sz="1800" dirty="0">
                <a:solidFill>
                  <a:srgbClr val="0A017F"/>
                </a:solidFill>
                <a:latin typeface="Courier" charset="0"/>
                <a:ea typeface="Courier" charset="0"/>
                <a:cs typeface="Courier" charset="0"/>
              </a:rPr>
              <a:t>		</a:t>
            </a:r>
            <a:r>
              <a:rPr lang="en-US" sz="1800" dirty="0" smtClean="0">
                <a:solidFill>
                  <a:srgbClr val="0A017F"/>
                </a:solidFill>
                <a:latin typeface="Courier" charset="0"/>
                <a:ea typeface="Courier" charset="0"/>
                <a:cs typeface="Courier" charset="0"/>
              </a:rPr>
              <a:t>		-</a:t>
            </a:r>
            <a:r>
              <a:rPr lang="en-US" sz="1800" dirty="0">
                <a:solidFill>
                  <a:srgbClr val="0A017F"/>
                </a:solidFill>
                <a:latin typeface="Courier" charset="0"/>
                <a:ea typeface="Courier" charset="0"/>
                <a:cs typeface="Courier" charset="0"/>
              </a:rPr>
              <a:t>&gt; SAFE_RW ).</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2770" name="Date Placeholder 3"/>
          <p:cNvSpPr>
            <a:spLocks noGrp="1"/>
          </p:cNvSpPr>
          <p:nvPr>
            <p:ph type="dt" sz="quarter" idx="10"/>
          </p:nvPr>
        </p:nvSpPr>
        <p:spPr>
          <a:noFill/>
        </p:spPr>
        <p:txBody>
          <a:bodyPr/>
          <a:lstStyle/>
          <a:p>
            <a:r>
              <a:rPr lang="en-US" smtClean="0"/>
              <a:t>© Oscar Nierstrasz</a:t>
            </a:r>
            <a:endParaRPr lang="de-CH" smtClean="0"/>
          </a:p>
        </p:txBody>
      </p:sp>
      <p:sp>
        <p:nvSpPr>
          <p:cNvPr id="32771" name="Footer Placeholder 4"/>
          <p:cNvSpPr>
            <a:spLocks noGrp="1"/>
          </p:cNvSpPr>
          <p:nvPr>
            <p:ph type="ftr" sz="quarter" idx="11"/>
          </p:nvPr>
        </p:nvSpPr>
        <p:spPr>
          <a:noFill/>
        </p:spPr>
        <p:txBody>
          <a:bodyPr/>
          <a:lstStyle/>
          <a:p>
            <a:r>
              <a:rPr lang="en-US" smtClean="0"/>
              <a:t>Fairness and Optimism</a:t>
            </a:r>
            <a:endParaRPr lang="de-CH" smtClean="0"/>
          </a:p>
        </p:txBody>
      </p:sp>
      <p:sp>
        <p:nvSpPr>
          <p:cNvPr id="32772" name="Slide Number Placeholder 5"/>
          <p:cNvSpPr>
            <a:spLocks noGrp="1"/>
          </p:cNvSpPr>
          <p:nvPr>
            <p:ph type="sldNum" sz="quarter" idx="12"/>
          </p:nvPr>
        </p:nvSpPr>
        <p:spPr>
          <a:noFill/>
        </p:spPr>
        <p:txBody>
          <a:bodyPr/>
          <a:lstStyle/>
          <a:p>
            <a:fld id="{A497B131-A2A6-F343-B374-CD17D2049D5B}" type="slidenum">
              <a:rPr lang="de-CH" smtClean="0"/>
              <a:pPr/>
              <a:t>15</a:t>
            </a:fld>
            <a:endParaRPr lang="de-CH" sz="1400" smtClean="0">
              <a:solidFill>
                <a:srgbClr val="7E7E7E"/>
              </a:solidFill>
              <a:latin typeface="Times" charset="0"/>
            </a:endParaRPr>
          </a:p>
        </p:txBody>
      </p:sp>
      <p:sp>
        <p:nvSpPr>
          <p:cNvPr id="32773" name="Rectangle 2"/>
          <p:cNvSpPr>
            <a:spLocks noGrp="1" noChangeArrowheads="1"/>
          </p:cNvSpPr>
          <p:nvPr>
            <p:ph type="title"/>
          </p:nvPr>
        </p:nvSpPr>
        <p:spPr/>
        <p:txBody>
          <a:bodyPr/>
          <a:lstStyle/>
          <a:p>
            <a:r>
              <a:rPr lang="en-US"/>
              <a:t>Safety properties ...</a:t>
            </a:r>
          </a:p>
        </p:txBody>
      </p:sp>
      <p:sp>
        <p:nvSpPr>
          <p:cNvPr id="32774" name="Rectangle 3"/>
          <p:cNvSpPr>
            <a:spLocks noGrp="1" noChangeArrowheads="1"/>
          </p:cNvSpPr>
          <p:nvPr>
            <p:ph type="body" idx="1"/>
          </p:nvPr>
        </p:nvSpPr>
        <p:spPr>
          <a:xfrm>
            <a:off x="381000" y="1600200"/>
            <a:ext cx="8061325" cy="403225"/>
          </a:xfrm>
        </p:spPr>
        <p:txBody>
          <a:bodyPr/>
          <a:lstStyle/>
          <a:p>
            <a:pPr>
              <a:buFont typeface="Helvetica CE" charset="0"/>
              <a:buNone/>
            </a:pPr>
            <a:r>
              <a:rPr lang="en-US" sz="2000" i="1">
                <a:solidFill>
                  <a:srgbClr val="7F0101"/>
                </a:solidFill>
              </a:rPr>
              <a:t>And compose them with RW_LOCK:</a:t>
            </a:r>
          </a:p>
        </p:txBody>
      </p:sp>
      <p:pic>
        <p:nvPicPr>
          <p:cNvPr id="32775" name="Picture 4"/>
          <p:cNvPicPr>
            <a:picLocks noChangeAspect="1" noChangeArrowheads="1"/>
          </p:cNvPicPr>
          <p:nvPr/>
        </p:nvPicPr>
        <mc:AlternateContent xmlns:ma="http://schemas.microsoft.com/office/mac/drawingml/2008/main">
          <mc:Choice Requires="ma">
            <p:blipFill>
              <a:blip r:embed="rId3"/>
              <a:srcRect/>
              <a:stretch>
                <a:fillRect/>
              </a:stretch>
            </p:blipFill>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p:blipFill>
              <a:blip r:embed="rId4"/>
              <a:srcRect/>
              <a:stretch>
                <a:fillRect/>
              </a:stretch>
            </p:blipFill>
          </mc:Fallback>
        </mc:AlternateContent>
        <p:spPr bwMode="auto">
          <a:xfrm>
            <a:off x="1219200" y="2489200"/>
            <a:ext cx="6732588" cy="4064000"/>
          </a:xfrm>
          <a:prstGeom prst="rect">
            <a:avLst/>
          </a:prstGeom>
          <a:noFill/>
          <a:ln w="9525">
            <a:noFill/>
            <a:miter lim="800000"/>
            <a:headEnd/>
            <a:tailEnd/>
          </a:ln>
        </p:spPr>
      </p:pic>
      <p:sp>
        <p:nvSpPr>
          <p:cNvPr id="32776" name="Rectangle 5"/>
          <p:cNvSpPr>
            <a:spLocks noChangeArrowheads="1"/>
          </p:cNvSpPr>
          <p:nvPr/>
        </p:nvSpPr>
        <p:spPr bwMode="auto">
          <a:xfrm>
            <a:off x="2057400" y="2057400"/>
            <a:ext cx="4986338" cy="328613"/>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eaLnBrk="1" hangingPunct="1">
              <a:lnSpc>
                <a:spcPct val="95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||READWRITELOCK = (RW_LOCK || SAFE_RW).</a:t>
            </a:r>
          </a:p>
        </p:txBody>
      </p:sp>
      <p:grpSp>
        <p:nvGrpSpPr>
          <p:cNvPr id="32777" name="Group 6"/>
          <p:cNvGrpSpPr>
            <a:grpSpLocks/>
          </p:cNvGrpSpPr>
          <p:nvPr/>
        </p:nvGrpSpPr>
        <p:grpSpPr bwMode="auto">
          <a:xfrm>
            <a:off x="8077200" y="6096000"/>
            <a:ext cx="838200" cy="381000"/>
            <a:chOff x="672" y="3504"/>
            <a:chExt cx="528" cy="240"/>
          </a:xfrm>
        </p:grpSpPr>
        <p:sp>
          <p:nvSpPr>
            <p:cNvPr id="32778" name="AutoShape 7"/>
            <p:cNvSpPr>
              <a:spLocks noChangeArrowheads="1"/>
            </p:cNvSpPr>
            <p:nvPr/>
          </p:nvSpPr>
          <p:spPr bwMode="auto">
            <a:xfrm>
              <a:off x="672" y="3504"/>
              <a:ext cx="528" cy="240"/>
            </a:xfrm>
            <a:prstGeom prst="foldedCorner">
              <a:avLst>
                <a:gd name="adj" fmla="val 12500"/>
              </a:avLst>
            </a:prstGeom>
            <a:solidFill>
              <a:schemeClr val="accent1"/>
            </a:solidFill>
            <a:ln w="9525">
              <a:solidFill>
                <a:schemeClr val="tx1"/>
              </a:solidFill>
              <a:round/>
              <a:headEnd/>
              <a:tailEnd/>
            </a:ln>
          </p:spPr>
          <p:txBody>
            <a:bodyPr wrap="none" anchor="ctr">
              <a:prstTxWarp prst="textNoShape">
                <a:avLst/>
              </a:prstTxWarp>
            </a:bodyPr>
            <a:lstStyle/>
            <a:p>
              <a:endParaRPr lang="en-US"/>
            </a:p>
          </p:txBody>
        </p:sp>
        <p:grpSp>
          <p:nvGrpSpPr>
            <p:cNvPr id="32779" name="Group 8"/>
            <p:cNvGrpSpPr>
              <a:grpSpLocks/>
            </p:cNvGrpSpPr>
            <p:nvPr/>
          </p:nvGrpSpPr>
          <p:grpSpPr bwMode="auto">
            <a:xfrm>
              <a:off x="720" y="3552"/>
              <a:ext cx="432" cy="144"/>
              <a:chOff x="2112" y="3696"/>
              <a:chExt cx="528" cy="192"/>
            </a:xfrm>
          </p:grpSpPr>
          <p:sp>
            <p:nvSpPr>
              <p:cNvPr id="32780" name="Oval 9"/>
              <p:cNvSpPr>
                <a:spLocks noChangeArrowheads="1"/>
              </p:cNvSpPr>
              <p:nvPr/>
            </p:nvSpPr>
            <p:spPr bwMode="auto">
              <a:xfrm>
                <a:off x="2112" y="3696"/>
                <a:ext cx="192" cy="192"/>
              </a:xfrm>
              <a:prstGeom prst="ellipse">
                <a:avLst/>
              </a:prstGeom>
              <a:solidFill>
                <a:srgbClr val="FF0101"/>
              </a:solidFill>
              <a:ln w="9525">
                <a:solidFill>
                  <a:schemeClr val="tx1"/>
                </a:solidFill>
                <a:round/>
                <a:headEnd/>
                <a:tailEnd/>
              </a:ln>
            </p:spPr>
            <p:txBody>
              <a:bodyPr wrap="none" anchor="ctr">
                <a:prstTxWarp prst="textNoShape">
                  <a:avLst/>
                </a:prstTxWarp>
              </a:bodyPr>
              <a:lstStyle/>
              <a:p>
                <a:pPr algn="ctr"/>
                <a:r>
                  <a:rPr lang="en-US" sz="1400">
                    <a:ea typeface="ＭＳ Ｐゴシック" charset="-128"/>
                    <a:cs typeface="ＭＳ Ｐゴシック" charset="-128"/>
                  </a:rPr>
                  <a:t>0</a:t>
                </a:r>
              </a:p>
            </p:txBody>
          </p:sp>
          <p:sp>
            <p:nvSpPr>
              <p:cNvPr id="32781" name="Oval 10"/>
              <p:cNvSpPr>
                <a:spLocks noChangeArrowheads="1"/>
              </p:cNvSpPr>
              <p:nvPr/>
            </p:nvSpPr>
            <p:spPr bwMode="auto">
              <a:xfrm>
                <a:off x="2448" y="3696"/>
                <a:ext cx="192" cy="192"/>
              </a:xfrm>
              <a:prstGeom prst="ellipse">
                <a:avLst/>
              </a:prstGeom>
              <a:solidFill>
                <a:srgbClr val="01FFFF"/>
              </a:solidFill>
              <a:ln w="9525">
                <a:solidFill>
                  <a:schemeClr val="tx1"/>
                </a:solidFill>
                <a:round/>
                <a:headEnd/>
                <a:tailEnd/>
              </a:ln>
            </p:spPr>
            <p:txBody>
              <a:bodyPr wrap="none" anchor="ctr">
                <a:prstTxWarp prst="textNoShape">
                  <a:avLst/>
                </a:prstTxWarp>
              </a:bodyPr>
              <a:lstStyle/>
              <a:p>
                <a:pPr algn="ctr"/>
                <a:r>
                  <a:rPr lang="en-US" sz="1400">
                    <a:ea typeface="ＭＳ Ｐゴシック" charset="-128"/>
                    <a:cs typeface="ＭＳ Ｐゴシック" charset="-128"/>
                  </a:rPr>
                  <a:t>1</a:t>
                </a:r>
              </a:p>
            </p:txBody>
          </p:sp>
          <p:cxnSp>
            <p:nvCxnSpPr>
              <p:cNvPr id="32782" name="AutoShape 11"/>
              <p:cNvCxnSpPr>
                <a:cxnSpLocks noChangeShapeType="1"/>
                <a:stCxn id="32780" idx="7"/>
                <a:endCxn id="32781" idx="1"/>
              </p:cNvCxnSpPr>
              <p:nvPr/>
            </p:nvCxnSpPr>
            <p:spPr bwMode="auto">
              <a:xfrm rot="5400000" flipV="1">
                <a:off x="2375" y="3625"/>
                <a:ext cx="1" cy="200"/>
              </a:xfrm>
              <a:prstGeom prst="curvedConnector3">
                <a:avLst>
                  <a:gd name="adj1" fmla="val -4800005"/>
                </a:avLst>
              </a:prstGeom>
              <a:noFill/>
              <a:ln w="9525">
                <a:solidFill>
                  <a:schemeClr val="tx1"/>
                </a:solidFill>
                <a:round/>
                <a:headEnd/>
                <a:tailEnd type="triangle" w="med" len="med"/>
              </a:ln>
            </p:spPr>
          </p:cxnSp>
          <p:cxnSp>
            <p:nvCxnSpPr>
              <p:cNvPr id="32783" name="AutoShape 12"/>
              <p:cNvCxnSpPr>
                <a:cxnSpLocks noChangeShapeType="1"/>
                <a:stCxn id="32781" idx="3"/>
                <a:endCxn id="32780" idx="5"/>
              </p:cNvCxnSpPr>
              <p:nvPr/>
            </p:nvCxnSpPr>
            <p:spPr bwMode="auto">
              <a:xfrm rot="5400000">
                <a:off x="2375" y="3761"/>
                <a:ext cx="1" cy="200"/>
              </a:xfrm>
              <a:prstGeom prst="curvedConnector3">
                <a:avLst>
                  <a:gd name="adj1" fmla="val 4299995"/>
                </a:avLst>
              </a:prstGeom>
              <a:noFill/>
              <a:ln w="9525">
                <a:solidFill>
                  <a:schemeClr val="tx1"/>
                </a:solidFill>
                <a:round/>
                <a:headEnd/>
                <a:tailEnd type="triangle" w="med" len="med"/>
              </a:ln>
            </p:spPr>
          </p:cxnSp>
        </p:grpSp>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smtClean="0"/>
              <a:t>Composing the Readers and Writers</a:t>
            </a:r>
          </a:p>
        </p:txBody>
      </p:sp>
      <p:sp>
        <p:nvSpPr>
          <p:cNvPr id="34819" name="Date Placeholder 3"/>
          <p:cNvSpPr>
            <a:spLocks noGrp="1"/>
          </p:cNvSpPr>
          <p:nvPr>
            <p:ph type="dt" sz="quarter" idx="10"/>
          </p:nvPr>
        </p:nvSpPr>
        <p:spPr>
          <a:noFill/>
        </p:spPr>
        <p:txBody>
          <a:bodyPr/>
          <a:lstStyle/>
          <a:p>
            <a:r>
              <a:rPr lang="en-US" smtClean="0"/>
              <a:t>© Oscar Nierstrasz</a:t>
            </a:r>
            <a:endParaRPr lang="de-CH" smtClean="0"/>
          </a:p>
        </p:txBody>
      </p:sp>
      <p:sp>
        <p:nvSpPr>
          <p:cNvPr id="34820" name="Footer Placeholder 4"/>
          <p:cNvSpPr>
            <a:spLocks noGrp="1"/>
          </p:cNvSpPr>
          <p:nvPr>
            <p:ph type="ftr" sz="quarter" idx="11"/>
          </p:nvPr>
        </p:nvSpPr>
        <p:spPr>
          <a:noFill/>
        </p:spPr>
        <p:txBody>
          <a:bodyPr/>
          <a:lstStyle/>
          <a:p>
            <a:r>
              <a:rPr lang="en-US" smtClean="0"/>
              <a:t>Fairness and Optimism</a:t>
            </a:r>
            <a:endParaRPr lang="de-CH" smtClean="0"/>
          </a:p>
        </p:txBody>
      </p:sp>
      <p:sp>
        <p:nvSpPr>
          <p:cNvPr id="34821" name="Slide Number Placeholder 5"/>
          <p:cNvSpPr>
            <a:spLocks noGrp="1"/>
          </p:cNvSpPr>
          <p:nvPr>
            <p:ph type="sldNum" sz="quarter" idx="12"/>
          </p:nvPr>
        </p:nvSpPr>
        <p:spPr>
          <a:noFill/>
        </p:spPr>
        <p:txBody>
          <a:bodyPr/>
          <a:lstStyle/>
          <a:p>
            <a:fld id="{3539B3EB-7A72-FB4D-B582-3EAFBB13507F}" type="slidenum">
              <a:rPr lang="de-CH" smtClean="0"/>
              <a:pPr/>
              <a:t>16</a:t>
            </a:fld>
            <a:endParaRPr lang="de-CH" smtClean="0"/>
          </a:p>
        </p:txBody>
      </p:sp>
      <p:sp>
        <p:nvSpPr>
          <p:cNvPr id="34822" name="Rectangle 3"/>
          <p:cNvSpPr>
            <a:spLocks noGrp="1" noChangeArrowheads="1"/>
          </p:cNvSpPr>
          <p:nvPr>
            <p:ph type="body" idx="4294967295"/>
          </p:nvPr>
        </p:nvSpPr>
        <p:spPr>
          <a:xfrm>
            <a:off x="533400" y="1676400"/>
            <a:ext cx="8061325" cy="708025"/>
          </a:xfrm>
        </p:spPr>
        <p:txBody>
          <a:bodyPr anchor="t"/>
          <a:lstStyle/>
          <a:p>
            <a:pPr marL="342900" indent="-342900" defTabSz="458788">
              <a:buFont typeface="Helvetica CE" charset="0"/>
              <a:buNone/>
            </a:pPr>
            <a:r>
              <a:rPr lang="en-US" i="1" smtClean="0">
                <a:solidFill>
                  <a:srgbClr val="7F0101"/>
                </a:solidFill>
              </a:rPr>
              <a:t>We compose the READERS and WRITERS with the protocol and check for safety violations:</a:t>
            </a:r>
            <a:endParaRPr lang="en-US" sz="2000" smtClean="0">
              <a:latin typeface="American Typewriter" charset="0"/>
            </a:endParaRPr>
          </a:p>
        </p:txBody>
      </p:sp>
      <p:sp>
        <p:nvSpPr>
          <p:cNvPr id="34823" name="Rectangle 4"/>
          <p:cNvSpPr>
            <a:spLocks noChangeArrowheads="1"/>
          </p:cNvSpPr>
          <p:nvPr/>
        </p:nvSpPr>
        <p:spPr bwMode="auto">
          <a:xfrm>
            <a:off x="228600" y="3106738"/>
            <a:ext cx="8805863" cy="1312862"/>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180975"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||READERS_WRITERS	=</a:t>
            </a:r>
          </a:p>
          <a:p>
            <a:pPr defTabSz="180975"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 	reader[1..Nread]:READER </a:t>
            </a:r>
          </a:p>
          <a:p>
            <a:pPr defTabSz="180975"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	writer[1..Nwrite]:WRITER </a:t>
            </a:r>
          </a:p>
          <a:p>
            <a:pPr defTabSz="180975"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	{reader[1..Nread], writer[1..Nwrite]}::READWRITELOCK).</a:t>
            </a:r>
          </a:p>
        </p:txBody>
      </p:sp>
      <p:sp>
        <p:nvSpPr>
          <p:cNvPr id="34824" name="Rectangle 5"/>
          <p:cNvSpPr>
            <a:spLocks noChangeArrowheads="1"/>
          </p:cNvSpPr>
          <p:nvPr/>
        </p:nvSpPr>
        <p:spPr bwMode="auto">
          <a:xfrm>
            <a:off x="3810000" y="5181600"/>
            <a:ext cx="3108325" cy="387350"/>
          </a:xfrm>
          <a:prstGeom prst="rect">
            <a:avLst/>
          </a:prstGeom>
          <a:solidFill>
            <a:schemeClr val="bg1"/>
          </a:solidFill>
          <a:ln w="9525">
            <a:solidFill>
              <a:schemeClr val="accent2"/>
            </a:solidFill>
            <a:miter lim="800000"/>
            <a:headEnd/>
            <a:tailEnd/>
          </a:ln>
        </p:spPr>
        <p:txBody>
          <a:bodyPr wrap="none">
            <a:prstTxWarp prst="textNoShape">
              <a:avLst/>
            </a:prstTxWarp>
            <a:spAutoFit/>
          </a:bodyPr>
          <a:lstStyle/>
          <a:p>
            <a:pPr eaLnBrk="1" hangingPunct="1">
              <a:lnSpc>
                <a:spcPct val="95000"/>
              </a:lnSpc>
              <a:spcBef>
                <a:spcPct val="20000"/>
              </a:spcBef>
              <a:buClr>
                <a:schemeClr val="hlink"/>
              </a:buClr>
              <a:buSzPct val="85000"/>
              <a:buFont typeface="Helvetica CE" charset="0"/>
              <a:buNone/>
            </a:pPr>
            <a:r>
              <a:rPr lang="en-US" sz="2000">
                <a:solidFill>
                  <a:srgbClr val="7F0101"/>
                </a:solidFill>
                <a:latin typeface="Courier" charset="0"/>
                <a:ea typeface="Courier" charset="0"/>
                <a:cs typeface="Courier" charset="0"/>
              </a:rPr>
              <a:t>No deadlocks/errors</a:t>
            </a:r>
          </a:p>
        </p:txBody>
      </p:sp>
      <p:grpSp>
        <p:nvGrpSpPr>
          <p:cNvPr id="34825" name="Group 6"/>
          <p:cNvGrpSpPr>
            <a:grpSpLocks/>
          </p:cNvGrpSpPr>
          <p:nvPr/>
        </p:nvGrpSpPr>
        <p:grpSpPr bwMode="auto">
          <a:xfrm>
            <a:off x="8077200" y="6096000"/>
            <a:ext cx="838200" cy="381000"/>
            <a:chOff x="672" y="3504"/>
            <a:chExt cx="528" cy="240"/>
          </a:xfrm>
        </p:grpSpPr>
        <p:sp>
          <p:nvSpPr>
            <p:cNvPr id="34826" name="AutoShape 7"/>
            <p:cNvSpPr>
              <a:spLocks noChangeArrowheads="1"/>
            </p:cNvSpPr>
            <p:nvPr/>
          </p:nvSpPr>
          <p:spPr bwMode="auto">
            <a:xfrm>
              <a:off x="672" y="3504"/>
              <a:ext cx="528" cy="240"/>
            </a:xfrm>
            <a:prstGeom prst="foldedCorner">
              <a:avLst>
                <a:gd name="adj" fmla="val 12500"/>
              </a:avLst>
            </a:prstGeom>
            <a:solidFill>
              <a:schemeClr val="accent1"/>
            </a:solidFill>
            <a:ln w="9525">
              <a:solidFill>
                <a:schemeClr val="tx1"/>
              </a:solidFill>
              <a:round/>
              <a:headEnd/>
              <a:tailEnd/>
            </a:ln>
          </p:spPr>
          <p:txBody>
            <a:bodyPr wrap="none" anchor="ctr">
              <a:prstTxWarp prst="textNoShape">
                <a:avLst/>
              </a:prstTxWarp>
            </a:bodyPr>
            <a:lstStyle/>
            <a:p>
              <a:endParaRPr lang="en-US"/>
            </a:p>
          </p:txBody>
        </p:sp>
        <p:grpSp>
          <p:nvGrpSpPr>
            <p:cNvPr id="34827" name="Group 8"/>
            <p:cNvGrpSpPr>
              <a:grpSpLocks/>
            </p:cNvGrpSpPr>
            <p:nvPr/>
          </p:nvGrpSpPr>
          <p:grpSpPr bwMode="auto">
            <a:xfrm>
              <a:off x="720" y="3552"/>
              <a:ext cx="432" cy="144"/>
              <a:chOff x="2112" y="3696"/>
              <a:chExt cx="528" cy="192"/>
            </a:xfrm>
          </p:grpSpPr>
          <p:sp>
            <p:nvSpPr>
              <p:cNvPr id="34828" name="Oval 9"/>
              <p:cNvSpPr>
                <a:spLocks noChangeArrowheads="1"/>
              </p:cNvSpPr>
              <p:nvPr/>
            </p:nvSpPr>
            <p:spPr bwMode="auto">
              <a:xfrm>
                <a:off x="2112" y="3696"/>
                <a:ext cx="192" cy="192"/>
              </a:xfrm>
              <a:prstGeom prst="ellipse">
                <a:avLst/>
              </a:prstGeom>
              <a:solidFill>
                <a:srgbClr val="FF0101"/>
              </a:solidFill>
              <a:ln w="9525">
                <a:solidFill>
                  <a:schemeClr val="tx1"/>
                </a:solidFill>
                <a:round/>
                <a:headEnd/>
                <a:tailEnd/>
              </a:ln>
            </p:spPr>
            <p:txBody>
              <a:bodyPr wrap="none" anchor="ctr">
                <a:prstTxWarp prst="textNoShape">
                  <a:avLst/>
                </a:prstTxWarp>
              </a:bodyPr>
              <a:lstStyle/>
              <a:p>
                <a:pPr algn="ctr"/>
                <a:r>
                  <a:rPr lang="en-US" sz="1400">
                    <a:ea typeface="ＭＳ Ｐゴシック" charset="-128"/>
                    <a:cs typeface="ＭＳ Ｐゴシック" charset="-128"/>
                  </a:rPr>
                  <a:t>0</a:t>
                </a:r>
              </a:p>
            </p:txBody>
          </p:sp>
          <p:sp>
            <p:nvSpPr>
              <p:cNvPr id="34829" name="Oval 10"/>
              <p:cNvSpPr>
                <a:spLocks noChangeArrowheads="1"/>
              </p:cNvSpPr>
              <p:nvPr/>
            </p:nvSpPr>
            <p:spPr bwMode="auto">
              <a:xfrm>
                <a:off x="2448" y="3696"/>
                <a:ext cx="192" cy="192"/>
              </a:xfrm>
              <a:prstGeom prst="ellipse">
                <a:avLst/>
              </a:prstGeom>
              <a:solidFill>
                <a:srgbClr val="01FFFF"/>
              </a:solidFill>
              <a:ln w="9525">
                <a:solidFill>
                  <a:schemeClr val="tx1"/>
                </a:solidFill>
                <a:round/>
                <a:headEnd/>
                <a:tailEnd/>
              </a:ln>
            </p:spPr>
            <p:txBody>
              <a:bodyPr wrap="none" anchor="ctr">
                <a:prstTxWarp prst="textNoShape">
                  <a:avLst/>
                </a:prstTxWarp>
              </a:bodyPr>
              <a:lstStyle/>
              <a:p>
                <a:pPr algn="ctr"/>
                <a:r>
                  <a:rPr lang="en-US" sz="1400">
                    <a:ea typeface="ＭＳ Ｐゴシック" charset="-128"/>
                    <a:cs typeface="ＭＳ Ｐゴシック" charset="-128"/>
                  </a:rPr>
                  <a:t>1</a:t>
                </a:r>
              </a:p>
            </p:txBody>
          </p:sp>
          <p:cxnSp>
            <p:nvCxnSpPr>
              <p:cNvPr id="34830" name="AutoShape 11"/>
              <p:cNvCxnSpPr>
                <a:cxnSpLocks noChangeShapeType="1"/>
                <a:stCxn id="34828" idx="7"/>
                <a:endCxn id="34829" idx="1"/>
              </p:cNvCxnSpPr>
              <p:nvPr/>
            </p:nvCxnSpPr>
            <p:spPr bwMode="auto">
              <a:xfrm rot="5400000" flipV="1">
                <a:off x="2375" y="3625"/>
                <a:ext cx="1" cy="200"/>
              </a:xfrm>
              <a:prstGeom prst="curvedConnector3">
                <a:avLst>
                  <a:gd name="adj1" fmla="val -4800005"/>
                </a:avLst>
              </a:prstGeom>
              <a:noFill/>
              <a:ln w="9525">
                <a:solidFill>
                  <a:schemeClr val="tx1"/>
                </a:solidFill>
                <a:round/>
                <a:headEnd/>
                <a:tailEnd type="triangle" w="med" len="med"/>
              </a:ln>
            </p:spPr>
          </p:cxnSp>
          <p:cxnSp>
            <p:nvCxnSpPr>
              <p:cNvPr id="34831" name="AutoShape 12"/>
              <p:cNvCxnSpPr>
                <a:cxnSpLocks noChangeShapeType="1"/>
                <a:stCxn id="34829" idx="3"/>
                <a:endCxn id="34828" idx="5"/>
              </p:cNvCxnSpPr>
              <p:nvPr/>
            </p:nvCxnSpPr>
            <p:spPr bwMode="auto">
              <a:xfrm rot="5400000">
                <a:off x="2375" y="3761"/>
                <a:ext cx="1" cy="200"/>
              </a:xfrm>
              <a:prstGeom prst="curvedConnector3">
                <a:avLst>
                  <a:gd name="adj1" fmla="val 4299995"/>
                </a:avLst>
              </a:prstGeom>
              <a:noFill/>
              <a:ln w="9525">
                <a:solidFill>
                  <a:schemeClr val="tx1"/>
                </a:solidFill>
                <a:round/>
                <a:headEnd/>
                <a:tailEnd type="triangle" w="med" len="med"/>
              </a:ln>
            </p:spPr>
          </p:cxnSp>
        </p:grpSp>
      </p:gr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n-US" smtClean="0"/>
              <a:t>Progress properties</a:t>
            </a:r>
          </a:p>
        </p:txBody>
      </p:sp>
      <p:sp>
        <p:nvSpPr>
          <p:cNvPr id="36867" name="Date Placeholder 3"/>
          <p:cNvSpPr>
            <a:spLocks noGrp="1"/>
          </p:cNvSpPr>
          <p:nvPr>
            <p:ph type="dt" sz="quarter" idx="10"/>
          </p:nvPr>
        </p:nvSpPr>
        <p:spPr>
          <a:noFill/>
        </p:spPr>
        <p:txBody>
          <a:bodyPr/>
          <a:lstStyle/>
          <a:p>
            <a:r>
              <a:rPr lang="en-US" smtClean="0"/>
              <a:t>© Oscar Nierstrasz</a:t>
            </a:r>
            <a:endParaRPr lang="de-CH" smtClean="0"/>
          </a:p>
        </p:txBody>
      </p:sp>
      <p:sp>
        <p:nvSpPr>
          <p:cNvPr id="36868" name="Footer Placeholder 4"/>
          <p:cNvSpPr>
            <a:spLocks noGrp="1"/>
          </p:cNvSpPr>
          <p:nvPr>
            <p:ph type="ftr" sz="quarter" idx="11"/>
          </p:nvPr>
        </p:nvSpPr>
        <p:spPr>
          <a:noFill/>
        </p:spPr>
        <p:txBody>
          <a:bodyPr/>
          <a:lstStyle/>
          <a:p>
            <a:r>
              <a:rPr lang="en-US" smtClean="0"/>
              <a:t>Fairness and Optimism</a:t>
            </a:r>
            <a:endParaRPr lang="de-CH" smtClean="0"/>
          </a:p>
        </p:txBody>
      </p:sp>
      <p:sp>
        <p:nvSpPr>
          <p:cNvPr id="36869" name="Slide Number Placeholder 5"/>
          <p:cNvSpPr>
            <a:spLocks noGrp="1"/>
          </p:cNvSpPr>
          <p:nvPr>
            <p:ph type="sldNum" sz="quarter" idx="12"/>
          </p:nvPr>
        </p:nvSpPr>
        <p:spPr>
          <a:noFill/>
        </p:spPr>
        <p:txBody>
          <a:bodyPr/>
          <a:lstStyle/>
          <a:p>
            <a:fld id="{BD77109C-C0B1-5947-8FC2-A048FFA03BE8}" type="slidenum">
              <a:rPr lang="de-CH" smtClean="0"/>
              <a:pPr/>
              <a:t>17</a:t>
            </a:fld>
            <a:endParaRPr lang="de-CH" smtClean="0"/>
          </a:p>
        </p:txBody>
      </p:sp>
      <p:sp>
        <p:nvSpPr>
          <p:cNvPr id="36870" name="Rectangle 3"/>
          <p:cNvSpPr>
            <a:spLocks noGrp="1" noChangeArrowheads="1"/>
          </p:cNvSpPr>
          <p:nvPr>
            <p:ph type="body" idx="4294967295"/>
          </p:nvPr>
        </p:nvSpPr>
        <p:spPr>
          <a:xfrm>
            <a:off x="549275" y="1676400"/>
            <a:ext cx="8061325" cy="2613025"/>
          </a:xfrm>
        </p:spPr>
        <p:txBody>
          <a:bodyPr anchor="t"/>
          <a:lstStyle/>
          <a:p>
            <a:pPr marL="0" indent="0" defTabSz="469900">
              <a:buFont typeface="Helvetica CE" charset="0"/>
              <a:buNone/>
            </a:pPr>
            <a:r>
              <a:rPr lang="en-US" i="1">
                <a:solidFill>
                  <a:srgbClr val="7F0101"/>
                </a:solidFill>
              </a:rPr>
              <a:t>We similarly specify liveness properties:</a:t>
            </a:r>
          </a:p>
          <a:p>
            <a:pPr marL="0" indent="0" defTabSz="469900">
              <a:buFont typeface="Helvetica CE" charset="0"/>
              <a:buNone/>
            </a:pPr>
            <a:endParaRPr lang="en-US"/>
          </a:p>
          <a:p>
            <a:pPr marL="0" indent="0" defTabSz="469900">
              <a:buFont typeface="Helvetica CE" charset="0"/>
              <a:buNone/>
            </a:pPr>
            <a:endParaRPr lang="en-US"/>
          </a:p>
          <a:p>
            <a:pPr marL="0" indent="0" defTabSz="469900">
              <a:buFont typeface="Helvetica CE" charset="0"/>
              <a:buNone/>
            </a:pPr>
            <a:endParaRPr lang="en-US"/>
          </a:p>
          <a:p>
            <a:pPr marL="0" indent="0" defTabSz="469900">
              <a:buFont typeface="Helvetica CE" charset="0"/>
              <a:buNone/>
            </a:pPr>
            <a:endParaRPr lang="en-US"/>
          </a:p>
          <a:p>
            <a:pPr marL="0" indent="0" defTabSz="469900">
              <a:buFont typeface="Helvetica CE" charset="0"/>
              <a:buNone/>
            </a:pPr>
            <a:r>
              <a:rPr lang="en-US"/>
              <a:t>Assuming </a:t>
            </a:r>
            <a:r>
              <a:rPr lang="en-US" i="1">
                <a:solidFill>
                  <a:srgbClr val="7F0101"/>
                </a:solidFill>
              </a:rPr>
              <a:t>fair choice</a:t>
            </a:r>
            <a:r>
              <a:rPr lang="en-US"/>
              <a:t>, we have no liveness problems</a:t>
            </a:r>
          </a:p>
        </p:txBody>
      </p:sp>
      <p:sp>
        <p:nvSpPr>
          <p:cNvPr id="36871" name="Rectangle 4"/>
          <p:cNvSpPr>
            <a:spLocks noChangeArrowheads="1"/>
          </p:cNvSpPr>
          <p:nvPr/>
        </p:nvSpPr>
        <p:spPr bwMode="auto">
          <a:xfrm>
            <a:off x="1219200" y="2438400"/>
            <a:ext cx="7388225" cy="676275"/>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progress WRITE[i:1..Nwrite] = writer[i].acquireWrite</a:t>
            </a:r>
          </a:p>
          <a:p>
            <a:pPr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progress READ[i:1..Nwrite] = reader[i].acquireRead</a:t>
            </a:r>
          </a:p>
        </p:txBody>
      </p:sp>
      <p:sp>
        <p:nvSpPr>
          <p:cNvPr id="36872" name="Rectangle 5"/>
          <p:cNvSpPr>
            <a:spLocks noChangeArrowheads="1"/>
          </p:cNvSpPr>
          <p:nvPr/>
        </p:nvSpPr>
        <p:spPr bwMode="auto">
          <a:xfrm>
            <a:off x="2667000" y="4724400"/>
            <a:ext cx="4618038" cy="676275"/>
          </a:xfrm>
          <a:prstGeom prst="rect">
            <a:avLst/>
          </a:prstGeom>
          <a:solidFill>
            <a:schemeClr val="bg1"/>
          </a:solidFill>
          <a:ln w="9525">
            <a:solidFill>
              <a:schemeClr val="accent2"/>
            </a:solidFill>
            <a:miter lim="800000"/>
            <a:headEnd/>
            <a:tailEnd/>
          </a:ln>
        </p:spPr>
        <p:txBody>
          <a:bodyPr wrap="none">
            <a:prstTxWarp prst="textNoShape">
              <a:avLst/>
            </a:prstTxWarp>
            <a:spAutoFit/>
          </a:bodyPr>
          <a:lstStyle/>
          <a:p>
            <a:pPr eaLnBrk="1" hangingPunct="1">
              <a:lnSpc>
                <a:spcPct val="95000"/>
              </a:lnSpc>
              <a:spcBef>
                <a:spcPct val="20000"/>
              </a:spcBef>
              <a:buClr>
                <a:schemeClr val="hlink"/>
              </a:buClr>
              <a:buSzPct val="85000"/>
              <a:buFont typeface="Helvetica CE" charset="0"/>
              <a:buNone/>
            </a:pPr>
            <a:r>
              <a:rPr lang="en-US" sz="1800">
                <a:solidFill>
                  <a:srgbClr val="7F0101"/>
                </a:solidFill>
                <a:latin typeface="Courier" charset="0"/>
                <a:ea typeface="Courier" charset="0"/>
                <a:cs typeface="Courier" charset="0"/>
              </a:rPr>
              <a:t>Progress Check...</a:t>
            </a:r>
          </a:p>
          <a:p>
            <a:pPr eaLnBrk="1" hangingPunct="1">
              <a:lnSpc>
                <a:spcPct val="95000"/>
              </a:lnSpc>
              <a:spcBef>
                <a:spcPct val="20000"/>
              </a:spcBef>
              <a:buClr>
                <a:schemeClr val="hlink"/>
              </a:buClr>
              <a:buSzPct val="85000"/>
              <a:buFont typeface="Helvetica CE" charset="0"/>
              <a:buNone/>
            </a:pPr>
            <a:r>
              <a:rPr lang="en-US" sz="1800">
                <a:solidFill>
                  <a:srgbClr val="7F0101"/>
                </a:solidFill>
                <a:latin typeface="Courier" charset="0"/>
                <a:ea typeface="Courier" charset="0"/>
                <a:cs typeface="Courier" charset="0"/>
              </a:rPr>
              <a:t>No progress violations detected.</a:t>
            </a:r>
          </a:p>
        </p:txBody>
      </p:sp>
      <p:grpSp>
        <p:nvGrpSpPr>
          <p:cNvPr id="36873" name="Group 6"/>
          <p:cNvGrpSpPr>
            <a:grpSpLocks/>
          </p:cNvGrpSpPr>
          <p:nvPr/>
        </p:nvGrpSpPr>
        <p:grpSpPr bwMode="auto">
          <a:xfrm>
            <a:off x="8077200" y="6096000"/>
            <a:ext cx="838200" cy="381000"/>
            <a:chOff x="672" y="3504"/>
            <a:chExt cx="528" cy="240"/>
          </a:xfrm>
        </p:grpSpPr>
        <p:sp>
          <p:nvSpPr>
            <p:cNvPr id="36874" name="AutoShape 7"/>
            <p:cNvSpPr>
              <a:spLocks noChangeArrowheads="1"/>
            </p:cNvSpPr>
            <p:nvPr/>
          </p:nvSpPr>
          <p:spPr bwMode="auto">
            <a:xfrm>
              <a:off x="672" y="3504"/>
              <a:ext cx="528" cy="240"/>
            </a:xfrm>
            <a:prstGeom prst="foldedCorner">
              <a:avLst>
                <a:gd name="adj" fmla="val 12500"/>
              </a:avLst>
            </a:prstGeom>
            <a:solidFill>
              <a:schemeClr val="accent1"/>
            </a:solidFill>
            <a:ln w="9525">
              <a:solidFill>
                <a:schemeClr val="tx1"/>
              </a:solidFill>
              <a:round/>
              <a:headEnd/>
              <a:tailEnd/>
            </a:ln>
          </p:spPr>
          <p:txBody>
            <a:bodyPr wrap="none" anchor="ctr">
              <a:prstTxWarp prst="textNoShape">
                <a:avLst/>
              </a:prstTxWarp>
            </a:bodyPr>
            <a:lstStyle/>
            <a:p>
              <a:endParaRPr lang="en-US"/>
            </a:p>
          </p:txBody>
        </p:sp>
        <p:grpSp>
          <p:nvGrpSpPr>
            <p:cNvPr id="36875" name="Group 8"/>
            <p:cNvGrpSpPr>
              <a:grpSpLocks/>
            </p:cNvGrpSpPr>
            <p:nvPr/>
          </p:nvGrpSpPr>
          <p:grpSpPr bwMode="auto">
            <a:xfrm>
              <a:off x="720" y="3552"/>
              <a:ext cx="432" cy="144"/>
              <a:chOff x="2112" y="3696"/>
              <a:chExt cx="528" cy="192"/>
            </a:xfrm>
          </p:grpSpPr>
          <p:sp>
            <p:nvSpPr>
              <p:cNvPr id="36876" name="Oval 9"/>
              <p:cNvSpPr>
                <a:spLocks noChangeArrowheads="1"/>
              </p:cNvSpPr>
              <p:nvPr/>
            </p:nvSpPr>
            <p:spPr bwMode="auto">
              <a:xfrm>
                <a:off x="2112" y="3696"/>
                <a:ext cx="192" cy="192"/>
              </a:xfrm>
              <a:prstGeom prst="ellipse">
                <a:avLst/>
              </a:prstGeom>
              <a:solidFill>
                <a:srgbClr val="FF0101"/>
              </a:solidFill>
              <a:ln w="9525">
                <a:solidFill>
                  <a:schemeClr val="tx1"/>
                </a:solidFill>
                <a:round/>
                <a:headEnd/>
                <a:tailEnd/>
              </a:ln>
            </p:spPr>
            <p:txBody>
              <a:bodyPr wrap="none" anchor="ctr">
                <a:prstTxWarp prst="textNoShape">
                  <a:avLst/>
                </a:prstTxWarp>
              </a:bodyPr>
              <a:lstStyle/>
              <a:p>
                <a:pPr algn="ctr"/>
                <a:r>
                  <a:rPr lang="en-US" sz="1400">
                    <a:ea typeface="ＭＳ Ｐゴシック" charset="-128"/>
                    <a:cs typeface="ＭＳ Ｐゴシック" charset="-128"/>
                  </a:rPr>
                  <a:t>0</a:t>
                </a:r>
              </a:p>
            </p:txBody>
          </p:sp>
          <p:sp>
            <p:nvSpPr>
              <p:cNvPr id="36877" name="Oval 10"/>
              <p:cNvSpPr>
                <a:spLocks noChangeArrowheads="1"/>
              </p:cNvSpPr>
              <p:nvPr/>
            </p:nvSpPr>
            <p:spPr bwMode="auto">
              <a:xfrm>
                <a:off x="2448" y="3696"/>
                <a:ext cx="192" cy="192"/>
              </a:xfrm>
              <a:prstGeom prst="ellipse">
                <a:avLst/>
              </a:prstGeom>
              <a:solidFill>
                <a:srgbClr val="01FFFF"/>
              </a:solidFill>
              <a:ln w="9525">
                <a:solidFill>
                  <a:schemeClr val="tx1"/>
                </a:solidFill>
                <a:round/>
                <a:headEnd/>
                <a:tailEnd/>
              </a:ln>
            </p:spPr>
            <p:txBody>
              <a:bodyPr wrap="none" anchor="ctr">
                <a:prstTxWarp prst="textNoShape">
                  <a:avLst/>
                </a:prstTxWarp>
              </a:bodyPr>
              <a:lstStyle/>
              <a:p>
                <a:pPr algn="ctr"/>
                <a:r>
                  <a:rPr lang="en-US" sz="1400">
                    <a:ea typeface="ＭＳ Ｐゴシック" charset="-128"/>
                    <a:cs typeface="ＭＳ Ｐゴシック" charset="-128"/>
                  </a:rPr>
                  <a:t>1</a:t>
                </a:r>
              </a:p>
            </p:txBody>
          </p:sp>
          <p:cxnSp>
            <p:nvCxnSpPr>
              <p:cNvPr id="36878" name="AutoShape 11"/>
              <p:cNvCxnSpPr>
                <a:cxnSpLocks noChangeShapeType="1"/>
                <a:stCxn id="36876" idx="7"/>
                <a:endCxn id="36877" idx="1"/>
              </p:cNvCxnSpPr>
              <p:nvPr/>
            </p:nvCxnSpPr>
            <p:spPr bwMode="auto">
              <a:xfrm rot="5400000" flipV="1">
                <a:off x="2375" y="3625"/>
                <a:ext cx="1" cy="200"/>
              </a:xfrm>
              <a:prstGeom prst="curvedConnector3">
                <a:avLst>
                  <a:gd name="adj1" fmla="val -4800005"/>
                </a:avLst>
              </a:prstGeom>
              <a:noFill/>
              <a:ln w="9525">
                <a:solidFill>
                  <a:schemeClr val="tx1"/>
                </a:solidFill>
                <a:round/>
                <a:headEnd/>
                <a:tailEnd type="triangle" w="med" len="med"/>
              </a:ln>
            </p:spPr>
          </p:cxnSp>
          <p:cxnSp>
            <p:nvCxnSpPr>
              <p:cNvPr id="36879" name="AutoShape 12"/>
              <p:cNvCxnSpPr>
                <a:cxnSpLocks noChangeShapeType="1"/>
                <a:stCxn id="36877" idx="3"/>
                <a:endCxn id="36876" idx="5"/>
              </p:cNvCxnSpPr>
              <p:nvPr/>
            </p:nvCxnSpPr>
            <p:spPr bwMode="auto">
              <a:xfrm rot="5400000">
                <a:off x="2375" y="3761"/>
                <a:ext cx="1" cy="200"/>
              </a:xfrm>
              <a:prstGeom prst="curvedConnector3">
                <a:avLst>
                  <a:gd name="adj1" fmla="val 4299995"/>
                </a:avLst>
              </a:prstGeom>
              <a:noFill/>
              <a:ln w="9525">
                <a:solidFill>
                  <a:schemeClr val="tx1"/>
                </a:solidFill>
                <a:round/>
                <a:headEnd/>
                <a:tailEnd type="triangle" w="med" len="med"/>
              </a:ln>
            </p:spPr>
          </p:cxnSp>
        </p:grpSp>
      </p:gr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smtClean="0"/>
              <a:t>Priority</a:t>
            </a:r>
          </a:p>
        </p:txBody>
      </p:sp>
      <p:sp>
        <p:nvSpPr>
          <p:cNvPr id="38915" name="Date Placeholder 3"/>
          <p:cNvSpPr>
            <a:spLocks noGrp="1"/>
          </p:cNvSpPr>
          <p:nvPr>
            <p:ph type="dt" sz="quarter" idx="10"/>
          </p:nvPr>
        </p:nvSpPr>
        <p:spPr>
          <a:noFill/>
        </p:spPr>
        <p:txBody>
          <a:bodyPr/>
          <a:lstStyle/>
          <a:p>
            <a:r>
              <a:rPr lang="en-US" smtClean="0"/>
              <a:t>© Oscar Nierstrasz</a:t>
            </a:r>
            <a:endParaRPr lang="de-CH" smtClean="0"/>
          </a:p>
        </p:txBody>
      </p:sp>
      <p:sp>
        <p:nvSpPr>
          <p:cNvPr id="38916" name="Footer Placeholder 4"/>
          <p:cNvSpPr>
            <a:spLocks noGrp="1"/>
          </p:cNvSpPr>
          <p:nvPr>
            <p:ph type="ftr" sz="quarter" idx="11"/>
          </p:nvPr>
        </p:nvSpPr>
        <p:spPr>
          <a:noFill/>
        </p:spPr>
        <p:txBody>
          <a:bodyPr/>
          <a:lstStyle/>
          <a:p>
            <a:r>
              <a:rPr lang="en-US" smtClean="0"/>
              <a:t>Fairness and Optimism</a:t>
            </a:r>
            <a:endParaRPr lang="de-CH" smtClean="0"/>
          </a:p>
        </p:txBody>
      </p:sp>
      <p:sp>
        <p:nvSpPr>
          <p:cNvPr id="38917" name="Slide Number Placeholder 5"/>
          <p:cNvSpPr>
            <a:spLocks noGrp="1"/>
          </p:cNvSpPr>
          <p:nvPr>
            <p:ph type="sldNum" sz="quarter" idx="12"/>
          </p:nvPr>
        </p:nvSpPr>
        <p:spPr>
          <a:noFill/>
        </p:spPr>
        <p:txBody>
          <a:bodyPr/>
          <a:lstStyle/>
          <a:p>
            <a:fld id="{596942C9-C3EF-F145-94AE-F08E1536BC57}" type="slidenum">
              <a:rPr lang="de-CH" smtClean="0"/>
              <a:pPr/>
              <a:t>18</a:t>
            </a:fld>
            <a:endParaRPr lang="de-CH" smtClean="0"/>
          </a:p>
        </p:txBody>
      </p:sp>
      <p:sp>
        <p:nvSpPr>
          <p:cNvPr id="38918" name="Rectangle 3"/>
          <p:cNvSpPr>
            <a:spLocks noGrp="1" noChangeArrowheads="1"/>
          </p:cNvSpPr>
          <p:nvPr>
            <p:ph type="body" idx="4294967295"/>
          </p:nvPr>
        </p:nvSpPr>
        <p:spPr>
          <a:xfrm>
            <a:off x="304800" y="1676400"/>
            <a:ext cx="8686800" cy="327025"/>
          </a:xfrm>
        </p:spPr>
        <p:txBody>
          <a:bodyPr anchor="t"/>
          <a:lstStyle/>
          <a:p>
            <a:pPr marL="0" indent="0" defTabSz="469900">
              <a:buFont typeface="Helvetica CE" charset="0"/>
              <a:buNone/>
            </a:pPr>
            <a:r>
              <a:rPr lang="en-US" i="1">
                <a:solidFill>
                  <a:srgbClr val="7F0101"/>
                </a:solidFill>
              </a:rPr>
              <a:t>If we give priority to acquiring locks, we may starve out writers!</a:t>
            </a:r>
            <a:endParaRPr lang="en-US" sz="1800">
              <a:latin typeface="American Typewriter" charset="0"/>
            </a:endParaRPr>
          </a:p>
        </p:txBody>
      </p:sp>
      <p:sp>
        <p:nvSpPr>
          <p:cNvPr id="38919" name="Rectangle 4"/>
          <p:cNvSpPr>
            <a:spLocks noChangeArrowheads="1"/>
          </p:cNvSpPr>
          <p:nvPr/>
        </p:nvSpPr>
        <p:spPr bwMode="auto">
          <a:xfrm>
            <a:off x="1295400" y="2362200"/>
            <a:ext cx="6326188" cy="1312863"/>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||RW_PROGRESS =</a:t>
            </a:r>
          </a:p>
          <a:p>
            <a:pPr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READERS_WRITERS </a:t>
            </a:r>
          </a:p>
          <a:p>
            <a:pPr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&gt;&gt;{reader[1..Nread].releaseRead,</a:t>
            </a:r>
          </a:p>
          <a:p>
            <a:pPr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writer[1..Nread].releaseWrite}.</a:t>
            </a:r>
          </a:p>
        </p:txBody>
      </p:sp>
      <p:sp>
        <p:nvSpPr>
          <p:cNvPr id="38920" name="Rectangle 5"/>
          <p:cNvSpPr>
            <a:spLocks noChangeArrowheads="1"/>
          </p:cNvSpPr>
          <p:nvPr/>
        </p:nvSpPr>
        <p:spPr bwMode="auto">
          <a:xfrm>
            <a:off x="2057400" y="4168775"/>
            <a:ext cx="6510338" cy="1631950"/>
          </a:xfrm>
          <a:prstGeom prst="rect">
            <a:avLst/>
          </a:prstGeom>
          <a:solidFill>
            <a:schemeClr val="bg1"/>
          </a:solidFill>
          <a:ln w="9525">
            <a:solidFill>
              <a:schemeClr val="accent2"/>
            </a:solidFill>
            <a:miter lim="800000"/>
            <a:headEnd/>
            <a:tailEnd/>
          </a:ln>
        </p:spPr>
        <p:txBody>
          <a:bodyPr wrap="none">
            <a:prstTxWarp prst="textNoShape">
              <a:avLst/>
            </a:prstTxWarp>
            <a:spAutoFit/>
          </a:bodyPr>
          <a:lstStyle/>
          <a:p>
            <a:pPr eaLnBrk="1" hangingPunct="1">
              <a:lnSpc>
                <a:spcPct val="95000"/>
              </a:lnSpc>
              <a:spcBef>
                <a:spcPct val="20000"/>
              </a:spcBef>
              <a:buClr>
                <a:schemeClr val="hlink"/>
              </a:buClr>
              <a:buSzPct val="85000"/>
              <a:buFont typeface="Helvetica CE" charset="0"/>
              <a:buNone/>
            </a:pPr>
            <a:r>
              <a:rPr lang="en-US" sz="1800">
                <a:solidFill>
                  <a:srgbClr val="7F0101"/>
                </a:solidFill>
                <a:latin typeface="Courier" charset="0"/>
                <a:ea typeface="Courier" charset="0"/>
                <a:cs typeface="Courier" charset="0"/>
              </a:rPr>
              <a:t>Progress violation: WRITE.1 WRITE.2</a:t>
            </a:r>
          </a:p>
          <a:p>
            <a:pPr eaLnBrk="1" hangingPunct="1">
              <a:lnSpc>
                <a:spcPct val="95000"/>
              </a:lnSpc>
              <a:spcBef>
                <a:spcPct val="20000"/>
              </a:spcBef>
              <a:buClr>
                <a:schemeClr val="hlink"/>
              </a:buClr>
              <a:buSzPct val="85000"/>
              <a:buFont typeface="Helvetica CE" charset="0"/>
              <a:buNone/>
            </a:pPr>
            <a:r>
              <a:rPr lang="en-US" sz="1800">
                <a:solidFill>
                  <a:srgbClr val="7F0101"/>
                </a:solidFill>
                <a:latin typeface="Courier" charset="0"/>
                <a:ea typeface="Courier" charset="0"/>
                <a:cs typeface="Courier" charset="0"/>
              </a:rPr>
              <a:t>Trace to terminal set of states:</a:t>
            </a:r>
          </a:p>
          <a:p>
            <a:pPr eaLnBrk="1" hangingPunct="1">
              <a:lnSpc>
                <a:spcPct val="95000"/>
              </a:lnSpc>
              <a:spcBef>
                <a:spcPct val="20000"/>
              </a:spcBef>
              <a:buClr>
                <a:schemeClr val="hlink"/>
              </a:buClr>
              <a:buSzPct val="85000"/>
              <a:buFont typeface="Helvetica CE" charset="0"/>
              <a:buNone/>
            </a:pPr>
            <a:r>
              <a:rPr lang="en-US" sz="1800">
                <a:solidFill>
                  <a:srgbClr val="7F0101"/>
                </a:solidFill>
                <a:latin typeface="Courier" charset="0"/>
                <a:ea typeface="Courier" charset="0"/>
                <a:cs typeface="Courier" charset="0"/>
              </a:rPr>
              <a:t>	reader.1.acquireRead tau</a:t>
            </a:r>
          </a:p>
          <a:p>
            <a:pPr eaLnBrk="1" hangingPunct="1">
              <a:lnSpc>
                <a:spcPct val="95000"/>
              </a:lnSpc>
              <a:spcBef>
                <a:spcPct val="20000"/>
              </a:spcBef>
              <a:buClr>
                <a:schemeClr val="hlink"/>
              </a:buClr>
              <a:buSzPct val="85000"/>
              <a:buFont typeface="Helvetica CE" charset="0"/>
              <a:buNone/>
            </a:pPr>
            <a:r>
              <a:rPr lang="en-US" sz="1800">
                <a:solidFill>
                  <a:srgbClr val="7F0101"/>
                </a:solidFill>
                <a:latin typeface="Courier" charset="0"/>
                <a:ea typeface="Courier" charset="0"/>
                <a:cs typeface="Courier" charset="0"/>
              </a:rPr>
              <a:t>Actions in terminal set:</a:t>
            </a:r>
          </a:p>
          <a:p>
            <a:pPr eaLnBrk="1" hangingPunct="1">
              <a:lnSpc>
                <a:spcPct val="95000"/>
              </a:lnSpc>
              <a:spcBef>
                <a:spcPct val="20000"/>
              </a:spcBef>
              <a:buClr>
                <a:schemeClr val="hlink"/>
              </a:buClr>
              <a:buSzPct val="85000"/>
              <a:buFont typeface="Helvetica CE" charset="0"/>
              <a:buNone/>
            </a:pPr>
            <a:r>
              <a:rPr lang="en-US" sz="1800">
                <a:solidFill>
                  <a:srgbClr val="7F0101"/>
                </a:solidFill>
                <a:latin typeface="Courier" charset="0"/>
                <a:ea typeface="Courier" charset="0"/>
                <a:cs typeface="Courier" charset="0"/>
              </a:rPr>
              <a:t>	reader[1..2].{acquireRead, releaseRead}</a:t>
            </a:r>
          </a:p>
        </p:txBody>
      </p:sp>
      <p:grpSp>
        <p:nvGrpSpPr>
          <p:cNvPr id="38921" name="Group 6"/>
          <p:cNvGrpSpPr>
            <a:grpSpLocks/>
          </p:cNvGrpSpPr>
          <p:nvPr/>
        </p:nvGrpSpPr>
        <p:grpSpPr bwMode="auto">
          <a:xfrm>
            <a:off x="8077200" y="6096000"/>
            <a:ext cx="838200" cy="381000"/>
            <a:chOff x="672" y="3504"/>
            <a:chExt cx="528" cy="240"/>
          </a:xfrm>
        </p:grpSpPr>
        <p:sp>
          <p:nvSpPr>
            <p:cNvPr id="38922" name="AutoShape 7"/>
            <p:cNvSpPr>
              <a:spLocks noChangeArrowheads="1"/>
            </p:cNvSpPr>
            <p:nvPr/>
          </p:nvSpPr>
          <p:spPr bwMode="auto">
            <a:xfrm>
              <a:off x="672" y="3504"/>
              <a:ext cx="528" cy="240"/>
            </a:xfrm>
            <a:prstGeom prst="foldedCorner">
              <a:avLst>
                <a:gd name="adj" fmla="val 12500"/>
              </a:avLst>
            </a:prstGeom>
            <a:solidFill>
              <a:schemeClr val="accent1"/>
            </a:solidFill>
            <a:ln w="9525">
              <a:solidFill>
                <a:schemeClr val="tx1"/>
              </a:solidFill>
              <a:round/>
              <a:headEnd/>
              <a:tailEnd/>
            </a:ln>
          </p:spPr>
          <p:txBody>
            <a:bodyPr wrap="none" anchor="ctr">
              <a:prstTxWarp prst="textNoShape">
                <a:avLst/>
              </a:prstTxWarp>
            </a:bodyPr>
            <a:lstStyle/>
            <a:p>
              <a:endParaRPr lang="en-US"/>
            </a:p>
          </p:txBody>
        </p:sp>
        <p:grpSp>
          <p:nvGrpSpPr>
            <p:cNvPr id="38923" name="Group 8"/>
            <p:cNvGrpSpPr>
              <a:grpSpLocks/>
            </p:cNvGrpSpPr>
            <p:nvPr/>
          </p:nvGrpSpPr>
          <p:grpSpPr bwMode="auto">
            <a:xfrm>
              <a:off x="720" y="3552"/>
              <a:ext cx="432" cy="144"/>
              <a:chOff x="2112" y="3696"/>
              <a:chExt cx="528" cy="192"/>
            </a:xfrm>
          </p:grpSpPr>
          <p:sp>
            <p:nvSpPr>
              <p:cNvPr id="38924" name="Oval 9"/>
              <p:cNvSpPr>
                <a:spLocks noChangeArrowheads="1"/>
              </p:cNvSpPr>
              <p:nvPr/>
            </p:nvSpPr>
            <p:spPr bwMode="auto">
              <a:xfrm>
                <a:off x="2112" y="3696"/>
                <a:ext cx="192" cy="192"/>
              </a:xfrm>
              <a:prstGeom prst="ellipse">
                <a:avLst/>
              </a:prstGeom>
              <a:solidFill>
                <a:srgbClr val="FF0101"/>
              </a:solidFill>
              <a:ln w="9525">
                <a:solidFill>
                  <a:schemeClr val="tx1"/>
                </a:solidFill>
                <a:round/>
                <a:headEnd/>
                <a:tailEnd/>
              </a:ln>
            </p:spPr>
            <p:txBody>
              <a:bodyPr wrap="none" anchor="ctr">
                <a:prstTxWarp prst="textNoShape">
                  <a:avLst/>
                </a:prstTxWarp>
              </a:bodyPr>
              <a:lstStyle/>
              <a:p>
                <a:pPr algn="ctr"/>
                <a:r>
                  <a:rPr lang="en-US" sz="1400">
                    <a:ea typeface="ＭＳ Ｐゴシック" charset="-128"/>
                    <a:cs typeface="ＭＳ Ｐゴシック" charset="-128"/>
                  </a:rPr>
                  <a:t>0</a:t>
                </a:r>
              </a:p>
            </p:txBody>
          </p:sp>
          <p:sp>
            <p:nvSpPr>
              <p:cNvPr id="38925" name="Oval 10"/>
              <p:cNvSpPr>
                <a:spLocks noChangeArrowheads="1"/>
              </p:cNvSpPr>
              <p:nvPr/>
            </p:nvSpPr>
            <p:spPr bwMode="auto">
              <a:xfrm>
                <a:off x="2448" y="3696"/>
                <a:ext cx="192" cy="192"/>
              </a:xfrm>
              <a:prstGeom prst="ellipse">
                <a:avLst/>
              </a:prstGeom>
              <a:solidFill>
                <a:srgbClr val="01FFFF"/>
              </a:solidFill>
              <a:ln w="9525">
                <a:solidFill>
                  <a:schemeClr val="tx1"/>
                </a:solidFill>
                <a:round/>
                <a:headEnd/>
                <a:tailEnd/>
              </a:ln>
            </p:spPr>
            <p:txBody>
              <a:bodyPr wrap="none" anchor="ctr">
                <a:prstTxWarp prst="textNoShape">
                  <a:avLst/>
                </a:prstTxWarp>
              </a:bodyPr>
              <a:lstStyle/>
              <a:p>
                <a:pPr algn="ctr"/>
                <a:r>
                  <a:rPr lang="en-US" sz="1400">
                    <a:ea typeface="ＭＳ Ｐゴシック" charset="-128"/>
                    <a:cs typeface="ＭＳ Ｐゴシック" charset="-128"/>
                  </a:rPr>
                  <a:t>1</a:t>
                </a:r>
              </a:p>
            </p:txBody>
          </p:sp>
          <p:cxnSp>
            <p:nvCxnSpPr>
              <p:cNvPr id="38926" name="AutoShape 11"/>
              <p:cNvCxnSpPr>
                <a:cxnSpLocks noChangeShapeType="1"/>
                <a:stCxn id="38924" idx="7"/>
                <a:endCxn id="38925" idx="1"/>
              </p:cNvCxnSpPr>
              <p:nvPr/>
            </p:nvCxnSpPr>
            <p:spPr bwMode="auto">
              <a:xfrm rot="5400000" flipV="1">
                <a:off x="2375" y="3625"/>
                <a:ext cx="1" cy="200"/>
              </a:xfrm>
              <a:prstGeom prst="curvedConnector3">
                <a:avLst>
                  <a:gd name="adj1" fmla="val -4800005"/>
                </a:avLst>
              </a:prstGeom>
              <a:noFill/>
              <a:ln w="9525">
                <a:solidFill>
                  <a:schemeClr val="tx1"/>
                </a:solidFill>
                <a:round/>
                <a:headEnd/>
                <a:tailEnd type="triangle" w="med" len="med"/>
              </a:ln>
            </p:spPr>
          </p:cxnSp>
          <p:cxnSp>
            <p:nvCxnSpPr>
              <p:cNvPr id="38927" name="AutoShape 12"/>
              <p:cNvCxnSpPr>
                <a:cxnSpLocks noChangeShapeType="1"/>
                <a:stCxn id="38925" idx="3"/>
                <a:endCxn id="38924" idx="5"/>
              </p:cNvCxnSpPr>
              <p:nvPr/>
            </p:nvCxnSpPr>
            <p:spPr bwMode="auto">
              <a:xfrm rot="5400000">
                <a:off x="2375" y="3761"/>
                <a:ext cx="1" cy="200"/>
              </a:xfrm>
              <a:prstGeom prst="curvedConnector3">
                <a:avLst>
                  <a:gd name="adj1" fmla="val 4299995"/>
                </a:avLst>
              </a:prstGeom>
              <a:noFill/>
              <a:ln w="9525">
                <a:solidFill>
                  <a:schemeClr val="tx1"/>
                </a:solidFill>
                <a:round/>
                <a:headEnd/>
                <a:tailEnd type="triangle" w="med" len="med"/>
              </a:ln>
            </p:spPr>
          </p:cxnSp>
        </p:grpSp>
      </p:gr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0962" name="Date Placeholder 2"/>
          <p:cNvSpPr>
            <a:spLocks noGrp="1"/>
          </p:cNvSpPr>
          <p:nvPr>
            <p:ph type="dt" sz="quarter" idx="10"/>
          </p:nvPr>
        </p:nvSpPr>
        <p:spPr>
          <a:noFill/>
        </p:spPr>
        <p:txBody>
          <a:bodyPr/>
          <a:lstStyle/>
          <a:p>
            <a:r>
              <a:rPr lang="en-US" smtClean="0"/>
              <a:t>© Oscar Nierstrasz</a:t>
            </a:r>
            <a:endParaRPr lang="de-CH" smtClean="0"/>
          </a:p>
        </p:txBody>
      </p:sp>
      <p:sp>
        <p:nvSpPr>
          <p:cNvPr id="40963" name="Footer Placeholder 3"/>
          <p:cNvSpPr>
            <a:spLocks noGrp="1"/>
          </p:cNvSpPr>
          <p:nvPr>
            <p:ph type="ftr" sz="quarter" idx="11"/>
          </p:nvPr>
        </p:nvSpPr>
        <p:spPr>
          <a:noFill/>
        </p:spPr>
        <p:txBody>
          <a:bodyPr/>
          <a:lstStyle/>
          <a:p>
            <a:r>
              <a:rPr lang="en-US" smtClean="0"/>
              <a:t>Fairness and Optimism</a:t>
            </a:r>
            <a:endParaRPr lang="de-CH" smtClean="0"/>
          </a:p>
        </p:txBody>
      </p:sp>
      <p:sp>
        <p:nvSpPr>
          <p:cNvPr id="40964" name="Slide Number Placeholder 4"/>
          <p:cNvSpPr>
            <a:spLocks noGrp="1"/>
          </p:cNvSpPr>
          <p:nvPr>
            <p:ph type="sldNum" sz="quarter" idx="12"/>
          </p:nvPr>
        </p:nvSpPr>
        <p:spPr>
          <a:noFill/>
        </p:spPr>
        <p:txBody>
          <a:bodyPr/>
          <a:lstStyle/>
          <a:p>
            <a:fld id="{B4952C80-CABD-764A-9F06-D02D7A388FE0}" type="slidenum">
              <a:rPr lang="de-CH" smtClean="0"/>
              <a:pPr/>
              <a:t>19</a:t>
            </a:fld>
            <a:endParaRPr lang="de-CH" sz="1400" smtClean="0">
              <a:solidFill>
                <a:srgbClr val="7E7E7E"/>
              </a:solidFill>
              <a:latin typeface="Times" charset="0"/>
            </a:endParaRPr>
          </a:p>
        </p:txBody>
      </p:sp>
      <p:pic>
        <p:nvPicPr>
          <p:cNvPr id="40965" name="Picture 2"/>
          <p:cNvPicPr>
            <a:picLocks noChangeAspect="1" noChangeArrowheads="1"/>
          </p:cNvPicPr>
          <p:nvPr/>
        </p:nvPicPr>
        <mc:AlternateContent xmlns:ma="http://schemas.microsoft.com/office/mac/drawingml/2008/main">
          <mc:Choice Requires="ma">
            <p:blipFill>
              <a:blip r:embed="rId2"/>
              <a:srcRect/>
              <a:stretch>
                <a:fillRect/>
              </a:stretch>
            </p:blipFill>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p:blipFill>
              <a:blip r:embed="rId3"/>
              <a:srcRect/>
              <a:stretch>
                <a:fillRect/>
              </a:stretch>
            </p:blipFill>
          </mc:Fallback>
        </mc:AlternateContent>
        <p:spPr bwMode="auto">
          <a:xfrm>
            <a:off x="76200" y="2159000"/>
            <a:ext cx="8705850" cy="3784600"/>
          </a:xfrm>
          <a:prstGeom prst="rect">
            <a:avLst/>
          </a:prstGeom>
          <a:noFill/>
          <a:ln w="9525">
            <a:noFill/>
            <a:miter lim="800000"/>
            <a:headEnd/>
            <a:tailEnd/>
          </a:ln>
        </p:spPr>
      </p:pic>
      <p:sp>
        <p:nvSpPr>
          <p:cNvPr id="40966" name="Rectangle 3"/>
          <p:cNvSpPr>
            <a:spLocks noChangeArrowheads="1"/>
          </p:cNvSpPr>
          <p:nvPr/>
        </p:nvSpPr>
        <p:spPr bwMode="auto">
          <a:xfrm>
            <a:off x="5410200" y="3616325"/>
            <a:ext cx="3352800" cy="2209800"/>
          </a:xfrm>
          <a:prstGeom prst="rect">
            <a:avLst/>
          </a:prstGeom>
          <a:solidFill>
            <a:schemeClr val="accent1">
              <a:alpha val="0"/>
            </a:schemeClr>
          </a:solidFill>
          <a:ln w="28575">
            <a:solidFill>
              <a:srgbClr val="7F0101"/>
            </a:solidFill>
            <a:miter lim="800000"/>
            <a:headEnd/>
            <a:tailEnd/>
          </a:ln>
        </p:spPr>
        <p:txBody>
          <a:bodyPr wrap="none" anchor="ctr">
            <a:prstTxWarp prst="textNoShape">
              <a:avLst/>
            </a:prstTxWarp>
          </a:bodyPr>
          <a:lstStyle/>
          <a:p>
            <a:endParaRPr lang="en-US"/>
          </a:p>
        </p:txBody>
      </p:sp>
      <p:sp>
        <p:nvSpPr>
          <p:cNvPr id="40967" name="Rectangle 4"/>
          <p:cNvSpPr>
            <a:spLocks noGrp="1" noChangeArrowheads="1"/>
          </p:cNvSpPr>
          <p:nvPr>
            <p:ph type="title"/>
          </p:nvPr>
        </p:nvSpPr>
        <p:spPr/>
        <p:txBody>
          <a:bodyPr/>
          <a:lstStyle/>
          <a:p>
            <a:r>
              <a:rPr lang="en-US"/>
              <a:t>Starvation</a:t>
            </a:r>
          </a:p>
        </p:txBody>
      </p:sp>
      <p:grpSp>
        <p:nvGrpSpPr>
          <p:cNvPr id="40968" name="Group 5"/>
          <p:cNvGrpSpPr>
            <a:grpSpLocks/>
          </p:cNvGrpSpPr>
          <p:nvPr/>
        </p:nvGrpSpPr>
        <p:grpSpPr bwMode="auto">
          <a:xfrm>
            <a:off x="8077200" y="6096000"/>
            <a:ext cx="838200" cy="381000"/>
            <a:chOff x="672" y="3504"/>
            <a:chExt cx="528" cy="240"/>
          </a:xfrm>
        </p:grpSpPr>
        <p:sp>
          <p:nvSpPr>
            <p:cNvPr id="40970" name="AutoShape 6"/>
            <p:cNvSpPr>
              <a:spLocks noChangeArrowheads="1"/>
            </p:cNvSpPr>
            <p:nvPr/>
          </p:nvSpPr>
          <p:spPr bwMode="auto">
            <a:xfrm>
              <a:off x="672" y="3504"/>
              <a:ext cx="528" cy="240"/>
            </a:xfrm>
            <a:prstGeom prst="foldedCorner">
              <a:avLst>
                <a:gd name="adj" fmla="val 12500"/>
              </a:avLst>
            </a:prstGeom>
            <a:solidFill>
              <a:schemeClr val="accent1"/>
            </a:solidFill>
            <a:ln w="9525">
              <a:solidFill>
                <a:schemeClr val="tx1"/>
              </a:solidFill>
              <a:round/>
              <a:headEnd/>
              <a:tailEnd/>
            </a:ln>
          </p:spPr>
          <p:txBody>
            <a:bodyPr wrap="none" anchor="ctr">
              <a:prstTxWarp prst="textNoShape">
                <a:avLst/>
              </a:prstTxWarp>
            </a:bodyPr>
            <a:lstStyle/>
            <a:p>
              <a:endParaRPr lang="en-US"/>
            </a:p>
          </p:txBody>
        </p:sp>
        <p:grpSp>
          <p:nvGrpSpPr>
            <p:cNvPr id="40971" name="Group 7"/>
            <p:cNvGrpSpPr>
              <a:grpSpLocks/>
            </p:cNvGrpSpPr>
            <p:nvPr/>
          </p:nvGrpSpPr>
          <p:grpSpPr bwMode="auto">
            <a:xfrm>
              <a:off x="720" y="3552"/>
              <a:ext cx="432" cy="144"/>
              <a:chOff x="2112" y="3696"/>
              <a:chExt cx="528" cy="192"/>
            </a:xfrm>
          </p:grpSpPr>
          <p:sp>
            <p:nvSpPr>
              <p:cNvPr id="40972" name="Oval 8"/>
              <p:cNvSpPr>
                <a:spLocks noChangeArrowheads="1"/>
              </p:cNvSpPr>
              <p:nvPr/>
            </p:nvSpPr>
            <p:spPr bwMode="auto">
              <a:xfrm>
                <a:off x="2112" y="3696"/>
                <a:ext cx="192" cy="192"/>
              </a:xfrm>
              <a:prstGeom prst="ellipse">
                <a:avLst/>
              </a:prstGeom>
              <a:solidFill>
                <a:srgbClr val="FF0101"/>
              </a:solidFill>
              <a:ln w="9525">
                <a:solidFill>
                  <a:schemeClr val="tx1"/>
                </a:solidFill>
                <a:round/>
                <a:headEnd/>
                <a:tailEnd/>
              </a:ln>
            </p:spPr>
            <p:txBody>
              <a:bodyPr wrap="none" anchor="ctr">
                <a:prstTxWarp prst="textNoShape">
                  <a:avLst/>
                </a:prstTxWarp>
              </a:bodyPr>
              <a:lstStyle/>
              <a:p>
                <a:pPr algn="ctr"/>
                <a:r>
                  <a:rPr lang="en-US" sz="1400">
                    <a:ea typeface="ＭＳ Ｐゴシック" charset="-128"/>
                    <a:cs typeface="ＭＳ Ｐゴシック" charset="-128"/>
                  </a:rPr>
                  <a:t>0</a:t>
                </a:r>
              </a:p>
            </p:txBody>
          </p:sp>
          <p:sp>
            <p:nvSpPr>
              <p:cNvPr id="40973" name="Oval 9"/>
              <p:cNvSpPr>
                <a:spLocks noChangeArrowheads="1"/>
              </p:cNvSpPr>
              <p:nvPr/>
            </p:nvSpPr>
            <p:spPr bwMode="auto">
              <a:xfrm>
                <a:off x="2448" y="3696"/>
                <a:ext cx="192" cy="192"/>
              </a:xfrm>
              <a:prstGeom prst="ellipse">
                <a:avLst/>
              </a:prstGeom>
              <a:solidFill>
                <a:srgbClr val="01FFFF"/>
              </a:solidFill>
              <a:ln w="9525">
                <a:solidFill>
                  <a:schemeClr val="tx1"/>
                </a:solidFill>
                <a:round/>
                <a:headEnd/>
                <a:tailEnd/>
              </a:ln>
            </p:spPr>
            <p:txBody>
              <a:bodyPr wrap="none" anchor="ctr">
                <a:prstTxWarp prst="textNoShape">
                  <a:avLst/>
                </a:prstTxWarp>
              </a:bodyPr>
              <a:lstStyle/>
              <a:p>
                <a:pPr algn="ctr"/>
                <a:r>
                  <a:rPr lang="en-US" sz="1400">
                    <a:ea typeface="ＭＳ Ｐゴシック" charset="-128"/>
                    <a:cs typeface="ＭＳ Ｐゴシック" charset="-128"/>
                  </a:rPr>
                  <a:t>1</a:t>
                </a:r>
              </a:p>
            </p:txBody>
          </p:sp>
          <p:cxnSp>
            <p:nvCxnSpPr>
              <p:cNvPr id="40974" name="AutoShape 10"/>
              <p:cNvCxnSpPr>
                <a:cxnSpLocks noChangeShapeType="1"/>
                <a:stCxn id="40972" idx="7"/>
                <a:endCxn id="40973" idx="1"/>
              </p:cNvCxnSpPr>
              <p:nvPr/>
            </p:nvCxnSpPr>
            <p:spPr bwMode="auto">
              <a:xfrm rot="5400000" flipV="1">
                <a:off x="2375" y="3625"/>
                <a:ext cx="1" cy="200"/>
              </a:xfrm>
              <a:prstGeom prst="curvedConnector3">
                <a:avLst>
                  <a:gd name="adj1" fmla="val -4800005"/>
                </a:avLst>
              </a:prstGeom>
              <a:noFill/>
              <a:ln w="9525">
                <a:solidFill>
                  <a:schemeClr val="tx1"/>
                </a:solidFill>
                <a:round/>
                <a:headEnd/>
                <a:tailEnd type="triangle" w="med" len="med"/>
              </a:ln>
            </p:spPr>
          </p:cxnSp>
          <p:cxnSp>
            <p:nvCxnSpPr>
              <p:cNvPr id="40975" name="AutoShape 11"/>
              <p:cNvCxnSpPr>
                <a:cxnSpLocks noChangeShapeType="1"/>
                <a:stCxn id="40973" idx="3"/>
                <a:endCxn id="40972" idx="5"/>
              </p:cNvCxnSpPr>
              <p:nvPr/>
            </p:nvCxnSpPr>
            <p:spPr bwMode="auto">
              <a:xfrm rot="5400000">
                <a:off x="2375" y="3761"/>
                <a:ext cx="1" cy="200"/>
              </a:xfrm>
              <a:prstGeom prst="curvedConnector3">
                <a:avLst>
                  <a:gd name="adj1" fmla="val 4299995"/>
                </a:avLst>
              </a:prstGeom>
              <a:noFill/>
              <a:ln w="9525">
                <a:solidFill>
                  <a:schemeClr val="tx1"/>
                </a:solidFill>
                <a:round/>
                <a:headEnd/>
                <a:tailEnd type="triangle" w="med" len="med"/>
              </a:ln>
            </p:spPr>
          </p:cxnSp>
        </p:grpSp>
      </p:grpSp>
      <p:sp>
        <p:nvSpPr>
          <p:cNvPr id="40969" name="TextBox 14"/>
          <p:cNvSpPr txBox="1">
            <a:spLocks noChangeArrowheads="1"/>
          </p:cNvSpPr>
          <p:nvPr/>
        </p:nvSpPr>
        <p:spPr bwMode="auto">
          <a:xfrm>
            <a:off x="4572000" y="6400800"/>
            <a:ext cx="3167063" cy="307975"/>
          </a:xfrm>
          <a:prstGeom prst="rect">
            <a:avLst/>
          </a:prstGeom>
          <a:solidFill>
            <a:schemeClr val="accent1"/>
          </a:solidFill>
          <a:ln w="9525">
            <a:noFill/>
            <a:miter lim="800000"/>
            <a:headEnd/>
            <a:tailEnd/>
          </a:ln>
        </p:spPr>
        <p:txBody>
          <a:bodyPr wrap="none">
            <a:prstTxWarp prst="textNoShape">
              <a:avLst/>
            </a:prstTxWarp>
            <a:spAutoFit/>
          </a:bodyPr>
          <a:lstStyle/>
          <a:p>
            <a:r>
              <a:rPr lang="en-US" sz="1400" i="1">
                <a:solidFill>
                  <a:schemeClr val="accent2"/>
                </a:solidFill>
              </a:rPr>
              <a:t>NB: minimize to eliminate tau actions</a:t>
            </a: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266" name="Date Placeholder 3"/>
          <p:cNvSpPr>
            <a:spLocks noGrp="1"/>
          </p:cNvSpPr>
          <p:nvPr>
            <p:ph type="dt" sz="quarter" idx="10"/>
          </p:nvPr>
        </p:nvSpPr>
        <p:spPr>
          <a:noFill/>
        </p:spPr>
        <p:txBody>
          <a:bodyPr/>
          <a:lstStyle/>
          <a:p>
            <a:r>
              <a:rPr lang="en-US" smtClean="0"/>
              <a:t>© Oscar Nierstrasz</a:t>
            </a:r>
            <a:endParaRPr lang="de-CH" smtClean="0"/>
          </a:p>
        </p:txBody>
      </p:sp>
      <p:sp>
        <p:nvSpPr>
          <p:cNvPr id="11267" name="Slide Number Placeholder 5"/>
          <p:cNvSpPr>
            <a:spLocks noGrp="1"/>
          </p:cNvSpPr>
          <p:nvPr>
            <p:ph type="sldNum" sz="quarter" idx="12"/>
          </p:nvPr>
        </p:nvSpPr>
        <p:spPr>
          <a:noFill/>
        </p:spPr>
        <p:txBody>
          <a:bodyPr/>
          <a:lstStyle/>
          <a:p>
            <a:fld id="{7B6DE6DB-B4D4-D54F-A82F-1BF72CB37BF8}" type="slidenum">
              <a:rPr lang="de-CH" smtClean="0"/>
              <a:pPr/>
              <a:t>2</a:t>
            </a:fld>
            <a:endParaRPr lang="de-CH" sz="1400" smtClean="0">
              <a:solidFill>
                <a:srgbClr val="7E7E7E"/>
              </a:solidFill>
              <a:latin typeface="Times" charset="0"/>
            </a:endParaRPr>
          </a:p>
        </p:txBody>
      </p:sp>
      <p:pic>
        <p:nvPicPr>
          <p:cNvPr id="11268" name="Picture 2" descr="roadmap-grey"/>
          <p:cNvPicPr>
            <a:picLocks noChangeAspect="1" noChangeArrowheads="1"/>
          </p:cNvPicPr>
          <p:nvPr/>
        </p:nvPicPr>
        <p:blipFill>
          <a:blip r:embed="rId3"/>
          <a:srcRect/>
          <a:stretch>
            <a:fillRect/>
          </a:stretch>
        </p:blipFill>
        <p:spPr bwMode="auto">
          <a:xfrm>
            <a:off x="6629400" y="1905000"/>
            <a:ext cx="2116138" cy="1833563"/>
          </a:xfrm>
          <a:prstGeom prst="rect">
            <a:avLst/>
          </a:prstGeom>
          <a:noFill/>
          <a:ln w="9525">
            <a:noFill/>
            <a:miter lim="800000"/>
            <a:headEnd/>
            <a:tailEnd/>
          </a:ln>
        </p:spPr>
      </p:pic>
      <p:sp>
        <p:nvSpPr>
          <p:cNvPr id="11269" name="Rectangle 3"/>
          <p:cNvSpPr>
            <a:spLocks noGrp="1" noChangeArrowheads="1"/>
          </p:cNvSpPr>
          <p:nvPr>
            <p:ph type="title"/>
          </p:nvPr>
        </p:nvSpPr>
        <p:spPr/>
        <p:txBody>
          <a:bodyPr/>
          <a:lstStyle/>
          <a:p>
            <a:pPr eaLnBrk="1" hangingPunct="1"/>
            <a:r>
              <a:rPr lang="en-US"/>
              <a:t>Roadmap</a:t>
            </a:r>
          </a:p>
        </p:txBody>
      </p:sp>
      <p:sp>
        <p:nvSpPr>
          <p:cNvPr id="11270" name="Rectangle 4"/>
          <p:cNvSpPr>
            <a:spLocks noGrp="1" noChangeArrowheads="1"/>
          </p:cNvSpPr>
          <p:nvPr>
            <p:ph type="body" idx="1"/>
          </p:nvPr>
        </p:nvSpPr>
        <p:spPr/>
        <p:txBody>
          <a:bodyPr/>
          <a:lstStyle/>
          <a:p>
            <a:r>
              <a:rPr lang="en-US" smtClean="0"/>
              <a:t>Concurrently available methods</a:t>
            </a:r>
          </a:p>
          <a:p>
            <a:pPr lvl="1"/>
            <a:r>
              <a:rPr lang="en-US" smtClean="0"/>
              <a:t>Priority, Fairness and Interception</a:t>
            </a:r>
          </a:p>
          <a:p>
            <a:r>
              <a:rPr lang="en-US" smtClean="0"/>
              <a:t>Readers and Writers</a:t>
            </a:r>
          </a:p>
          <a:p>
            <a:pPr lvl="1"/>
            <a:r>
              <a:rPr lang="en-US" smtClean="0"/>
              <a:t>Readers and Writers policies</a:t>
            </a:r>
          </a:p>
          <a:p>
            <a:r>
              <a:rPr lang="en-US" smtClean="0"/>
              <a:t>Optimistic methods</a:t>
            </a:r>
          </a:p>
        </p:txBody>
      </p:sp>
      <p:sp>
        <p:nvSpPr>
          <p:cNvPr id="11271" name="Footer Placeholder 7"/>
          <p:cNvSpPr>
            <a:spLocks noGrp="1"/>
          </p:cNvSpPr>
          <p:nvPr>
            <p:ph type="ftr" sz="quarter" idx="11"/>
          </p:nvPr>
        </p:nvSpPr>
        <p:spPr>
          <a:noFill/>
        </p:spPr>
        <p:txBody>
          <a:bodyPr/>
          <a:lstStyle/>
          <a:p>
            <a:r>
              <a:rPr lang="en-US" smtClean="0"/>
              <a:t>Fairness and Optimism</a:t>
            </a:r>
            <a:endParaRPr lang="de-CH"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1986" name="Date Placeholder 3"/>
          <p:cNvSpPr>
            <a:spLocks noGrp="1"/>
          </p:cNvSpPr>
          <p:nvPr>
            <p:ph type="dt" sz="quarter" idx="10"/>
          </p:nvPr>
        </p:nvSpPr>
        <p:spPr>
          <a:noFill/>
        </p:spPr>
        <p:txBody>
          <a:bodyPr/>
          <a:lstStyle/>
          <a:p>
            <a:r>
              <a:rPr lang="en-US" smtClean="0"/>
              <a:t>© Oscar Nierstrasz</a:t>
            </a:r>
            <a:endParaRPr lang="de-CH" smtClean="0"/>
          </a:p>
        </p:txBody>
      </p:sp>
      <p:sp>
        <p:nvSpPr>
          <p:cNvPr id="41987" name="Slide Number Placeholder 5"/>
          <p:cNvSpPr>
            <a:spLocks noGrp="1"/>
          </p:cNvSpPr>
          <p:nvPr>
            <p:ph type="sldNum" sz="quarter" idx="12"/>
          </p:nvPr>
        </p:nvSpPr>
        <p:spPr>
          <a:noFill/>
        </p:spPr>
        <p:txBody>
          <a:bodyPr/>
          <a:lstStyle/>
          <a:p>
            <a:fld id="{89228CF5-81AC-5442-86E7-CBC53CFC6DC5}" type="slidenum">
              <a:rPr lang="de-CH" smtClean="0"/>
              <a:pPr/>
              <a:t>20</a:t>
            </a:fld>
            <a:endParaRPr lang="de-CH" sz="1400" smtClean="0">
              <a:solidFill>
                <a:srgbClr val="7E7E7E"/>
              </a:solidFill>
              <a:latin typeface="Times" charset="0"/>
            </a:endParaRPr>
          </a:p>
        </p:txBody>
      </p:sp>
      <p:pic>
        <p:nvPicPr>
          <p:cNvPr id="41988" name="Picture 2" descr="roadmap-grey"/>
          <p:cNvPicPr>
            <a:picLocks noChangeAspect="1" noChangeArrowheads="1"/>
          </p:cNvPicPr>
          <p:nvPr/>
        </p:nvPicPr>
        <p:blipFill>
          <a:blip r:embed="rId3"/>
          <a:srcRect/>
          <a:stretch>
            <a:fillRect/>
          </a:stretch>
        </p:blipFill>
        <p:spPr bwMode="auto">
          <a:xfrm>
            <a:off x="6629400" y="1905000"/>
            <a:ext cx="2116138" cy="1833563"/>
          </a:xfrm>
          <a:prstGeom prst="rect">
            <a:avLst/>
          </a:prstGeom>
          <a:noFill/>
          <a:ln w="9525">
            <a:noFill/>
            <a:miter lim="800000"/>
            <a:headEnd/>
            <a:tailEnd/>
          </a:ln>
        </p:spPr>
      </p:pic>
      <p:sp>
        <p:nvSpPr>
          <p:cNvPr id="41989" name="Rectangle 3"/>
          <p:cNvSpPr>
            <a:spLocks noGrp="1" noChangeArrowheads="1"/>
          </p:cNvSpPr>
          <p:nvPr>
            <p:ph type="title"/>
          </p:nvPr>
        </p:nvSpPr>
        <p:spPr/>
        <p:txBody>
          <a:bodyPr/>
          <a:lstStyle/>
          <a:p>
            <a:pPr eaLnBrk="1" hangingPunct="1"/>
            <a:r>
              <a:rPr lang="en-US"/>
              <a:t>Roadmap</a:t>
            </a:r>
          </a:p>
        </p:txBody>
      </p:sp>
      <p:sp>
        <p:nvSpPr>
          <p:cNvPr id="41990" name="Rectangle 4"/>
          <p:cNvSpPr>
            <a:spLocks noGrp="1" noChangeArrowheads="1"/>
          </p:cNvSpPr>
          <p:nvPr>
            <p:ph type="body" idx="1"/>
          </p:nvPr>
        </p:nvSpPr>
        <p:spPr/>
        <p:txBody>
          <a:bodyPr/>
          <a:lstStyle/>
          <a:p>
            <a:r>
              <a:rPr lang="en-US" smtClean="0"/>
              <a:t>Concurrently available methods</a:t>
            </a:r>
          </a:p>
          <a:p>
            <a:pPr lvl="1"/>
            <a:r>
              <a:rPr lang="en-US" smtClean="0"/>
              <a:t>Priority, Fairness and Interception</a:t>
            </a:r>
          </a:p>
          <a:p>
            <a:r>
              <a:rPr lang="en-US" smtClean="0"/>
              <a:t>Readers and Writers</a:t>
            </a:r>
          </a:p>
          <a:p>
            <a:pPr lvl="1"/>
            <a:r>
              <a:rPr lang="en-US" b="1" smtClean="0"/>
              <a:t>Readers and Writers policies</a:t>
            </a:r>
          </a:p>
          <a:p>
            <a:r>
              <a:rPr lang="en-US" smtClean="0"/>
              <a:t>Optimistic methods</a:t>
            </a:r>
          </a:p>
        </p:txBody>
      </p:sp>
      <p:sp>
        <p:nvSpPr>
          <p:cNvPr id="41991" name="Footer Placeholder 7"/>
          <p:cNvSpPr>
            <a:spLocks noGrp="1"/>
          </p:cNvSpPr>
          <p:nvPr>
            <p:ph type="ftr" sz="quarter" idx="11"/>
          </p:nvPr>
        </p:nvSpPr>
        <p:spPr>
          <a:noFill/>
        </p:spPr>
        <p:txBody>
          <a:bodyPr/>
          <a:lstStyle/>
          <a:p>
            <a:r>
              <a:rPr lang="en-US" smtClean="0"/>
              <a:t>Fairness and Optimism</a:t>
            </a:r>
            <a:endParaRPr lang="de-CH"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034" name="Date Placeholder 3"/>
          <p:cNvSpPr>
            <a:spLocks noGrp="1"/>
          </p:cNvSpPr>
          <p:nvPr>
            <p:ph type="dt" sz="quarter" idx="10"/>
          </p:nvPr>
        </p:nvSpPr>
        <p:spPr>
          <a:noFill/>
        </p:spPr>
        <p:txBody>
          <a:bodyPr/>
          <a:lstStyle/>
          <a:p>
            <a:r>
              <a:rPr lang="en-US" smtClean="0"/>
              <a:t>© Oscar Nierstrasz</a:t>
            </a:r>
            <a:endParaRPr lang="de-CH" smtClean="0"/>
          </a:p>
        </p:txBody>
      </p:sp>
      <p:sp>
        <p:nvSpPr>
          <p:cNvPr id="44035" name="Footer Placeholder 4"/>
          <p:cNvSpPr>
            <a:spLocks noGrp="1"/>
          </p:cNvSpPr>
          <p:nvPr>
            <p:ph type="ftr" sz="quarter" idx="11"/>
          </p:nvPr>
        </p:nvSpPr>
        <p:spPr>
          <a:noFill/>
        </p:spPr>
        <p:txBody>
          <a:bodyPr/>
          <a:lstStyle/>
          <a:p>
            <a:r>
              <a:rPr lang="en-US" smtClean="0"/>
              <a:t>Fairness and Optimism</a:t>
            </a:r>
            <a:endParaRPr lang="de-CH" smtClean="0"/>
          </a:p>
        </p:txBody>
      </p:sp>
      <p:sp>
        <p:nvSpPr>
          <p:cNvPr id="44036" name="Slide Number Placeholder 5"/>
          <p:cNvSpPr>
            <a:spLocks noGrp="1"/>
          </p:cNvSpPr>
          <p:nvPr>
            <p:ph type="sldNum" sz="quarter" idx="12"/>
          </p:nvPr>
        </p:nvSpPr>
        <p:spPr>
          <a:noFill/>
        </p:spPr>
        <p:txBody>
          <a:bodyPr/>
          <a:lstStyle/>
          <a:p>
            <a:fld id="{B62AE8BA-FB50-E845-B0F6-BEB8D8C4648F}" type="slidenum">
              <a:rPr lang="de-CH" smtClean="0"/>
              <a:pPr/>
              <a:t>21</a:t>
            </a:fld>
            <a:endParaRPr lang="de-CH" sz="1400" smtClean="0">
              <a:solidFill>
                <a:srgbClr val="7E7E7E"/>
              </a:solidFill>
              <a:latin typeface="Times" charset="0"/>
            </a:endParaRPr>
          </a:p>
        </p:txBody>
      </p:sp>
      <p:sp>
        <p:nvSpPr>
          <p:cNvPr id="44037" name="Rectangle 2"/>
          <p:cNvSpPr>
            <a:spLocks noGrp="1" noChangeArrowheads="1"/>
          </p:cNvSpPr>
          <p:nvPr>
            <p:ph type="title"/>
          </p:nvPr>
        </p:nvSpPr>
        <p:spPr/>
        <p:txBody>
          <a:bodyPr/>
          <a:lstStyle/>
          <a:p>
            <a:r>
              <a:rPr lang="en-US"/>
              <a:t>Readers and Writers Policies</a:t>
            </a:r>
          </a:p>
        </p:txBody>
      </p:sp>
      <p:sp>
        <p:nvSpPr>
          <p:cNvPr id="44038" name="Rectangle 3"/>
          <p:cNvSpPr>
            <a:spLocks noGrp="1" noChangeArrowheads="1"/>
          </p:cNvSpPr>
          <p:nvPr>
            <p:ph type="body" idx="1"/>
          </p:nvPr>
        </p:nvSpPr>
        <p:spPr/>
        <p:txBody>
          <a:bodyPr/>
          <a:lstStyle/>
          <a:p>
            <a:pPr marL="342900" indent="-342900">
              <a:lnSpc>
                <a:spcPct val="90000"/>
              </a:lnSpc>
              <a:buFont typeface="Helvetica CE" charset="0"/>
              <a:buNone/>
            </a:pPr>
            <a:r>
              <a:rPr lang="en-US" b="1" i="1">
                <a:solidFill>
                  <a:srgbClr val="7F0101"/>
                </a:solidFill>
              </a:rPr>
              <a:t>Individual policies must address:</a:t>
            </a:r>
          </a:p>
          <a:p>
            <a:pPr marL="342900" indent="-342900">
              <a:lnSpc>
                <a:spcPct val="90000"/>
              </a:lnSpc>
              <a:buFont typeface="Helvetica CE" charset="0"/>
              <a:buNone/>
            </a:pPr>
            <a:endParaRPr lang="en-US" sz="2000" i="1">
              <a:solidFill>
                <a:srgbClr val="7F0101"/>
              </a:solidFill>
            </a:endParaRPr>
          </a:p>
          <a:p>
            <a:pPr marL="342900" indent="-342900">
              <a:lnSpc>
                <a:spcPct val="90000"/>
              </a:lnSpc>
            </a:pPr>
            <a:r>
              <a:rPr lang="en-US" sz="2000"/>
              <a:t>Can new </a:t>
            </a:r>
            <a:r>
              <a:rPr lang="en-US" sz="2000" i="1">
                <a:solidFill>
                  <a:srgbClr val="7F0101"/>
                </a:solidFill>
              </a:rPr>
              <a:t>Readers join already active Readers</a:t>
            </a:r>
            <a:r>
              <a:rPr lang="en-US" sz="2000"/>
              <a:t> even if a Writer is waiting?</a:t>
            </a:r>
          </a:p>
          <a:p>
            <a:pPr marL="742950" lvl="1" indent="-285750">
              <a:lnSpc>
                <a:spcPct val="90000"/>
              </a:lnSpc>
            </a:pPr>
            <a:r>
              <a:rPr lang="en-US" sz="1800"/>
              <a:t>if yes, </a:t>
            </a:r>
            <a:r>
              <a:rPr lang="en-US" sz="1800" i="1">
                <a:solidFill>
                  <a:srgbClr val="7F0101"/>
                </a:solidFill>
              </a:rPr>
              <a:t>Writers may starve</a:t>
            </a:r>
            <a:endParaRPr lang="en-US" sz="1800"/>
          </a:p>
          <a:p>
            <a:pPr marL="742950" lvl="1" indent="-285750">
              <a:lnSpc>
                <a:spcPct val="90000"/>
              </a:lnSpc>
            </a:pPr>
            <a:r>
              <a:rPr lang="en-US" sz="1800"/>
              <a:t>if not, the </a:t>
            </a:r>
            <a:r>
              <a:rPr lang="en-US" sz="1800" i="1">
                <a:solidFill>
                  <a:srgbClr val="7F0101"/>
                </a:solidFill>
              </a:rPr>
              <a:t>throughput of Readers decreases</a:t>
            </a:r>
            <a:endParaRPr lang="en-US" sz="1800"/>
          </a:p>
          <a:p>
            <a:pPr marL="342900" indent="-342900">
              <a:lnSpc>
                <a:spcPct val="90000"/>
              </a:lnSpc>
            </a:pPr>
            <a:endParaRPr lang="en-US" sz="2000"/>
          </a:p>
          <a:p>
            <a:pPr marL="342900" indent="-342900">
              <a:lnSpc>
                <a:spcPct val="90000"/>
              </a:lnSpc>
            </a:pPr>
            <a:r>
              <a:rPr lang="en-US" sz="2000"/>
              <a:t>If both Readers and Writers are waiting for a Writer to finish, </a:t>
            </a:r>
            <a:r>
              <a:rPr lang="en-US" sz="2000" i="1">
                <a:solidFill>
                  <a:srgbClr val="7F0101"/>
                </a:solidFill>
              </a:rPr>
              <a:t>which should you let in first</a:t>
            </a:r>
            <a:r>
              <a:rPr lang="en-US" sz="2000"/>
              <a:t>?</a:t>
            </a:r>
          </a:p>
          <a:p>
            <a:pPr marL="742950" lvl="1" indent="-285750">
              <a:lnSpc>
                <a:spcPct val="90000"/>
              </a:lnSpc>
            </a:pPr>
            <a:r>
              <a:rPr lang="en-US" sz="1800"/>
              <a:t>Readers? A Writer? FCFS? Random? Alternate? </a:t>
            </a:r>
          </a:p>
          <a:p>
            <a:pPr marL="742950" lvl="1" indent="-285750">
              <a:lnSpc>
                <a:spcPct val="90000"/>
              </a:lnSpc>
            </a:pPr>
            <a:r>
              <a:rPr lang="en-US" sz="1800"/>
              <a:t>Similar choices exist after Readers finish.</a:t>
            </a:r>
          </a:p>
          <a:p>
            <a:pPr marL="342900" indent="-342900">
              <a:lnSpc>
                <a:spcPct val="90000"/>
              </a:lnSpc>
            </a:pPr>
            <a:endParaRPr lang="en-US" sz="2000"/>
          </a:p>
          <a:p>
            <a:pPr marL="342900" indent="-342900">
              <a:lnSpc>
                <a:spcPct val="90000"/>
              </a:lnSpc>
            </a:pPr>
            <a:r>
              <a:rPr lang="en-US" sz="2000"/>
              <a:t>Can </a:t>
            </a:r>
            <a:r>
              <a:rPr lang="en-US" sz="2000" i="1">
                <a:solidFill>
                  <a:srgbClr val="7F0101"/>
                </a:solidFill>
              </a:rPr>
              <a:t>Readers upgrade to Writers</a:t>
            </a:r>
            <a:r>
              <a:rPr lang="en-US" sz="2000"/>
              <a:t> without having to give up access? </a:t>
            </a: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5058" name="Rectangle 4"/>
          <p:cNvSpPr>
            <a:spLocks noGrp="1" noChangeArrowheads="1"/>
          </p:cNvSpPr>
          <p:nvPr>
            <p:ph type="title"/>
          </p:nvPr>
        </p:nvSpPr>
        <p:spPr/>
        <p:txBody>
          <a:bodyPr/>
          <a:lstStyle/>
          <a:p>
            <a:r>
              <a:rPr lang="en-US" smtClean="0"/>
              <a:t>Policies ...</a:t>
            </a:r>
          </a:p>
        </p:txBody>
      </p:sp>
      <p:sp>
        <p:nvSpPr>
          <p:cNvPr id="45059" name="Rectangle 5"/>
          <p:cNvSpPr>
            <a:spLocks noGrp="1" noChangeArrowheads="1"/>
          </p:cNvSpPr>
          <p:nvPr>
            <p:ph type="body" idx="1"/>
          </p:nvPr>
        </p:nvSpPr>
        <p:spPr/>
        <p:txBody>
          <a:bodyPr anchor="t"/>
          <a:lstStyle/>
          <a:p>
            <a:r>
              <a:rPr lang="en-US" b="1" i="1" smtClean="0">
                <a:solidFill>
                  <a:schemeClr val="accent2"/>
                </a:solidFill>
              </a:rPr>
              <a:t>A typical set of choices:</a:t>
            </a:r>
          </a:p>
          <a:p>
            <a:pPr lvl="1"/>
            <a:r>
              <a:rPr lang="en-US" smtClean="0"/>
              <a:t>Block incoming Readers if there are waiting Writers. </a:t>
            </a:r>
          </a:p>
          <a:p>
            <a:pPr lvl="1"/>
            <a:r>
              <a:rPr lang="en-US" smtClean="0"/>
              <a:t>“Randomly” choose among incoming threads (i.e., let the scheduler choose).</a:t>
            </a:r>
          </a:p>
          <a:p>
            <a:pPr lvl="1"/>
            <a:r>
              <a:rPr lang="en-US" smtClean="0"/>
              <a:t>No upgrade mechanisms.</a:t>
            </a:r>
          </a:p>
        </p:txBody>
      </p:sp>
      <p:sp>
        <p:nvSpPr>
          <p:cNvPr id="45060" name="Date Placeholder 3"/>
          <p:cNvSpPr>
            <a:spLocks noGrp="1"/>
          </p:cNvSpPr>
          <p:nvPr>
            <p:ph type="dt" sz="quarter" idx="10"/>
          </p:nvPr>
        </p:nvSpPr>
        <p:spPr>
          <a:noFill/>
        </p:spPr>
        <p:txBody>
          <a:bodyPr/>
          <a:lstStyle/>
          <a:p>
            <a:r>
              <a:rPr lang="en-US" smtClean="0"/>
              <a:t>© Oscar Nierstrasz</a:t>
            </a:r>
            <a:endParaRPr lang="de-CH" smtClean="0"/>
          </a:p>
        </p:txBody>
      </p:sp>
      <p:sp>
        <p:nvSpPr>
          <p:cNvPr id="45061" name="Footer Placeholder 4"/>
          <p:cNvSpPr>
            <a:spLocks noGrp="1"/>
          </p:cNvSpPr>
          <p:nvPr>
            <p:ph type="ftr" sz="quarter" idx="11"/>
          </p:nvPr>
        </p:nvSpPr>
        <p:spPr>
          <a:noFill/>
        </p:spPr>
        <p:txBody>
          <a:bodyPr/>
          <a:lstStyle/>
          <a:p>
            <a:r>
              <a:rPr lang="en-US" smtClean="0"/>
              <a:t>Fairness and Optimism</a:t>
            </a:r>
            <a:endParaRPr lang="de-CH" smtClean="0"/>
          </a:p>
        </p:txBody>
      </p:sp>
      <p:sp>
        <p:nvSpPr>
          <p:cNvPr id="45062" name="Slide Number Placeholder 5"/>
          <p:cNvSpPr>
            <a:spLocks noGrp="1"/>
          </p:cNvSpPr>
          <p:nvPr>
            <p:ph type="sldNum" sz="quarter" idx="12"/>
          </p:nvPr>
        </p:nvSpPr>
        <p:spPr>
          <a:noFill/>
        </p:spPr>
        <p:txBody>
          <a:bodyPr/>
          <a:lstStyle/>
          <a:p>
            <a:fld id="{C52C69B0-2390-4C44-9FC5-E385C4AC9B4C}" type="slidenum">
              <a:rPr lang="de-CH" smtClean="0"/>
              <a:pPr/>
              <a:t>22</a:t>
            </a:fld>
            <a:endParaRPr lang="de-CH" smtClean="0"/>
          </a:p>
        </p:txBody>
      </p:sp>
      <p:sp>
        <p:nvSpPr>
          <p:cNvPr id="45063" name="AutoShape 6"/>
          <p:cNvSpPr>
            <a:spLocks noChangeArrowheads="1"/>
          </p:cNvSpPr>
          <p:nvPr/>
        </p:nvSpPr>
        <p:spPr bwMode="auto">
          <a:xfrm>
            <a:off x="3657600" y="4419600"/>
            <a:ext cx="4572000" cy="1447800"/>
          </a:xfrm>
          <a:prstGeom prst="foldedCorner">
            <a:avLst>
              <a:gd name="adj" fmla="val 12500"/>
            </a:avLst>
          </a:prstGeom>
          <a:solidFill>
            <a:schemeClr val="accent1"/>
          </a:solidFill>
          <a:ln w="9525">
            <a:solidFill>
              <a:schemeClr val="tx1"/>
            </a:solidFill>
            <a:round/>
            <a:headEnd/>
            <a:tailEnd/>
          </a:ln>
        </p:spPr>
        <p:txBody>
          <a:bodyPr anchor="ctr">
            <a:prstTxWarp prst="textNoShape">
              <a:avLst/>
            </a:prstTxWarp>
          </a:bodyPr>
          <a:lstStyle/>
          <a:p>
            <a:pPr algn="ctr" eaLnBrk="1" hangingPunct="1">
              <a:lnSpc>
                <a:spcPct val="95000"/>
              </a:lnSpc>
              <a:spcBef>
                <a:spcPct val="20000"/>
              </a:spcBef>
              <a:buClr>
                <a:schemeClr val="hlink"/>
              </a:buClr>
              <a:buSzPct val="85000"/>
              <a:buFont typeface="Helvetica CE" charset="0"/>
              <a:buNone/>
            </a:pPr>
            <a:r>
              <a:rPr lang="en-US" i="1">
                <a:solidFill>
                  <a:srgbClr val="7F0101"/>
                </a:solidFill>
              </a:rPr>
              <a:t>Before/after methods are the simplest way to implement Readers and Writers policies.</a:t>
            </a: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6082" name="Date Placeholder 3"/>
          <p:cNvSpPr>
            <a:spLocks noGrp="1"/>
          </p:cNvSpPr>
          <p:nvPr>
            <p:ph type="dt" sz="quarter" idx="10"/>
          </p:nvPr>
        </p:nvSpPr>
        <p:spPr>
          <a:noFill/>
        </p:spPr>
        <p:txBody>
          <a:bodyPr/>
          <a:lstStyle/>
          <a:p>
            <a:r>
              <a:rPr lang="en-US" smtClean="0"/>
              <a:t>© Oscar Nierstrasz</a:t>
            </a:r>
            <a:endParaRPr lang="de-CH" smtClean="0"/>
          </a:p>
        </p:txBody>
      </p:sp>
      <p:sp>
        <p:nvSpPr>
          <p:cNvPr id="46083" name="Footer Placeholder 4"/>
          <p:cNvSpPr>
            <a:spLocks noGrp="1"/>
          </p:cNvSpPr>
          <p:nvPr>
            <p:ph type="ftr" sz="quarter" idx="11"/>
          </p:nvPr>
        </p:nvSpPr>
        <p:spPr>
          <a:noFill/>
        </p:spPr>
        <p:txBody>
          <a:bodyPr/>
          <a:lstStyle/>
          <a:p>
            <a:r>
              <a:rPr lang="en-US" smtClean="0"/>
              <a:t>Fairness and Optimism</a:t>
            </a:r>
            <a:endParaRPr lang="de-CH" smtClean="0"/>
          </a:p>
        </p:txBody>
      </p:sp>
      <p:sp>
        <p:nvSpPr>
          <p:cNvPr id="46084" name="Slide Number Placeholder 5"/>
          <p:cNvSpPr>
            <a:spLocks noGrp="1"/>
          </p:cNvSpPr>
          <p:nvPr>
            <p:ph type="sldNum" sz="quarter" idx="12"/>
          </p:nvPr>
        </p:nvSpPr>
        <p:spPr>
          <a:noFill/>
        </p:spPr>
        <p:txBody>
          <a:bodyPr/>
          <a:lstStyle/>
          <a:p>
            <a:fld id="{0DF5B7DC-8014-5845-9585-F4DE9CB40C51}" type="slidenum">
              <a:rPr lang="de-CH" smtClean="0"/>
              <a:pPr/>
              <a:t>23</a:t>
            </a:fld>
            <a:endParaRPr lang="de-CH" sz="1400" smtClean="0">
              <a:solidFill>
                <a:srgbClr val="7E7E7E"/>
              </a:solidFill>
              <a:latin typeface="Times" charset="0"/>
            </a:endParaRPr>
          </a:p>
        </p:txBody>
      </p:sp>
      <p:sp>
        <p:nvSpPr>
          <p:cNvPr id="46085" name="Rectangle 2"/>
          <p:cNvSpPr>
            <a:spLocks noGrp="1" noChangeArrowheads="1"/>
          </p:cNvSpPr>
          <p:nvPr>
            <p:ph type="title"/>
          </p:nvPr>
        </p:nvSpPr>
        <p:spPr/>
        <p:txBody>
          <a:bodyPr/>
          <a:lstStyle/>
          <a:p>
            <a:r>
              <a:rPr lang="en-US"/>
              <a:t>Readers and Writers example</a:t>
            </a:r>
          </a:p>
        </p:txBody>
      </p:sp>
      <p:sp>
        <p:nvSpPr>
          <p:cNvPr id="46086" name="Rectangle 3"/>
          <p:cNvSpPr>
            <a:spLocks noGrp="1" noChangeArrowheads="1"/>
          </p:cNvSpPr>
          <p:nvPr>
            <p:ph type="body" idx="1"/>
          </p:nvPr>
        </p:nvSpPr>
        <p:spPr>
          <a:xfrm>
            <a:off x="539750" y="1654175"/>
            <a:ext cx="8061325" cy="327025"/>
          </a:xfrm>
        </p:spPr>
        <p:txBody>
          <a:bodyPr anchor="t"/>
          <a:lstStyle/>
          <a:p>
            <a:pPr marL="0" indent="0" defTabSz="382588">
              <a:buFont typeface="Helvetica CE" charset="0"/>
              <a:buNone/>
            </a:pPr>
            <a:r>
              <a:rPr lang="en-US" i="1">
                <a:solidFill>
                  <a:srgbClr val="7F0101"/>
                </a:solidFill>
              </a:rPr>
              <a:t>Implement state tracking variables</a:t>
            </a:r>
            <a:endParaRPr lang="en-US"/>
          </a:p>
        </p:txBody>
      </p:sp>
      <p:sp>
        <p:nvSpPr>
          <p:cNvPr id="46087" name="Rectangle 4"/>
          <p:cNvSpPr>
            <a:spLocks noChangeArrowheads="1"/>
          </p:cNvSpPr>
          <p:nvPr/>
        </p:nvSpPr>
        <p:spPr bwMode="auto">
          <a:xfrm>
            <a:off x="228600" y="2492375"/>
            <a:ext cx="8763000" cy="2587625"/>
          </a:xfrm>
          <a:prstGeom prst="rect">
            <a:avLst/>
          </a:prstGeom>
          <a:solidFill>
            <a:schemeClr val="bg1"/>
          </a:solidFill>
          <a:ln w="9525">
            <a:solidFill>
              <a:schemeClr val="tx1"/>
            </a:solidFill>
            <a:miter lim="800000"/>
            <a:headEnd/>
            <a:tailEnd/>
          </a:ln>
        </p:spPr>
        <p:txBody>
          <a:bodyPr>
            <a:prstTxWarp prst="textNoShape">
              <a:avLst/>
            </a:prstTxWarp>
            <a:spAutoFit/>
          </a:bodyPr>
          <a:lstStyle/>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public abstract class </a:t>
            </a:r>
            <a:r>
              <a:rPr lang="en-US" sz="1800" b="1">
                <a:solidFill>
                  <a:srgbClr val="0A017F"/>
                </a:solidFill>
                <a:latin typeface="Courier" charset="0"/>
                <a:ea typeface="Courier" charset="0"/>
                <a:cs typeface="Courier" charset="0"/>
              </a:rPr>
              <a:t>ReadersWritersStateTracking </a:t>
            </a:r>
            <a:r>
              <a:rPr lang="en-US" sz="1800">
                <a:solidFill>
                  <a:srgbClr val="0A017F"/>
                </a:solidFill>
                <a:latin typeface="Courier" charset="0"/>
                <a:ea typeface="Courier" charset="0"/>
                <a:cs typeface="Courier" charset="0"/>
              </a:rPr>
              <a:t>{</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protected int activeReaders = 0;		</a:t>
            </a:r>
            <a:r>
              <a:rPr lang="en-US" sz="1800" i="1">
                <a:solidFill>
                  <a:srgbClr val="7E0007"/>
                </a:solidFill>
                <a:latin typeface="Courier" charset="0"/>
                <a:ea typeface="Courier" charset="0"/>
                <a:cs typeface="Courier" charset="0"/>
              </a:rPr>
              <a:t>// zero or more</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protected int activeWriters = 0;		</a:t>
            </a:r>
            <a:r>
              <a:rPr lang="en-US" sz="1800" i="1">
                <a:solidFill>
                  <a:srgbClr val="7E0007"/>
                </a:solidFill>
                <a:latin typeface="Courier" charset="0"/>
                <a:ea typeface="Courier" charset="0"/>
                <a:cs typeface="Courier" charset="0"/>
              </a:rPr>
              <a:t>// always zero or one</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protected int waitingReaders = 0;</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protected int waitingWriters = 0;</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protected abstract void doRead();		</a:t>
            </a:r>
            <a:r>
              <a:rPr lang="en-US" sz="1800" i="1">
                <a:solidFill>
                  <a:srgbClr val="7E0007"/>
                </a:solidFill>
                <a:latin typeface="Courier" charset="0"/>
                <a:ea typeface="Courier" charset="0"/>
                <a:cs typeface="Courier" charset="0"/>
              </a:rPr>
              <a:t>// defined by subclass</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protected abstract void doWrite(); </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a:t>
            </a:r>
          </a:p>
        </p:txBody>
      </p:sp>
      <p:sp>
        <p:nvSpPr>
          <p:cNvPr id="46088" name="Rectangle 7"/>
          <p:cNvSpPr>
            <a:spLocks noChangeArrowheads="1"/>
          </p:cNvSpPr>
          <p:nvPr/>
        </p:nvSpPr>
        <p:spPr bwMode="auto">
          <a:xfrm>
            <a:off x="7696200" y="4800600"/>
            <a:ext cx="1284288" cy="276225"/>
          </a:xfrm>
          <a:prstGeom prst="rect">
            <a:avLst/>
          </a:prstGeom>
          <a:noFill/>
          <a:ln w="9525">
            <a:noFill/>
            <a:miter lim="800000"/>
            <a:headEnd/>
            <a:tailEnd/>
          </a:ln>
        </p:spPr>
        <p:txBody>
          <a:bodyPr wrap="none">
            <a:prstTxWarp prst="textNoShape">
              <a:avLst/>
            </a:prstTxWarp>
            <a:spAutoFit/>
          </a:bodyPr>
          <a:lstStyle/>
          <a:p>
            <a:r>
              <a:rPr lang="en-US" sz="1200" i="1"/>
              <a:t>ReadersWriters</a:t>
            </a: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7106" name="Date Placeholder 3"/>
          <p:cNvSpPr>
            <a:spLocks noGrp="1"/>
          </p:cNvSpPr>
          <p:nvPr>
            <p:ph type="dt" sz="quarter" idx="10"/>
          </p:nvPr>
        </p:nvSpPr>
        <p:spPr>
          <a:noFill/>
        </p:spPr>
        <p:txBody>
          <a:bodyPr/>
          <a:lstStyle/>
          <a:p>
            <a:r>
              <a:rPr lang="en-US" smtClean="0"/>
              <a:t>© Oscar Nierstrasz</a:t>
            </a:r>
            <a:endParaRPr lang="de-CH" smtClean="0"/>
          </a:p>
        </p:txBody>
      </p:sp>
      <p:sp>
        <p:nvSpPr>
          <p:cNvPr id="47107" name="Footer Placeholder 4"/>
          <p:cNvSpPr>
            <a:spLocks noGrp="1"/>
          </p:cNvSpPr>
          <p:nvPr>
            <p:ph type="ftr" sz="quarter" idx="11"/>
          </p:nvPr>
        </p:nvSpPr>
        <p:spPr>
          <a:noFill/>
        </p:spPr>
        <p:txBody>
          <a:bodyPr/>
          <a:lstStyle/>
          <a:p>
            <a:r>
              <a:rPr lang="en-US" smtClean="0"/>
              <a:t>Fairness and Optimism</a:t>
            </a:r>
            <a:endParaRPr lang="de-CH" smtClean="0"/>
          </a:p>
        </p:txBody>
      </p:sp>
      <p:sp>
        <p:nvSpPr>
          <p:cNvPr id="47108" name="Slide Number Placeholder 5"/>
          <p:cNvSpPr>
            <a:spLocks noGrp="1"/>
          </p:cNvSpPr>
          <p:nvPr>
            <p:ph type="sldNum" sz="quarter" idx="12"/>
          </p:nvPr>
        </p:nvSpPr>
        <p:spPr>
          <a:noFill/>
        </p:spPr>
        <p:txBody>
          <a:bodyPr/>
          <a:lstStyle/>
          <a:p>
            <a:fld id="{4EDA6924-73C1-9F47-AF81-3731E437EE67}" type="slidenum">
              <a:rPr lang="de-CH" smtClean="0"/>
              <a:pPr/>
              <a:t>24</a:t>
            </a:fld>
            <a:endParaRPr lang="de-CH" sz="1400" smtClean="0">
              <a:solidFill>
                <a:srgbClr val="7E7E7E"/>
              </a:solidFill>
              <a:latin typeface="Times" charset="0"/>
            </a:endParaRPr>
          </a:p>
        </p:txBody>
      </p:sp>
      <p:sp>
        <p:nvSpPr>
          <p:cNvPr id="47109" name="Rectangle 2"/>
          <p:cNvSpPr>
            <a:spLocks noGrp="1" noChangeArrowheads="1"/>
          </p:cNvSpPr>
          <p:nvPr>
            <p:ph type="title"/>
          </p:nvPr>
        </p:nvSpPr>
        <p:spPr/>
        <p:txBody>
          <a:bodyPr/>
          <a:lstStyle/>
          <a:p>
            <a:r>
              <a:rPr lang="en-US"/>
              <a:t>Readers and Writers example</a:t>
            </a:r>
          </a:p>
        </p:txBody>
      </p:sp>
      <p:sp>
        <p:nvSpPr>
          <p:cNvPr id="47110" name="Rectangle 3"/>
          <p:cNvSpPr>
            <a:spLocks noGrp="1" noChangeArrowheads="1"/>
          </p:cNvSpPr>
          <p:nvPr>
            <p:ph type="body" idx="1"/>
          </p:nvPr>
        </p:nvSpPr>
        <p:spPr>
          <a:xfrm>
            <a:off x="539750" y="1654175"/>
            <a:ext cx="8061325" cy="403225"/>
          </a:xfrm>
        </p:spPr>
        <p:txBody>
          <a:bodyPr anchor="t"/>
          <a:lstStyle/>
          <a:p>
            <a:pPr marL="0" indent="0" defTabSz="382588">
              <a:lnSpc>
                <a:spcPct val="90000"/>
              </a:lnSpc>
              <a:buFont typeface="Helvetica CE" charset="0"/>
              <a:buNone/>
            </a:pPr>
            <a:r>
              <a:rPr lang="en-US" i="1">
                <a:solidFill>
                  <a:srgbClr val="7F0101"/>
                </a:solidFill>
              </a:rPr>
              <a:t>Public methods call protected before/after methods</a:t>
            </a:r>
          </a:p>
        </p:txBody>
      </p:sp>
      <p:sp>
        <p:nvSpPr>
          <p:cNvPr id="47111" name="Rectangle 4"/>
          <p:cNvSpPr>
            <a:spLocks noChangeArrowheads="1"/>
          </p:cNvSpPr>
          <p:nvPr/>
        </p:nvSpPr>
        <p:spPr bwMode="auto">
          <a:xfrm>
            <a:off x="1524000" y="2286000"/>
            <a:ext cx="6791974" cy="3697936"/>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79413" eaLnBrk="1" hangingPunct="1">
              <a:lnSpc>
                <a:spcPct val="90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a:t>
            </a:r>
          </a:p>
          <a:p>
            <a:pPr defTabSz="379413" eaLnBrk="1" hangingPunct="1">
              <a:lnSpc>
                <a:spcPct val="90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	public void read() {			</a:t>
            </a:r>
            <a:r>
              <a:rPr lang="en-US" sz="1800" i="1" dirty="0">
                <a:solidFill>
                  <a:srgbClr val="7E0007"/>
                </a:solidFill>
                <a:latin typeface="Courier" charset="0"/>
                <a:ea typeface="Courier" charset="0"/>
                <a:cs typeface="Courier" charset="0"/>
              </a:rPr>
              <a:t>// unsynchronized</a:t>
            </a:r>
          </a:p>
          <a:p>
            <a:pPr defTabSz="379413" eaLnBrk="1" hangingPunct="1">
              <a:lnSpc>
                <a:spcPct val="90000"/>
              </a:lnSpc>
              <a:spcBef>
                <a:spcPct val="20000"/>
              </a:spcBef>
              <a:buClr>
                <a:schemeClr val="hlink"/>
              </a:buClr>
              <a:buSzPct val="85000"/>
              <a:buFont typeface="Helvetica CE" charset="0"/>
              <a:buNone/>
            </a:pPr>
            <a:r>
              <a:rPr lang="en-US" sz="1800" b="1" dirty="0">
                <a:solidFill>
                  <a:srgbClr val="0A017F"/>
                </a:solidFill>
                <a:latin typeface="Courier" charset="0"/>
                <a:ea typeface="Courier" charset="0"/>
                <a:cs typeface="Courier" charset="0"/>
              </a:rPr>
              <a:t>		</a:t>
            </a:r>
            <a:r>
              <a:rPr lang="en-US" sz="1800" b="1" dirty="0" err="1">
                <a:solidFill>
                  <a:srgbClr val="0A017F"/>
                </a:solidFill>
                <a:latin typeface="Courier" charset="0"/>
                <a:ea typeface="Courier" charset="0"/>
                <a:cs typeface="Courier" charset="0"/>
              </a:rPr>
              <a:t>beforeRead</a:t>
            </a:r>
            <a:r>
              <a:rPr lang="en-US" sz="1800" b="1" dirty="0">
                <a:solidFill>
                  <a:srgbClr val="0A017F"/>
                </a:solidFill>
                <a:latin typeface="Courier" charset="0"/>
                <a:ea typeface="Courier" charset="0"/>
                <a:cs typeface="Courier" charset="0"/>
              </a:rPr>
              <a:t>();</a:t>
            </a:r>
            <a:r>
              <a:rPr lang="en-US" sz="1800" b="1" dirty="0" smtClean="0">
                <a:solidFill>
                  <a:srgbClr val="0A017F"/>
                </a:solidFill>
                <a:latin typeface="Courier" charset="0"/>
                <a:ea typeface="Courier" charset="0"/>
                <a:cs typeface="Courier" charset="0"/>
              </a:rPr>
              <a:t>			</a:t>
            </a:r>
            <a:r>
              <a:rPr lang="en-US" sz="1800" b="1" dirty="0">
                <a:solidFill>
                  <a:srgbClr val="0A017F"/>
                </a:solidFill>
                <a:latin typeface="Courier" charset="0"/>
                <a:ea typeface="Courier" charset="0"/>
                <a:cs typeface="Courier" charset="0"/>
              </a:rPr>
              <a:t>		</a:t>
            </a:r>
            <a:r>
              <a:rPr lang="en-US" sz="1800" b="1" i="1" dirty="0">
                <a:solidFill>
                  <a:srgbClr val="7E0007"/>
                </a:solidFill>
                <a:latin typeface="Courier" charset="0"/>
                <a:ea typeface="Courier" charset="0"/>
                <a:cs typeface="Courier" charset="0"/>
              </a:rPr>
              <a:t>// obtain access</a:t>
            </a:r>
          </a:p>
          <a:p>
            <a:pPr defTabSz="379413" eaLnBrk="1" hangingPunct="1">
              <a:lnSpc>
                <a:spcPct val="90000"/>
              </a:lnSpc>
              <a:spcBef>
                <a:spcPct val="20000"/>
              </a:spcBef>
              <a:buClr>
                <a:schemeClr val="hlink"/>
              </a:buClr>
              <a:buSzPct val="85000"/>
              <a:buFont typeface="Helvetica CE" charset="0"/>
              <a:buNone/>
            </a:pPr>
            <a:r>
              <a:rPr lang="en-US" sz="1800" b="1" dirty="0">
                <a:solidFill>
                  <a:srgbClr val="0A017F"/>
                </a:solidFill>
                <a:latin typeface="Courier" charset="0"/>
                <a:ea typeface="Courier" charset="0"/>
                <a:cs typeface="Courier" charset="0"/>
              </a:rPr>
              <a:t>		</a:t>
            </a:r>
            <a:r>
              <a:rPr lang="en-US" sz="1800" b="1" dirty="0" err="1">
                <a:solidFill>
                  <a:srgbClr val="0A017F"/>
                </a:solidFill>
                <a:latin typeface="Courier" charset="0"/>
                <a:ea typeface="Courier" charset="0"/>
                <a:cs typeface="Courier" charset="0"/>
              </a:rPr>
              <a:t>doRead</a:t>
            </a:r>
            <a:r>
              <a:rPr lang="en-US" sz="1800" b="1" dirty="0">
                <a:solidFill>
                  <a:srgbClr val="0A017F"/>
                </a:solidFill>
                <a:latin typeface="Courier" charset="0"/>
                <a:ea typeface="Courier" charset="0"/>
                <a:cs typeface="Courier" charset="0"/>
              </a:rPr>
              <a:t>();</a:t>
            </a:r>
          </a:p>
          <a:p>
            <a:pPr defTabSz="379413" eaLnBrk="1" hangingPunct="1">
              <a:lnSpc>
                <a:spcPct val="90000"/>
              </a:lnSpc>
              <a:spcBef>
                <a:spcPct val="20000"/>
              </a:spcBef>
              <a:buClr>
                <a:schemeClr val="hlink"/>
              </a:buClr>
              <a:buSzPct val="85000"/>
              <a:buFont typeface="Helvetica CE" charset="0"/>
              <a:buNone/>
            </a:pPr>
            <a:r>
              <a:rPr lang="en-US" sz="1800" b="1" dirty="0">
                <a:solidFill>
                  <a:srgbClr val="0A017F"/>
                </a:solidFill>
                <a:latin typeface="Courier" charset="0"/>
                <a:ea typeface="Courier" charset="0"/>
                <a:cs typeface="Courier" charset="0"/>
              </a:rPr>
              <a:t>		</a:t>
            </a:r>
            <a:r>
              <a:rPr lang="en-US" sz="1800" b="1" dirty="0" err="1">
                <a:solidFill>
                  <a:srgbClr val="0A017F"/>
                </a:solidFill>
                <a:latin typeface="Courier" charset="0"/>
                <a:ea typeface="Courier" charset="0"/>
                <a:cs typeface="Courier" charset="0"/>
              </a:rPr>
              <a:t>afterRead</a:t>
            </a:r>
            <a:r>
              <a:rPr lang="en-US" sz="1800" b="1" dirty="0">
                <a:solidFill>
                  <a:srgbClr val="0A017F"/>
                </a:solidFill>
                <a:latin typeface="Courier" charset="0"/>
                <a:ea typeface="Courier" charset="0"/>
                <a:cs typeface="Courier" charset="0"/>
              </a:rPr>
              <a:t>();					</a:t>
            </a:r>
            <a:r>
              <a:rPr lang="en-US" sz="1800" b="1" i="1" dirty="0">
                <a:solidFill>
                  <a:srgbClr val="7E0007"/>
                </a:solidFill>
                <a:latin typeface="Courier" charset="0"/>
                <a:ea typeface="Courier" charset="0"/>
                <a:cs typeface="Courier" charset="0"/>
              </a:rPr>
              <a:t>// release access</a:t>
            </a:r>
          </a:p>
          <a:p>
            <a:pPr defTabSz="379413" eaLnBrk="1" hangingPunct="1">
              <a:lnSpc>
                <a:spcPct val="90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	}</a:t>
            </a:r>
          </a:p>
          <a:p>
            <a:pPr defTabSz="379413" eaLnBrk="1" hangingPunct="1">
              <a:lnSpc>
                <a:spcPct val="90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	public void write() {</a:t>
            </a:r>
          </a:p>
          <a:p>
            <a:pPr defTabSz="379413" eaLnBrk="1" hangingPunct="1">
              <a:lnSpc>
                <a:spcPct val="90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		</a:t>
            </a:r>
            <a:r>
              <a:rPr lang="en-US" sz="1800" dirty="0" err="1">
                <a:solidFill>
                  <a:srgbClr val="0A017F"/>
                </a:solidFill>
                <a:latin typeface="Courier" charset="0"/>
                <a:ea typeface="Courier" charset="0"/>
                <a:cs typeface="Courier" charset="0"/>
              </a:rPr>
              <a:t>beforeWrite</a:t>
            </a:r>
            <a:r>
              <a:rPr lang="en-US" sz="1800" dirty="0">
                <a:solidFill>
                  <a:srgbClr val="0A017F"/>
                </a:solidFill>
                <a:latin typeface="Courier" charset="0"/>
                <a:ea typeface="Courier" charset="0"/>
                <a:cs typeface="Courier" charset="0"/>
              </a:rPr>
              <a:t>();</a:t>
            </a:r>
          </a:p>
          <a:p>
            <a:pPr defTabSz="379413" eaLnBrk="1" hangingPunct="1">
              <a:lnSpc>
                <a:spcPct val="90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		</a:t>
            </a:r>
            <a:r>
              <a:rPr lang="en-US" sz="1800" dirty="0" err="1">
                <a:solidFill>
                  <a:srgbClr val="0A017F"/>
                </a:solidFill>
                <a:latin typeface="Courier" charset="0"/>
                <a:ea typeface="Courier" charset="0"/>
                <a:cs typeface="Courier" charset="0"/>
              </a:rPr>
              <a:t>doWrite</a:t>
            </a:r>
            <a:r>
              <a:rPr lang="en-US" sz="1800" dirty="0">
                <a:solidFill>
                  <a:srgbClr val="0A017F"/>
                </a:solidFill>
                <a:latin typeface="Courier" charset="0"/>
                <a:ea typeface="Courier" charset="0"/>
                <a:cs typeface="Courier" charset="0"/>
              </a:rPr>
              <a:t>();</a:t>
            </a:r>
          </a:p>
          <a:p>
            <a:pPr defTabSz="379413" eaLnBrk="1" hangingPunct="1">
              <a:lnSpc>
                <a:spcPct val="90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		</a:t>
            </a:r>
            <a:r>
              <a:rPr lang="en-US" sz="1800" dirty="0" err="1">
                <a:solidFill>
                  <a:srgbClr val="0A017F"/>
                </a:solidFill>
                <a:latin typeface="Courier" charset="0"/>
                <a:ea typeface="Courier" charset="0"/>
                <a:cs typeface="Courier" charset="0"/>
              </a:rPr>
              <a:t>afterWrite</a:t>
            </a:r>
            <a:r>
              <a:rPr lang="en-US" sz="1800" dirty="0">
                <a:solidFill>
                  <a:srgbClr val="0A017F"/>
                </a:solidFill>
                <a:latin typeface="Courier" charset="0"/>
                <a:ea typeface="Courier" charset="0"/>
                <a:cs typeface="Courier" charset="0"/>
              </a:rPr>
              <a:t>();</a:t>
            </a:r>
          </a:p>
          <a:p>
            <a:pPr defTabSz="379413" eaLnBrk="1" hangingPunct="1">
              <a:lnSpc>
                <a:spcPct val="90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	}</a:t>
            </a:r>
          </a:p>
          <a:p>
            <a:pPr defTabSz="379413" eaLnBrk="1" hangingPunct="1">
              <a:lnSpc>
                <a:spcPct val="90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a:t>
            </a: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8130" name="Date Placeholder 3"/>
          <p:cNvSpPr>
            <a:spLocks noGrp="1"/>
          </p:cNvSpPr>
          <p:nvPr>
            <p:ph type="dt" sz="quarter" idx="10"/>
          </p:nvPr>
        </p:nvSpPr>
        <p:spPr>
          <a:noFill/>
        </p:spPr>
        <p:txBody>
          <a:bodyPr/>
          <a:lstStyle/>
          <a:p>
            <a:r>
              <a:rPr lang="en-US" smtClean="0"/>
              <a:t>© Oscar Nierstrasz</a:t>
            </a:r>
            <a:endParaRPr lang="de-CH" smtClean="0"/>
          </a:p>
        </p:txBody>
      </p:sp>
      <p:sp>
        <p:nvSpPr>
          <p:cNvPr id="48131" name="Footer Placeholder 4"/>
          <p:cNvSpPr>
            <a:spLocks noGrp="1"/>
          </p:cNvSpPr>
          <p:nvPr>
            <p:ph type="ftr" sz="quarter" idx="11"/>
          </p:nvPr>
        </p:nvSpPr>
        <p:spPr>
          <a:noFill/>
        </p:spPr>
        <p:txBody>
          <a:bodyPr/>
          <a:lstStyle/>
          <a:p>
            <a:r>
              <a:rPr lang="en-US" smtClean="0"/>
              <a:t>Fairness and Optimism</a:t>
            </a:r>
            <a:endParaRPr lang="de-CH" smtClean="0"/>
          </a:p>
        </p:txBody>
      </p:sp>
      <p:sp>
        <p:nvSpPr>
          <p:cNvPr id="48132" name="Slide Number Placeholder 5"/>
          <p:cNvSpPr>
            <a:spLocks noGrp="1"/>
          </p:cNvSpPr>
          <p:nvPr>
            <p:ph type="sldNum" sz="quarter" idx="12"/>
          </p:nvPr>
        </p:nvSpPr>
        <p:spPr>
          <a:noFill/>
        </p:spPr>
        <p:txBody>
          <a:bodyPr/>
          <a:lstStyle/>
          <a:p>
            <a:fld id="{A9E38BDB-9334-444E-A5E8-A2F51693CB1D}" type="slidenum">
              <a:rPr lang="de-CH" smtClean="0"/>
              <a:pPr/>
              <a:t>25</a:t>
            </a:fld>
            <a:endParaRPr lang="de-CH" sz="1400" smtClean="0">
              <a:solidFill>
                <a:srgbClr val="7E7E7E"/>
              </a:solidFill>
              <a:latin typeface="Times" charset="0"/>
            </a:endParaRPr>
          </a:p>
        </p:txBody>
      </p:sp>
      <p:sp>
        <p:nvSpPr>
          <p:cNvPr id="48133" name="Rectangle 2"/>
          <p:cNvSpPr>
            <a:spLocks noGrp="1" noChangeArrowheads="1"/>
          </p:cNvSpPr>
          <p:nvPr>
            <p:ph type="title"/>
          </p:nvPr>
        </p:nvSpPr>
        <p:spPr/>
        <p:txBody>
          <a:bodyPr/>
          <a:lstStyle/>
          <a:p>
            <a:r>
              <a:rPr lang="en-US"/>
              <a:t>Readers and Writers example</a:t>
            </a:r>
          </a:p>
        </p:txBody>
      </p:sp>
      <p:sp>
        <p:nvSpPr>
          <p:cNvPr id="48134" name="Rectangle 3"/>
          <p:cNvSpPr>
            <a:spLocks noGrp="1" noChangeArrowheads="1"/>
          </p:cNvSpPr>
          <p:nvPr>
            <p:ph type="body" idx="1"/>
          </p:nvPr>
        </p:nvSpPr>
        <p:spPr>
          <a:xfrm>
            <a:off x="539750" y="1654175"/>
            <a:ext cx="8061325" cy="250825"/>
          </a:xfrm>
        </p:spPr>
        <p:txBody>
          <a:bodyPr anchor="t"/>
          <a:lstStyle/>
          <a:p>
            <a:pPr marL="0" indent="0" defTabSz="382588">
              <a:lnSpc>
                <a:spcPct val="90000"/>
              </a:lnSpc>
              <a:buFont typeface="Helvetica CE" charset="0"/>
              <a:buNone/>
            </a:pPr>
            <a:r>
              <a:rPr lang="en-US" i="1">
                <a:solidFill>
                  <a:srgbClr val="7F0101"/>
                </a:solidFill>
              </a:rPr>
              <a:t>Synchronized before/after methods maintain state variables</a:t>
            </a:r>
          </a:p>
        </p:txBody>
      </p:sp>
      <p:sp>
        <p:nvSpPr>
          <p:cNvPr id="48135" name="Rectangle 4"/>
          <p:cNvSpPr>
            <a:spLocks noChangeArrowheads="1"/>
          </p:cNvSpPr>
          <p:nvPr/>
        </p:nvSpPr>
        <p:spPr bwMode="auto">
          <a:xfrm>
            <a:off x="533400" y="2093913"/>
            <a:ext cx="8283575" cy="4611687"/>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protected </a:t>
            </a:r>
            <a:r>
              <a:rPr lang="en-US" sz="1800" b="1">
                <a:solidFill>
                  <a:srgbClr val="0A017F"/>
                </a:solidFill>
                <a:latin typeface="Courier" charset="0"/>
                <a:ea typeface="Courier" charset="0"/>
                <a:cs typeface="Courier" charset="0"/>
              </a:rPr>
              <a:t>synchronized </a:t>
            </a:r>
            <a:r>
              <a:rPr lang="en-US" sz="1800">
                <a:solidFill>
                  <a:srgbClr val="0A017F"/>
                </a:solidFill>
                <a:latin typeface="Courier" charset="0"/>
                <a:ea typeface="Courier" charset="0"/>
                <a:cs typeface="Courier" charset="0"/>
              </a:rPr>
              <a:t>void </a:t>
            </a:r>
            <a:r>
              <a:rPr lang="en-US" sz="1800" b="1">
                <a:solidFill>
                  <a:srgbClr val="0A017F"/>
                </a:solidFill>
                <a:latin typeface="Courier" charset="0"/>
                <a:ea typeface="Courier" charset="0"/>
                <a:cs typeface="Courier" charset="0"/>
              </a:rPr>
              <a:t>beforeRead</a:t>
            </a:r>
            <a:r>
              <a:rPr lang="en-US" sz="1800">
                <a:solidFill>
                  <a:srgbClr val="0A017F"/>
                </a:solidFill>
                <a:latin typeface="Courier" charset="0"/>
                <a:ea typeface="Courier" charset="0"/>
                <a:cs typeface="Courier" charset="0"/>
              </a:rPr>
              <a:t>() {</a:t>
            </a:r>
          </a:p>
          <a:p>
            <a:pPr defTabSz="379413" eaLnBrk="1" hangingPunct="1">
              <a:lnSpc>
                <a:spcPct val="90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++waitingReaders;				</a:t>
            </a:r>
            <a:r>
              <a:rPr lang="en-US" sz="1800" b="1" i="1">
                <a:solidFill>
                  <a:srgbClr val="7E0007"/>
                </a:solidFill>
                <a:latin typeface="Courier" charset="0"/>
                <a:ea typeface="Courier" charset="0"/>
                <a:cs typeface="Courier" charset="0"/>
              </a:rPr>
              <a:t>// available to subclasses</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while (</a:t>
            </a:r>
            <a:r>
              <a:rPr lang="en-US" sz="1800" b="1">
                <a:solidFill>
                  <a:srgbClr val="0A017F"/>
                </a:solidFill>
                <a:latin typeface="Courier" charset="0"/>
                <a:ea typeface="Courier" charset="0"/>
                <a:cs typeface="Courier" charset="0"/>
              </a:rPr>
              <a:t>!allowReader()</a:t>
            </a:r>
            <a:r>
              <a:rPr lang="en-US" sz="1800">
                <a:solidFill>
                  <a:srgbClr val="0A017F"/>
                </a:solidFill>
                <a:latin typeface="Courier" charset="0"/>
                <a:ea typeface="Courier" charset="0"/>
                <a:cs typeface="Courier" charset="0"/>
              </a:rPr>
              <a:t>) {</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try { wait(); }</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catch (InterruptedException ex) {}</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r>
              <a:rPr lang="en-US" sz="1800" b="1">
                <a:solidFill>
                  <a:srgbClr val="0A017F"/>
                </a:solidFill>
                <a:latin typeface="Courier" charset="0"/>
                <a:ea typeface="Courier" charset="0"/>
                <a:cs typeface="Courier" charset="0"/>
              </a:rPr>
              <a:t>--waitingReaders;</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++activeReaders;</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protected synchronized void afterRead() { </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--activeReaders;</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notifyAll();</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a:t>
            </a: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9154" name="Date Placeholder 3"/>
          <p:cNvSpPr>
            <a:spLocks noGrp="1"/>
          </p:cNvSpPr>
          <p:nvPr>
            <p:ph type="dt" sz="quarter" idx="10"/>
          </p:nvPr>
        </p:nvSpPr>
        <p:spPr>
          <a:noFill/>
        </p:spPr>
        <p:txBody>
          <a:bodyPr/>
          <a:lstStyle/>
          <a:p>
            <a:r>
              <a:rPr lang="en-US" smtClean="0"/>
              <a:t>© Oscar Nierstrasz</a:t>
            </a:r>
            <a:endParaRPr lang="de-CH" smtClean="0"/>
          </a:p>
        </p:txBody>
      </p:sp>
      <p:sp>
        <p:nvSpPr>
          <p:cNvPr id="49155" name="Footer Placeholder 4"/>
          <p:cNvSpPr>
            <a:spLocks noGrp="1"/>
          </p:cNvSpPr>
          <p:nvPr>
            <p:ph type="ftr" sz="quarter" idx="11"/>
          </p:nvPr>
        </p:nvSpPr>
        <p:spPr>
          <a:noFill/>
        </p:spPr>
        <p:txBody>
          <a:bodyPr/>
          <a:lstStyle/>
          <a:p>
            <a:r>
              <a:rPr lang="en-US" smtClean="0"/>
              <a:t>Fairness and Optimism</a:t>
            </a:r>
            <a:endParaRPr lang="de-CH" smtClean="0"/>
          </a:p>
        </p:txBody>
      </p:sp>
      <p:sp>
        <p:nvSpPr>
          <p:cNvPr id="49156" name="Slide Number Placeholder 5"/>
          <p:cNvSpPr>
            <a:spLocks noGrp="1"/>
          </p:cNvSpPr>
          <p:nvPr>
            <p:ph type="sldNum" sz="quarter" idx="12"/>
          </p:nvPr>
        </p:nvSpPr>
        <p:spPr>
          <a:noFill/>
        </p:spPr>
        <p:txBody>
          <a:bodyPr/>
          <a:lstStyle/>
          <a:p>
            <a:fld id="{D3D687DC-443F-2A41-A23A-B96453FECFB3}" type="slidenum">
              <a:rPr lang="de-CH" smtClean="0"/>
              <a:pPr/>
              <a:t>26</a:t>
            </a:fld>
            <a:endParaRPr lang="de-CH" sz="1400" smtClean="0">
              <a:solidFill>
                <a:srgbClr val="7E7E7E"/>
              </a:solidFill>
              <a:latin typeface="Times" charset="0"/>
            </a:endParaRPr>
          </a:p>
        </p:txBody>
      </p:sp>
      <p:sp>
        <p:nvSpPr>
          <p:cNvPr id="49157" name="Rectangle 2"/>
          <p:cNvSpPr>
            <a:spLocks noGrp="1" noChangeArrowheads="1"/>
          </p:cNvSpPr>
          <p:nvPr>
            <p:ph type="title"/>
          </p:nvPr>
        </p:nvSpPr>
        <p:spPr/>
        <p:txBody>
          <a:bodyPr/>
          <a:lstStyle/>
          <a:p>
            <a:r>
              <a:rPr lang="en-US"/>
              <a:t>Readers and Writers example</a:t>
            </a:r>
          </a:p>
        </p:txBody>
      </p:sp>
      <p:sp>
        <p:nvSpPr>
          <p:cNvPr id="49158" name="Rectangle 3"/>
          <p:cNvSpPr>
            <a:spLocks noGrp="1" noChangeArrowheads="1"/>
          </p:cNvSpPr>
          <p:nvPr>
            <p:ph type="body" idx="1"/>
          </p:nvPr>
        </p:nvSpPr>
        <p:spPr>
          <a:xfrm>
            <a:off x="539750" y="1654175"/>
            <a:ext cx="8061325" cy="403225"/>
          </a:xfrm>
        </p:spPr>
        <p:txBody>
          <a:bodyPr anchor="t"/>
          <a:lstStyle/>
          <a:p>
            <a:pPr marL="382588" indent="-382588" defTabSz="382588">
              <a:buFont typeface="Helvetica CE" charset="0"/>
              <a:buNone/>
            </a:pPr>
            <a:r>
              <a:rPr lang="en-US" i="1">
                <a:solidFill>
                  <a:srgbClr val="7F0101"/>
                </a:solidFill>
              </a:rPr>
              <a:t>Different policies can use the same state variables …</a:t>
            </a:r>
            <a:endParaRPr lang="en-US"/>
          </a:p>
        </p:txBody>
      </p:sp>
      <p:sp>
        <p:nvSpPr>
          <p:cNvPr id="49159" name="Rectangle 4"/>
          <p:cNvSpPr>
            <a:spLocks noChangeArrowheads="1"/>
          </p:cNvSpPr>
          <p:nvPr/>
        </p:nvSpPr>
        <p:spPr bwMode="auto">
          <a:xfrm>
            <a:off x="533400" y="2635250"/>
            <a:ext cx="8532813" cy="1631950"/>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protected boolean </a:t>
            </a:r>
            <a:r>
              <a:rPr lang="en-US" sz="1800" b="1">
                <a:solidFill>
                  <a:srgbClr val="0A017F"/>
                </a:solidFill>
                <a:latin typeface="Courier" charset="0"/>
                <a:ea typeface="Courier" charset="0"/>
                <a:cs typeface="Courier" charset="0"/>
              </a:rPr>
              <a:t>allowReader</a:t>
            </a:r>
            <a:r>
              <a:rPr lang="en-US" sz="1800">
                <a:solidFill>
                  <a:srgbClr val="0A017F"/>
                </a:solidFill>
                <a:latin typeface="Courier" charset="0"/>
                <a:ea typeface="Courier" charset="0"/>
                <a:cs typeface="Courier" charset="0"/>
              </a:rPr>
              <a:t>() {			</a:t>
            </a:r>
            <a:r>
              <a:rPr lang="en-US" sz="1800" i="1">
                <a:solidFill>
                  <a:srgbClr val="7E0007"/>
                </a:solidFill>
                <a:latin typeface="Courier" charset="0"/>
                <a:ea typeface="Courier" charset="0"/>
                <a:cs typeface="Courier" charset="0"/>
              </a:rPr>
              <a:t>// default policy</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return </a:t>
            </a:r>
            <a:r>
              <a:rPr lang="en-US" sz="1800" b="1">
                <a:solidFill>
                  <a:srgbClr val="0A017F"/>
                </a:solidFill>
                <a:latin typeface="Courier" charset="0"/>
                <a:ea typeface="Courier" charset="0"/>
                <a:cs typeface="Courier" charset="0"/>
              </a:rPr>
              <a:t>waitingWriters == 0 &amp;&amp; activeWriters == 0</a:t>
            </a:r>
            <a:r>
              <a:rPr lang="en-US" sz="1800">
                <a:solidFill>
                  <a:srgbClr val="0A017F"/>
                </a:solidFill>
                <a:latin typeface="Courier" charset="0"/>
                <a:ea typeface="Courier" charset="0"/>
                <a:cs typeface="Courier" charset="0"/>
              </a:rPr>
              <a:t>;</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a:t>
            </a:r>
          </a:p>
        </p:txBody>
      </p:sp>
      <p:sp>
        <p:nvSpPr>
          <p:cNvPr id="49160" name="AutoShape 5"/>
          <p:cNvSpPr>
            <a:spLocks noChangeArrowheads="1"/>
          </p:cNvSpPr>
          <p:nvPr/>
        </p:nvSpPr>
        <p:spPr bwMode="auto">
          <a:xfrm>
            <a:off x="3657600" y="5029200"/>
            <a:ext cx="4038600" cy="1066800"/>
          </a:xfrm>
          <a:prstGeom prst="foldedCorner">
            <a:avLst>
              <a:gd name="adj" fmla="val 12500"/>
            </a:avLst>
          </a:prstGeom>
          <a:solidFill>
            <a:schemeClr val="accent1"/>
          </a:solidFill>
          <a:ln w="9525">
            <a:solidFill>
              <a:schemeClr val="tx1"/>
            </a:solidFill>
            <a:round/>
            <a:headEnd/>
            <a:tailEnd/>
          </a:ln>
        </p:spPr>
        <p:txBody>
          <a:bodyPr anchor="ctr">
            <a:prstTxWarp prst="textNoShape">
              <a:avLst/>
            </a:prstTxWarp>
          </a:bodyPr>
          <a:lstStyle/>
          <a:p>
            <a:pPr algn="ctr" eaLnBrk="1" hangingPunct="1">
              <a:lnSpc>
                <a:spcPct val="95000"/>
              </a:lnSpc>
              <a:spcBef>
                <a:spcPct val="20000"/>
              </a:spcBef>
              <a:buClr>
                <a:srgbClr val="00027F"/>
              </a:buClr>
              <a:buSzPct val="85000"/>
              <a:buFont typeface="Zapf Dingbats" charset="2"/>
              <a:buNone/>
            </a:pPr>
            <a:r>
              <a:rPr lang="en-US" sz="2000" i="1">
                <a:solidFill>
                  <a:srgbClr val="7F0101"/>
                </a:solidFill>
              </a:rPr>
              <a:t>Can you define suitable before/after methods for Writers?</a:t>
            </a:r>
            <a:endParaRPr lang="en-US">
              <a:solidFill>
                <a:srgbClr val="7F0101"/>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r>
              <a:rPr lang="en-US"/>
              <a:t>Readers and Writers demo</a:t>
            </a:r>
          </a:p>
        </p:txBody>
      </p:sp>
      <p:sp>
        <p:nvSpPr>
          <p:cNvPr id="50179" name="Date Placeholder 3"/>
          <p:cNvSpPr>
            <a:spLocks noGrp="1"/>
          </p:cNvSpPr>
          <p:nvPr>
            <p:ph type="dt" sz="quarter" idx="10"/>
          </p:nvPr>
        </p:nvSpPr>
        <p:spPr>
          <a:noFill/>
        </p:spPr>
        <p:txBody>
          <a:bodyPr/>
          <a:lstStyle/>
          <a:p>
            <a:r>
              <a:rPr lang="en-US" smtClean="0"/>
              <a:t>© Oscar Nierstrasz</a:t>
            </a:r>
            <a:endParaRPr lang="de-CH" smtClean="0"/>
          </a:p>
        </p:txBody>
      </p:sp>
      <p:sp>
        <p:nvSpPr>
          <p:cNvPr id="50180" name="Footer Placeholder 4"/>
          <p:cNvSpPr>
            <a:spLocks noGrp="1"/>
          </p:cNvSpPr>
          <p:nvPr>
            <p:ph type="ftr" sz="quarter" idx="11"/>
          </p:nvPr>
        </p:nvSpPr>
        <p:spPr>
          <a:noFill/>
        </p:spPr>
        <p:txBody>
          <a:bodyPr/>
          <a:lstStyle/>
          <a:p>
            <a:r>
              <a:rPr lang="en-US" smtClean="0"/>
              <a:t>Fairness and Optimism</a:t>
            </a:r>
            <a:endParaRPr lang="de-CH" smtClean="0"/>
          </a:p>
        </p:txBody>
      </p:sp>
      <p:sp>
        <p:nvSpPr>
          <p:cNvPr id="50181" name="Slide Number Placeholder 5"/>
          <p:cNvSpPr>
            <a:spLocks noGrp="1"/>
          </p:cNvSpPr>
          <p:nvPr>
            <p:ph type="sldNum" sz="quarter" idx="12"/>
          </p:nvPr>
        </p:nvSpPr>
        <p:spPr>
          <a:noFill/>
        </p:spPr>
        <p:txBody>
          <a:bodyPr/>
          <a:lstStyle/>
          <a:p>
            <a:fld id="{B542D183-480F-FE40-A3E1-123ACDC85BD6}" type="slidenum">
              <a:rPr lang="de-CH" smtClean="0"/>
              <a:pPr/>
              <a:t>27</a:t>
            </a:fld>
            <a:endParaRPr lang="de-CH" sz="1400" smtClean="0">
              <a:solidFill>
                <a:srgbClr val="7E7E7E"/>
              </a:solidFill>
              <a:latin typeface="Times" charset="0"/>
            </a:endParaRPr>
          </a:p>
        </p:txBody>
      </p:sp>
      <p:sp>
        <p:nvSpPr>
          <p:cNvPr id="50182" name="Rectangle 4"/>
          <p:cNvSpPr>
            <a:spLocks noChangeArrowheads="1"/>
          </p:cNvSpPr>
          <p:nvPr/>
        </p:nvSpPr>
        <p:spPr bwMode="auto">
          <a:xfrm>
            <a:off x="457200" y="1250950"/>
            <a:ext cx="8080375" cy="5454650"/>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class </a:t>
            </a:r>
            <a:r>
              <a:rPr lang="en-US" sz="1800" b="1">
                <a:solidFill>
                  <a:srgbClr val="0A017F"/>
                </a:solidFill>
                <a:latin typeface="Courier" charset="0"/>
                <a:ea typeface="Courier" charset="0"/>
                <a:cs typeface="Courier" charset="0"/>
              </a:rPr>
              <a:t>ReadWriteDemo </a:t>
            </a:r>
            <a:r>
              <a:rPr lang="en-US" sz="1800">
                <a:solidFill>
                  <a:srgbClr val="0A017F"/>
                </a:solidFill>
                <a:latin typeface="Courier" charset="0"/>
                <a:ea typeface="Courier" charset="0"/>
                <a:cs typeface="Courier" charset="0"/>
              </a:rPr>
              <a:t>extends ReadersWritersStateTracking {</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public void doit() {</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new Reader(this).start();</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protected void doRead() {</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r>
              <a:rPr lang="en-US" sz="1800" b="1">
                <a:solidFill>
                  <a:srgbClr val="0A017F"/>
                </a:solidFill>
                <a:latin typeface="Courier" charset="0"/>
                <a:ea typeface="Courier" charset="0"/>
                <a:cs typeface="Courier" charset="0"/>
              </a:rPr>
              <a:t>System.out.print("(");</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Thread.yield();</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r>
              <a:rPr lang="en-US" sz="1800" b="1">
                <a:solidFill>
                  <a:srgbClr val="0A017F"/>
                </a:solidFill>
                <a:latin typeface="Courier" charset="0"/>
                <a:ea typeface="Courier" charset="0"/>
                <a:cs typeface="Courier" charset="0"/>
              </a:rPr>
              <a:t>System.out.print(")");</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protected void doWrite() {</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r>
              <a:rPr lang="en-US" sz="1800" b="1">
                <a:solidFill>
                  <a:srgbClr val="0A017F"/>
                </a:solidFill>
                <a:latin typeface="Courier" charset="0"/>
                <a:ea typeface="Courier" charset="0"/>
                <a:cs typeface="Courier" charset="0"/>
              </a:rPr>
              <a:t>System.out.print("[");</a:t>
            </a:r>
          </a:p>
          <a:p>
            <a:pPr lvl="1"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lvl="1"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a:t>
            </a:r>
          </a:p>
        </p:txBody>
      </p:sp>
      <p:grpSp>
        <p:nvGrpSpPr>
          <p:cNvPr id="50183" name="Group 6"/>
          <p:cNvGrpSpPr>
            <a:grpSpLocks/>
          </p:cNvGrpSpPr>
          <p:nvPr/>
        </p:nvGrpSpPr>
        <p:grpSpPr bwMode="auto">
          <a:xfrm>
            <a:off x="8382000" y="6096000"/>
            <a:ext cx="457200" cy="457200"/>
            <a:chOff x="5184" y="3552"/>
            <a:chExt cx="288" cy="288"/>
          </a:xfrm>
        </p:grpSpPr>
        <p:sp>
          <p:nvSpPr>
            <p:cNvPr id="50185" name="AutoShape 7"/>
            <p:cNvSpPr>
              <a:spLocks noChangeArrowheads="1"/>
            </p:cNvSpPr>
            <p:nvPr/>
          </p:nvSpPr>
          <p:spPr bwMode="auto">
            <a:xfrm>
              <a:off x="5184" y="3552"/>
              <a:ext cx="288" cy="288"/>
            </a:xfrm>
            <a:prstGeom prst="sun">
              <a:avLst>
                <a:gd name="adj" fmla="val 25000"/>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50186" name="Oval 8"/>
            <p:cNvSpPr>
              <a:spLocks noChangeArrowheads="1"/>
            </p:cNvSpPr>
            <p:nvPr/>
          </p:nvSpPr>
          <p:spPr bwMode="auto">
            <a:xfrm>
              <a:off x="5290" y="3625"/>
              <a:ext cx="144" cy="144"/>
            </a:xfrm>
            <a:prstGeom prst="ellipse">
              <a:avLst/>
            </a:prstGeom>
            <a:solidFill>
              <a:srgbClr val="0A017F"/>
            </a:solidFill>
            <a:ln w="9525">
              <a:solidFill>
                <a:schemeClr val="tx1"/>
              </a:solidFill>
              <a:round/>
              <a:headEnd/>
              <a:tailEnd/>
            </a:ln>
          </p:spPr>
          <p:txBody>
            <a:bodyPr wrap="none" anchor="ctr">
              <a:prstTxWarp prst="textNoShape">
                <a:avLst/>
              </a:prstTxWarp>
            </a:bodyPr>
            <a:lstStyle/>
            <a:p>
              <a:endParaRPr lang="en-US"/>
            </a:p>
          </p:txBody>
        </p:sp>
      </p:grpSp>
      <p:sp>
        <p:nvSpPr>
          <p:cNvPr id="50184" name="Rectangle 4"/>
          <p:cNvSpPr>
            <a:spLocks noChangeArrowheads="1"/>
          </p:cNvSpPr>
          <p:nvPr/>
        </p:nvSpPr>
        <p:spPr bwMode="auto">
          <a:xfrm>
            <a:off x="5791200" y="3810000"/>
            <a:ext cx="3048000" cy="1409700"/>
          </a:xfrm>
          <a:prstGeom prst="rect">
            <a:avLst/>
          </a:prstGeom>
          <a:solidFill>
            <a:schemeClr val="bg1"/>
          </a:solidFill>
          <a:ln w="9525">
            <a:solidFill>
              <a:schemeClr val="tx1"/>
            </a:solidFill>
            <a:miter lim="800000"/>
            <a:headEnd/>
            <a:tailEnd/>
          </a:ln>
        </p:spPr>
        <p:txBody>
          <a:bodyPr>
            <a:prstTxWarp prst="textNoShape">
              <a:avLst/>
            </a:prstTxWarp>
            <a:spAutoFit/>
          </a:bodyPr>
          <a:lstStyle/>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 ()()()()()()())[][] [][][][][][][][][] (()()()()())</a:t>
            </a: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1202" name="Date Placeholder 3"/>
          <p:cNvSpPr>
            <a:spLocks noGrp="1"/>
          </p:cNvSpPr>
          <p:nvPr>
            <p:ph type="dt" sz="quarter" idx="10"/>
          </p:nvPr>
        </p:nvSpPr>
        <p:spPr>
          <a:noFill/>
        </p:spPr>
        <p:txBody>
          <a:bodyPr/>
          <a:lstStyle/>
          <a:p>
            <a:r>
              <a:rPr lang="en-US" smtClean="0"/>
              <a:t>© Oscar Nierstrasz</a:t>
            </a:r>
            <a:endParaRPr lang="de-CH" smtClean="0"/>
          </a:p>
        </p:txBody>
      </p:sp>
      <p:sp>
        <p:nvSpPr>
          <p:cNvPr id="51203" name="Slide Number Placeholder 5"/>
          <p:cNvSpPr>
            <a:spLocks noGrp="1"/>
          </p:cNvSpPr>
          <p:nvPr>
            <p:ph type="sldNum" sz="quarter" idx="12"/>
          </p:nvPr>
        </p:nvSpPr>
        <p:spPr>
          <a:noFill/>
        </p:spPr>
        <p:txBody>
          <a:bodyPr/>
          <a:lstStyle/>
          <a:p>
            <a:fld id="{87F49E7C-B96A-874B-9E6B-1D1455A6F9F5}" type="slidenum">
              <a:rPr lang="de-CH" smtClean="0"/>
              <a:pPr/>
              <a:t>28</a:t>
            </a:fld>
            <a:endParaRPr lang="de-CH" sz="1400" smtClean="0">
              <a:solidFill>
                <a:srgbClr val="7E7E7E"/>
              </a:solidFill>
              <a:latin typeface="Times" charset="0"/>
            </a:endParaRPr>
          </a:p>
        </p:txBody>
      </p:sp>
      <p:pic>
        <p:nvPicPr>
          <p:cNvPr id="51204" name="Picture 2" descr="roadmap-grey"/>
          <p:cNvPicPr>
            <a:picLocks noChangeAspect="1" noChangeArrowheads="1"/>
          </p:cNvPicPr>
          <p:nvPr/>
        </p:nvPicPr>
        <p:blipFill>
          <a:blip r:embed="rId3"/>
          <a:srcRect/>
          <a:stretch>
            <a:fillRect/>
          </a:stretch>
        </p:blipFill>
        <p:spPr bwMode="auto">
          <a:xfrm>
            <a:off x="6629400" y="1905000"/>
            <a:ext cx="2116138" cy="1833563"/>
          </a:xfrm>
          <a:prstGeom prst="rect">
            <a:avLst/>
          </a:prstGeom>
          <a:noFill/>
          <a:ln w="9525">
            <a:noFill/>
            <a:miter lim="800000"/>
            <a:headEnd/>
            <a:tailEnd/>
          </a:ln>
        </p:spPr>
      </p:pic>
      <p:sp>
        <p:nvSpPr>
          <p:cNvPr id="51205" name="Rectangle 3"/>
          <p:cNvSpPr>
            <a:spLocks noGrp="1" noChangeArrowheads="1"/>
          </p:cNvSpPr>
          <p:nvPr>
            <p:ph type="title"/>
          </p:nvPr>
        </p:nvSpPr>
        <p:spPr/>
        <p:txBody>
          <a:bodyPr/>
          <a:lstStyle/>
          <a:p>
            <a:pPr eaLnBrk="1" hangingPunct="1"/>
            <a:r>
              <a:rPr lang="en-US"/>
              <a:t>Roadmap</a:t>
            </a:r>
          </a:p>
        </p:txBody>
      </p:sp>
      <p:sp>
        <p:nvSpPr>
          <p:cNvPr id="51206" name="Rectangle 4"/>
          <p:cNvSpPr>
            <a:spLocks noGrp="1" noChangeArrowheads="1"/>
          </p:cNvSpPr>
          <p:nvPr>
            <p:ph type="body" idx="1"/>
          </p:nvPr>
        </p:nvSpPr>
        <p:spPr/>
        <p:txBody>
          <a:bodyPr/>
          <a:lstStyle/>
          <a:p>
            <a:r>
              <a:rPr lang="en-US" smtClean="0"/>
              <a:t>Concurrently available methods</a:t>
            </a:r>
          </a:p>
          <a:p>
            <a:pPr lvl="1"/>
            <a:r>
              <a:rPr lang="en-US" smtClean="0"/>
              <a:t>Priority, Fairness and Interception</a:t>
            </a:r>
          </a:p>
          <a:p>
            <a:r>
              <a:rPr lang="en-US" smtClean="0"/>
              <a:t>Readers and Writers</a:t>
            </a:r>
          </a:p>
          <a:p>
            <a:pPr lvl="1"/>
            <a:r>
              <a:rPr lang="en-US" smtClean="0"/>
              <a:t>Readers and Writers policies</a:t>
            </a:r>
          </a:p>
          <a:p>
            <a:r>
              <a:rPr lang="en-US" b="1" smtClean="0"/>
              <a:t>Optimistic methods</a:t>
            </a:r>
          </a:p>
        </p:txBody>
      </p:sp>
      <p:sp>
        <p:nvSpPr>
          <p:cNvPr id="51207" name="Footer Placeholder 7"/>
          <p:cNvSpPr>
            <a:spLocks noGrp="1"/>
          </p:cNvSpPr>
          <p:nvPr>
            <p:ph type="ftr" sz="quarter" idx="11"/>
          </p:nvPr>
        </p:nvSpPr>
        <p:spPr>
          <a:noFill/>
        </p:spPr>
        <p:txBody>
          <a:bodyPr/>
          <a:lstStyle/>
          <a:p>
            <a:r>
              <a:rPr lang="en-US" smtClean="0"/>
              <a:t>Fairness and Optimism</a:t>
            </a:r>
            <a:endParaRPr lang="de-CH" smtClean="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3250" name="Date Placeholder 3"/>
          <p:cNvSpPr>
            <a:spLocks noGrp="1"/>
          </p:cNvSpPr>
          <p:nvPr>
            <p:ph type="dt" sz="quarter" idx="10"/>
          </p:nvPr>
        </p:nvSpPr>
        <p:spPr>
          <a:noFill/>
        </p:spPr>
        <p:txBody>
          <a:bodyPr/>
          <a:lstStyle/>
          <a:p>
            <a:r>
              <a:rPr lang="en-US" smtClean="0"/>
              <a:t>© Oscar Nierstrasz</a:t>
            </a:r>
            <a:endParaRPr lang="de-CH" smtClean="0"/>
          </a:p>
        </p:txBody>
      </p:sp>
      <p:sp>
        <p:nvSpPr>
          <p:cNvPr id="53251" name="Footer Placeholder 4"/>
          <p:cNvSpPr>
            <a:spLocks noGrp="1"/>
          </p:cNvSpPr>
          <p:nvPr>
            <p:ph type="ftr" sz="quarter" idx="11"/>
          </p:nvPr>
        </p:nvSpPr>
        <p:spPr>
          <a:noFill/>
        </p:spPr>
        <p:txBody>
          <a:bodyPr/>
          <a:lstStyle/>
          <a:p>
            <a:r>
              <a:rPr lang="en-US" smtClean="0"/>
              <a:t>Fairness and Optimism</a:t>
            </a:r>
            <a:endParaRPr lang="de-CH" smtClean="0"/>
          </a:p>
        </p:txBody>
      </p:sp>
      <p:sp>
        <p:nvSpPr>
          <p:cNvPr id="53252" name="Slide Number Placeholder 5"/>
          <p:cNvSpPr>
            <a:spLocks noGrp="1"/>
          </p:cNvSpPr>
          <p:nvPr>
            <p:ph type="sldNum" sz="quarter" idx="12"/>
          </p:nvPr>
        </p:nvSpPr>
        <p:spPr>
          <a:noFill/>
        </p:spPr>
        <p:txBody>
          <a:bodyPr/>
          <a:lstStyle/>
          <a:p>
            <a:fld id="{FC4A7731-9B90-DA4C-A9D1-9996B2179C16}" type="slidenum">
              <a:rPr lang="de-CH" smtClean="0"/>
              <a:pPr/>
              <a:t>29</a:t>
            </a:fld>
            <a:endParaRPr lang="de-CH" sz="1400" smtClean="0">
              <a:solidFill>
                <a:srgbClr val="7E7E7E"/>
              </a:solidFill>
              <a:latin typeface="Times" charset="0"/>
            </a:endParaRPr>
          </a:p>
        </p:txBody>
      </p:sp>
      <p:sp>
        <p:nvSpPr>
          <p:cNvPr id="53253" name="Rectangle 2"/>
          <p:cNvSpPr>
            <a:spLocks noGrp="1" noChangeArrowheads="1"/>
          </p:cNvSpPr>
          <p:nvPr>
            <p:ph type="title"/>
          </p:nvPr>
        </p:nvSpPr>
        <p:spPr/>
        <p:txBody>
          <a:bodyPr/>
          <a:lstStyle/>
          <a:p>
            <a:r>
              <a:rPr lang="en-US"/>
              <a:t>Pattern: Optimistic Methods</a:t>
            </a:r>
          </a:p>
        </p:txBody>
      </p:sp>
      <p:sp>
        <p:nvSpPr>
          <p:cNvPr id="53254" name="Rectangle 3"/>
          <p:cNvSpPr>
            <a:spLocks noGrp="1" noChangeArrowheads="1"/>
          </p:cNvSpPr>
          <p:nvPr>
            <p:ph type="body" idx="1"/>
          </p:nvPr>
        </p:nvSpPr>
        <p:spPr/>
        <p:txBody>
          <a:bodyPr/>
          <a:lstStyle/>
          <a:p>
            <a:pPr marL="342900" indent="-342900">
              <a:lnSpc>
                <a:spcPct val="90000"/>
              </a:lnSpc>
              <a:buFont typeface="Helvetica CE" charset="0"/>
              <a:buNone/>
            </a:pPr>
            <a:r>
              <a:rPr lang="en-US" sz="2000" b="1" i="1"/>
              <a:t>Intent:</a:t>
            </a:r>
            <a:r>
              <a:rPr lang="en-US" sz="2000"/>
              <a:t> Optimistic methods attempt actions, but </a:t>
            </a:r>
            <a:r>
              <a:rPr lang="en-US" sz="2000" i="1">
                <a:solidFill>
                  <a:srgbClr val="7F0101"/>
                </a:solidFill>
              </a:rPr>
              <a:t>rollback state in case of interference</a:t>
            </a:r>
            <a:r>
              <a:rPr lang="en-US" sz="2000"/>
              <a:t>. After rollback, they either throw failure exceptions or retry the actions. </a:t>
            </a:r>
          </a:p>
          <a:p>
            <a:pPr marL="342900" indent="-342900">
              <a:lnSpc>
                <a:spcPct val="90000"/>
              </a:lnSpc>
              <a:buFont typeface="Helvetica CE" charset="0"/>
              <a:buNone/>
            </a:pPr>
            <a:endParaRPr lang="en-US" sz="2000"/>
          </a:p>
          <a:p>
            <a:pPr marL="342900" indent="-342900">
              <a:lnSpc>
                <a:spcPct val="90000"/>
              </a:lnSpc>
              <a:buFont typeface="Helvetica CE" charset="0"/>
              <a:buNone/>
            </a:pPr>
            <a:r>
              <a:rPr lang="en-US" sz="2000" b="1" i="1"/>
              <a:t>Applicability</a:t>
            </a:r>
            <a:endParaRPr lang="en-US" sz="2000"/>
          </a:p>
          <a:p>
            <a:pPr marL="342900" indent="-342900">
              <a:lnSpc>
                <a:spcPct val="90000"/>
              </a:lnSpc>
            </a:pPr>
            <a:r>
              <a:rPr lang="en-US" sz="2000"/>
              <a:t>Clients can tolerate either failure or retries.</a:t>
            </a:r>
          </a:p>
          <a:p>
            <a:pPr marL="742950" lvl="1" indent="-285750">
              <a:lnSpc>
                <a:spcPct val="90000"/>
              </a:lnSpc>
            </a:pPr>
            <a:r>
              <a:rPr lang="en-US" sz="1800"/>
              <a:t>If not, consider using guarded methods . </a:t>
            </a:r>
          </a:p>
          <a:p>
            <a:pPr marL="342900" indent="-342900">
              <a:lnSpc>
                <a:spcPct val="90000"/>
              </a:lnSpc>
            </a:pPr>
            <a:r>
              <a:rPr lang="en-US" sz="2000"/>
              <a:t>You can avoid or cope with livelock.</a:t>
            </a:r>
          </a:p>
          <a:p>
            <a:pPr marL="342900" indent="-342900">
              <a:lnSpc>
                <a:spcPct val="90000"/>
              </a:lnSpc>
            </a:pPr>
            <a:r>
              <a:rPr lang="en-US" sz="2000"/>
              <a:t>You can undo actions performed before failure checks</a:t>
            </a:r>
          </a:p>
          <a:p>
            <a:pPr marL="742950" lvl="1" indent="-285750">
              <a:lnSpc>
                <a:spcPct val="90000"/>
              </a:lnSpc>
            </a:pPr>
            <a:r>
              <a:rPr lang="en-US" sz="1600" b="1" i="1"/>
              <a:t>Rollback/Recovery:</a:t>
            </a:r>
            <a:r>
              <a:rPr lang="en-US" sz="1800"/>
              <a:t> undo effects of each performed action. If messages are sent to other objects, they must be undone with “anti-messages”</a:t>
            </a:r>
          </a:p>
          <a:p>
            <a:pPr marL="742950" lvl="1" indent="-285750">
              <a:lnSpc>
                <a:spcPct val="90000"/>
              </a:lnSpc>
            </a:pPr>
            <a:r>
              <a:rPr lang="en-US" sz="1600" b="1" i="1"/>
              <a:t>Provisional action:</a:t>
            </a:r>
            <a:r>
              <a:rPr lang="en-US" sz="1800"/>
              <a:t> “pretend” to act, delaying commitment until interference is ruled out.</a:t>
            </a: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4" name="Date Placeholder 3"/>
          <p:cNvSpPr>
            <a:spLocks noGrp="1"/>
          </p:cNvSpPr>
          <p:nvPr>
            <p:ph type="dt" sz="quarter" idx="10"/>
          </p:nvPr>
        </p:nvSpPr>
        <p:spPr>
          <a:noFill/>
        </p:spPr>
        <p:txBody>
          <a:bodyPr/>
          <a:lstStyle/>
          <a:p>
            <a:r>
              <a:rPr lang="en-US" smtClean="0"/>
              <a:t>© Oscar Nierstrasz</a:t>
            </a:r>
            <a:endParaRPr lang="de-CH" smtClean="0"/>
          </a:p>
        </p:txBody>
      </p:sp>
      <p:sp>
        <p:nvSpPr>
          <p:cNvPr id="13315" name="Slide Number Placeholder 5"/>
          <p:cNvSpPr>
            <a:spLocks noGrp="1"/>
          </p:cNvSpPr>
          <p:nvPr>
            <p:ph type="sldNum" sz="quarter" idx="12"/>
          </p:nvPr>
        </p:nvSpPr>
        <p:spPr>
          <a:noFill/>
        </p:spPr>
        <p:txBody>
          <a:bodyPr/>
          <a:lstStyle/>
          <a:p>
            <a:fld id="{1DBA0BB5-FD1D-AF40-A21B-C822A4E2297C}" type="slidenum">
              <a:rPr lang="de-CH" smtClean="0"/>
              <a:pPr/>
              <a:t>3</a:t>
            </a:fld>
            <a:endParaRPr lang="de-CH" sz="1400" smtClean="0">
              <a:solidFill>
                <a:srgbClr val="7E7E7E"/>
              </a:solidFill>
              <a:latin typeface="Times" charset="0"/>
            </a:endParaRPr>
          </a:p>
        </p:txBody>
      </p:sp>
      <p:pic>
        <p:nvPicPr>
          <p:cNvPr id="13316" name="Picture 2" descr="roadmap-grey"/>
          <p:cNvPicPr>
            <a:picLocks noChangeAspect="1" noChangeArrowheads="1"/>
          </p:cNvPicPr>
          <p:nvPr/>
        </p:nvPicPr>
        <p:blipFill>
          <a:blip r:embed="rId3"/>
          <a:srcRect/>
          <a:stretch>
            <a:fillRect/>
          </a:stretch>
        </p:blipFill>
        <p:spPr bwMode="auto">
          <a:xfrm>
            <a:off x="6629400" y="1905000"/>
            <a:ext cx="2116138" cy="1833563"/>
          </a:xfrm>
          <a:prstGeom prst="rect">
            <a:avLst/>
          </a:prstGeom>
          <a:noFill/>
          <a:ln w="9525">
            <a:noFill/>
            <a:miter lim="800000"/>
            <a:headEnd/>
            <a:tailEnd/>
          </a:ln>
        </p:spPr>
      </p:pic>
      <p:sp>
        <p:nvSpPr>
          <p:cNvPr id="13317" name="Rectangle 3"/>
          <p:cNvSpPr>
            <a:spLocks noGrp="1" noChangeArrowheads="1"/>
          </p:cNvSpPr>
          <p:nvPr>
            <p:ph type="title"/>
          </p:nvPr>
        </p:nvSpPr>
        <p:spPr/>
        <p:txBody>
          <a:bodyPr/>
          <a:lstStyle/>
          <a:p>
            <a:pPr eaLnBrk="1" hangingPunct="1"/>
            <a:r>
              <a:rPr lang="en-US"/>
              <a:t>Roadmap</a:t>
            </a:r>
          </a:p>
        </p:txBody>
      </p:sp>
      <p:sp>
        <p:nvSpPr>
          <p:cNvPr id="13318" name="Rectangle 4"/>
          <p:cNvSpPr>
            <a:spLocks noGrp="1" noChangeArrowheads="1"/>
          </p:cNvSpPr>
          <p:nvPr>
            <p:ph type="body" idx="1"/>
          </p:nvPr>
        </p:nvSpPr>
        <p:spPr/>
        <p:txBody>
          <a:bodyPr/>
          <a:lstStyle/>
          <a:p>
            <a:r>
              <a:rPr lang="en-US" b="1" smtClean="0"/>
              <a:t>Concurrently available methods</a:t>
            </a:r>
          </a:p>
          <a:p>
            <a:pPr lvl="1"/>
            <a:r>
              <a:rPr lang="en-US" smtClean="0"/>
              <a:t>Priority, Fairness and Interception</a:t>
            </a:r>
          </a:p>
          <a:p>
            <a:r>
              <a:rPr lang="en-US" smtClean="0"/>
              <a:t>Readers and Writers</a:t>
            </a:r>
          </a:p>
          <a:p>
            <a:pPr lvl="1"/>
            <a:r>
              <a:rPr lang="en-US" smtClean="0"/>
              <a:t>Readers and Writers policies</a:t>
            </a:r>
          </a:p>
          <a:p>
            <a:r>
              <a:rPr lang="en-US" smtClean="0"/>
              <a:t>Optimistic methods</a:t>
            </a:r>
          </a:p>
        </p:txBody>
      </p:sp>
      <p:sp>
        <p:nvSpPr>
          <p:cNvPr id="13319" name="Footer Placeholder 7"/>
          <p:cNvSpPr>
            <a:spLocks noGrp="1"/>
          </p:cNvSpPr>
          <p:nvPr>
            <p:ph type="ftr" sz="quarter" idx="11"/>
          </p:nvPr>
        </p:nvSpPr>
        <p:spPr>
          <a:noFill/>
        </p:spPr>
        <p:txBody>
          <a:bodyPr/>
          <a:lstStyle/>
          <a:p>
            <a:r>
              <a:rPr lang="en-US" smtClean="0"/>
              <a:t>Fairness and Optimism</a:t>
            </a:r>
            <a:endParaRPr lang="de-CH"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4274" name="Date Placeholder 3"/>
          <p:cNvSpPr>
            <a:spLocks noGrp="1"/>
          </p:cNvSpPr>
          <p:nvPr>
            <p:ph type="dt" sz="quarter" idx="10"/>
          </p:nvPr>
        </p:nvSpPr>
        <p:spPr>
          <a:noFill/>
        </p:spPr>
        <p:txBody>
          <a:bodyPr/>
          <a:lstStyle/>
          <a:p>
            <a:r>
              <a:rPr lang="en-US" smtClean="0"/>
              <a:t>© Oscar Nierstrasz</a:t>
            </a:r>
            <a:endParaRPr lang="de-CH" smtClean="0"/>
          </a:p>
        </p:txBody>
      </p:sp>
      <p:sp>
        <p:nvSpPr>
          <p:cNvPr id="54275" name="Footer Placeholder 4"/>
          <p:cNvSpPr>
            <a:spLocks noGrp="1"/>
          </p:cNvSpPr>
          <p:nvPr>
            <p:ph type="ftr" sz="quarter" idx="11"/>
          </p:nvPr>
        </p:nvSpPr>
        <p:spPr>
          <a:noFill/>
        </p:spPr>
        <p:txBody>
          <a:bodyPr/>
          <a:lstStyle/>
          <a:p>
            <a:r>
              <a:rPr lang="en-US" smtClean="0"/>
              <a:t>Fairness and Optimism</a:t>
            </a:r>
            <a:endParaRPr lang="de-CH" smtClean="0"/>
          </a:p>
        </p:txBody>
      </p:sp>
      <p:sp>
        <p:nvSpPr>
          <p:cNvPr id="54276" name="Slide Number Placeholder 5"/>
          <p:cNvSpPr>
            <a:spLocks noGrp="1"/>
          </p:cNvSpPr>
          <p:nvPr>
            <p:ph type="sldNum" sz="quarter" idx="12"/>
          </p:nvPr>
        </p:nvSpPr>
        <p:spPr>
          <a:noFill/>
        </p:spPr>
        <p:txBody>
          <a:bodyPr/>
          <a:lstStyle/>
          <a:p>
            <a:fld id="{4A57D769-7AD8-BC46-9336-3A670DB3AFFB}" type="slidenum">
              <a:rPr lang="de-CH" smtClean="0"/>
              <a:pPr/>
              <a:t>30</a:t>
            </a:fld>
            <a:endParaRPr lang="de-CH" sz="1400" smtClean="0">
              <a:solidFill>
                <a:srgbClr val="7E7E7E"/>
              </a:solidFill>
              <a:latin typeface="Times" charset="0"/>
            </a:endParaRPr>
          </a:p>
        </p:txBody>
      </p:sp>
      <p:sp>
        <p:nvSpPr>
          <p:cNvPr id="54277" name="Rectangle 2"/>
          <p:cNvSpPr>
            <a:spLocks noGrp="1" noChangeArrowheads="1"/>
          </p:cNvSpPr>
          <p:nvPr>
            <p:ph type="title"/>
          </p:nvPr>
        </p:nvSpPr>
        <p:spPr/>
        <p:txBody>
          <a:bodyPr/>
          <a:lstStyle/>
          <a:p>
            <a:r>
              <a:rPr lang="en-US"/>
              <a:t>Optimistic Methods — design steps</a:t>
            </a:r>
          </a:p>
        </p:txBody>
      </p:sp>
      <p:sp>
        <p:nvSpPr>
          <p:cNvPr id="54278" name="Rectangle 3"/>
          <p:cNvSpPr>
            <a:spLocks noGrp="1" noChangeArrowheads="1"/>
          </p:cNvSpPr>
          <p:nvPr>
            <p:ph type="body" idx="1"/>
          </p:nvPr>
        </p:nvSpPr>
        <p:spPr/>
        <p:txBody>
          <a:bodyPr/>
          <a:lstStyle/>
          <a:p>
            <a:pPr marL="342900" indent="-342900">
              <a:lnSpc>
                <a:spcPct val="90000"/>
              </a:lnSpc>
              <a:buFont typeface="Helvetica CE" charset="0"/>
              <a:buNone/>
            </a:pPr>
            <a:r>
              <a:rPr lang="en-US" sz="2000" i="1">
                <a:solidFill>
                  <a:srgbClr val="7F0101"/>
                </a:solidFill>
              </a:rPr>
              <a:t>Collect and encapsulate all mutable state so that it can be tracked as a unit:</a:t>
            </a:r>
          </a:p>
          <a:p>
            <a:pPr marL="342900" indent="-342900">
              <a:lnSpc>
                <a:spcPct val="90000"/>
              </a:lnSpc>
            </a:pPr>
            <a:r>
              <a:rPr lang="en-US" sz="2000"/>
              <a:t>Define an immutable helper class holding values of all instance variables.</a:t>
            </a:r>
          </a:p>
          <a:p>
            <a:pPr marL="342900" indent="-342900">
              <a:lnSpc>
                <a:spcPct val="90000"/>
              </a:lnSpc>
            </a:pPr>
            <a:r>
              <a:rPr lang="en-US" sz="2000"/>
              <a:t>Define a representation class, but make it mutable (allow instance variables to change), and additionally include a version number (or transaction identifier) field or even a sufficiently precise time stamp. </a:t>
            </a:r>
          </a:p>
          <a:p>
            <a:pPr marL="342900" indent="-342900">
              <a:lnSpc>
                <a:spcPct val="90000"/>
              </a:lnSpc>
            </a:pPr>
            <a:r>
              <a:rPr lang="en-US" sz="2000"/>
              <a:t>Embed all instance variables, plus a version number, in the host class, but define </a:t>
            </a:r>
            <a:r>
              <a:rPr lang="en-US" sz="1800">
                <a:latin typeface="Courier" charset="0"/>
                <a:ea typeface="Courier" charset="0"/>
                <a:cs typeface="Courier" charset="0"/>
              </a:rPr>
              <a:t>commit</a:t>
            </a:r>
            <a:r>
              <a:rPr lang="en-US" sz="2000"/>
              <a:t> to take as arguments all assumed values and all new values of these variables.</a:t>
            </a:r>
          </a:p>
          <a:p>
            <a:pPr marL="342900" indent="-342900">
              <a:lnSpc>
                <a:spcPct val="90000"/>
              </a:lnSpc>
            </a:pPr>
            <a:r>
              <a:rPr lang="en-US" sz="2000"/>
              <a:t>Maintain a serialized copy of object state. </a:t>
            </a:r>
          </a:p>
          <a:p>
            <a:pPr marL="342900" indent="-342900">
              <a:lnSpc>
                <a:spcPct val="90000"/>
              </a:lnSpc>
            </a:pPr>
            <a:r>
              <a:rPr lang="en-US" sz="2000"/>
              <a:t>Various combinations of the above ...</a:t>
            </a: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6322" name="Date Placeholder 3"/>
          <p:cNvSpPr>
            <a:spLocks noGrp="1"/>
          </p:cNvSpPr>
          <p:nvPr>
            <p:ph type="dt" sz="quarter" idx="10"/>
          </p:nvPr>
        </p:nvSpPr>
        <p:spPr>
          <a:noFill/>
        </p:spPr>
        <p:txBody>
          <a:bodyPr/>
          <a:lstStyle/>
          <a:p>
            <a:r>
              <a:rPr lang="en-US" smtClean="0"/>
              <a:t>© Oscar Nierstrasz</a:t>
            </a:r>
            <a:endParaRPr lang="de-CH" smtClean="0"/>
          </a:p>
        </p:txBody>
      </p:sp>
      <p:sp>
        <p:nvSpPr>
          <p:cNvPr id="56323" name="Footer Placeholder 4"/>
          <p:cNvSpPr>
            <a:spLocks noGrp="1"/>
          </p:cNvSpPr>
          <p:nvPr>
            <p:ph type="ftr" sz="quarter" idx="11"/>
          </p:nvPr>
        </p:nvSpPr>
        <p:spPr>
          <a:noFill/>
        </p:spPr>
        <p:txBody>
          <a:bodyPr/>
          <a:lstStyle/>
          <a:p>
            <a:r>
              <a:rPr lang="en-US" smtClean="0"/>
              <a:t>Fairness and Optimism</a:t>
            </a:r>
            <a:endParaRPr lang="de-CH" smtClean="0"/>
          </a:p>
        </p:txBody>
      </p:sp>
      <p:sp>
        <p:nvSpPr>
          <p:cNvPr id="56324" name="Slide Number Placeholder 5"/>
          <p:cNvSpPr>
            <a:spLocks noGrp="1"/>
          </p:cNvSpPr>
          <p:nvPr>
            <p:ph type="sldNum" sz="quarter" idx="12"/>
          </p:nvPr>
        </p:nvSpPr>
        <p:spPr>
          <a:noFill/>
        </p:spPr>
        <p:txBody>
          <a:bodyPr/>
          <a:lstStyle/>
          <a:p>
            <a:fld id="{B7DF259F-6473-AE44-8760-0FA329DDA23D}" type="slidenum">
              <a:rPr lang="de-CH" smtClean="0"/>
              <a:pPr/>
              <a:t>31</a:t>
            </a:fld>
            <a:endParaRPr lang="de-CH" sz="1400" smtClean="0">
              <a:solidFill>
                <a:srgbClr val="7E7E7E"/>
              </a:solidFill>
              <a:latin typeface="Times" charset="0"/>
            </a:endParaRPr>
          </a:p>
        </p:txBody>
      </p:sp>
      <p:sp>
        <p:nvSpPr>
          <p:cNvPr id="56325" name="Rectangle 2"/>
          <p:cNvSpPr>
            <a:spLocks noGrp="1" noChangeArrowheads="1"/>
          </p:cNvSpPr>
          <p:nvPr>
            <p:ph type="title"/>
          </p:nvPr>
        </p:nvSpPr>
        <p:spPr/>
        <p:txBody>
          <a:bodyPr/>
          <a:lstStyle/>
          <a:p>
            <a:r>
              <a:rPr lang="en-US"/>
              <a:t>Detect failure ...</a:t>
            </a:r>
          </a:p>
        </p:txBody>
      </p:sp>
      <p:sp>
        <p:nvSpPr>
          <p:cNvPr id="56326" name="Rectangle 3"/>
          <p:cNvSpPr>
            <a:spLocks noGrp="1" noChangeArrowheads="1"/>
          </p:cNvSpPr>
          <p:nvPr>
            <p:ph type="body" idx="1"/>
          </p:nvPr>
        </p:nvSpPr>
        <p:spPr>
          <a:xfrm>
            <a:off x="539750" y="1654175"/>
            <a:ext cx="8061325" cy="631825"/>
          </a:xfrm>
        </p:spPr>
        <p:txBody>
          <a:bodyPr anchor="t"/>
          <a:lstStyle/>
          <a:p>
            <a:pPr marL="0" indent="0" defTabSz="382588">
              <a:buFont typeface="Helvetica CE" charset="0"/>
              <a:buNone/>
            </a:pPr>
            <a:r>
              <a:rPr lang="en-US" i="1">
                <a:solidFill>
                  <a:srgbClr val="7F0101"/>
                </a:solidFill>
              </a:rPr>
              <a:t>Provide an operation that simultaneously detects version conflicts and performs updates via a method of the form: </a:t>
            </a:r>
          </a:p>
        </p:txBody>
      </p:sp>
      <p:sp>
        <p:nvSpPr>
          <p:cNvPr id="56327" name="Rectangle 4"/>
          <p:cNvSpPr>
            <a:spLocks noChangeArrowheads="1"/>
          </p:cNvSpPr>
          <p:nvPr/>
        </p:nvSpPr>
        <p:spPr bwMode="auto">
          <a:xfrm>
            <a:off x="609600" y="2795588"/>
            <a:ext cx="8048625" cy="3224212"/>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class Optimistic {							</a:t>
            </a:r>
            <a:r>
              <a:rPr lang="en-US" sz="1800" i="1">
                <a:solidFill>
                  <a:srgbClr val="7F0101"/>
                </a:solidFill>
                <a:latin typeface="Courier" charset="0"/>
                <a:ea typeface="Courier" charset="0"/>
                <a:cs typeface="Courier" charset="0"/>
              </a:rPr>
              <a:t>// code sketch</a:t>
            </a:r>
            <a:endParaRPr lang="en-US" sz="1800">
              <a:solidFill>
                <a:srgbClr val="7F0101"/>
              </a:solidFill>
              <a:latin typeface="Courier" charset="0"/>
              <a:ea typeface="Courier" charset="0"/>
              <a:cs typeface="Courier" charset="0"/>
            </a:endParaRP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private State currentState; 	</a:t>
            </a:r>
            <a:r>
              <a:rPr lang="en-US" sz="1800" i="1">
                <a:solidFill>
                  <a:srgbClr val="7F0101"/>
                </a:solidFill>
                <a:latin typeface="Courier" charset="0"/>
                <a:ea typeface="Courier" charset="0"/>
                <a:cs typeface="Courier" charset="0"/>
              </a:rPr>
              <a:t>// immutable values</a:t>
            </a:r>
            <a:endParaRPr lang="en-US" sz="1800">
              <a:solidFill>
                <a:srgbClr val="0A017F"/>
              </a:solidFill>
              <a:latin typeface="Courier" charset="0"/>
              <a:ea typeface="Courier" charset="0"/>
              <a:cs typeface="Courier" charset="0"/>
            </a:endParaRP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r>
              <a:rPr lang="en-US" sz="1800" b="1">
                <a:solidFill>
                  <a:srgbClr val="0A017F"/>
                </a:solidFill>
                <a:latin typeface="Courier" charset="0"/>
                <a:ea typeface="Courier" charset="0"/>
                <a:cs typeface="Courier" charset="0"/>
              </a:rPr>
              <a:t>synchronized</a:t>
            </a:r>
            <a:r>
              <a:rPr lang="en-US" sz="1800">
                <a:solidFill>
                  <a:srgbClr val="0A017F"/>
                </a:solidFill>
                <a:latin typeface="Courier" charset="0"/>
                <a:ea typeface="Courier" charset="0"/>
                <a:cs typeface="Courier" charset="0"/>
              </a:rPr>
              <a:t> boolean commit(State assumed, State next) </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boolean success = </a:t>
            </a:r>
            <a:r>
              <a:rPr lang="en-US" sz="1800" b="1">
                <a:solidFill>
                  <a:srgbClr val="0A017F"/>
                </a:solidFill>
                <a:latin typeface="Courier" charset="0"/>
                <a:ea typeface="Courier" charset="0"/>
                <a:cs typeface="Courier" charset="0"/>
              </a:rPr>
              <a:t>(currentState == assumed)</a:t>
            </a:r>
            <a:r>
              <a:rPr lang="en-US" sz="1800">
                <a:solidFill>
                  <a:srgbClr val="0A017F"/>
                </a:solidFill>
                <a:latin typeface="Courier" charset="0"/>
                <a:ea typeface="Courier" charset="0"/>
                <a:cs typeface="Courier" charset="0"/>
              </a:rPr>
              <a:t> ;</a:t>
            </a:r>
          </a:p>
          <a:p>
            <a:pPr defTabSz="379413" eaLnBrk="1" hangingPunct="1">
              <a:lnSpc>
                <a:spcPct val="95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if (success) </a:t>
            </a:r>
          </a:p>
          <a:p>
            <a:pPr defTabSz="379413" eaLnBrk="1" hangingPunct="1">
              <a:lnSpc>
                <a:spcPct val="95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currentState = next;</a:t>
            </a:r>
            <a:endParaRPr lang="en-US" sz="1800">
              <a:solidFill>
                <a:srgbClr val="0A017F"/>
              </a:solidFill>
              <a:latin typeface="Courier" charset="0"/>
              <a:ea typeface="Courier" charset="0"/>
              <a:cs typeface="Courier" charset="0"/>
            </a:endParaRP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return success;</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a:t>
            </a: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7346" name="Date Placeholder 2"/>
          <p:cNvSpPr>
            <a:spLocks noGrp="1"/>
          </p:cNvSpPr>
          <p:nvPr>
            <p:ph type="dt" sz="quarter" idx="10"/>
          </p:nvPr>
        </p:nvSpPr>
        <p:spPr>
          <a:noFill/>
        </p:spPr>
        <p:txBody>
          <a:bodyPr/>
          <a:lstStyle/>
          <a:p>
            <a:r>
              <a:rPr lang="en-US" smtClean="0"/>
              <a:t>© Oscar Nierstrasz</a:t>
            </a:r>
            <a:endParaRPr lang="de-CH" smtClean="0"/>
          </a:p>
        </p:txBody>
      </p:sp>
      <p:sp>
        <p:nvSpPr>
          <p:cNvPr id="57347" name="Footer Placeholder 3"/>
          <p:cNvSpPr>
            <a:spLocks noGrp="1"/>
          </p:cNvSpPr>
          <p:nvPr>
            <p:ph type="ftr" sz="quarter" idx="11"/>
          </p:nvPr>
        </p:nvSpPr>
        <p:spPr>
          <a:noFill/>
        </p:spPr>
        <p:txBody>
          <a:bodyPr/>
          <a:lstStyle/>
          <a:p>
            <a:r>
              <a:rPr lang="en-US" smtClean="0"/>
              <a:t>Fairness and Optimism</a:t>
            </a:r>
            <a:endParaRPr lang="de-CH" smtClean="0"/>
          </a:p>
        </p:txBody>
      </p:sp>
      <p:sp>
        <p:nvSpPr>
          <p:cNvPr id="57348" name="Slide Number Placeholder 4"/>
          <p:cNvSpPr>
            <a:spLocks noGrp="1"/>
          </p:cNvSpPr>
          <p:nvPr>
            <p:ph type="sldNum" sz="quarter" idx="12"/>
          </p:nvPr>
        </p:nvSpPr>
        <p:spPr>
          <a:noFill/>
        </p:spPr>
        <p:txBody>
          <a:bodyPr/>
          <a:lstStyle/>
          <a:p>
            <a:fld id="{5CE2981A-4217-5F4F-B1A1-EDBCA69CE15E}" type="slidenum">
              <a:rPr lang="de-CH" smtClean="0"/>
              <a:pPr/>
              <a:t>32</a:t>
            </a:fld>
            <a:endParaRPr lang="de-CH" sz="1400" smtClean="0">
              <a:solidFill>
                <a:srgbClr val="7E7E7E"/>
              </a:solidFill>
              <a:latin typeface="Times" charset="0"/>
            </a:endParaRPr>
          </a:p>
        </p:txBody>
      </p:sp>
      <p:sp>
        <p:nvSpPr>
          <p:cNvPr id="57349" name="Rectangle 2"/>
          <p:cNvSpPr>
            <a:spLocks noGrp="1" noChangeArrowheads="1"/>
          </p:cNvSpPr>
          <p:nvPr>
            <p:ph type="title"/>
          </p:nvPr>
        </p:nvSpPr>
        <p:spPr/>
        <p:txBody>
          <a:bodyPr/>
          <a:lstStyle/>
          <a:p>
            <a:r>
              <a:rPr lang="en-US"/>
              <a:t>An Optimistic Bounded Counter</a:t>
            </a:r>
          </a:p>
        </p:txBody>
      </p:sp>
      <p:sp>
        <p:nvSpPr>
          <p:cNvPr id="57350" name="Rectangle 4"/>
          <p:cNvSpPr>
            <a:spLocks noChangeArrowheads="1"/>
          </p:cNvSpPr>
          <p:nvPr/>
        </p:nvSpPr>
        <p:spPr bwMode="auto">
          <a:xfrm>
            <a:off x="76200" y="1828800"/>
            <a:ext cx="9018588" cy="3697288"/>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81000"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public class </a:t>
            </a:r>
            <a:r>
              <a:rPr lang="en-US" sz="1800" b="1">
                <a:solidFill>
                  <a:srgbClr val="0A017F"/>
                </a:solidFill>
                <a:latin typeface="Courier" charset="0"/>
                <a:ea typeface="Courier" charset="0"/>
                <a:cs typeface="Courier" charset="0"/>
              </a:rPr>
              <a:t>BoundedCounterOptimistic</a:t>
            </a:r>
          </a:p>
          <a:p>
            <a:pPr defTabSz="381000"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extends BoundedCounterAbstract {</a:t>
            </a:r>
          </a:p>
          <a:p>
            <a:pPr defTabSz="381000" eaLnBrk="1" hangingPunct="1">
              <a:lnSpc>
                <a:spcPct val="90000"/>
              </a:lnSpc>
              <a:spcBef>
                <a:spcPct val="20000"/>
              </a:spcBef>
              <a:buClr>
                <a:schemeClr val="hlink"/>
              </a:buClr>
              <a:buSzPct val="85000"/>
              <a:buFont typeface="Helvetica CE" charset="0"/>
              <a:buNone/>
            </a:pPr>
            <a:endParaRPr lang="en-US" sz="1800">
              <a:solidFill>
                <a:srgbClr val="0A017F"/>
              </a:solidFill>
              <a:latin typeface="Courier" charset="0"/>
              <a:ea typeface="Courier" charset="0"/>
              <a:cs typeface="Courier" charset="0"/>
            </a:endParaRPr>
          </a:p>
          <a:p>
            <a:pPr defTabSz="381000"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r>
              <a:rPr lang="en-US" sz="1800" b="1">
                <a:solidFill>
                  <a:srgbClr val="0A017F"/>
                </a:solidFill>
                <a:latin typeface="Courier" charset="0"/>
                <a:ea typeface="Courier" charset="0"/>
                <a:cs typeface="Courier" charset="0"/>
              </a:rPr>
              <a:t>protected synchronized boolean commit</a:t>
            </a:r>
            <a:r>
              <a:rPr lang="en-US" sz="1800">
                <a:solidFill>
                  <a:srgbClr val="0A017F"/>
                </a:solidFill>
                <a:latin typeface="Courier" charset="0"/>
                <a:ea typeface="Courier" charset="0"/>
                <a:cs typeface="Courier" charset="0"/>
              </a:rPr>
              <a:t>(Long oldc, Long newc) {</a:t>
            </a:r>
          </a:p>
          <a:p>
            <a:pPr defTabSz="381000"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boolean </a:t>
            </a:r>
            <a:r>
              <a:rPr lang="en-US" sz="1800" b="1">
                <a:solidFill>
                  <a:srgbClr val="0A017F"/>
                </a:solidFill>
                <a:latin typeface="Courier" charset="0"/>
                <a:ea typeface="Courier" charset="0"/>
                <a:cs typeface="Courier" charset="0"/>
              </a:rPr>
              <a:t>success = (count == oldc)</a:t>
            </a:r>
            <a:r>
              <a:rPr lang="en-US" sz="1800">
                <a:solidFill>
                  <a:srgbClr val="0A017F"/>
                </a:solidFill>
                <a:latin typeface="Courier" charset="0"/>
                <a:ea typeface="Courier" charset="0"/>
                <a:cs typeface="Courier" charset="0"/>
              </a:rPr>
              <a:t>;</a:t>
            </a:r>
          </a:p>
          <a:p>
            <a:pPr defTabSz="381000"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r>
              <a:rPr lang="en-US" sz="1800" b="1">
                <a:solidFill>
                  <a:srgbClr val="0A017F"/>
                </a:solidFill>
                <a:latin typeface="Courier" charset="0"/>
                <a:ea typeface="Courier" charset="0"/>
                <a:cs typeface="Courier" charset="0"/>
              </a:rPr>
              <a:t>if (success) {</a:t>
            </a:r>
          </a:p>
          <a:p>
            <a:pPr defTabSz="381000" eaLnBrk="1" hangingPunct="1">
              <a:lnSpc>
                <a:spcPct val="90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count = newc;</a:t>
            </a:r>
          </a:p>
          <a:p>
            <a:pPr defTabSz="381000" eaLnBrk="1" hangingPunct="1">
              <a:lnSpc>
                <a:spcPct val="90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 </a:t>
            </a:r>
            <a:r>
              <a:rPr lang="en-US" sz="1800">
                <a:solidFill>
                  <a:srgbClr val="0A017F"/>
                </a:solidFill>
                <a:latin typeface="Courier" charset="0"/>
                <a:ea typeface="Courier" charset="0"/>
                <a:cs typeface="Courier" charset="0"/>
              </a:rPr>
              <a:t>else {</a:t>
            </a:r>
          </a:p>
          <a:p>
            <a:pPr defTabSz="381000"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System.err.println("COMMIT FAILED -- RETRYING");</a:t>
            </a:r>
          </a:p>
          <a:p>
            <a:pPr defTabSz="381000"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defTabSz="381000"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r>
              <a:rPr lang="en-US" sz="1800" b="1">
                <a:solidFill>
                  <a:srgbClr val="0A017F"/>
                </a:solidFill>
                <a:latin typeface="Courier" charset="0"/>
                <a:ea typeface="Courier" charset="0"/>
                <a:cs typeface="Courier" charset="0"/>
              </a:rPr>
              <a:t>return success;</a:t>
            </a:r>
          </a:p>
          <a:p>
            <a:pPr defTabSz="381000"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p:txBody>
      </p:sp>
      <p:sp>
        <p:nvSpPr>
          <p:cNvPr id="57351" name="Rectangle 6"/>
          <p:cNvSpPr>
            <a:spLocks noChangeArrowheads="1"/>
          </p:cNvSpPr>
          <p:nvPr/>
        </p:nvSpPr>
        <p:spPr bwMode="auto">
          <a:xfrm>
            <a:off x="8313738" y="5249863"/>
            <a:ext cx="769937" cy="276225"/>
          </a:xfrm>
          <a:prstGeom prst="rect">
            <a:avLst/>
          </a:prstGeom>
          <a:noFill/>
          <a:ln w="9525">
            <a:noFill/>
            <a:miter lim="800000"/>
            <a:headEnd/>
            <a:tailEnd/>
          </a:ln>
        </p:spPr>
        <p:txBody>
          <a:bodyPr wrap="none">
            <a:prstTxWarp prst="textNoShape">
              <a:avLst/>
            </a:prstTxWarp>
            <a:spAutoFit/>
          </a:bodyPr>
          <a:lstStyle/>
          <a:p>
            <a:r>
              <a:rPr lang="en-US" sz="1200" i="1"/>
              <a:t>Counter</a:t>
            </a: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8370" name="Date Placeholder 3"/>
          <p:cNvSpPr>
            <a:spLocks noGrp="1"/>
          </p:cNvSpPr>
          <p:nvPr>
            <p:ph type="dt" sz="quarter" idx="10"/>
          </p:nvPr>
        </p:nvSpPr>
        <p:spPr>
          <a:noFill/>
        </p:spPr>
        <p:txBody>
          <a:bodyPr/>
          <a:lstStyle/>
          <a:p>
            <a:r>
              <a:rPr lang="en-US" smtClean="0"/>
              <a:t>© Oscar Nierstrasz</a:t>
            </a:r>
            <a:endParaRPr lang="de-CH" smtClean="0"/>
          </a:p>
        </p:txBody>
      </p:sp>
      <p:sp>
        <p:nvSpPr>
          <p:cNvPr id="58371" name="Footer Placeholder 4"/>
          <p:cNvSpPr>
            <a:spLocks noGrp="1"/>
          </p:cNvSpPr>
          <p:nvPr>
            <p:ph type="ftr" sz="quarter" idx="11"/>
          </p:nvPr>
        </p:nvSpPr>
        <p:spPr>
          <a:noFill/>
        </p:spPr>
        <p:txBody>
          <a:bodyPr/>
          <a:lstStyle/>
          <a:p>
            <a:r>
              <a:rPr lang="en-US" smtClean="0"/>
              <a:t>Fairness and Optimism</a:t>
            </a:r>
            <a:endParaRPr lang="de-CH" smtClean="0"/>
          </a:p>
        </p:txBody>
      </p:sp>
      <p:sp>
        <p:nvSpPr>
          <p:cNvPr id="58372" name="Slide Number Placeholder 5"/>
          <p:cNvSpPr>
            <a:spLocks noGrp="1"/>
          </p:cNvSpPr>
          <p:nvPr>
            <p:ph type="sldNum" sz="quarter" idx="12"/>
          </p:nvPr>
        </p:nvSpPr>
        <p:spPr>
          <a:noFill/>
        </p:spPr>
        <p:txBody>
          <a:bodyPr/>
          <a:lstStyle/>
          <a:p>
            <a:fld id="{9C7D9F44-44A0-534C-A009-EBBE351CD261}" type="slidenum">
              <a:rPr lang="de-CH" smtClean="0"/>
              <a:pPr/>
              <a:t>33</a:t>
            </a:fld>
            <a:endParaRPr lang="de-CH" sz="1400" smtClean="0">
              <a:solidFill>
                <a:srgbClr val="7E7E7E"/>
              </a:solidFill>
              <a:latin typeface="Times" charset="0"/>
            </a:endParaRPr>
          </a:p>
        </p:txBody>
      </p:sp>
      <p:sp>
        <p:nvSpPr>
          <p:cNvPr id="58373" name="Rectangle 2"/>
          <p:cNvSpPr>
            <a:spLocks noGrp="1" noChangeArrowheads="1"/>
          </p:cNvSpPr>
          <p:nvPr>
            <p:ph type="title"/>
          </p:nvPr>
        </p:nvSpPr>
        <p:spPr/>
        <p:txBody>
          <a:bodyPr/>
          <a:lstStyle/>
          <a:p>
            <a:r>
              <a:rPr lang="en-US"/>
              <a:t>Detect failure ...</a:t>
            </a:r>
          </a:p>
        </p:txBody>
      </p:sp>
      <p:sp>
        <p:nvSpPr>
          <p:cNvPr id="58374" name="Rectangle 3"/>
          <p:cNvSpPr>
            <a:spLocks noGrp="1" noChangeArrowheads="1"/>
          </p:cNvSpPr>
          <p:nvPr>
            <p:ph type="body" idx="1"/>
          </p:nvPr>
        </p:nvSpPr>
        <p:spPr>
          <a:xfrm>
            <a:off x="539750" y="1654175"/>
            <a:ext cx="8223250" cy="479425"/>
          </a:xfrm>
        </p:spPr>
        <p:txBody>
          <a:bodyPr anchor="t"/>
          <a:lstStyle/>
          <a:p>
            <a:pPr marL="0" indent="0" defTabSz="382588">
              <a:buFont typeface="Helvetica CE" charset="0"/>
              <a:buNone/>
            </a:pPr>
            <a:r>
              <a:rPr lang="en-US" i="1">
                <a:solidFill>
                  <a:srgbClr val="7F0101"/>
                </a:solidFill>
              </a:rPr>
              <a:t>Structure the main actions of each public method as follows:</a:t>
            </a:r>
            <a:endParaRPr lang="en-US"/>
          </a:p>
        </p:txBody>
      </p:sp>
      <p:sp>
        <p:nvSpPr>
          <p:cNvPr id="58375" name="Rectangle 4"/>
          <p:cNvSpPr>
            <a:spLocks noChangeArrowheads="1"/>
          </p:cNvSpPr>
          <p:nvPr/>
        </p:nvSpPr>
        <p:spPr bwMode="auto">
          <a:xfrm>
            <a:off x="304800" y="3230563"/>
            <a:ext cx="8648700" cy="1951037"/>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State </a:t>
            </a:r>
            <a:r>
              <a:rPr lang="en-US" sz="1800" b="1">
                <a:solidFill>
                  <a:srgbClr val="0A017F"/>
                </a:solidFill>
                <a:latin typeface="Courier" charset="0"/>
                <a:ea typeface="Courier" charset="0"/>
                <a:cs typeface="Courier" charset="0"/>
              </a:rPr>
              <a:t>assumed = currentState()</a:t>
            </a:r>
            <a:r>
              <a:rPr lang="en-US" sz="1800">
                <a:solidFill>
                  <a:srgbClr val="0A017F"/>
                </a:solidFill>
                <a:latin typeface="Courier" charset="0"/>
                <a:ea typeface="Courier" charset="0"/>
                <a:cs typeface="Courier" charset="0"/>
              </a:rPr>
              <a:t> ;</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State next = ... 							</a:t>
            </a:r>
            <a:r>
              <a:rPr lang="en-US" sz="1800" i="1">
                <a:solidFill>
                  <a:srgbClr val="7F0101"/>
                </a:solidFill>
                <a:latin typeface="Courier" charset="0"/>
                <a:ea typeface="Courier" charset="0"/>
                <a:cs typeface="Courier" charset="0"/>
              </a:rPr>
              <a:t>// compute optimistically</a:t>
            </a:r>
            <a:endParaRPr lang="en-US" sz="1800">
              <a:solidFill>
                <a:srgbClr val="7F0101"/>
              </a:solidFill>
              <a:latin typeface="Courier" charset="0"/>
              <a:ea typeface="Courier" charset="0"/>
              <a:cs typeface="Courier" charset="0"/>
            </a:endParaRPr>
          </a:p>
          <a:p>
            <a:pPr defTabSz="379413" eaLnBrk="1" hangingPunct="1">
              <a:lnSpc>
                <a:spcPct val="95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if (!commit(assumed, next))</a:t>
            </a:r>
          </a:p>
          <a:p>
            <a:pPr defTabSz="379413" eaLnBrk="1" hangingPunct="1">
              <a:lnSpc>
                <a:spcPct val="95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rollback();</a:t>
            </a:r>
            <a:endParaRPr lang="en-US" sz="1800">
              <a:solidFill>
                <a:srgbClr val="0A017F"/>
              </a:solidFill>
              <a:latin typeface="Courier" charset="0"/>
              <a:ea typeface="Courier" charset="0"/>
              <a:cs typeface="Courier" charset="0"/>
            </a:endParaRP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else</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otherActionsDependingOnNewStateButNotChangingIt();</a:t>
            </a: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9394" name="Date Placeholder 2"/>
          <p:cNvSpPr>
            <a:spLocks noGrp="1"/>
          </p:cNvSpPr>
          <p:nvPr>
            <p:ph type="dt" sz="quarter" idx="10"/>
          </p:nvPr>
        </p:nvSpPr>
        <p:spPr>
          <a:noFill/>
        </p:spPr>
        <p:txBody>
          <a:bodyPr/>
          <a:lstStyle/>
          <a:p>
            <a:r>
              <a:rPr lang="en-US" smtClean="0"/>
              <a:t>© Oscar Nierstrasz</a:t>
            </a:r>
            <a:endParaRPr lang="de-CH" smtClean="0"/>
          </a:p>
        </p:txBody>
      </p:sp>
      <p:sp>
        <p:nvSpPr>
          <p:cNvPr id="59395" name="Footer Placeholder 3"/>
          <p:cNvSpPr>
            <a:spLocks noGrp="1"/>
          </p:cNvSpPr>
          <p:nvPr>
            <p:ph type="ftr" sz="quarter" idx="11"/>
          </p:nvPr>
        </p:nvSpPr>
        <p:spPr>
          <a:noFill/>
        </p:spPr>
        <p:txBody>
          <a:bodyPr/>
          <a:lstStyle/>
          <a:p>
            <a:r>
              <a:rPr lang="en-US" smtClean="0"/>
              <a:t>Fairness and Optimism</a:t>
            </a:r>
            <a:endParaRPr lang="de-CH" smtClean="0"/>
          </a:p>
        </p:txBody>
      </p:sp>
      <p:sp>
        <p:nvSpPr>
          <p:cNvPr id="59396" name="Slide Number Placeholder 4"/>
          <p:cNvSpPr>
            <a:spLocks noGrp="1"/>
          </p:cNvSpPr>
          <p:nvPr>
            <p:ph type="sldNum" sz="quarter" idx="12"/>
          </p:nvPr>
        </p:nvSpPr>
        <p:spPr>
          <a:noFill/>
        </p:spPr>
        <p:txBody>
          <a:bodyPr/>
          <a:lstStyle/>
          <a:p>
            <a:fld id="{122F46A4-5EC6-EA41-A671-2475C64E3506}" type="slidenum">
              <a:rPr lang="de-CH" smtClean="0"/>
              <a:pPr/>
              <a:t>34</a:t>
            </a:fld>
            <a:endParaRPr lang="de-CH" sz="1400" smtClean="0">
              <a:solidFill>
                <a:srgbClr val="7E7E7E"/>
              </a:solidFill>
              <a:latin typeface="Times" charset="0"/>
            </a:endParaRPr>
          </a:p>
        </p:txBody>
      </p:sp>
      <p:sp>
        <p:nvSpPr>
          <p:cNvPr id="59397" name="Rectangle 2"/>
          <p:cNvSpPr>
            <a:spLocks noGrp="1" noChangeArrowheads="1"/>
          </p:cNvSpPr>
          <p:nvPr>
            <p:ph type="title"/>
          </p:nvPr>
        </p:nvSpPr>
        <p:spPr/>
        <p:txBody>
          <a:bodyPr/>
          <a:lstStyle/>
          <a:p>
            <a:r>
              <a:rPr lang="en-US"/>
              <a:t>An Optimistic Bounded Counter</a:t>
            </a:r>
          </a:p>
        </p:txBody>
      </p:sp>
      <p:sp>
        <p:nvSpPr>
          <p:cNvPr id="59398" name="Rectangle 4"/>
          <p:cNvSpPr>
            <a:spLocks noChangeArrowheads="1"/>
          </p:cNvSpPr>
          <p:nvPr/>
        </p:nvSpPr>
        <p:spPr bwMode="auto">
          <a:xfrm>
            <a:off x="457200" y="1905000"/>
            <a:ext cx="8521700" cy="4002088"/>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public synchronized long value() {</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return count;</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public void inc() { </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for (;;) {						</a:t>
            </a:r>
            <a:r>
              <a:rPr lang="en-US" sz="1800" i="1">
                <a:solidFill>
                  <a:srgbClr val="7E0007"/>
                </a:solidFill>
                <a:latin typeface="Courier" charset="0"/>
                <a:ea typeface="Courier" charset="0"/>
                <a:cs typeface="Courier" charset="0"/>
              </a:rPr>
              <a:t>// thinly disguised busy-wait!</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Long c = count; long v = c.longValue();</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if (v &lt; MAX &amp;&amp; commit(c, new Long(v+1))) break;</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Thread.yield();			</a:t>
            </a:r>
            <a:r>
              <a:rPr lang="en-US" sz="1800" i="1">
                <a:solidFill>
                  <a:srgbClr val="7E0007"/>
                </a:solidFill>
                <a:latin typeface="Courier" charset="0"/>
                <a:ea typeface="Courier" charset="0"/>
                <a:cs typeface="Courier" charset="0"/>
              </a:rPr>
              <a:t>// is there another thread?!</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a:t>
            </a:r>
          </a:p>
        </p:txBody>
      </p:sp>
      <p:grpSp>
        <p:nvGrpSpPr>
          <p:cNvPr id="59399" name="Group 5"/>
          <p:cNvGrpSpPr>
            <a:grpSpLocks/>
          </p:cNvGrpSpPr>
          <p:nvPr/>
        </p:nvGrpSpPr>
        <p:grpSpPr bwMode="auto">
          <a:xfrm>
            <a:off x="8382000" y="6096000"/>
            <a:ext cx="457200" cy="457200"/>
            <a:chOff x="5184" y="3552"/>
            <a:chExt cx="288" cy="288"/>
          </a:xfrm>
        </p:grpSpPr>
        <p:sp>
          <p:nvSpPr>
            <p:cNvPr id="59400" name="AutoShape 6"/>
            <p:cNvSpPr>
              <a:spLocks noChangeArrowheads="1"/>
            </p:cNvSpPr>
            <p:nvPr/>
          </p:nvSpPr>
          <p:spPr bwMode="auto">
            <a:xfrm>
              <a:off x="5184" y="3552"/>
              <a:ext cx="288" cy="288"/>
            </a:xfrm>
            <a:prstGeom prst="sun">
              <a:avLst>
                <a:gd name="adj" fmla="val 25000"/>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59401" name="Oval 7"/>
            <p:cNvSpPr>
              <a:spLocks noChangeArrowheads="1"/>
            </p:cNvSpPr>
            <p:nvPr/>
          </p:nvSpPr>
          <p:spPr bwMode="auto">
            <a:xfrm>
              <a:off x="5290" y="3625"/>
              <a:ext cx="144" cy="144"/>
            </a:xfrm>
            <a:prstGeom prst="ellipse">
              <a:avLst/>
            </a:prstGeom>
            <a:solidFill>
              <a:srgbClr val="0A017F"/>
            </a:solidFill>
            <a:ln w="9525">
              <a:solidFill>
                <a:schemeClr val="tx1"/>
              </a:solidFill>
              <a:round/>
              <a:headEnd/>
              <a:tailEnd/>
            </a:ln>
          </p:spPr>
          <p:txBody>
            <a:bodyPr wrap="none" anchor="ctr">
              <a:prstTxWarp prst="textNoShape">
                <a:avLst/>
              </a:prstTxWarp>
            </a:bodyPr>
            <a:lstStyle/>
            <a:p>
              <a:endParaRPr lang="en-US"/>
            </a:p>
          </p:txBody>
        </p:sp>
      </p:gr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0418" name="Date Placeholder 3"/>
          <p:cNvSpPr>
            <a:spLocks noGrp="1"/>
          </p:cNvSpPr>
          <p:nvPr>
            <p:ph type="dt" sz="quarter" idx="10"/>
          </p:nvPr>
        </p:nvSpPr>
        <p:spPr>
          <a:noFill/>
        </p:spPr>
        <p:txBody>
          <a:bodyPr/>
          <a:lstStyle/>
          <a:p>
            <a:r>
              <a:rPr lang="en-US" smtClean="0"/>
              <a:t>© Oscar Nierstrasz</a:t>
            </a:r>
            <a:endParaRPr lang="de-CH" smtClean="0"/>
          </a:p>
        </p:txBody>
      </p:sp>
      <p:sp>
        <p:nvSpPr>
          <p:cNvPr id="60419" name="Footer Placeholder 4"/>
          <p:cNvSpPr>
            <a:spLocks noGrp="1"/>
          </p:cNvSpPr>
          <p:nvPr>
            <p:ph type="ftr" sz="quarter" idx="11"/>
          </p:nvPr>
        </p:nvSpPr>
        <p:spPr>
          <a:noFill/>
        </p:spPr>
        <p:txBody>
          <a:bodyPr/>
          <a:lstStyle/>
          <a:p>
            <a:r>
              <a:rPr lang="en-US" smtClean="0"/>
              <a:t>Fairness and Optimism</a:t>
            </a:r>
            <a:endParaRPr lang="de-CH" smtClean="0"/>
          </a:p>
        </p:txBody>
      </p:sp>
      <p:sp>
        <p:nvSpPr>
          <p:cNvPr id="60420" name="Slide Number Placeholder 5"/>
          <p:cNvSpPr>
            <a:spLocks noGrp="1"/>
          </p:cNvSpPr>
          <p:nvPr>
            <p:ph type="sldNum" sz="quarter" idx="12"/>
          </p:nvPr>
        </p:nvSpPr>
        <p:spPr>
          <a:noFill/>
        </p:spPr>
        <p:txBody>
          <a:bodyPr/>
          <a:lstStyle/>
          <a:p>
            <a:fld id="{DDC5B25F-A898-AC45-8F48-2C81FEF06333}" type="slidenum">
              <a:rPr lang="de-CH" smtClean="0"/>
              <a:pPr/>
              <a:t>35</a:t>
            </a:fld>
            <a:endParaRPr lang="de-CH" sz="1400" smtClean="0">
              <a:solidFill>
                <a:srgbClr val="7E7E7E"/>
              </a:solidFill>
              <a:latin typeface="Times" charset="0"/>
            </a:endParaRPr>
          </a:p>
        </p:txBody>
      </p:sp>
      <p:sp>
        <p:nvSpPr>
          <p:cNvPr id="60421" name="Rectangle 2"/>
          <p:cNvSpPr>
            <a:spLocks noGrp="1" noChangeArrowheads="1"/>
          </p:cNvSpPr>
          <p:nvPr>
            <p:ph type="title"/>
          </p:nvPr>
        </p:nvSpPr>
        <p:spPr/>
        <p:txBody>
          <a:bodyPr/>
          <a:lstStyle/>
          <a:p>
            <a:r>
              <a:rPr lang="en-US"/>
              <a:t>Handle conflicts ...</a:t>
            </a:r>
          </a:p>
        </p:txBody>
      </p:sp>
      <p:sp>
        <p:nvSpPr>
          <p:cNvPr id="60422" name="Rectangle 3"/>
          <p:cNvSpPr>
            <a:spLocks noGrp="1" noChangeArrowheads="1"/>
          </p:cNvSpPr>
          <p:nvPr>
            <p:ph type="body" idx="1"/>
          </p:nvPr>
        </p:nvSpPr>
        <p:spPr/>
        <p:txBody>
          <a:bodyPr/>
          <a:lstStyle/>
          <a:p>
            <a:pPr marL="342900" indent="-342900">
              <a:buFont typeface="Helvetica CE" charset="0"/>
              <a:buNone/>
            </a:pPr>
            <a:r>
              <a:rPr lang="en-US" b="1" i="1">
                <a:solidFill>
                  <a:srgbClr val="7F0101"/>
                </a:solidFill>
              </a:rPr>
              <a:t>Choose and implement a policy for dealing with commit failures: </a:t>
            </a:r>
            <a:endParaRPr lang="en-US" b="1"/>
          </a:p>
          <a:p>
            <a:pPr marL="342900" indent="-342900"/>
            <a:r>
              <a:rPr lang="en-US" i="1">
                <a:solidFill>
                  <a:srgbClr val="7F0101"/>
                </a:solidFill>
              </a:rPr>
              <a:t>Throw an exception</a:t>
            </a:r>
            <a:r>
              <a:rPr lang="en-US"/>
              <a:t> upon commit failure that tells a client that it may retry. </a:t>
            </a:r>
          </a:p>
          <a:p>
            <a:pPr marL="342900" indent="-342900"/>
            <a:r>
              <a:rPr lang="en-US" i="1">
                <a:solidFill>
                  <a:srgbClr val="7F0101"/>
                </a:solidFill>
              </a:rPr>
              <a:t>Internally retry</a:t>
            </a:r>
            <a:r>
              <a:rPr lang="en-US"/>
              <a:t> the action until it succeeds. </a:t>
            </a:r>
          </a:p>
          <a:p>
            <a:pPr marL="342900" indent="-342900"/>
            <a:r>
              <a:rPr lang="en-US" i="1">
                <a:solidFill>
                  <a:srgbClr val="7F0101"/>
                </a:solidFill>
              </a:rPr>
              <a:t>Retry some bounded number of times</a:t>
            </a:r>
            <a:r>
              <a:rPr lang="en-US"/>
              <a:t>, or until a timeout occurs, finally throwing an exception. </a:t>
            </a:r>
          </a:p>
          <a:p>
            <a:pPr marL="342900" indent="-342900"/>
            <a:r>
              <a:rPr lang="en-US" i="1">
                <a:solidFill>
                  <a:srgbClr val="7F0101"/>
                </a:solidFill>
              </a:rPr>
              <a:t>Pessimistically synchronize</a:t>
            </a:r>
            <a:r>
              <a:rPr lang="en-US"/>
              <a:t> selected methods which should not fail.</a:t>
            </a: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1442" name="Date Placeholder 3"/>
          <p:cNvSpPr>
            <a:spLocks noGrp="1"/>
          </p:cNvSpPr>
          <p:nvPr>
            <p:ph type="dt" sz="quarter" idx="10"/>
          </p:nvPr>
        </p:nvSpPr>
        <p:spPr>
          <a:noFill/>
        </p:spPr>
        <p:txBody>
          <a:bodyPr/>
          <a:lstStyle/>
          <a:p>
            <a:r>
              <a:rPr lang="en-US" smtClean="0"/>
              <a:t>© Oscar Nierstrasz</a:t>
            </a:r>
            <a:endParaRPr lang="de-CH" smtClean="0"/>
          </a:p>
        </p:txBody>
      </p:sp>
      <p:sp>
        <p:nvSpPr>
          <p:cNvPr id="61443" name="Footer Placeholder 4"/>
          <p:cNvSpPr>
            <a:spLocks noGrp="1"/>
          </p:cNvSpPr>
          <p:nvPr>
            <p:ph type="ftr" sz="quarter" idx="11"/>
          </p:nvPr>
        </p:nvSpPr>
        <p:spPr>
          <a:noFill/>
        </p:spPr>
        <p:txBody>
          <a:bodyPr/>
          <a:lstStyle/>
          <a:p>
            <a:r>
              <a:rPr lang="en-US" smtClean="0"/>
              <a:t>Fairness and Optimism</a:t>
            </a:r>
            <a:endParaRPr lang="de-CH" smtClean="0"/>
          </a:p>
        </p:txBody>
      </p:sp>
      <p:sp>
        <p:nvSpPr>
          <p:cNvPr id="61444" name="Slide Number Placeholder 5"/>
          <p:cNvSpPr>
            <a:spLocks noGrp="1"/>
          </p:cNvSpPr>
          <p:nvPr>
            <p:ph type="sldNum" sz="quarter" idx="12"/>
          </p:nvPr>
        </p:nvSpPr>
        <p:spPr>
          <a:noFill/>
        </p:spPr>
        <p:txBody>
          <a:bodyPr/>
          <a:lstStyle/>
          <a:p>
            <a:fld id="{DABEEFEB-800F-4440-9119-3CB22298AFCF}" type="slidenum">
              <a:rPr lang="de-CH" smtClean="0"/>
              <a:pPr/>
              <a:t>36</a:t>
            </a:fld>
            <a:endParaRPr lang="de-CH" sz="1400" smtClean="0">
              <a:solidFill>
                <a:srgbClr val="7E7E7E"/>
              </a:solidFill>
              <a:latin typeface="Times" charset="0"/>
            </a:endParaRPr>
          </a:p>
        </p:txBody>
      </p:sp>
      <p:sp>
        <p:nvSpPr>
          <p:cNvPr id="61445" name="Rectangle 2"/>
          <p:cNvSpPr>
            <a:spLocks noGrp="1" noChangeArrowheads="1"/>
          </p:cNvSpPr>
          <p:nvPr>
            <p:ph type="title"/>
          </p:nvPr>
        </p:nvSpPr>
        <p:spPr/>
        <p:txBody>
          <a:bodyPr/>
          <a:lstStyle/>
          <a:p>
            <a:r>
              <a:rPr lang="en-US"/>
              <a:t>Ensure progress ...</a:t>
            </a:r>
          </a:p>
        </p:txBody>
      </p:sp>
      <p:sp>
        <p:nvSpPr>
          <p:cNvPr id="61446" name="Rectangle 3"/>
          <p:cNvSpPr>
            <a:spLocks noGrp="1" noChangeArrowheads="1"/>
          </p:cNvSpPr>
          <p:nvPr>
            <p:ph type="body" idx="1"/>
          </p:nvPr>
        </p:nvSpPr>
        <p:spPr/>
        <p:txBody>
          <a:bodyPr/>
          <a:lstStyle/>
          <a:p>
            <a:pPr marL="342900" indent="-342900">
              <a:buFont typeface="Helvetica CE" charset="0"/>
              <a:buNone/>
            </a:pPr>
            <a:r>
              <a:rPr lang="en-US" b="1" i="1">
                <a:solidFill>
                  <a:srgbClr val="7F0101"/>
                </a:solidFill>
              </a:rPr>
              <a:t>Ensure progress in case of internal retries </a:t>
            </a:r>
          </a:p>
          <a:p>
            <a:pPr marL="342900" indent="-342900"/>
            <a:endParaRPr lang="en-US"/>
          </a:p>
          <a:p>
            <a:pPr marL="342900" indent="-342900"/>
            <a:r>
              <a:rPr lang="en-US" i="1">
                <a:solidFill>
                  <a:srgbClr val="7F0101"/>
                </a:solidFill>
              </a:rPr>
              <a:t>Immediately retrying</a:t>
            </a:r>
            <a:r>
              <a:rPr lang="en-US"/>
              <a:t> may be counterproductive!</a:t>
            </a:r>
          </a:p>
          <a:p>
            <a:pPr marL="342900" indent="-342900"/>
            <a:r>
              <a:rPr lang="en-US" i="1">
                <a:solidFill>
                  <a:srgbClr val="7F0101"/>
                </a:solidFill>
              </a:rPr>
              <a:t>Yielding</a:t>
            </a:r>
            <a:r>
              <a:rPr lang="en-US"/>
              <a:t> may only be effective if all threads have reasonable priorities and the Java scheduler at least approximates </a:t>
            </a:r>
            <a:r>
              <a:rPr lang="en-US" i="1">
                <a:solidFill>
                  <a:srgbClr val="7F0101"/>
                </a:solidFill>
              </a:rPr>
              <a:t>fair choice</a:t>
            </a:r>
            <a:r>
              <a:rPr lang="en-US"/>
              <a:t> among waiting tasks (which it is not guaranteed to do)!</a:t>
            </a:r>
          </a:p>
          <a:p>
            <a:pPr marL="342900" indent="-342900"/>
            <a:r>
              <a:rPr lang="en-US" i="1">
                <a:solidFill>
                  <a:srgbClr val="7F0101"/>
                </a:solidFill>
              </a:rPr>
              <a:t>Limit retries</a:t>
            </a:r>
            <a:r>
              <a:rPr lang="en-US"/>
              <a:t> to avoid livelock</a:t>
            </a: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2466" name="Date Placeholder 3"/>
          <p:cNvSpPr>
            <a:spLocks noGrp="1"/>
          </p:cNvSpPr>
          <p:nvPr>
            <p:ph type="dt" sz="quarter" idx="10"/>
          </p:nvPr>
        </p:nvSpPr>
        <p:spPr>
          <a:noFill/>
        </p:spPr>
        <p:txBody>
          <a:bodyPr/>
          <a:lstStyle/>
          <a:p>
            <a:r>
              <a:rPr lang="en-US" smtClean="0"/>
              <a:t>© Oscar Nierstrasz</a:t>
            </a:r>
            <a:endParaRPr lang="de-CH" smtClean="0"/>
          </a:p>
        </p:txBody>
      </p:sp>
      <p:sp>
        <p:nvSpPr>
          <p:cNvPr id="62467" name="Footer Placeholder 4"/>
          <p:cNvSpPr>
            <a:spLocks noGrp="1"/>
          </p:cNvSpPr>
          <p:nvPr>
            <p:ph type="ftr" sz="quarter" idx="11"/>
          </p:nvPr>
        </p:nvSpPr>
        <p:spPr>
          <a:noFill/>
        </p:spPr>
        <p:txBody>
          <a:bodyPr/>
          <a:lstStyle/>
          <a:p>
            <a:r>
              <a:rPr lang="en-US" smtClean="0"/>
              <a:t>Fairness and Optimism</a:t>
            </a:r>
            <a:endParaRPr lang="de-CH" smtClean="0"/>
          </a:p>
        </p:txBody>
      </p:sp>
      <p:sp>
        <p:nvSpPr>
          <p:cNvPr id="62468" name="Slide Number Placeholder 5"/>
          <p:cNvSpPr>
            <a:spLocks noGrp="1"/>
          </p:cNvSpPr>
          <p:nvPr>
            <p:ph type="sldNum" sz="quarter" idx="12"/>
          </p:nvPr>
        </p:nvSpPr>
        <p:spPr>
          <a:noFill/>
        </p:spPr>
        <p:txBody>
          <a:bodyPr/>
          <a:lstStyle/>
          <a:p>
            <a:fld id="{B9D074AD-967B-D144-B7E5-0ED5EAA882EE}" type="slidenum">
              <a:rPr lang="de-CH" smtClean="0"/>
              <a:pPr/>
              <a:t>37</a:t>
            </a:fld>
            <a:endParaRPr lang="de-CH" sz="1400" smtClean="0">
              <a:solidFill>
                <a:srgbClr val="7E7E7E"/>
              </a:solidFill>
              <a:latin typeface="Times" charset="0"/>
            </a:endParaRPr>
          </a:p>
        </p:txBody>
      </p:sp>
      <p:sp>
        <p:nvSpPr>
          <p:cNvPr id="62469" name="Rectangle 4"/>
          <p:cNvSpPr>
            <a:spLocks noGrp="1" noChangeArrowheads="1"/>
          </p:cNvSpPr>
          <p:nvPr>
            <p:ph type="title"/>
          </p:nvPr>
        </p:nvSpPr>
        <p:spPr/>
        <p:txBody>
          <a:bodyPr/>
          <a:lstStyle/>
          <a:p>
            <a:r>
              <a:rPr lang="en-US"/>
              <a:t>What you should know!</a:t>
            </a:r>
          </a:p>
        </p:txBody>
      </p:sp>
      <p:sp>
        <p:nvSpPr>
          <p:cNvPr id="62470" name="Rectangle 5"/>
          <p:cNvSpPr>
            <a:spLocks noGrp="1" noChangeArrowheads="1"/>
          </p:cNvSpPr>
          <p:nvPr>
            <p:ph type="body" idx="1"/>
          </p:nvPr>
        </p:nvSpPr>
        <p:spPr/>
        <p:txBody>
          <a:bodyPr/>
          <a:lstStyle/>
          <a:p>
            <a:r>
              <a:rPr lang="en-US" i="1"/>
              <a:t>What criteria might you use to prioritize threads?</a:t>
            </a:r>
          </a:p>
          <a:p>
            <a:r>
              <a:rPr lang="en-US" i="1"/>
              <a:t>What are different possible definitions of fairness?</a:t>
            </a:r>
          </a:p>
          <a:p>
            <a:r>
              <a:rPr lang="en-US" i="1"/>
              <a:t>What are readers and writers problems?</a:t>
            </a:r>
          </a:p>
          <a:p>
            <a:r>
              <a:rPr lang="en-US" i="1"/>
              <a:t>What difficulties do readers and writers pose?</a:t>
            </a:r>
          </a:p>
          <a:p>
            <a:r>
              <a:rPr lang="en-US" i="1"/>
              <a:t>When should you consider using optimistic methods?</a:t>
            </a:r>
          </a:p>
          <a:p>
            <a:r>
              <a:rPr lang="en-US" i="1"/>
              <a:t>How can an optimistic method fail? How do you detect failure?</a:t>
            </a: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3490" name="Date Placeholder 3"/>
          <p:cNvSpPr>
            <a:spLocks noGrp="1"/>
          </p:cNvSpPr>
          <p:nvPr>
            <p:ph type="dt" sz="quarter" idx="10"/>
          </p:nvPr>
        </p:nvSpPr>
        <p:spPr>
          <a:noFill/>
        </p:spPr>
        <p:txBody>
          <a:bodyPr/>
          <a:lstStyle/>
          <a:p>
            <a:r>
              <a:rPr lang="en-US" smtClean="0"/>
              <a:t>© Oscar Nierstrasz</a:t>
            </a:r>
            <a:endParaRPr lang="de-CH" smtClean="0"/>
          </a:p>
        </p:txBody>
      </p:sp>
      <p:sp>
        <p:nvSpPr>
          <p:cNvPr id="63491" name="Footer Placeholder 4"/>
          <p:cNvSpPr>
            <a:spLocks noGrp="1"/>
          </p:cNvSpPr>
          <p:nvPr>
            <p:ph type="ftr" sz="quarter" idx="11"/>
          </p:nvPr>
        </p:nvSpPr>
        <p:spPr>
          <a:noFill/>
        </p:spPr>
        <p:txBody>
          <a:bodyPr/>
          <a:lstStyle/>
          <a:p>
            <a:r>
              <a:rPr lang="en-US" smtClean="0"/>
              <a:t>Fairness and Optimism</a:t>
            </a:r>
            <a:endParaRPr lang="de-CH" smtClean="0"/>
          </a:p>
        </p:txBody>
      </p:sp>
      <p:sp>
        <p:nvSpPr>
          <p:cNvPr id="63492" name="Slide Number Placeholder 5"/>
          <p:cNvSpPr>
            <a:spLocks noGrp="1"/>
          </p:cNvSpPr>
          <p:nvPr>
            <p:ph type="sldNum" sz="quarter" idx="12"/>
          </p:nvPr>
        </p:nvSpPr>
        <p:spPr>
          <a:noFill/>
        </p:spPr>
        <p:txBody>
          <a:bodyPr/>
          <a:lstStyle/>
          <a:p>
            <a:fld id="{1D2B6BAC-4976-5849-BFD1-A19DCB2FE704}" type="slidenum">
              <a:rPr lang="de-CH" smtClean="0"/>
              <a:pPr/>
              <a:t>38</a:t>
            </a:fld>
            <a:endParaRPr lang="de-CH" sz="1400" smtClean="0">
              <a:solidFill>
                <a:srgbClr val="7E7E7E"/>
              </a:solidFill>
              <a:latin typeface="Times" charset="0"/>
            </a:endParaRPr>
          </a:p>
        </p:txBody>
      </p:sp>
      <p:sp>
        <p:nvSpPr>
          <p:cNvPr id="63493" name="Rectangle 4"/>
          <p:cNvSpPr>
            <a:spLocks noGrp="1" noChangeArrowheads="1"/>
          </p:cNvSpPr>
          <p:nvPr>
            <p:ph type="title"/>
          </p:nvPr>
        </p:nvSpPr>
        <p:spPr/>
        <p:txBody>
          <a:bodyPr/>
          <a:lstStyle/>
          <a:p>
            <a:r>
              <a:rPr lang="en-US"/>
              <a:t>Can you answer these questions?</a:t>
            </a:r>
          </a:p>
        </p:txBody>
      </p:sp>
      <p:sp>
        <p:nvSpPr>
          <p:cNvPr id="63494" name="Rectangle 5"/>
          <p:cNvSpPr>
            <a:spLocks noGrp="1" noChangeArrowheads="1"/>
          </p:cNvSpPr>
          <p:nvPr>
            <p:ph type="body" idx="1"/>
          </p:nvPr>
        </p:nvSpPr>
        <p:spPr/>
        <p:txBody>
          <a:bodyPr/>
          <a:lstStyle/>
          <a:p>
            <a:r>
              <a:rPr lang="en-US" i="1"/>
              <a:t>When does it make sense to split locks? How does it work?</a:t>
            </a:r>
          </a:p>
          <a:p>
            <a:r>
              <a:rPr lang="en-US" i="1"/>
              <a:t>When should you provide a policy for upgrading readers to writers?</a:t>
            </a:r>
          </a:p>
          <a:p>
            <a:r>
              <a:rPr lang="en-US" i="1"/>
              <a:t>What are the dangers in letting the (Java) scheduler choose which writer may enter a critical section?</a:t>
            </a:r>
          </a:p>
          <a:p>
            <a:r>
              <a:rPr lang="en-US" i="1"/>
              <a:t>What are advantages and disadvantages of encapsulating synchronization conditions as helper methods?</a:t>
            </a:r>
          </a:p>
          <a:p>
            <a:r>
              <a:rPr lang="en-US" i="1"/>
              <a:t>How can optimistic methods livelock?</a:t>
            </a: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166" name="Rectangle 3"/>
          <p:cNvSpPr>
            <a:spLocks noGrp="1" noChangeArrowheads="1"/>
          </p:cNvSpPr>
          <p:nvPr>
            <p:ph type="title"/>
          </p:nvPr>
        </p:nvSpPr>
        <p:spPr/>
        <p:txBody>
          <a:bodyPr/>
          <a:lstStyle/>
          <a:p>
            <a:pPr eaLnBrk="1" hangingPunct="1"/>
            <a:r>
              <a:rPr lang="en-US" dirty="0" smtClean="0"/>
              <a:t>License</a:t>
            </a:r>
            <a:endParaRPr lang="en-US" dirty="0"/>
          </a:p>
        </p:txBody>
      </p:sp>
      <p:sp>
        <p:nvSpPr>
          <p:cNvPr id="92162" name="Date Placeholder 3"/>
          <p:cNvSpPr>
            <a:spLocks noGrp="1"/>
          </p:cNvSpPr>
          <p:nvPr>
            <p:ph type="dt" sz="half" idx="10"/>
          </p:nvPr>
        </p:nvSpPr>
        <p:spPr>
          <a:noFill/>
        </p:spPr>
        <p:txBody>
          <a:bodyPr/>
          <a:lstStyle/>
          <a:p>
            <a:r>
              <a:rPr lang="de-CH" smtClean="0">
                <a:latin typeface="Helvetica" charset="0"/>
              </a:rPr>
              <a:t>© Oscar Nierstrasz</a:t>
            </a:r>
          </a:p>
        </p:txBody>
      </p:sp>
      <p:sp>
        <p:nvSpPr>
          <p:cNvPr id="92163" name="Footer Placeholder 4"/>
          <p:cNvSpPr>
            <a:spLocks noGrp="1"/>
          </p:cNvSpPr>
          <p:nvPr>
            <p:ph type="ftr" sz="quarter" idx="11"/>
          </p:nvPr>
        </p:nvSpPr>
        <p:spPr>
          <a:noFill/>
        </p:spPr>
        <p:txBody>
          <a:bodyPr/>
          <a:lstStyle/>
          <a:p>
            <a:r>
              <a:rPr lang="de-CH" smtClean="0">
                <a:latin typeface="Helvetica" charset="0"/>
              </a:rPr>
              <a:t>ESE — Introduction</a:t>
            </a:r>
          </a:p>
        </p:txBody>
      </p:sp>
      <p:grpSp>
        <p:nvGrpSpPr>
          <p:cNvPr id="2" name="Group 11"/>
          <p:cNvGrpSpPr/>
          <p:nvPr/>
        </p:nvGrpSpPr>
        <p:grpSpPr>
          <a:xfrm>
            <a:off x="762000" y="1600200"/>
            <a:ext cx="7620000" cy="4401204"/>
            <a:chOff x="762000" y="1600200"/>
            <a:chExt cx="7620000" cy="4401204"/>
          </a:xfrm>
        </p:grpSpPr>
        <p:sp>
          <p:nvSpPr>
            <p:cNvPr id="92165" name="Rectangle 2"/>
            <p:cNvSpPr>
              <a:spLocks noChangeArrowheads="1"/>
            </p:cNvSpPr>
            <p:nvPr/>
          </p:nvSpPr>
          <p:spPr bwMode="auto">
            <a:xfrm>
              <a:off x="762000" y="1600200"/>
              <a:ext cx="7620000" cy="4401204"/>
            </a:xfrm>
            <a:prstGeom prst="rect">
              <a:avLst/>
            </a:prstGeom>
            <a:solidFill>
              <a:srgbClr val="FFFFCC"/>
            </a:solidFill>
            <a:ln w="9525">
              <a:solidFill>
                <a:schemeClr val="tx1"/>
              </a:solidFill>
              <a:miter lim="800000"/>
              <a:headEnd/>
              <a:tailEnd/>
            </a:ln>
          </p:spPr>
          <p:txBody>
            <a:bodyPr>
              <a:prstTxWarp prst="textNoShape">
                <a:avLst/>
              </a:prstTxWarp>
              <a:spAutoFit/>
            </a:bodyPr>
            <a:lstStyle/>
            <a:p>
              <a:pPr marL="192088" indent="-192088"/>
              <a:endParaRPr lang="en-US" sz="1400" b="1" dirty="0">
                <a:solidFill>
                  <a:srgbClr val="000000"/>
                </a:solidFill>
              </a:endParaRPr>
            </a:p>
            <a:p>
              <a:pPr marL="192088" indent="-192088"/>
              <a:endParaRPr lang="en-US" sz="1400" b="1" dirty="0">
                <a:solidFill>
                  <a:srgbClr val="000000"/>
                </a:solidFill>
              </a:endParaRPr>
            </a:p>
            <a:p>
              <a:pPr marL="192088" indent="-192088"/>
              <a:endParaRPr lang="en-US" sz="1400" b="1" dirty="0">
                <a:solidFill>
                  <a:srgbClr val="000000"/>
                </a:solidFill>
              </a:endParaRPr>
            </a:p>
            <a:p>
              <a:pPr marL="192088" indent="-192088"/>
              <a:endParaRPr lang="en-US" sz="1400" b="1" dirty="0">
                <a:solidFill>
                  <a:srgbClr val="000000"/>
                </a:solidFill>
              </a:endParaRPr>
            </a:p>
            <a:p>
              <a:pPr marL="192088" indent="-192088"/>
              <a:endParaRPr lang="en-US" sz="1400" b="1" dirty="0">
                <a:solidFill>
                  <a:srgbClr val="000000"/>
                </a:solidFill>
              </a:endParaRPr>
            </a:p>
            <a:p>
              <a:pPr marL="192088" indent="-192088" algn="ctr"/>
              <a:r>
                <a:rPr lang="en-US" sz="1400" b="1" dirty="0">
                  <a:solidFill>
                    <a:srgbClr val="000000"/>
                  </a:solidFill>
                </a:rPr>
                <a:t>Attribution-</a:t>
              </a:r>
              <a:r>
                <a:rPr lang="en-US" sz="1400" b="1" dirty="0" err="1">
                  <a:solidFill>
                    <a:srgbClr val="000000"/>
                  </a:solidFill>
                </a:rPr>
                <a:t>ShareAlike</a:t>
              </a:r>
              <a:r>
                <a:rPr lang="en-US" sz="1400" b="1" dirty="0">
                  <a:solidFill>
                    <a:srgbClr val="000000"/>
                  </a:solidFill>
                </a:rPr>
                <a:t> 3.0 </a:t>
              </a:r>
              <a:r>
                <a:rPr lang="en-US" sz="1400" b="1" dirty="0" err="1">
                  <a:solidFill>
                    <a:srgbClr val="000000"/>
                  </a:solidFill>
                </a:rPr>
                <a:t>Unported</a:t>
              </a:r>
              <a:endParaRPr lang="en-US" sz="1400" b="1" dirty="0">
                <a:solidFill>
                  <a:srgbClr val="000000"/>
                </a:solidFill>
              </a:endParaRPr>
            </a:p>
            <a:p>
              <a:pPr marL="192088" indent="-192088"/>
              <a:r>
                <a:rPr lang="en-US" sz="1400" b="1" i="1" dirty="0">
                  <a:solidFill>
                    <a:srgbClr val="000000"/>
                  </a:solidFill>
                </a:rPr>
                <a:t>You are free:</a:t>
              </a:r>
              <a:endParaRPr lang="en-US" sz="1400" dirty="0">
                <a:solidFill>
                  <a:srgbClr val="000000"/>
                </a:solidFill>
              </a:endParaRPr>
            </a:p>
            <a:p>
              <a:pPr lvl="1"/>
              <a:r>
                <a:rPr lang="en-US" sz="1400" b="1" dirty="0">
                  <a:solidFill>
                    <a:srgbClr val="000000"/>
                  </a:solidFill>
                </a:rPr>
                <a:t>to Share</a:t>
              </a:r>
              <a:r>
                <a:rPr lang="en-US" sz="1400" dirty="0">
                  <a:solidFill>
                    <a:srgbClr val="000000"/>
                  </a:solidFill>
                </a:rPr>
                <a:t> — to copy, distribute and transmit the work</a:t>
              </a:r>
            </a:p>
            <a:p>
              <a:pPr lvl="1"/>
              <a:r>
                <a:rPr lang="en-US" sz="1400" b="1" dirty="0">
                  <a:solidFill>
                    <a:srgbClr val="000000"/>
                  </a:solidFill>
                </a:rPr>
                <a:t>to Remix</a:t>
              </a:r>
              <a:r>
                <a:rPr lang="en-US" sz="1400" dirty="0">
                  <a:solidFill>
                    <a:srgbClr val="000000"/>
                  </a:solidFill>
                </a:rPr>
                <a:t> — to adapt the work</a:t>
              </a:r>
            </a:p>
            <a:p>
              <a:pPr marL="192088" indent="-192088"/>
              <a:endParaRPr lang="en-US" sz="1400" b="1" i="1" dirty="0">
                <a:solidFill>
                  <a:srgbClr val="000000"/>
                </a:solidFill>
              </a:endParaRPr>
            </a:p>
            <a:p>
              <a:pPr marL="192088" indent="-192088"/>
              <a:r>
                <a:rPr lang="en-US" sz="1400" b="1" i="1" dirty="0">
                  <a:solidFill>
                    <a:srgbClr val="000000"/>
                  </a:solidFill>
                </a:rPr>
                <a:t>Under the following conditions:</a:t>
              </a:r>
              <a:endParaRPr lang="en-US" sz="1400" dirty="0">
                <a:solidFill>
                  <a:srgbClr val="000000"/>
                </a:solidFill>
              </a:endParaRPr>
            </a:p>
            <a:p>
              <a:pPr lvl="1"/>
              <a:r>
                <a:rPr lang="en-US" sz="1400" b="1" dirty="0">
                  <a:solidFill>
                    <a:srgbClr val="000000"/>
                  </a:solidFill>
                </a:rPr>
                <a:t>Attribution.</a:t>
              </a:r>
              <a:r>
                <a:rPr lang="en-US" sz="1400" dirty="0">
                  <a:solidFill>
                    <a:srgbClr val="000000"/>
                  </a:solidFill>
                </a:rPr>
                <a:t> You must attribute the work in the manner specified by the author or licensor (but not in any way that suggests that they endorse you or your use of the work).</a:t>
              </a:r>
            </a:p>
            <a:p>
              <a:pPr lvl="1"/>
              <a:r>
                <a:rPr lang="en-US" sz="1400" b="1" dirty="0">
                  <a:solidFill>
                    <a:srgbClr val="000000"/>
                  </a:solidFill>
                </a:rPr>
                <a:t>Share Alike.</a:t>
              </a:r>
              <a:r>
                <a:rPr lang="en-US" sz="1400" dirty="0">
                  <a:solidFill>
                    <a:srgbClr val="000000"/>
                  </a:solidFill>
                </a:rPr>
                <a:t> If you alter, transform, or build upon this work, you may distribute the resulting work only under the same, similar or a compatible license.</a:t>
              </a:r>
            </a:p>
            <a:p>
              <a:pPr marL="192088" indent="-192088"/>
              <a:r>
                <a:rPr lang="en-US" sz="1400" dirty="0">
                  <a:solidFill>
                    <a:srgbClr val="000000"/>
                  </a:solidFill>
                </a:rPr>
                <a:t>For any reuse or distribution, you must make clear to others the license terms of this work. The best way to do this is with a link to this web page.</a:t>
              </a:r>
            </a:p>
            <a:p>
              <a:pPr marL="192088" indent="-192088"/>
              <a:r>
                <a:rPr lang="en-US" sz="1400" dirty="0">
                  <a:solidFill>
                    <a:srgbClr val="000000"/>
                  </a:solidFill>
                </a:rPr>
                <a:t>Any of the above conditions can be waived if you get permission from the copyright holder.</a:t>
              </a:r>
            </a:p>
            <a:p>
              <a:pPr marL="192088" indent="-192088"/>
              <a:r>
                <a:rPr lang="en-US" sz="1400" dirty="0">
                  <a:solidFill>
                    <a:srgbClr val="000000"/>
                  </a:solidFill>
                </a:rPr>
                <a:t>Nothing in this license impairs or restricts the author's moral rights.</a:t>
              </a:r>
            </a:p>
          </p:txBody>
        </p:sp>
        <p:pic>
          <p:nvPicPr>
            <p:cNvPr id="92168" name="Picture 5" descr="logo_deed"/>
            <p:cNvPicPr>
              <a:picLocks noChangeAspect="1" noChangeArrowheads="1"/>
            </p:cNvPicPr>
            <p:nvPr/>
          </p:nvPicPr>
          <p:blipFill>
            <a:blip r:embed="rId3"/>
            <a:srcRect/>
            <a:stretch>
              <a:fillRect/>
            </a:stretch>
          </p:blipFill>
          <p:spPr bwMode="auto">
            <a:xfrm>
              <a:off x="3319367" y="1828800"/>
              <a:ext cx="2509837" cy="708025"/>
            </a:xfrm>
            <a:prstGeom prst="rect">
              <a:avLst/>
            </a:prstGeom>
            <a:noFill/>
            <a:ln w="9525">
              <a:noFill/>
              <a:miter lim="800000"/>
              <a:headEnd/>
              <a:tailEnd/>
            </a:ln>
          </p:spPr>
        </p:pic>
      </p:grpSp>
      <p:sp>
        <p:nvSpPr>
          <p:cNvPr id="10" name="Rectangle 9"/>
          <p:cNvSpPr/>
          <p:nvPr/>
        </p:nvSpPr>
        <p:spPr>
          <a:xfrm>
            <a:off x="1676400" y="6076890"/>
            <a:ext cx="5791200" cy="400110"/>
          </a:xfrm>
          <a:prstGeom prst="rect">
            <a:avLst/>
          </a:prstGeom>
          <a:solidFill>
            <a:srgbClr val="FFFDD7"/>
          </a:solidFill>
          <a:ln>
            <a:noFill/>
          </a:ln>
        </p:spPr>
        <p:txBody>
          <a:bodyPr wrap="square">
            <a:spAutoFit/>
          </a:bodyPr>
          <a:lstStyle/>
          <a:p>
            <a:pPr algn="ctr" eaLnBrk="1" hangingPunct="1">
              <a:buNone/>
            </a:pPr>
            <a:r>
              <a:rPr lang="en-US" sz="2000" dirty="0" smtClean="0">
                <a:latin typeface="Helvetica (Body)"/>
                <a:cs typeface="Helvetica (Body)"/>
              </a:rPr>
              <a:t>http://creativecommons.org/licenses/by-sa/3.0/</a:t>
            </a:r>
            <a:endParaRPr lang="en-US" sz="2000" dirty="0">
              <a:latin typeface="Helvetica (Body)"/>
              <a:cs typeface="Helvetica (Body)"/>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362" name="Date Placeholder 3"/>
          <p:cNvSpPr>
            <a:spLocks noGrp="1"/>
          </p:cNvSpPr>
          <p:nvPr>
            <p:ph type="dt" sz="quarter" idx="10"/>
          </p:nvPr>
        </p:nvSpPr>
        <p:spPr>
          <a:noFill/>
        </p:spPr>
        <p:txBody>
          <a:bodyPr/>
          <a:lstStyle/>
          <a:p>
            <a:r>
              <a:rPr lang="en-US" smtClean="0"/>
              <a:t>© Oscar Nierstrasz</a:t>
            </a:r>
            <a:endParaRPr lang="de-CH" smtClean="0"/>
          </a:p>
        </p:txBody>
      </p:sp>
      <p:sp>
        <p:nvSpPr>
          <p:cNvPr id="15363" name="Footer Placeholder 4"/>
          <p:cNvSpPr>
            <a:spLocks noGrp="1"/>
          </p:cNvSpPr>
          <p:nvPr>
            <p:ph type="ftr" sz="quarter" idx="11"/>
          </p:nvPr>
        </p:nvSpPr>
        <p:spPr>
          <a:noFill/>
        </p:spPr>
        <p:txBody>
          <a:bodyPr/>
          <a:lstStyle/>
          <a:p>
            <a:r>
              <a:rPr lang="en-US" smtClean="0"/>
              <a:t>Fairness and Optimism</a:t>
            </a:r>
            <a:endParaRPr lang="de-CH" smtClean="0"/>
          </a:p>
        </p:txBody>
      </p:sp>
      <p:sp>
        <p:nvSpPr>
          <p:cNvPr id="15364" name="Slide Number Placeholder 5"/>
          <p:cNvSpPr>
            <a:spLocks noGrp="1"/>
          </p:cNvSpPr>
          <p:nvPr>
            <p:ph type="sldNum" sz="quarter" idx="12"/>
          </p:nvPr>
        </p:nvSpPr>
        <p:spPr>
          <a:noFill/>
        </p:spPr>
        <p:txBody>
          <a:bodyPr/>
          <a:lstStyle/>
          <a:p>
            <a:fld id="{B84DC6B4-4C42-5040-8836-8F7039B66FDD}" type="slidenum">
              <a:rPr lang="de-CH" smtClean="0"/>
              <a:pPr/>
              <a:t>4</a:t>
            </a:fld>
            <a:endParaRPr lang="de-CH" sz="1400" smtClean="0">
              <a:solidFill>
                <a:srgbClr val="7E7E7E"/>
              </a:solidFill>
              <a:latin typeface="Times" charset="0"/>
            </a:endParaRPr>
          </a:p>
        </p:txBody>
      </p:sp>
      <p:sp>
        <p:nvSpPr>
          <p:cNvPr id="15365" name="Rectangle 2"/>
          <p:cNvSpPr>
            <a:spLocks noGrp="1" noChangeArrowheads="1"/>
          </p:cNvSpPr>
          <p:nvPr>
            <p:ph type="title"/>
          </p:nvPr>
        </p:nvSpPr>
        <p:spPr/>
        <p:txBody>
          <a:bodyPr/>
          <a:lstStyle/>
          <a:p>
            <a:r>
              <a:rPr lang="en-US"/>
              <a:t>Pattern: Concurrently Available Methods</a:t>
            </a:r>
          </a:p>
        </p:txBody>
      </p:sp>
      <p:sp>
        <p:nvSpPr>
          <p:cNvPr id="15366" name="Rectangle 3"/>
          <p:cNvSpPr>
            <a:spLocks noGrp="1" noChangeArrowheads="1"/>
          </p:cNvSpPr>
          <p:nvPr>
            <p:ph type="body" idx="1"/>
          </p:nvPr>
        </p:nvSpPr>
        <p:spPr/>
        <p:txBody>
          <a:bodyPr/>
          <a:lstStyle/>
          <a:p>
            <a:pPr marL="342900" indent="-342900">
              <a:lnSpc>
                <a:spcPct val="90000"/>
              </a:lnSpc>
              <a:buFont typeface="Helvetica CE" charset="0"/>
              <a:buNone/>
            </a:pPr>
            <a:r>
              <a:rPr lang="en-US" sz="2000" b="1" i="1"/>
              <a:t>Intent: </a:t>
            </a:r>
            <a:r>
              <a:rPr lang="en-US" sz="2000"/>
              <a:t>Non-interfering methods are made concurrently available by implementing policies to </a:t>
            </a:r>
            <a:r>
              <a:rPr lang="en-US" sz="2000" i="1">
                <a:solidFill>
                  <a:srgbClr val="7F0101"/>
                </a:solidFill>
              </a:rPr>
              <a:t>enable and disable methods</a:t>
            </a:r>
            <a:r>
              <a:rPr lang="en-US" sz="2000"/>
              <a:t> based on the current state and running methods.</a:t>
            </a:r>
          </a:p>
          <a:p>
            <a:pPr marL="342900" indent="-342900">
              <a:lnSpc>
                <a:spcPct val="90000"/>
              </a:lnSpc>
              <a:buFont typeface="Helvetica CE" charset="0"/>
              <a:buNone/>
            </a:pPr>
            <a:endParaRPr lang="en-US" sz="2000"/>
          </a:p>
          <a:p>
            <a:pPr marL="342900" indent="-342900">
              <a:lnSpc>
                <a:spcPct val="90000"/>
              </a:lnSpc>
              <a:buFont typeface="Helvetica CE" charset="0"/>
              <a:buNone/>
            </a:pPr>
            <a:r>
              <a:rPr lang="en-US" sz="2000" b="1" i="1"/>
              <a:t>Applicability</a:t>
            </a:r>
            <a:endParaRPr lang="en-US" sz="2000"/>
          </a:p>
          <a:p>
            <a:pPr marL="342900" indent="-342900">
              <a:lnSpc>
                <a:spcPct val="90000"/>
              </a:lnSpc>
            </a:pPr>
            <a:r>
              <a:rPr lang="en-US" sz="2000"/>
              <a:t>Host objects are accessed by many different threads. </a:t>
            </a:r>
          </a:p>
          <a:p>
            <a:pPr marL="342900" indent="-342900">
              <a:lnSpc>
                <a:spcPct val="90000"/>
              </a:lnSpc>
            </a:pPr>
            <a:r>
              <a:rPr lang="en-US" sz="2000"/>
              <a:t>Host services are not completely interdependent, so need not be performed under mutual exclusion. </a:t>
            </a:r>
          </a:p>
          <a:p>
            <a:pPr marL="342900" indent="-342900">
              <a:lnSpc>
                <a:spcPct val="90000"/>
              </a:lnSpc>
            </a:pPr>
            <a:r>
              <a:rPr lang="en-US" sz="2000"/>
              <a:t>You need to improve throughput for some methods by eliminating nonessential blocking.</a:t>
            </a:r>
          </a:p>
          <a:p>
            <a:pPr marL="342900" indent="-342900">
              <a:lnSpc>
                <a:spcPct val="90000"/>
              </a:lnSpc>
            </a:pPr>
            <a:r>
              <a:rPr lang="en-US" sz="2000"/>
              <a:t>You want to prevent various accidental or malicious starvation due to some client forever holding its lock. </a:t>
            </a:r>
          </a:p>
          <a:p>
            <a:pPr marL="342900" indent="-342900">
              <a:lnSpc>
                <a:spcPct val="90000"/>
              </a:lnSpc>
            </a:pPr>
            <a:r>
              <a:rPr lang="en-US" sz="2000"/>
              <a:t>Full synchronization would needlessly make host objects prone to deadlock or other liveness problems. </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386" name="Date Placeholder 3"/>
          <p:cNvSpPr>
            <a:spLocks noGrp="1"/>
          </p:cNvSpPr>
          <p:nvPr>
            <p:ph type="dt" sz="quarter" idx="10"/>
          </p:nvPr>
        </p:nvSpPr>
        <p:spPr>
          <a:noFill/>
        </p:spPr>
        <p:txBody>
          <a:bodyPr/>
          <a:lstStyle/>
          <a:p>
            <a:r>
              <a:rPr lang="en-US" smtClean="0"/>
              <a:t>© Oscar Nierstrasz</a:t>
            </a:r>
            <a:endParaRPr lang="de-CH" smtClean="0"/>
          </a:p>
        </p:txBody>
      </p:sp>
      <p:sp>
        <p:nvSpPr>
          <p:cNvPr id="16387" name="Footer Placeholder 4"/>
          <p:cNvSpPr>
            <a:spLocks noGrp="1"/>
          </p:cNvSpPr>
          <p:nvPr>
            <p:ph type="ftr" sz="quarter" idx="11"/>
          </p:nvPr>
        </p:nvSpPr>
        <p:spPr>
          <a:noFill/>
        </p:spPr>
        <p:txBody>
          <a:bodyPr/>
          <a:lstStyle/>
          <a:p>
            <a:r>
              <a:rPr lang="en-US" smtClean="0"/>
              <a:t>Fairness and Optimism</a:t>
            </a:r>
            <a:endParaRPr lang="de-CH" smtClean="0"/>
          </a:p>
        </p:txBody>
      </p:sp>
      <p:sp>
        <p:nvSpPr>
          <p:cNvPr id="16388" name="Slide Number Placeholder 5"/>
          <p:cNvSpPr>
            <a:spLocks noGrp="1"/>
          </p:cNvSpPr>
          <p:nvPr>
            <p:ph type="sldNum" sz="quarter" idx="12"/>
          </p:nvPr>
        </p:nvSpPr>
        <p:spPr>
          <a:noFill/>
        </p:spPr>
        <p:txBody>
          <a:bodyPr/>
          <a:lstStyle/>
          <a:p>
            <a:fld id="{12F0FF68-684E-824F-865C-0298FB99B4A8}" type="slidenum">
              <a:rPr lang="de-CH" smtClean="0"/>
              <a:pPr/>
              <a:t>5</a:t>
            </a:fld>
            <a:endParaRPr lang="de-CH" sz="1400" smtClean="0">
              <a:solidFill>
                <a:srgbClr val="7E7E7E"/>
              </a:solidFill>
              <a:latin typeface="Times" charset="0"/>
            </a:endParaRPr>
          </a:p>
        </p:txBody>
      </p:sp>
      <p:sp>
        <p:nvSpPr>
          <p:cNvPr id="16389" name="Rectangle 2"/>
          <p:cNvSpPr>
            <a:spLocks noGrp="1" noChangeArrowheads="1"/>
          </p:cNvSpPr>
          <p:nvPr>
            <p:ph type="title"/>
          </p:nvPr>
        </p:nvSpPr>
        <p:spPr/>
        <p:txBody>
          <a:bodyPr/>
          <a:lstStyle/>
          <a:p>
            <a:r>
              <a:rPr lang="en-US"/>
              <a:t>Concurrent Methods — design steps</a:t>
            </a:r>
          </a:p>
        </p:txBody>
      </p:sp>
      <p:sp>
        <p:nvSpPr>
          <p:cNvPr id="16390" name="Rectangle 3"/>
          <p:cNvSpPr>
            <a:spLocks noGrp="1" noChangeArrowheads="1"/>
          </p:cNvSpPr>
          <p:nvPr>
            <p:ph type="body" idx="1"/>
          </p:nvPr>
        </p:nvSpPr>
        <p:spPr/>
        <p:txBody>
          <a:bodyPr/>
          <a:lstStyle/>
          <a:p>
            <a:pPr marL="342900" indent="-342900">
              <a:buFont typeface="Helvetica CE" charset="0"/>
              <a:buNone/>
            </a:pPr>
            <a:r>
              <a:rPr lang="en-US" sz="2000" b="1" i="1">
                <a:solidFill>
                  <a:srgbClr val="7F0101"/>
                </a:solidFill>
              </a:rPr>
              <a:t>Layer concurrency control policy over mechanism by: </a:t>
            </a:r>
          </a:p>
          <a:p>
            <a:pPr marL="342900" indent="-342900">
              <a:buFont typeface="Helvetica CE" charset="0"/>
              <a:buNone/>
            </a:pPr>
            <a:endParaRPr lang="en-US" sz="1800" i="1">
              <a:solidFill>
                <a:srgbClr val="7F0101"/>
              </a:solidFill>
            </a:endParaRPr>
          </a:p>
          <a:p>
            <a:pPr marL="342900" indent="-342900">
              <a:buFont typeface="Helvetica CE" charset="0"/>
              <a:buNone/>
            </a:pPr>
            <a:r>
              <a:rPr lang="en-US" sz="1800" b="1" i="1"/>
              <a:t>Policy Definition: </a:t>
            </a:r>
          </a:p>
          <a:p>
            <a:pPr marL="342900" indent="-342900"/>
            <a:r>
              <a:rPr lang="en-US" sz="1800"/>
              <a:t>When may methods run concurrently?</a:t>
            </a:r>
          </a:p>
          <a:p>
            <a:pPr marL="342900" indent="-342900"/>
            <a:r>
              <a:rPr lang="en-US" sz="1800"/>
              <a:t>What happens when a disabled method is invoked?</a:t>
            </a:r>
          </a:p>
          <a:p>
            <a:pPr marL="342900" indent="-342900"/>
            <a:r>
              <a:rPr lang="en-US" sz="1800"/>
              <a:t>What priority is assigned to waiting tasks?</a:t>
            </a:r>
          </a:p>
          <a:p>
            <a:pPr marL="342900" indent="-342900">
              <a:buFont typeface="Helvetica CE" charset="0"/>
              <a:buNone/>
            </a:pPr>
            <a:endParaRPr lang="en-US" sz="1800" b="1" i="1"/>
          </a:p>
          <a:p>
            <a:pPr marL="342900" indent="-342900">
              <a:buFont typeface="Helvetica CE" charset="0"/>
              <a:buNone/>
            </a:pPr>
            <a:r>
              <a:rPr lang="en-US" sz="1800" b="1" i="1"/>
              <a:t>Instrumentation: </a:t>
            </a:r>
          </a:p>
          <a:p>
            <a:pPr marL="342900" indent="-342900"/>
            <a:r>
              <a:rPr lang="en-US" sz="1800"/>
              <a:t>Define state variables to detect and enforce policy. </a:t>
            </a:r>
          </a:p>
          <a:p>
            <a:pPr marL="342900" indent="-342900">
              <a:buFont typeface="Helvetica CE" charset="0"/>
              <a:buNone/>
            </a:pPr>
            <a:endParaRPr lang="en-US" sz="1800" b="1" i="1"/>
          </a:p>
          <a:p>
            <a:pPr marL="342900" indent="-342900">
              <a:buFont typeface="Helvetica CE" charset="0"/>
              <a:buNone/>
            </a:pPr>
            <a:r>
              <a:rPr lang="en-US" sz="1800" b="1" i="1"/>
              <a:t>Interception: </a:t>
            </a:r>
          </a:p>
          <a:p>
            <a:pPr marL="342900" indent="-342900"/>
            <a:r>
              <a:rPr lang="en-US" sz="1800"/>
              <a:t>Have the host object intercept public messages and then relay them under the appropriate conditions to protected methods that actually perform the actions.</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410" name="Date Placeholder 3"/>
          <p:cNvSpPr>
            <a:spLocks noGrp="1"/>
          </p:cNvSpPr>
          <p:nvPr>
            <p:ph type="dt" sz="quarter" idx="10"/>
          </p:nvPr>
        </p:nvSpPr>
        <p:spPr>
          <a:noFill/>
        </p:spPr>
        <p:txBody>
          <a:bodyPr/>
          <a:lstStyle/>
          <a:p>
            <a:r>
              <a:rPr lang="en-US" smtClean="0"/>
              <a:t>© Oscar Nierstrasz</a:t>
            </a:r>
            <a:endParaRPr lang="de-CH" smtClean="0"/>
          </a:p>
        </p:txBody>
      </p:sp>
      <p:sp>
        <p:nvSpPr>
          <p:cNvPr id="17411" name="Slide Number Placeholder 5"/>
          <p:cNvSpPr>
            <a:spLocks noGrp="1"/>
          </p:cNvSpPr>
          <p:nvPr>
            <p:ph type="sldNum" sz="quarter" idx="12"/>
          </p:nvPr>
        </p:nvSpPr>
        <p:spPr>
          <a:noFill/>
        </p:spPr>
        <p:txBody>
          <a:bodyPr/>
          <a:lstStyle/>
          <a:p>
            <a:fld id="{98806AFB-F22C-734D-8193-DD81486BED4A}" type="slidenum">
              <a:rPr lang="de-CH" smtClean="0"/>
              <a:pPr/>
              <a:t>6</a:t>
            </a:fld>
            <a:endParaRPr lang="de-CH" sz="1400" smtClean="0">
              <a:solidFill>
                <a:srgbClr val="7E7E7E"/>
              </a:solidFill>
              <a:latin typeface="Times" charset="0"/>
            </a:endParaRPr>
          </a:p>
        </p:txBody>
      </p:sp>
      <p:pic>
        <p:nvPicPr>
          <p:cNvPr id="17412" name="Picture 2" descr="roadmap-grey"/>
          <p:cNvPicPr>
            <a:picLocks noChangeAspect="1" noChangeArrowheads="1"/>
          </p:cNvPicPr>
          <p:nvPr/>
        </p:nvPicPr>
        <p:blipFill>
          <a:blip r:embed="rId3"/>
          <a:srcRect/>
          <a:stretch>
            <a:fillRect/>
          </a:stretch>
        </p:blipFill>
        <p:spPr bwMode="auto">
          <a:xfrm>
            <a:off x="6629400" y="1905000"/>
            <a:ext cx="2116138" cy="1833563"/>
          </a:xfrm>
          <a:prstGeom prst="rect">
            <a:avLst/>
          </a:prstGeom>
          <a:noFill/>
          <a:ln w="9525">
            <a:noFill/>
            <a:miter lim="800000"/>
            <a:headEnd/>
            <a:tailEnd/>
          </a:ln>
        </p:spPr>
      </p:pic>
      <p:sp>
        <p:nvSpPr>
          <p:cNvPr id="17413" name="Rectangle 3"/>
          <p:cNvSpPr>
            <a:spLocks noGrp="1" noChangeArrowheads="1"/>
          </p:cNvSpPr>
          <p:nvPr>
            <p:ph type="title"/>
          </p:nvPr>
        </p:nvSpPr>
        <p:spPr/>
        <p:txBody>
          <a:bodyPr/>
          <a:lstStyle/>
          <a:p>
            <a:pPr eaLnBrk="1" hangingPunct="1"/>
            <a:r>
              <a:rPr lang="en-US"/>
              <a:t>Roadmap</a:t>
            </a:r>
          </a:p>
        </p:txBody>
      </p:sp>
      <p:sp>
        <p:nvSpPr>
          <p:cNvPr id="17414" name="Rectangle 4"/>
          <p:cNvSpPr>
            <a:spLocks noGrp="1" noChangeArrowheads="1"/>
          </p:cNvSpPr>
          <p:nvPr>
            <p:ph type="body" idx="1"/>
          </p:nvPr>
        </p:nvSpPr>
        <p:spPr/>
        <p:txBody>
          <a:bodyPr/>
          <a:lstStyle/>
          <a:p>
            <a:r>
              <a:rPr lang="en-US" smtClean="0"/>
              <a:t>Concurrently available methods</a:t>
            </a:r>
          </a:p>
          <a:p>
            <a:pPr lvl="1"/>
            <a:r>
              <a:rPr lang="en-US" b="1" smtClean="0"/>
              <a:t>Priority, Fairness and Interception</a:t>
            </a:r>
          </a:p>
          <a:p>
            <a:r>
              <a:rPr lang="en-US" smtClean="0"/>
              <a:t>Readers and Writers</a:t>
            </a:r>
          </a:p>
          <a:p>
            <a:pPr lvl="1"/>
            <a:r>
              <a:rPr lang="en-US" smtClean="0"/>
              <a:t>Readers and Writers policies</a:t>
            </a:r>
          </a:p>
          <a:p>
            <a:r>
              <a:rPr lang="en-US" smtClean="0"/>
              <a:t>Optimistic methods</a:t>
            </a:r>
          </a:p>
        </p:txBody>
      </p:sp>
      <p:sp>
        <p:nvSpPr>
          <p:cNvPr id="17415" name="Footer Placeholder 7"/>
          <p:cNvSpPr>
            <a:spLocks noGrp="1"/>
          </p:cNvSpPr>
          <p:nvPr>
            <p:ph type="ftr" sz="quarter" idx="11"/>
          </p:nvPr>
        </p:nvSpPr>
        <p:spPr>
          <a:noFill/>
        </p:spPr>
        <p:txBody>
          <a:bodyPr/>
          <a:lstStyle/>
          <a:p>
            <a:r>
              <a:rPr lang="en-US" smtClean="0"/>
              <a:t>Fairness and Optimism</a:t>
            </a:r>
            <a:endParaRPr lang="de-CH"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458" name="Date Placeholder 3"/>
          <p:cNvSpPr>
            <a:spLocks noGrp="1"/>
          </p:cNvSpPr>
          <p:nvPr>
            <p:ph type="dt" sz="quarter" idx="10"/>
          </p:nvPr>
        </p:nvSpPr>
        <p:spPr>
          <a:noFill/>
        </p:spPr>
        <p:txBody>
          <a:bodyPr/>
          <a:lstStyle/>
          <a:p>
            <a:r>
              <a:rPr lang="en-US" smtClean="0"/>
              <a:t>© Oscar Nierstrasz</a:t>
            </a:r>
            <a:endParaRPr lang="de-CH" smtClean="0"/>
          </a:p>
        </p:txBody>
      </p:sp>
      <p:sp>
        <p:nvSpPr>
          <p:cNvPr id="19459" name="Footer Placeholder 4"/>
          <p:cNvSpPr>
            <a:spLocks noGrp="1"/>
          </p:cNvSpPr>
          <p:nvPr>
            <p:ph type="ftr" sz="quarter" idx="11"/>
          </p:nvPr>
        </p:nvSpPr>
        <p:spPr>
          <a:noFill/>
        </p:spPr>
        <p:txBody>
          <a:bodyPr/>
          <a:lstStyle/>
          <a:p>
            <a:r>
              <a:rPr lang="en-US" smtClean="0"/>
              <a:t>Fairness and Optimism</a:t>
            </a:r>
            <a:endParaRPr lang="de-CH" smtClean="0"/>
          </a:p>
        </p:txBody>
      </p:sp>
      <p:sp>
        <p:nvSpPr>
          <p:cNvPr id="19460" name="Slide Number Placeholder 5"/>
          <p:cNvSpPr>
            <a:spLocks noGrp="1"/>
          </p:cNvSpPr>
          <p:nvPr>
            <p:ph type="sldNum" sz="quarter" idx="12"/>
          </p:nvPr>
        </p:nvSpPr>
        <p:spPr>
          <a:noFill/>
        </p:spPr>
        <p:txBody>
          <a:bodyPr/>
          <a:lstStyle/>
          <a:p>
            <a:fld id="{F882CDC5-C90D-904B-9382-BCEB0E4585E7}" type="slidenum">
              <a:rPr lang="de-CH" smtClean="0"/>
              <a:pPr/>
              <a:t>7</a:t>
            </a:fld>
            <a:endParaRPr lang="de-CH" sz="1400" smtClean="0">
              <a:solidFill>
                <a:srgbClr val="7E7E7E"/>
              </a:solidFill>
              <a:latin typeface="Times" charset="0"/>
            </a:endParaRPr>
          </a:p>
        </p:txBody>
      </p:sp>
      <p:sp>
        <p:nvSpPr>
          <p:cNvPr id="19461" name="Rectangle 2"/>
          <p:cNvSpPr>
            <a:spLocks noGrp="1" noChangeArrowheads="1"/>
          </p:cNvSpPr>
          <p:nvPr>
            <p:ph type="title"/>
          </p:nvPr>
        </p:nvSpPr>
        <p:spPr/>
        <p:txBody>
          <a:bodyPr/>
          <a:lstStyle/>
          <a:p>
            <a:r>
              <a:rPr lang="en-US"/>
              <a:t>Priority</a:t>
            </a:r>
          </a:p>
        </p:txBody>
      </p:sp>
      <p:sp>
        <p:nvSpPr>
          <p:cNvPr id="19462" name="Rectangle 3"/>
          <p:cNvSpPr>
            <a:spLocks noGrp="1" noChangeArrowheads="1"/>
          </p:cNvSpPr>
          <p:nvPr>
            <p:ph type="body" idx="1"/>
          </p:nvPr>
        </p:nvSpPr>
        <p:spPr/>
        <p:txBody>
          <a:bodyPr/>
          <a:lstStyle/>
          <a:p>
            <a:pPr marL="342900" indent="-342900">
              <a:lnSpc>
                <a:spcPct val="90000"/>
              </a:lnSpc>
              <a:buFont typeface="Helvetica CE" charset="0"/>
              <a:buNone/>
            </a:pPr>
            <a:r>
              <a:rPr lang="en-US" sz="2000" b="1" i="1">
                <a:solidFill>
                  <a:srgbClr val="7F0101"/>
                </a:solidFill>
              </a:rPr>
              <a:t>Priority may depend on any of:</a:t>
            </a:r>
          </a:p>
          <a:p>
            <a:pPr marL="342900" indent="-342900">
              <a:lnSpc>
                <a:spcPct val="90000"/>
              </a:lnSpc>
            </a:pPr>
            <a:r>
              <a:rPr lang="en-US" sz="2000"/>
              <a:t>Intrinsic attributes of tasks (class &amp; instance variables). </a:t>
            </a:r>
          </a:p>
          <a:p>
            <a:pPr marL="342900" indent="-342900">
              <a:lnSpc>
                <a:spcPct val="90000"/>
              </a:lnSpc>
            </a:pPr>
            <a:r>
              <a:rPr lang="en-US" sz="2000"/>
              <a:t>Representations of task priority, cost, price, or urgency. </a:t>
            </a:r>
          </a:p>
          <a:p>
            <a:pPr marL="342900" indent="-342900">
              <a:lnSpc>
                <a:spcPct val="90000"/>
              </a:lnSpc>
            </a:pPr>
            <a:r>
              <a:rPr lang="en-US" sz="2000"/>
              <a:t>The number of tasks waiting for some condition. </a:t>
            </a:r>
          </a:p>
          <a:p>
            <a:pPr marL="342900" indent="-342900">
              <a:lnSpc>
                <a:spcPct val="90000"/>
              </a:lnSpc>
            </a:pPr>
            <a:r>
              <a:rPr lang="en-US" sz="2000"/>
              <a:t>The time at which each task is added to a queue. </a:t>
            </a:r>
          </a:p>
          <a:p>
            <a:pPr marL="342900" indent="-342900">
              <a:lnSpc>
                <a:spcPct val="90000"/>
              </a:lnSpc>
            </a:pPr>
            <a:r>
              <a:rPr lang="en-US" sz="2000"/>
              <a:t>Fairness — guarantees that each waiting task will eventually run. </a:t>
            </a:r>
          </a:p>
          <a:p>
            <a:pPr marL="342900" indent="-342900">
              <a:lnSpc>
                <a:spcPct val="90000"/>
              </a:lnSpc>
            </a:pPr>
            <a:r>
              <a:rPr lang="en-US" sz="2000"/>
              <a:t>Expected duration or time to completion of each task. </a:t>
            </a:r>
          </a:p>
          <a:p>
            <a:pPr marL="342900" indent="-342900">
              <a:lnSpc>
                <a:spcPct val="90000"/>
              </a:lnSpc>
            </a:pPr>
            <a:r>
              <a:rPr lang="en-US" sz="2000"/>
              <a:t>The desired completion time of each task. </a:t>
            </a:r>
          </a:p>
          <a:p>
            <a:pPr marL="342900" indent="-342900">
              <a:lnSpc>
                <a:spcPct val="90000"/>
              </a:lnSpc>
            </a:pPr>
            <a:r>
              <a:rPr lang="en-US" sz="2000"/>
              <a:t>Termination dependencies among tasks. </a:t>
            </a:r>
          </a:p>
          <a:p>
            <a:pPr marL="342900" indent="-342900">
              <a:lnSpc>
                <a:spcPct val="90000"/>
              </a:lnSpc>
            </a:pPr>
            <a:r>
              <a:rPr lang="en-US" sz="2000"/>
              <a:t>The number of tasks that have completed. </a:t>
            </a:r>
          </a:p>
          <a:p>
            <a:pPr marL="342900" indent="-342900">
              <a:lnSpc>
                <a:spcPct val="90000"/>
              </a:lnSpc>
            </a:pPr>
            <a:r>
              <a:rPr lang="en-US" sz="2000"/>
              <a:t>The current time.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482" name="Date Placeholder 3"/>
          <p:cNvSpPr>
            <a:spLocks noGrp="1"/>
          </p:cNvSpPr>
          <p:nvPr>
            <p:ph type="dt" sz="quarter" idx="10"/>
          </p:nvPr>
        </p:nvSpPr>
        <p:spPr>
          <a:noFill/>
        </p:spPr>
        <p:txBody>
          <a:bodyPr/>
          <a:lstStyle/>
          <a:p>
            <a:r>
              <a:rPr lang="en-US" smtClean="0"/>
              <a:t>© Oscar Nierstrasz</a:t>
            </a:r>
            <a:endParaRPr lang="de-CH" smtClean="0"/>
          </a:p>
        </p:txBody>
      </p:sp>
      <p:sp>
        <p:nvSpPr>
          <p:cNvPr id="20483" name="Footer Placeholder 4"/>
          <p:cNvSpPr>
            <a:spLocks noGrp="1"/>
          </p:cNvSpPr>
          <p:nvPr>
            <p:ph type="ftr" sz="quarter" idx="11"/>
          </p:nvPr>
        </p:nvSpPr>
        <p:spPr>
          <a:noFill/>
        </p:spPr>
        <p:txBody>
          <a:bodyPr/>
          <a:lstStyle/>
          <a:p>
            <a:r>
              <a:rPr lang="en-US" smtClean="0"/>
              <a:t>Fairness and Optimism</a:t>
            </a:r>
            <a:endParaRPr lang="de-CH" smtClean="0"/>
          </a:p>
        </p:txBody>
      </p:sp>
      <p:sp>
        <p:nvSpPr>
          <p:cNvPr id="20484" name="Slide Number Placeholder 5"/>
          <p:cNvSpPr>
            <a:spLocks noGrp="1"/>
          </p:cNvSpPr>
          <p:nvPr>
            <p:ph type="sldNum" sz="quarter" idx="12"/>
          </p:nvPr>
        </p:nvSpPr>
        <p:spPr>
          <a:noFill/>
        </p:spPr>
        <p:txBody>
          <a:bodyPr/>
          <a:lstStyle/>
          <a:p>
            <a:fld id="{ED123636-AE83-C248-8778-93C15AAFCFA5}" type="slidenum">
              <a:rPr lang="de-CH" smtClean="0"/>
              <a:pPr/>
              <a:t>8</a:t>
            </a:fld>
            <a:endParaRPr lang="de-CH" sz="1400" smtClean="0">
              <a:solidFill>
                <a:srgbClr val="7E7E7E"/>
              </a:solidFill>
              <a:latin typeface="Times" charset="0"/>
            </a:endParaRPr>
          </a:p>
        </p:txBody>
      </p:sp>
      <p:sp>
        <p:nvSpPr>
          <p:cNvPr id="20485" name="Rectangle 2"/>
          <p:cNvSpPr>
            <a:spLocks noGrp="1" noChangeArrowheads="1"/>
          </p:cNvSpPr>
          <p:nvPr>
            <p:ph type="title"/>
          </p:nvPr>
        </p:nvSpPr>
        <p:spPr/>
        <p:txBody>
          <a:bodyPr/>
          <a:lstStyle/>
          <a:p>
            <a:r>
              <a:rPr lang="en-US"/>
              <a:t>Fairness</a:t>
            </a:r>
          </a:p>
        </p:txBody>
      </p:sp>
      <p:sp>
        <p:nvSpPr>
          <p:cNvPr id="20486" name="Rectangle 3"/>
          <p:cNvSpPr>
            <a:spLocks noGrp="1" noChangeArrowheads="1"/>
          </p:cNvSpPr>
          <p:nvPr>
            <p:ph type="body" idx="1"/>
          </p:nvPr>
        </p:nvSpPr>
        <p:spPr/>
        <p:txBody>
          <a:bodyPr/>
          <a:lstStyle/>
          <a:p>
            <a:pPr>
              <a:lnSpc>
                <a:spcPct val="80000"/>
              </a:lnSpc>
              <a:buFont typeface="Helvetica CE" charset="0"/>
              <a:buNone/>
            </a:pPr>
            <a:r>
              <a:rPr lang="en-US" sz="2000" b="1" i="1">
                <a:solidFill>
                  <a:srgbClr val="7F0101"/>
                </a:solidFill>
              </a:rPr>
              <a:t>There are subtle differences between definitions of fairness:</a:t>
            </a:r>
          </a:p>
          <a:p>
            <a:pPr>
              <a:lnSpc>
                <a:spcPct val="80000"/>
              </a:lnSpc>
              <a:buFont typeface="Helvetica CE" charset="0"/>
              <a:buNone/>
            </a:pPr>
            <a:endParaRPr lang="en-US" sz="2000" i="1">
              <a:solidFill>
                <a:srgbClr val="7F0101"/>
              </a:solidFill>
            </a:endParaRPr>
          </a:p>
          <a:p>
            <a:pPr>
              <a:lnSpc>
                <a:spcPct val="80000"/>
              </a:lnSpc>
            </a:pPr>
            <a:r>
              <a:rPr lang="en-US" sz="2000" u="sng"/>
              <a:t>Weak fairness</a:t>
            </a:r>
            <a:r>
              <a:rPr lang="en-US" sz="2000"/>
              <a:t>: If a process </a:t>
            </a:r>
            <a:r>
              <a:rPr lang="en-US" sz="2000" i="1">
                <a:solidFill>
                  <a:srgbClr val="7F0101"/>
                </a:solidFill>
              </a:rPr>
              <a:t>continuously</a:t>
            </a:r>
            <a:r>
              <a:rPr lang="en-US" sz="2000"/>
              <a:t> makes a request, </a:t>
            </a:r>
            <a:r>
              <a:rPr lang="en-US" sz="2000" i="1">
                <a:solidFill>
                  <a:srgbClr val="7F0101"/>
                </a:solidFill>
              </a:rPr>
              <a:t>eventually</a:t>
            </a:r>
            <a:r>
              <a:rPr lang="en-US" sz="2000"/>
              <a:t> it will be granted.</a:t>
            </a:r>
          </a:p>
          <a:p>
            <a:pPr>
              <a:lnSpc>
                <a:spcPct val="80000"/>
              </a:lnSpc>
            </a:pPr>
            <a:endParaRPr lang="en-US" sz="2000" u="sng"/>
          </a:p>
          <a:p>
            <a:pPr>
              <a:lnSpc>
                <a:spcPct val="80000"/>
              </a:lnSpc>
            </a:pPr>
            <a:r>
              <a:rPr lang="en-US" sz="2000" u="sng"/>
              <a:t>Strong fairness</a:t>
            </a:r>
            <a:r>
              <a:rPr lang="en-US" sz="2000"/>
              <a:t>: If a process makes a request </a:t>
            </a:r>
            <a:r>
              <a:rPr lang="en-US" sz="2000" i="1">
                <a:solidFill>
                  <a:srgbClr val="7F0101"/>
                </a:solidFill>
              </a:rPr>
              <a:t>infinitely often</a:t>
            </a:r>
            <a:r>
              <a:rPr lang="en-US" sz="2000"/>
              <a:t>, </a:t>
            </a:r>
            <a:r>
              <a:rPr lang="en-US" sz="2000" i="1">
                <a:solidFill>
                  <a:srgbClr val="7F0101"/>
                </a:solidFill>
              </a:rPr>
              <a:t>eventually</a:t>
            </a:r>
            <a:r>
              <a:rPr lang="en-US" sz="2000"/>
              <a:t> it will be granted.</a:t>
            </a:r>
          </a:p>
          <a:p>
            <a:pPr>
              <a:lnSpc>
                <a:spcPct val="80000"/>
              </a:lnSpc>
            </a:pPr>
            <a:endParaRPr lang="en-US" sz="2000" u="sng"/>
          </a:p>
          <a:p>
            <a:pPr>
              <a:lnSpc>
                <a:spcPct val="80000"/>
              </a:lnSpc>
            </a:pPr>
            <a:r>
              <a:rPr lang="en-US" sz="2000" u="sng"/>
              <a:t>Linear waiting</a:t>
            </a:r>
            <a:r>
              <a:rPr lang="en-US" sz="2000"/>
              <a:t>: If a process makes a request, it will be granted </a:t>
            </a:r>
            <a:r>
              <a:rPr lang="en-US" sz="2000" i="1">
                <a:solidFill>
                  <a:srgbClr val="7F0101"/>
                </a:solidFill>
              </a:rPr>
              <a:t>before</a:t>
            </a:r>
            <a:r>
              <a:rPr lang="en-US" sz="2000"/>
              <a:t> any other process is granted the request </a:t>
            </a:r>
            <a:r>
              <a:rPr lang="en-US" sz="2000" i="1">
                <a:solidFill>
                  <a:srgbClr val="7F0101"/>
                </a:solidFill>
              </a:rPr>
              <a:t>more than once</a:t>
            </a:r>
            <a:r>
              <a:rPr lang="en-US" sz="2000"/>
              <a:t>.</a:t>
            </a:r>
          </a:p>
          <a:p>
            <a:pPr>
              <a:lnSpc>
                <a:spcPct val="80000"/>
              </a:lnSpc>
            </a:pPr>
            <a:endParaRPr lang="en-US" sz="2000" u="sng"/>
          </a:p>
          <a:p>
            <a:pPr>
              <a:lnSpc>
                <a:spcPct val="80000"/>
              </a:lnSpc>
            </a:pPr>
            <a:r>
              <a:rPr lang="en-US" sz="2000" u="sng"/>
              <a:t>FIFO</a:t>
            </a:r>
            <a:r>
              <a:rPr lang="en-US" sz="2000"/>
              <a:t> (first-in first out): If a process makes a request, it will be granted </a:t>
            </a:r>
            <a:r>
              <a:rPr lang="en-US" sz="2000" i="1">
                <a:solidFill>
                  <a:srgbClr val="7F0101"/>
                </a:solidFill>
              </a:rPr>
              <a:t>before</a:t>
            </a:r>
            <a:r>
              <a:rPr lang="en-US" sz="2000"/>
              <a:t> that of any process </a:t>
            </a:r>
            <a:r>
              <a:rPr lang="en-US" sz="2000" i="1">
                <a:solidFill>
                  <a:srgbClr val="7F0101"/>
                </a:solidFill>
              </a:rPr>
              <a:t>making a later request</a:t>
            </a:r>
            <a:r>
              <a:rPr lang="en-US" sz="2000"/>
              <a:t>.</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30" name="Date Placeholder 3"/>
          <p:cNvSpPr>
            <a:spLocks noGrp="1"/>
          </p:cNvSpPr>
          <p:nvPr>
            <p:ph type="dt" sz="quarter" idx="10"/>
          </p:nvPr>
        </p:nvSpPr>
        <p:spPr>
          <a:noFill/>
        </p:spPr>
        <p:txBody>
          <a:bodyPr/>
          <a:lstStyle/>
          <a:p>
            <a:r>
              <a:rPr lang="en-US" smtClean="0"/>
              <a:t>© Oscar Nierstrasz</a:t>
            </a:r>
            <a:endParaRPr lang="de-CH" smtClean="0"/>
          </a:p>
        </p:txBody>
      </p:sp>
      <p:sp>
        <p:nvSpPr>
          <p:cNvPr id="22531" name="Footer Placeholder 4"/>
          <p:cNvSpPr>
            <a:spLocks noGrp="1"/>
          </p:cNvSpPr>
          <p:nvPr>
            <p:ph type="ftr" sz="quarter" idx="11"/>
          </p:nvPr>
        </p:nvSpPr>
        <p:spPr>
          <a:noFill/>
        </p:spPr>
        <p:txBody>
          <a:bodyPr/>
          <a:lstStyle/>
          <a:p>
            <a:r>
              <a:rPr lang="en-US" smtClean="0"/>
              <a:t>Fairness and Optimism</a:t>
            </a:r>
            <a:endParaRPr lang="de-CH" smtClean="0"/>
          </a:p>
        </p:txBody>
      </p:sp>
      <p:sp>
        <p:nvSpPr>
          <p:cNvPr id="22532" name="Slide Number Placeholder 5"/>
          <p:cNvSpPr>
            <a:spLocks noGrp="1"/>
          </p:cNvSpPr>
          <p:nvPr>
            <p:ph type="sldNum" sz="quarter" idx="12"/>
          </p:nvPr>
        </p:nvSpPr>
        <p:spPr>
          <a:noFill/>
        </p:spPr>
        <p:txBody>
          <a:bodyPr/>
          <a:lstStyle/>
          <a:p>
            <a:fld id="{C993A1D7-C1A3-404D-AC0F-324E7D54B403}" type="slidenum">
              <a:rPr lang="de-CH" smtClean="0"/>
              <a:pPr/>
              <a:t>9</a:t>
            </a:fld>
            <a:endParaRPr lang="de-CH" sz="1400" smtClean="0">
              <a:solidFill>
                <a:srgbClr val="7E7E7E"/>
              </a:solidFill>
              <a:latin typeface="Times" charset="0"/>
            </a:endParaRPr>
          </a:p>
        </p:txBody>
      </p:sp>
      <p:sp>
        <p:nvSpPr>
          <p:cNvPr id="22533" name="Rectangle 2"/>
          <p:cNvSpPr>
            <a:spLocks noGrp="1" noChangeArrowheads="1"/>
          </p:cNvSpPr>
          <p:nvPr>
            <p:ph type="title"/>
          </p:nvPr>
        </p:nvSpPr>
        <p:spPr/>
        <p:txBody>
          <a:bodyPr/>
          <a:lstStyle/>
          <a:p>
            <a:r>
              <a:rPr lang="en-US"/>
              <a:t>Interception</a:t>
            </a:r>
          </a:p>
        </p:txBody>
      </p:sp>
      <p:sp>
        <p:nvSpPr>
          <p:cNvPr id="22534" name="Rectangle 3"/>
          <p:cNvSpPr>
            <a:spLocks noGrp="1" noChangeArrowheads="1"/>
          </p:cNvSpPr>
          <p:nvPr>
            <p:ph type="body" idx="1"/>
          </p:nvPr>
        </p:nvSpPr>
        <p:spPr/>
        <p:txBody>
          <a:bodyPr/>
          <a:lstStyle/>
          <a:p>
            <a:pPr marL="342900" indent="-342900">
              <a:buFont typeface="Helvetica CE" charset="0"/>
              <a:buNone/>
            </a:pPr>
            <a:r>
              <a:rPr lang="en-US" sz="2000" b="1" i="1">
                <a:solidFill>
                  <a:srgbClr val="7F0101"/>
                </a:solidFill>
              </a:rPr>
              <a:t>Interception strategies include:</a:t>
            </a:r>
            <a:endParaRPr lang="en-US" sz="2000" i="1">
              <a:solidFill>
                <a:srgbClr val="7F0101"/>
              </a:solidFill>
            </a:endParaRPr>
          </a:p>
          <a:p>
            <a:pPr marL="342900" indent="-342900"/>
            <a:endParaRPr lang="en-US" sz="2000" b="1" i="1"/>
          </a:p>
          <a:p>
            <a:pPr marL="342900" indent="-342900"/>
            <a:r>
              <a:rPr lang="en-US" sz="2000" b="1" i="1"/>
              <a:t>Pass-Throughs</a:t>
            </a:r>
            <a:r>
              <a:rPr lang="en-US" sz="2000"/>
              <a:t>: The host maintains a set of </a:t>
            </a:r>
            <a:r>
              <a:rPr lang="en-US" sz="2000" i="1">
                <a:solidFill>
                  <a:srgbClr val="7F0101"/>
                </a:solidFill>
              </a:rPr>
              <a:t>immutable references to helper objects</a:t>
            </a:r>
            <a:r>
              <a:rPr lang="en-US" sz="2000"/>
              <a:t> and simply relays all messages to them within unsynchronized methods.</a:t>
            </a:r>
          </a:p>
          <a:p>
            <a:pPr marL="342900" indent="-342900"/>
            <a:endParaRPr lang="en-US" sz="2000" b="1" i="1"/>
          </a:p>
          <a:p>
            <a:pPr marL="342900" indent="-342900"/>
            <a:r>
              <a:rPr lang="en-US" sz="2000" b="1" i="1"/>
              <a:t>Lock-Splitting</a:t>
            </a:r>
            <a:r>
              <a:rPr lang="en-US" sz="2000"/>
              <a:t>: Instead of splitting the class, </a:t>
            </a:r>
            <a:r>
              <a:rPr lang="en-US" sz="2000" i="1">
                <a:solidFill>
                  <a:srgbClr val="7F0101"/>
                </a:solidFill>
              </a:rPr>
              <a:t>split the synchronization locks</a:t>
            </a:r>
            <a:r>
              <a:rPr lang="en-US" sz="2000"/>
              <a:t> associated with subsets of the state.</a:t>
            </a:r>
          </a:p>
          <a:p>
            <a:pPr marL="342900" indent="-342900"/>
            <a:endParaRPr lang="en-US" sz="2000" b="1" i="1"/>
          </a:p>
          <a:p>
            <a:pPr marL="342900" indent="-342900"/>
            <a:r>
              <a:rPr lang="en-US" sz="2000" b="1" i="1"/>
              <a:t>Before/After methods</a:t>
            </a:r>
            <a:r>
              <a:rPr lang="en-US" sz="2000"/>
              <a:t>: Public methods contain </a:t>
            </a:r>
            <a:r>
              <a:rPr lang="en-US" sz="2000" i="1">
                <a:solidFill>
                  <a:srgbClr val="7F0101"/>
                </a:solidFill>
              </a:rPr>
              <a:t>before/after processing</a:t>
            </a:r>
            <a:r>
              <a:rPr lang="en-US" sz="2000"/>
              <a:t> surrounding calls to non-public methods in the host that perform the services. </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UB_Screen">
  <a:themeElements>
    <a:clrScheme name="">
      <a:dk1>
        <a:srgbClr val="05027D"/>
      </a:dk1>
      <a:lt1>
        <a:srgbClr val="FFFFFF"/>
      </a:lt1>
      <a:dk2>
        <a:srgbClr val="3A007D"/>
      </a:dk2>
      <a:lt2>
        <a:srgbClr val="F6F6F6"/>
      </a:lt2>
      <a:accent1>
        <a:srgbClr val="F5F399"/>
      </a:accent1>
      <a:accent2>
        <a:srgbClr val="7E0007"/>
      </a:accent2>
      <a:accent3>
        <a:srgbClr val="FFFFFF"/>
      </a:accent3>
      <a:accent4>
        <a:srgbClr val="03016A"/>
      </a:accent4>
      <a:accent5>
        <a:srgbClr val="F9F8CA"/>
      </a:accent5>
      <a:accent6>
        <a:srgbClr val="720006"/>
      </a:accent6>
      <a:hlink>
        <a:srgbClr val="0005DF"/>
      </a:hlink>
      <a:folHlink>
        <a:srgbClr val="464381"/>
      </a:folHlink>
    </a:clrScheme>
    <a:fontScheme name="UB_Screen">
      <a:majorFont>
        <a:latin typeface="Helvetica"/>
        <a:ea typeface=""/>
        <a:cs typeface=""/>
      </a:majorFont>
      <a:minorFont>
        <a:latin typeface="Helvetic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Helvetica"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Helvetica" charset="0"/>
          </a:defRPr>
        </a:defPPr>
      </a:lstStyle>
    </a:lnDef>
  </a:objectDefaults>
  <a:extraClrSchemeLst>
    <a:extraClrScheme>
      <a:clrScheme name="UB_Scree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UB_Screen 2">
        <a:dk1>
          <a:srgbClr val="000000"/>
        </a:dk1>
        <a:lt1>
          <a:srgbClr val="FFFFFF"/>
        </a:lt1>
        <a:dk2>
          <a:srgbClr val="000000"/>
        </a:dk2>
        <a:lt2>
          <a:srgbClr val="F6F6F6"/>
        </a:lt2>
        <a:accent1>
          <a:srgbClr val="E1EBF5"/>
        </a:accent1>
        <a:accent2>
          <a:srgbClr val="9CBDDE"/>
        </a:accent2>
        <a:accent3>
          <a:srgbClr val="FFFFFF"/>
        </a:accent3>
        <a:accent4>
          <a:srgbClr val="000000"/>
        </a:accent4>
        <a:accent5>
          <a:srgbClr val="EEF3F9"/>
        </a:accent5>
        <a:accent6>
          <a:srgbClr val="8DABC9"/>
        </a:accent6>
        <a:hlink>
          <a:srgbClr val="0005DF"/>
        </a:hlink>
        <a:folHlink>
          <a:srgbClr val="7E7781"/>
        </a:folHlink>
      </a:clrScheme>
      <a:clrMap bg1="lt1" tx1="dk1" bg2="lt2" tx2="dk2" accent1="accent1" accent2="accent2" accent3="accent3" accent4="accent4" accent5="accent5" accent6="accent6" hlink="hlink" folHlink="folHlink"/>
    </a:extraClrScheme>
    <a:extraClrScheme>
      <a:clrScheme name="UB_Screen 3">
        <a:dk1>
          <a:srgbClr val="000000"/>
        </a:dk1>
        <a:lt1>
          <a:srgbClr val="FFFFFF"/>
        </a:lt1>
        <a:dk2>
          <a:srgbClr val="000000"/>
        </a:dk2>
        <a:lt2>
          <a:srgbClr val="F6F6F6"/>
        </a:lt2>
        <a:accent1>
          <a:srgbClr val="E1EBF5"/>
        </a:accent1>
        <a:accent2>
          <a:srgbClr val="9CBDDE"/>
        </a:accent2>
        <a:accent3>
          <a:srgbClr val="FFFFFF"/>
        </a:accent3>
        <a:accent4>
          <a:srgbClr val="000000"/>
        </a:accent4>
        <a:accent5>
          <a:srgbClr val="EEF3F9"/>
        </a:accent5>
        <a:accent6>
          <a:srgbClr val="8DABC9"/>
        </a:accent6>
        <a:hlink>
          <a:srgbClr val="0005DF"/>
        </a:hlink>
        <a:folHlink>
          <a:srgbClr val="464381"/>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Workspace:Talks:Dagstuhl:UB_Screen.ppt</Template>
  <TotalTime>1529</TotalTime>
  <Words>3448</Words>
  <Application>Microsoft Macintosh PowerPoint</Application>
  <PresentationFormat>On-screen Show (4:3)</PresentationFormat>
  <Paragraphs>490</Paragraphs>
  <Slides>39</Slides>
  <Notes>17</Notes>
  <HiddenSlides>0</HiddenSlides>
  <MMClips>0</MMClips>
  <ScaleCrop>false</ScaleCrop>
  <HeadingPairs>
    <vt:vector size="4" baseType="variant">
      <vt:variant>
        <vt:lpstr>Design Template</vt:lpstr>
      </vt:variant>
      <vt:variant>
        <vt:i4>1</vt:i4>
      </vt:variant>
      <vt:variant>
        <vt:lpstr>Slide Titles</vt:lpstr>
      </vt:variant>
      <vt:variant>
        <vt:i4>39</vt:i4>
      </vt:variant>
    </vt:vector>
  </HeadingPairs>
  <TitlesOfParts>
    <vt:vector size="40" baseType="lpstr">
      <vt:lpstr>UB_Screen</vt:lpstr>
      <vt:lpstr>9. Fairness and Optimism</vt:lpstr>
      <vt:lpstr>Roadmap</vt:lpstr>
      <vt:lpstr>Roadmap</vt:lpstr>
      <vt:lpstr>Pattern: Concurrently Available Methods</vt:lpstr>
      <vt:lpstr>Concurrent Methods — design steps</vt:lpstr>
      <vt:lpstr>Roadmap</vt:lpstr>
      <vt:lpstr>Priority</vt:lpstr>
      <vt:lpstr>Fairness</vt:lpstr>
      <vt:lpstr>Interception</vt:lpstr>
      <vt:lpstr>Roadmap</vt:lpstr>
      <vt:lpstr>Concurrent Reader and Writers</vt:lpstr>
      <vt:lpstr>Readers/Writers Model</vt:lpstr>
      <vt:lpstr>A Simple RW Protocol</vt:lpstr>
      <vt:lpstr>Safety properties</vt:lpstr>
      <vt:lpstr>Safety properties ...</vt:lpstr>
      <vt:lpstr>Composing the Readers and Writers</vt:lpstr>
      <vt:lpstr>Progress properties</vt:lpstr>
      <vt:lpstr>Priority</vt:lpstr>
      <vt:lpstr>Starvation</vt:lpstr>
      <vt:lpstr>Roadmap</vt:lpstr>
      <vt:lpstr>Readers and Writers Policies</vt:lpstr>
      <vt:lpstr>Policies ...</vt:lpstr>
      <vt:lpstr>Readers and Writers example</vt:lpstr>
      <vt:lpstr>Readers and Writers example</vt:lpstr>
      <vt:lpstr>Readers and Writers example</vt:lpstr>
      <vt:lpstr>Readers and Writers example</vt:lpstr>
      <vt:lpstr>Readers and Writers demo</vt:lpstr>
      <vt:lpstr>Roadmap</vt:lpstr>
      <vt:lpstr>Pattern: Optimistic Methods</vt:lpstr>
      <vt:lpstr>Optimistic Methods — design steps</vt:lpstr>
      <vt:lpstr>Detect failure ...</vt:lpstr>
      <vt:lpstr>An Optimistic Bounded Counter</vt:lpstr>
      <vt:lpstr>Detect failure ...</vt:lpstr>
      <vt:lpstr>An Optimistic Bounded Counter</vt:lpstr>
      <vt:lpstr>Handle conflicts ...</vt:lpstr>
      <vt:lpstr>Ensure progress ...</vt:lpstr>
      <vt:lpstr>What you should know!</vt:lpstr>
      <vt:lpstr>Can you answer these questions?</vt:lpstr>
      <vt:lpstr>License</vt:lpstr>
    </vt:vector>
  </TitlesOfParts>
  <Company>Ĳ ɦ禜</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Nierstrasz</dc:creator>
  <cp:lastModifiedBy>Oscar Nierstrasz</cp:lastModifiedBy>
  <cp:revision>168</cp:revision>
  <cp:lastPrinted>2005-04-07T14:31:46Z</cp:lastPrinted>
  <dcterms:created xsi:type="dcterms:W3CDTF">2010-11-17T08:36:07Z</dcterms:created>
  <dcterms:modified xsi:type="dcterms:W3CDTF">2010-11-17T08:37:29Z</dcterms:modified>
</cp:coreProperties>
</file>