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notesSlides/notesSlide40.xml" ContentType="application/vnd.openxmlformats-officedocument.presentationml.notes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39.xml" ContentType="application/vnd.openxmlformats-officedocument.presentationml.notes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notesSlides/notesSlide38.xml" ContentType="application/vnd.openxmlformats-officedocument.presentationml.notes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notesSlides/notesSlide37.xml" ContentType="application/vnd.openxmlformats-officedocument.presentationml.notes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35.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34.xml" ContentType="application/vnd.openxmlformats-officedocument.presentationml.notes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charts/chart1.xml" ContentType="application/vnd.openxmlformats-officedocument.drawingml.char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s/slide23.xml" ContentType="application/vnd.openxmlformats-officedocument.presentationml.slide+xml"/>
  <Override PartName="/ppt/slides/slide39.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notesSlides/notesSlide41.xml" ContentType="application/vnd.openxmlformats-officedocument.presentationml.notesSlid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slideLayouts/slideLayout6.xml" ContentType="application/vnd.openxmlformats-officedocument.presentationml.slideLayout+xml"/>
  <Override PartName="/ppt/slides/slide31.xml" ContentType="application/vnd.openxmlformats-officedocument.presentationml.slide+xml"/>
  <Override PartName="/ppt/notesSlides/notesSlide2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44"/>
  </p:notesMasterIdLst>
  <p:handoutMasterIdLst>
    <p:handoutMasterId r:id="rId45"/>
  </p:handoutMasterIdLst>
  <p:sldIdLst>
    <p:sldId id="324" r:id="rId2"/>
    <p:sldId id="322" r:id="rId3"/>
    <p:sldId id="326" r:id="rId4"/>
    <p:sldId id="366" r:id="rId5"/>
    <p:sldId id="327" r:id="rId6"/>
    <p:sldId id="328" r:id="rId7"/>
    <p:sldId id="367" r:id="rId8"/>
    <p:sldId id="329" r:id="rId9"/>
    <p:sldId id="330" r:id="rId10"/>
    <p:sldId id="331" r:id="rId11"/>
    <p:sldId id="332" r:id="rId12"/>
    <p:sldId id="368" r:id="rId13"/>
    <p:sldId id="333" r:id="rId14"/>
    <p:sldId id="334" r:id="rId15"/>
    <p:sldId id="335" r:id="rId16"/>
    <p:sldId id="336" r:id="rId17"/>
    <p:sldId id="337" r:id="rId18"/>
    <p:sldId id="338" r:id="rId19"/>
    <p:sldId id="370" r:id="rId20"/>
    <p:sldId id="339" r:id="rId21"/>
    <p:sldId id="340" r:id="rId22"/>
    <p:sldId id="341" r:id="rId23"/>
    <p:sldId id="342" r:id="rId24"/>
    <p:sldId id="343" r:id="rId25"/>
    <p:sldId id="344" r:id="rId26"/>
    <p:sldId id="369" r:id="rId27"/>
    <p:sldId id="345" r:id="rId28"/>
    <p:sldId id="346" r:id="rId29"/>
    <p:sldId id="347" r:id="rId30"/>
    <p:sldId id="348" r:id="rId31"/>
    <p:sldId id="349" r:id="rId32"/>
    <p:sldId id="350" r:id="rId33"/>
    <p:sldId id="371" r:id="rId34"/>
    <p:sldId id="359" r:id="rId35"/>
    <p:sldId id="365" r:id="rId36"/>
    <p:sldId id="364" r:id="rId37"/>
    <p:sldId id="372" r:id="rId38"/>
    <p:sldId id="373" r:id="rId39"/>
    <p:sldId id="378" r:id="rId40"/>
    <p:sldId id="355" r:id="rId41"/>
    <p:sldId id="356" r:id="rId42"/>
    <p:sldId id="377" r:id="rId4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79345" autoAdjust="0"/>
  </p:normalViewPr>
  <p:slideViewPr>
    <p:cSldViewPr>
      <p:cViewPr varScale="1">
        <p:scale>
          <a:sx n="121" d="100"/>
          <a:sy n="121" d="100"/>
        </p:scale>
        <p:origin x="-1992"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2012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macaque:Users:oscar:Documents:Courses:lectures-cp:12ThreadPool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areaChart>
        <c:grouping val="standard"/>
        <c:ser>
          <c:idx val="0"/>
          <c:order val="0"/>
          <c:tx>
            <c:strRef>
              <c:f>'iMac 4 core'!$A$22</c:f>
              <c:strCache>
                <c:ptCount val="1"/>
                <c:pt idx="0">
                  <c:v>threads</c:v>
                </c:pt>
              </c:strCache>
            </c:strRef>
          </c:tx>
          <c:val>
            <c:numRef>
              <c:f>'iMac 4 core'!$A$23:$A$41</c:f>
              <c:numCache>
                <c:formatCode>General</c:formatCode>
                <c:ptCount val="19"/>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numCache>
            </c:numRef>
          </c:val>
        </c:ser>
        <c:ser>
          <c:idx val="1"/>
          <c:order val="1"/>
          <c:tx>
            <c:strRef>
              <c:f>'iMac 4 core'!$B$22</c:f>
              <c:strCache>
                <c:ptCount val="1"/>
                <c:pt idx="0">
                  <c:v>time</c:v>
                </c:pt>
              </c:strCache>
            </c:strRef>
          </c:tx>
          <c:val>
            <c:numRef>
              <c:f>'iMac 4 core'!$B$23:$B$41</c:f>
              <c:numCache>
                <c:formatCode>General</c:formatCode>
                <c:ptCount val="19"/>
                <c:pt idx="0">
                  <c:v>96.0</c:v>
                </c:pt>
                <c:pt idx="1">
                  <c:v>35.0</c:v>
                </c:pt>
                <c:pt idx="2">
                  <c:v>42.0</c:v>
                </c:pt>
                <c:pt idx="3">
                  <c:v>51.0</c:v>
                </c:pt>
                <c:pt idx="4">
                  <c:v>45.0</c:v>
                </c:pt>
                <c:pt idx="5">
                  <c:v>41.0</c:v>
                </c:pt>
                <c:pt idx="6">
                  <c:v>41.0</c:v>
                </c:pt>
                <c:pt idx="7">
                  <c:v>41.0</c:v>
                </c:pt>
                <c:pt idx="8">
                  <c:v>44.0</c:v>
                </c:pt>
                <c:pt idx="9">
                  <c:v>44.0</c:v>
                </c:pt>
                <c:pt idx="10">
                  <c:v>41.0</c:v>
                </c:pt>
                <c:pt idx="11">
                  <c:v>44.0</c:v>
                </c:pt>
                <c:pt idx="12">
                  <c:v>41.0</c:v>
                </c:pt>
                <c:pt idx="13">
                  <c:v>42.0</c:v>
                </c:pt>
                <c:pt idx="14">
                  <c:v>43.0</c:v>
                </c:pt>
                <c:pt idx="15">
                  <c:v>42.0</c:v>
                </c:pt>
                <c:pt idx="16">
                  <c:v>44.0</c:v>
                </c:pt>
                <c:pt idx="17">
                  <c:v>43.0</c:v>
                </c:pt>
                <c:pt idx="18">
                  <c:v>45.0</c:v>
                </c:pt>
              </c:numCache>
            </c:numRef>
          </c:val>
        </c:ser>
        <c:axId val="530517320"/>
        <c:axId val="530541560"/>
      </c:areaChart>
      <c:catAx>
        <c:axId val="530517320"/>
        <c:scaling>
          <c:orientation val="minMax"/>
        </c:scaling>
        <c:axPos val="b"/>
        <c:tickLblPos val="nextTo"/>
        <c:crossAx val="530541560"/>
        <c:crosses val="autoZero"/>
        <c:auto val="1"/>
        <c:lblAlgn val="ctr"/>
        <c:lblOffset val="100"/>
      </c:catAx>
      <c:valAx>
        <c:axId val="530541560"/>
        <c:scaling>
          <c:orientation val="minMax"/>
        </c:scaling>
        <c:axPos val="l"/>
        <c:majorGridlines/>
        <c:numFmt formatCode="General" sourceLinked="1"/>
        <c:tickLblPos val="nextTo"/>
        <c:crossAx val="530517320"/>
        <c:crosses val="autoZero"/>
        <c:crossBetween val="midCat"/>
      </c:valAx>
    </c:plotArea>
    <c:legend>
      <c:legendPos val="r"/>
      <c:layout/>
    </c:legend>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5CB9D4BE-97ED-D644-B6FA-01C981B8E0C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5ABDFAD1-2743-3F4F-8EBB-F5CEA22ACB1D}"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Rot="1" noChangeAspect="1" noChangeArrowheads="1"/>
          </p:cNvSpPr>
          <p:nvPr>
            <p:ph type="sldImg"/>
          </p:nvPr>
        </p:nvSpPr>
        <p:spPr>
          <a:solidFill>
            <a:srgbClr val="FFFFFF"/>
          </a:solidFill>
          <a:ln/>
        </p:spPr>
      </p:sp>
      <p:sp>
        <p:nvSpPr>
          <p:cNvPr id="11267"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r>
              <a:rPr lang="en-US" dirty="0" smtClean="0"/>
              <a:t>Old slide:</a:t>
            </a:r>
          </a:p>
          <a:p>
            <a:pPr marL="342900" indent="-342900">
              <a:buFont typeface="Helvetica CE" charset="0"/>
              <a:buNone/>
            </a:pPr>
            <a:r>
              <a:rPr lang="en-US" i="1" dirty="0" smtClean="0">
                <a:solidFill>
                  <a:srgbClr val="7F0101"/>
                </a:solidFill>
              </a:rPr>
              <a:t>Hard to extend beyond three layers because:</a:t>
            </a:r>
            <a:endParaRPr lang="en-US" dirty="0" smtClean="0"/>
          </a:p>
          <a:p>
            <a:pPr marL="342900" indent="-342900"/>
            <a:r>
              <a:rPr lang="en-US" dirty="0" smtClean="0"/>
              <a:t>Control may depend on unavailable information</a:t>
            </a:r>
          </a:p>
          <a:p>
            <a:pPr marL="742950" lvl="1" indent="-285750"/>
            <a:r>
              <a:rPr lang="en-US" dirty="0" smtClean="0"/>
              <a:t>Because it is not safely accessible</a:t>
            </a:r>
          </a:p>
          <a:p>
            <a:pPr marL="742950" lvl="1" indent="-285750"/>
            <a:r>
              <a:rPr lang="en-US" dirty="0" smtClean="0"/>
              <a:t>Because it is not represented (e.g., message history)</a:t>
            </a:r>
          </a:p>
          <a:p>
            <a:pPr marL="342900" indent="-342900"/>
            <a:r>
              <a:rPr lang="en-US" dirty="0" smtClean="0"/>
              <a:t>Synchronization policies of different layers may conflict </a:t>
            </a:r>
          </a:p>
          <a:p>
            <a:pPr marL="742950" lvl="1" indent="-285750"/>
            <a:r>
              <a:rPr lang="en-US" dirty="0" smtClean="0"/>
              <a:t>E.g., nested monitor lockouts</a:t>
            </a:r>
          </a:p>
          <a:p>
            <a:pPr marL="342900" indent="-342900"/>
            <a:r>
              <a:rPr lang="en-US" dirty="0" smtClean="0"/>
              <a:t>Ground actions may need to know current policy</a:t>
            </a:r>
          </a:p>
          <a:p>
            <a:pPr marL="742950" lvl="1" indent="-285750"/>
            <a:r>
              <a:rPr lang="en-US" dirty="0" smtClean="0"/>
              <a:t>E.g., blocking vs. failing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Rot="1" noChangeAspect="1" noChangeArrowheads="1"/>
          </p:cNvSpPr>
          <p:nvPr>
            <p:ph type="sldImg"/>
          </p:nvPr>
        </p:nvSpPr>
        <p:spPr>
          <a:solidFill>
            <a:srgbClr val="FFFFFF"/>
          </a:solidFill>
          <a:ln/>
        </p:spPr>
      </p:sp>
      <p:sp>
        <p:nvSpPr>
          <p:cNvPr id="337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Rot="1" noChangeAspect="1" noChangeArrowheads="1"/>
          </p:cNvSpPr>
          <p:nvPr>
            <p:ph type="sldImg"/>
          </p:nvPr>
        </p:nvSpPr>
        <p:spPr>
          <a:solidFill>
            <a:srgbClr val="FFFFFF"/>
          </a:solidFill>
          <a:ln/>
        </p:spPr>
      </p:sp>
      <p:sp>
        <p:nvSpPr>
          <p:cNvPr id="481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Rot="1" noChangeAspect="1" noChangeArrowheads="1"/>
          </p:cNvSpPr>
          <p:nvPr>
            <p:ph type="sldImg"/>
          </p:nvPr>
        </p:nvSpPr>
        <p:spPr>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p:cNvSpPr>
          <p:nvPr>
            <p:ph type="sldImg"/>
          </p:nvPr>
        </p:nvSpPr>
        <p:spPr>
          <a:solidFill>
            <a:srgbClr val="FFFFFF"/>
          </a:solidFill>
          <a:ln/>
        </p:spPr>
      </p:sp>
      <p:sp>
        <p:nvSpPr>
          <p:cNvPr id="58371" name="Rectangle 3"/>
          <p:cNvSpPr>
            <a:spLocks noGrp="1" noChangeArrowheads="1"/>
          </p:cNvSpPr>
          <p:nvPr>
            <p:ph type="body" idx="1"/>
          </p:nvPr>
        </p:nvSpPr>
        <p:spPr>
          <a:solidFill>
            <a:srgbClr val="FFFFFF"/>
          </a:solidFill>
          <a:ln>
            <a:solidFill>
              <a:srgbClr val="000000"/>
            </a:solidFill>
          </a:ln>
        </p:spPr>
        <p:txBody>
          <a:bodyPr/>
          <a:lstStyle/>
          <a:p>
            <a:r>
              <a:rPr lang="en-US"/>
              <a:t>It is impossible for primes to be discovered out of order!</a:t>
            </a:r>
          </a:p>
          <a:p>
            <a:r>
              <a:rPr lang="en-US"/>
              <a:t>The only synchronization is hidden in the Slot class.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p:cNvSpPr>
          <p:nvPr>
            <p:ph type="sldImg"/>
          </p:nvPr>
        </p:nvSpPr>
        <p:spPr>
          <a:solidFill>
            <a:srgbClr val="FFFFFF"/>
          </a:solidFill>
          <a:ln/>
        </p:spPr>
      </p:sp>
      <p:sp>
        <p:nvSpPr>
          <p:cNvPr id="6246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1026"/>
          <p:cNvSpPr>
            <a:spLocks noGrp="1" noRot="1" noChangeAspect="1" noChangeArrowheads="1" noTextEdit="1"/>
          </p:cNvSpPr>
          <p:nvPr>
            <p:ph type="sldImg"/>
          </p:nvPr>
        </p:nvSpPr>
        <p:spPr>
          <a:ln/>
        </p:spPr>
      </p:sp>
      <p:sp>
        <p:nvSpPr>
          <p:cNvPr id="68611"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Rot="1" noChangeAspect="1" noChangeArrowheads="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r>
              <a:rPr lang="en-US" smtClean="0"/>
              <a:t>We are using the fly implementation: www.flyobjectspace.com</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r>
              <a:rPr lang="en-US" smtClean="0"/>
              <a:t>Print statements have been removed from this version.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Slide Image Placeholder 1"/>
          <p:cNvSpPr>
            <a:spLocks noGrp="1" noRot="1" noChangeAspect="1"/>
          </p:cNvSpPr>
          <p:nvPr>
            <p:ph type="sldImg"/>
          </p:nvPr>
        </p:nvSpPr>
        <p:spPr>
          <a:ln/>
        </p:spPr>
      </p:sp>
      <p:sp>
        <p:nvSpPr>
          <p:cNvPr id="82947" name="Notes Placeholder 2"/>
          <p:cNvSpPr>
            <a:spLocks noGrp="1"/>
          </p:cNvSpPr>
          <p:nvPr>
            <p:ph type="body" idx="1"/>
          </p:nvPr>
        </p:nvSpPr>
        <p:spPr>
          <a:noFill/>
          <a:ln/>
        </p:spPr>
        <p:txBody>
          <a:bodyPr/>
          <a:lstStyle/>
          <a:p>
            <a:r>
              <a:rPr lang="en-US" smtClean="0"/>
              <a:t>Run this twice – second time faster since all tuples have been cached. (Comment out line to empty tuple space.)</a:t>
            </a:r>
          </a:p>
          <a:p>
            <a:r>
              <a:rPr lang="en-US" smtClean="0"/>
              <a:t>Show how large fibinacci values can be computed.</a:t>
            </a:r>
          </a:p>
        </p:txBody>
      </p:sp>
      <p:sp>
        <p:nvSpPr>
          <p:cNvPr id="82948" name="Slide Number Placeholder 3"/>
          <p:cNvSpPr>
            <a:spLocks noGrp="1"/>
          </p:cNvSpPr>
          <p:nvPr>
            <p:ph type="sldNum" sz="quarter" idx="5"/>
          </p:nvPr>
        </p:nvSpPr>
        <p:spPr>
          <a:noFill/>
        </p:spPr>
        <p:txBody>
          <a:bodyPr/>
          <a:lstStyle/>
          <a:p>
            <a:fld id="{EBB0DEE4-788B-1D43-BC07-ACB74A8588D6}"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ChangeArrowheads="1"/>
          </p:cNvSpPr>
          <p:nvPr>
            <p:ph type="sldImg"/>
          </p:nvPr>
        </p:nvSpPr>
        <p:spPr>
          <a:solidFill>
            <a:srgbClr val="FFFFFF"/>
          </a:solidFill>
          <a:ln/>
        </p:spPr>
      </p:sp>
      <p:sp>
        <p:nvSpPr>
          <p:cNvPr id="849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Adding many more threads does not necessarily give you better performance. The best result here is with 2 threads.</a:t>
            </a:r>
            <a:endParaRPr lang="en-US" dirty="0"/>
          </a:p>
        </p:txBody>
      </p:sp>
      <p:sp>
        <p:nvSpPr>
          <p:cNvPr id="4" name="Slide Number Placeholder 3"/>
          <p:cNvSpPr>
            <a:spLocks noGrp="1"/>
          </p:cNvSpPr>
          <p:nvPr>
            <p:ph type="sldNum" sz="quarter" idx="10"/>
          </p:nvPr>
        </p:nvSpPr>
        <p:spPr/>
        <p:txBody>
          <a:bodyPr/>
          <a:lstStyle/>
          <a:p>
            <a:fld id="{5ABDFAD1-2743-3F4F-8EBB-F5CEA22ACB1D}"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Rot="1" noChangeAspect="1" noChangeArrowheads="1"/>
          </p:cNvSpPr>
          <p:nvPr>
            <p:ph type="sldImg"/>
          </p:nvPr>
        </p:nvSpPr>
        <p:spPr>
          <a:solidFill>
            <a:srgbClr val="FFFFFF"/>
          </a:solidFill>
          <a:ln/>
        </p:spPr>
      </p:sp>
      <p:sp>
        <p:nvSpPr>
          <p:cNvPr id="1741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Rot="1" noChangeAspect="1" noChangeArrowheads="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Architectural Styles for Concurrency</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CF566D41-1C23-D646-AD7A-82B45929429F}"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6" name="Rectangle 8"/>
          <p:cNvSpPr>
            <a:spLocks noGrp="1" noChangeArrowheads="1"/>
          </p:cNvSpPr>
          <p:nvPr>
            <p:ph type="sldNum" sz="quarter" idx="12"/>
          </p:nvPr>
        </p:nvSpPr>
        <p:spPr>
          <a:ln/>
        </p:spPr>
        <p:txBody>
          <a:bodyPr/>
          <a:lstStyle>
            <a:lvl1pPr>
              <a:defRPr/>
            </a:lvl1pPr>
          </a:lstStyle>
          <a:p>
            <a:fld id="{DE01858A-7BB4-324B-9155-493AB29C1794}"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7" name="Rectangle 8"/>
          <p:cNvSpPr>
            <a:spLocks noGrp="1" noChangeArrowheads="1"/>
          </p:cNvSpPr>
          <p:nvPr>
            <p:ph type="sldNum" sz="quarter" idx="12"/>
          </p:nvPr>
        </p:nvSpPr>
        <p:spPr>
          <a:ln/>
        </p:spPr>
        <p:txBody>
          <a:bodyPr/>
          <a:lstStyle>
            <a:lvl1pPr>
              <a:defRPr/>
            </a:lvl1pPr>
          </a:lstStyle>
          <a:p>
            <a:fld id="{F27EFEE3-2FD4-354E-8C42-846D7C4323DE}"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5" name="Rectangle 8"/>
          <p:cNvSpPr>
            <a:spLocks noGrp="1" noChangeArrowheads="1"/>
          </p:cNvSpPr>
          <p:nvPr>
            <p:ph type="sldNum" sz="quarter" idx="12"/>
          </p:nvPr>
        </p:nvSpPr>
        <p:spPr>
          <a:ln/>
        </p:spPr>
        <p:txBody>
          <a:bodyPr/>
          <a:lstStyle>
            <a:lvl1pPr>
              <a:defRPr/>
            </a:lvl1pPr>
          </a:lstStyle>
          <a:p>
            <a:fld id="{020BF479-3A39-EA4C-BD57-CFD10FD3C5AD}"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Architectural Styles for Concurrency</a:t>
            </a:r>
            <a:endParaRPr lang="de-CH"/>
          </a:p>
        </p:txBody>
      </p:sp>
      <p:sp>
        <p:nvSpPr>
          <p:cNvPr id="4" name="Rectangle 8"/>
          <p:cNvSpPr>
            <a:spLocks noGrp="1" noChangeArrowheads="1"/>
          </p:cNvSpPr>
          <p:nvPr>
            <p:ph type="sldNum" sz="quarter" idx="12"/>
          </p:nvPr>
        </p:nvSpPr>
        <p:spPr>
          <a:ln/>
        </p:spPr>
        <p:txBody>
          <a:bodyPr/>
          <a:lstStyle>
            <a:lvl1pPr>
              <a:defRPr/>
            </a:lvl1pPr>
          </a:lstStyle>
          <a:p>
            <a:fld id="{A2C6B09F-6710-5D45-89F3-D7F00E8AE0EE}" type="slidenum">
              <a:rPr lang="de-CH"/>
              <a:pPr/>
              <a:t>‹#›</a:t>
            </a:fld>
            <a:endParaRPr lang="de-CH" sz="1400">
              <a:solidFill>
                <a:srgbClr val="7E7E7E"/>
              </a:solidFill>
              <a:latin typeface="Times"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9750" y="647700"/>
            <a:ext cx="6621463" cy="817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9750" y="1654175"/>
            <a:ext cx="8061325" cy="4498975"/>
          </a:xfrm>
        </p:spPr>
        <p:txBody>
          <a:bodyPr/>
          <a:lstStyle/>
          <a:p>
            <a:pPr lvl="0"/>
            <a:endParaRPr lang="en-US" noProof="0"/>
          </a:p>
        </p:txBody>
      </p:sp>
      <p:sp>
        <p:nvSpPr>
          <p:cNvPr id="4" name="Date Placeholder 3"/>
          <p:cNvSpPr>
            <a:spLocks noGrp="1"/>
          </p:cNvSpPr>
          <p:nvPr>
            <p:ph type="dt" sz="half" idx="10"/>
          </p:nvPr>
        </p:nvSpPr>
        <p:spPr/>
        <p:txBody>
          <a:bodyPr/>
          <a:lstStyle>
            <a:lvl1pPr>
              <a:defRPr/>
            </a:lvl1pPr>
          </a:lstStyle>
          <a:p>
            <a:r>
              <a:rPr lang="en-US"/>
              <a:t>© Oscar Nierstrasz</a:t>
            </a:r>
            <a:endParaRPr lang="de-CH"/>
          </a:p>
        </p:txBody>
      </p:sp>
      <p:sp>
        <p:nvSpPr>
          <p:cNvPr id="5" name="Footer Placeholder 4"/>
          <p:cNvSpPr>
            <a:spLocks noGrp="1"/>
          </p:cNvSpPr>
          <p:nvPr>
            <p:ph type="ftr" sz="quarter" idx="11"/>
          </p:nvPr>
        </p:nvSpPr>
        <p:spPr/>
        <p:txBody>
          <a:bodyPr/>
          <a:lstStyle>
            <a:lvl1pPr>
              <a:defRPr/>
            </a:lvl1pPr>
          </a:lstStyle>
          <a:p>
            <a:r>
              <a:rPr lang="en-US"/>
              <a:t>Architectural Styles for Concurrency</a:t>
            </a:r>
            <a:endParaRPr lang="de-CH"/>
          </a:p>
        </p:txBody>
      </p:sp>
      <p:sp>
        <p:nvSpPr>
          <p:cNvPr id="6" name="Slide Number Placeholder 5"/>
          <p:cNvSpPr>
            <a:spLocks noGrp="1"/>
          </p:cNvSpPr>
          <p:nvPr>
            <p:ph type="sldNum" sz="quarter" idx="12"/>
          </p:nvPr>
        </p:nvSpPr>
        <p:spPr/>
        <p:txBody>
          <a:bodyPr/>
          <a:lstStyle>
            <a:lvl1pPr>
              <a:defRPr/>
            </a:lvl1pPr>
          </a:lstStyle>
          <a:p>
            <a:r>
              <a:rPr lang="de-CH"/>
              <a:t>CP 11.</a:t>
            </a:r>
            <a:fld id="{955D1AC8-B060-2C4B-9015-857B9807EBB5}"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Architectural Styles for Concurrency</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A186AC42-FABF-6E49-B1A0-E33CDF95E6BA}"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99" r:id="rId1"/>
    <p:sldLayoutId id="2147483795" r:id="rId2"/>
    <p:sldLayoutId id="2147483796" r:id="rId3"/>
    <p:sldLayoutId id="2147483797" r:id="rId4"/>
    <p:sldLayoutId id="2147483798" r:id="rId5"/>
    <p:sldLayoutId id="2147483800" r:id="rId6"/>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pPr>
              <a:lnSpc>
                <a:spcPct val="100000"/>
              </a:lnSpc>
            </a:pPr>
            <a:r>
              <a:rPr lang="en-US" smtClean="0"/>
              <a:t>12. Architectural Styles for Concurrency</a:t>
            </a:r>
          </a:p>
        </p:txBody>
      </p:sp>
      <p:sp>
        <p:nvSpPr>
          <p:cNvPr id="10243" name="Rectangle 3"/>
          <p:cNvSpPr>
            <a:spLocks noGrp="1" noChangeArrowheads="1"/>
          </p:cNvSpPr>
          <p:nvPr>
            <p:ph type="subTitle" idx="1"/>
          </p:nvPr>
        </p:nvSpPr>
        <p:spPr/>
        <p:txBody>
          <a:bodyPr/>
          <a:lstStyle/>
          <a:p>
            <a:r>
              <a:rPr lang="en-US" smtClean="0"/>
              <a:t>Prof</a:t>
            </a:r>
            <a:r>
              <a:rPr lang="en-US"/>
              <a:t>. O. </a:t>
            </a:r>
            <a:r>
              <a:rPr lang="en-US" smtClean="0"/>
              <a:t>Nierstrasz</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r>
              <a:rPr lang="en-US" smtClean="0"/>
              <a:t>© Oscar Nierstrasz</a:t>
            </a:r>
            <a:endParaRPr lang="de-CH" smtClean="0"/>
          </a:p>
        </p:txBody>
      </p:sp>
      <p:sp>
        <p:nvSpPr>
          <p:cNvPr id="28675"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28676" name="Slide Number Placeholder 5"/>
          <p:cNvSpPr>
            <a:spLocks noGrp="1"/>
          </p:cNvSpPr>
          <p:nvPr>
            <p:ph type="sldNum" sz="quarter" idx="12"/>
          </p:nvPr>
        </p:nvSpPr>
        <p:spPr>
          <a:noFill/>
        </p:spPr>
        <p:txBody>
          <a:bodyPr/>
          <a:lstStyle/>
          <a:p>
            <a:fld id="{85269158-5E44-944D-B671-576D1D4C5889}" type="slidenum">
              <a:rPr lang="de-CH" smtClean="0"/>
              <a:pPr/>
              <a:t>10</a:t>
            </a:fld>
            <a:endParaRPr lang="de-CH" sz="1400" smtClean="0">
              <a:solidFill>
                <a:srgbClr val="7E7E7E"/>
              </a:solidFill>
              <a:latin typeface="Times" charset="0"/>
            </a:endParaRPr>
          </a:p>
        </p:txBody>
      </p:sp>
      <p:sp>
        <p:nvSpPr>
          <p:cNvPr id="28677" name="Rectangle 2"/>
          <p:cNvSpPr>
            <a:spLocks noGrp="1" noChangeArrowheads="1"/>
          </p:cNvSpPr>
          <p:nvPr>
            <p:ph type="title"/>
          </p:nvPr>
        </p:nvSpPr>
        <p:spPr/>
        <p:txBody>
          <a:bodyPr/>
          <a:lstStyle/>
          <a:p>
            <a:r>
              <a:rPr lang="en-US"/>
              <a:t>Three-layered Application Architectures</a:t>
            </a:r>
          </a:p>
        </p:txBody>
      </p:sp>
      <p:sp>
        <p:nvSpPr>
          <p:cNvPr id="28678" name="Rectangle 3"/>
          <p:cNvSpPr>
            <a:spLocks noGrp="1" noChangeArrowheads="1"/>
          </p:cNvSpPr>
          <p:nvPr>
            <p:ph type="body" idx="1"/>
          </p:nvPr>
        </p:nvSpPr>
        <p:spPr>
          <a:xfrm>
            <a:off x="539750" y="5500688"/>
            <a:ext cx="8061325" cy="747712"/>
          </a:xfrm>
        </p:spPr>
        <p:txBody>
          <a:bodyPr/>
          <a:lstStyle/>
          <a:p>
            <a:pPr marL="0" indent="0">
              <a:lnSpc>
                <a:spcPct val="90000"/>
              </a:lnSpc>
              <a:buFont typeface="Helvetica CE" charset="0"/>
              <a:buNone/>
            </a:pPr>
            <a:r>
              <a:rPr lang="en-US" i="1">
                <a:solidFill>
                  <a:srgbClr val="7F0101"/>
                </a:solidFill>
              </a:rPr>
              <a:t>This kind of architecture avoids nested monitor problems by restricting concurrency control to a single layer.</a:t>
            </a:r>
          </a:p>
        </p:txBody>
      </p:sp>
      <p:sp>
        <p:nvSpPr>
          <p:cNvPr id="28679" name="Line 5"/>
          <p:cNvSpPr>
            <a:spLocks noChangeShapeType="1"/>
          </p:cNvSpPr>
          <p:nvPr/>
        </p:nvSpPr>
        <p:spPr bwMode="auto">
          <a:xfrm>
            <a:off x="1600200" y="4191000"/>
            <a:ext cx="685800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8680" name="Line 6"/>
          <p:cNvSpPr>
            <a:spLocks noChangeShapeType="1"/>
          </p:cNvSpPr>
          <p:nvPr/>
        </p:nvSpPr>
        <p:spPr bwMode="auto">
          <a:xfrm>
            <a:off x="1600200" y="2819400"/>
            <a:ext cx="685800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8681" name="Text Box 15"/>
          <p:cNvSpPr txBox="1">
            <a:spLocks noChangeArrowheads="1"/>
          </p:cNvSpPr>
          <p:nvPr/>
        </p:nvSpPr>
        <p:spPr bwMode="auto">
          <a:xfrm>
            <a:off x="457200" y="1981200"/>
            <a:ext cx="1733550" cy="366713"/>
          </a:xfrm>
          <a:prstGeom prst="rect">
            <a:avLst/>
          </a:prstGeom>
          <a:noFill/>
          <a:ln w="9525">
            <a:noFill/>
            <a:miter lim="800000"/>
            <a:headEnd/>
            <a:tailEnd/>
          </a:ln>
        </p:spPr>
        <p:txBody>
          <a:bodyPr wrap="none">
            <a:prstTxWarp prst="textNoShape">
              <a:avLst/>
            </a:prstTxWarp>
            <a:spAutoFit/>
          </a:bodyPr>
          <a:lstStyle/>
          <a:p>
            <a:r>
              <a:rPr lang="en-US" sz="1800" b="1" i="1"/>
              <a:t>Active objects</a:t>
            </a:r>
          </a:p>
        </p:txBody>
      </p:sp>
      <p:sp>
        <p:nvSpPr>
          <p:cNvPr id="28682" name="Text Box 16"/>
          <p:cNvSpPr txBox="1">
            <a:spLocks noChangeArrowheads="1"/>
          </p:cNvSpPr>
          <p:nvPr/>
        </p:nvSpPr>
        <p:spPr bwMode="auto">
          <a:xfrm>
            <a:off x="457200" y="3352800"/>
            <a:ext cx="2546350" cy="366713"/>
          </a:xfrm>
          <a:prstGeom prst="rect">
            <a:avLst/>
          </a:prstGeom>
          <a:noFill/>
          <a:ln w="9525">
            <a:noFill/>
            <a:miter lim="800000"/>
            <a:headEnd/>
            <a:tailEnd/>
          </a:ln>
        </p:spPr>
        <p:txBody>
          <a:bodyPr wrap="none">
            <a:prstTxWarp prst="textNoShape">
              <a:avLst/>
            </a:prstTxWarp>
            <a:spAutoFit/>
          </a:bodyPr>
          <a:lstStyle/>
          <a:p>
            <a:r>
              <a:rPr lang="en-US" sz="1800" b="1" i="1"/>
              <a:t>Synchronized objects</a:t>
            </a:r>
          </a:p>
        </p:txBody>
      </p:sp>
      <p:sp>
        <p:nvSpPr>
          <p:cNvPr id="28683" name="Text Box 17"/>
          <p:cNvSpPr txBox="1">
            <a:spLocks noChangeArrowheads="1"/>
          </p:cNvSpPr>
          <p:nvPr/>
        </p:nvSpPr>
        <p:spPr bwMode="auto">
          <a:xfrm>
            <a:off x="457200" y="4495800"/>
            <a:ext cx="2000250" cy="641350"/>
          </a:xfrm>
          <a:prstGeom prst="rect">
            <a:avLst/>
          </a:prstGeom>
          <a:noFill/>
          <a:ln w="9525">
            <a:noFill/>
            <a:miter lim="800000"/>
            <a:headEnd/>
            <a:tailEnd/>
          </a:ln>
        </p:spPr>
        <p:txBody>
          <a:bodyPr wrap="none">
            <a:prstTxWarp prst="textNoShape">
              <a:avLst/>
            </a:prstTxWarp>
            <a:spAutoFit/>
          </a:bodyPr>
          <a:lstStyle/>
          <a:p>
            <a:r>
              <a:rPr lang="en-US" sz="1800" b="1" i="1"/>
              <a:t>Unsynchronized</a:t>
            </a:r>
          </a:p>
          <a:p>
            <a:r>
              <a:rPr lang="en-US" sz="1800" b="1" i="1"/>
              <a:t>“owned” objects</a:t>
            </a:r>
          </a:p>
        </p:txBody>
      </p:sp>
      <p:sp>
        <p:nvSpPr>
          <p:cNvPr id="28684" name="Rectangle 23"/>
          <p:cNvSpPr>
            <a:spLocks noChangeArrowheads="1"/>
          </p:cNvSpPr>
          <p:nvPr/>
        </p:nvSpPr>
        <p:spPr bwMode="auto">
          <a:xfrm>
            <a:off x="3657600" y="4495800"/>
            <a:ext cx="533400" cy="457200"/>
          </a:xfrm>
          <a:prstGeom prst="rect">
            <a:avLst/>
          </a:prstGeom>
          <a:solidFill>
            <a:schemeClr val="bg1"/>
          </a:solidFill>
          <a:ln w="28575">
            <a:solidFill>
              <a:schemeClr val="tx1"/>
            </a:solidFill>
            <a:prstDash val="dash"/>
            <a:miter lim="800000"/>
            <a:headEnd/>
            <a:tailEnd/>
          </a:ln>
        </p:spPr>
        <p:txBody>
          <a:bodyPr wrap="none" anchor="ctr">
            <a:prstTxWarp prst="textNoShape">
              <a:avLst/>
            </a:prstTxWarp>
          </a:bodyPr>
          <a:lstStyle/>
          <a:p>
            <a:endParaRPr lang="en-US"/>
          </a:p>
        </p:txBody>
      </p:sp>
      <p:sp>
        <p:nvSpPr>
          <p:cNvPr id="28685" name="Rectangle 26"/>
          <p:cNvSpPr>
            <a:spLocks noChangeArrowheads="1"/>
          </p:cNvSpPr>
          <p:nvPr/>
        </p:nvSpPr>
        <p:spPr bwMode="auto">
          <a:xfrm>
            <a:off x="4343400" y="4648200"/>
            <a:ext cx="533400" cy="457200"/>
          </a:xfrm>
          <a:prstGeom prst="rect">
            <a:avLst/>
          </a:prstGeom>
          <a:solidFill>
            <a:schemeClr val="bg1"/>
          </a:solidFill>
          <a:ln w="28575">
            <a:solidFill>
              <a:schemeClr val="tx1"/>
            </a:solidFill>
            <a:prstDash val="dash"/>
            <a:miter lim="800000"/>
            <a:headEnd/>
            <a:tailEnd/>
          </a:ln>
        </p:spPr>
        <p:txBody>
          <a:bodyPr wrap="none" anchor="ctr">
            <a:prstTxWarp prst="textNoShape">
              <a:avLst/>
            </a:prstTxWarp>
          </a:bodyPr>
          <a:lstStyle/>
          <a:p>
            <a:endParaRPr lang="en-US"/>
          </a:p>
        </p:txBody>
      </p:sp>
      <p:sp>
        <p:nvSpPr>
          <p:cNvPr id="28686" name="Rectangle 27"/>
          <p:cNvSpPr>
            <a:spLocks noChangeArrowheads="1"/>
          </p:cNvSpPr>
          <p:nvPr/>
        </p:nvSpPr>
        <p:spPr bwMode="auto">
          <a:xfrm>
            <a:off x="5486400" y="4572000"/>
            <a:ext cx="533400" cy="457200"/>
          </a:xfrm>
          <a:prstGeom prst="rect">
            <a:avLst/>
          </a:prstGeom>
          <a:solidFill>
            <a:schemeClr val="bg1"/>
          </a:solidFill>
          <a:ln w="28575">
            <a:solidFill>
              <a:schemeClr val="tx1"/>
            </a:solidFill>
            <a:prstDash val="dash"/>
            <a:miter lim="800000"/>
            <a:headEnd/>
            <a:tailEnd/>
          </a:ln>
        </p:spPr>
        <p:txBody>
          <a:bodyPr wrap="none" anchor="ctr">
            <a:prstTxWarp prst="textNoShape">
              <a:avLst/>
            </a:prstTxWarp>
          </a:bodyPr>
          <a:lstStyle/>
          <a:p>
            <a:endParaRPr lang="en-US"/>
          </a:p>
        </p:txBody>
      </p:sp>
      <p:sp>
        <p:nvSpPr>
          <p:cNvPr id="28687" name="Rectangle 29"/>
          <p:cNvSpPr>
            <a:spLocks noChangeArrowheads="1"/>
          </p:cNvSpPr>
          <p:nvPr/>
        </p:nvSpPr>
        <p:spPr bwMode="auto">
          <a:xfrm>
            <a:off x="6172200" y="4724400"/>
            <a:ext cx="533400" cy="457200"/>
          </a:xfrm>
          <a:prstGeom prst="rect">
            <a:avLst/>
          </a:prstGeom>
          <a:solidFill>
            <a:schemeClr val="bg1"/>
          </a:solidFill>
          <a:ln w="28575">
            <a:solidFill>
              <a:schemeClr val="tx1"/>
            </a:solidFill>
            <a:prstDash val="dash"/>
            <a:miter lim="800000"/>
            <a:headEnd/>
            <a:tailEnd/>
          </a:ln>
        </p:spPr>
        <p:txBody>
          <a:bodyPr wrap="none" anchor="ctr">
            <a:prstTxWarp prst="textNoShape">
              <a:avLst/>
            </a:prstTxWarp>
          </a:bodyPr>
          <a:lstStyle/>
          <a:p>
            <a:endParaRPr lang="en-US"/>
          </a:p>
        </p:txBody>
      </p:sp>
      <p:sp>
        <p:nvSpPr>
          <p:cNvPr id="28688" name="Rectangle 30"/>
          <p:cNvSpPr>
            <a:spLocks noChangeArrowheads="1"/>
          </p:cNvSpPr>
          <p:nvPr/>
        </p:nvSpPr>
        <p:spPr bwMode="auto">
          <a:xfrm>
            <a:off x="7391400" y="4495800"/>
            <a:ext cx="533400" cy="457200"/>
          </a:xfrm>
          <a:prstGeom prst="rect">
            <a:avLst/>
          </a:prstGeom>
          <a:solidFill>
            <a:schemeClr val="bg1"/>
          </a:solidFill>
          <a:ln w="28575">
            <a:solidFill>
              <a:schemeClr val="tx1"/>
            </a:solidFill>
            <a:prstDash val="dash"/>
            <a:miter lim="800000"/>
            <a:headEnd/>
            <a:tailEnd/>
          </a:ln>
        </p:spPr>
        <p:txBody>
          <a:bodyPr wrap="none" anchor="ctr">
            <a:prstTxWarp prst="textNoShape">
              <a:avLst/>
            </a:prstTxWarp>
          </a:bodyPr>
          <a:lstStyle/>
          <a:p>
            <a:endParaRPr lang="en-US"/>
          </a:p>
        </p:txBody>
      </p:sp>
      <p:sp>
        <p:nvSpPr>
          <p:cNvPr id="28689" name="Freeform 35"/>
          <p:cNvSpPr>
            <a:spLocks/>
          </p:cNvSpPr>
          <p:nvPr/>
        </p:nvSpPr>
        <p:spPr bwMode="auto">
          <a:xfrm>
            <a:off x="4305300" y="2362200"/>
            <a:ext cx="1333500" cy="990600"/>
          </a:xfrm>
          <a:custGeom>
            <a:avLst/>
            <a:gdLst>
              <a:gd name="T0" fmla="*/ 2147483647 w 856"/>
              <a:gd name="T1" fmla="*/ 0 h 576"/>
              <a:gd name="T2" fmla="*/ 2147483647 w 856"/>
              <a:gd name="T3" fmla="*/ 2147483647 h 576"/>
              <a:gd name="T4" fmla="*/ 2147483647 w 856"/>
              <a:gd name="T5" fmla="*/ 2147483647 h 576"/>
              <a:gd name="T6" fmla="*/ 2147483647 w 856"/>
              <a:gd name="T7" fmla="*/ 2147483647 h 576"/>
              <a:gd name="T8" fmla="*/ 0 60000 65536"/>
              <a:gd name="T9" fmla="*/ 0 60000 65536"/>
              <a:gd name="T10" fmla="*/ 0 60000 65536"/>
              <a:gd name="T11" fmla="*/ 0 60000 65536"/>
              <a:gd name="T12" fmla="*/ 0 w 856"/>
              <a:gd name="T13" fmla="*/ 0 h 576"/>
              <a:gd name="T14" fmla="*/ 856 w 856"/>
              <a:gd name="T15" fmla="*/ 576 h 576"/>
            </a:gdLst>
            <a:ahLst/>
            <a:cxnLst>
              <a:cxn ang="T8">
                <a:pos x="T0" y="T1"/>
              </a:cxn>
              <a:cxn ang="T9">
                <a:pos x="T2" y="T3"/>
              </a:cxn>
              <a:cxn ang="T10">
                <a:pos x="T4" y="T5"/>
              </a:cxn>
              <a:cxn ang="T11">
                <a:pos x="T6" y="T7"/>
              </a:cxn>
            </a:cxnLst>
            <a:rect l="T12" t="T13" r="T14" b="T15"/>
            <a:pathLst>
              <a:path w="856" h="576">
                <a:moveTo>
                  <a:pt x="24" y="0"/>
                </a:moveTo>
                <a:cubicBezTo>
                  <a:pt x="12" y="88"/>
                  <a:pt x="0" y="176"/>
                  <a:pt x="120" y="240"/>
                </a:cubicBezTo>
                <a:cubicBezTo>
                  <a:pt x="240" y="304"/>
                  <a:pt x="632" y="328"/>
                  <a:pt x="744" y="384"/>
                </a:cubicBezTo>
                <a:cubicBezTo>
                  <a:pt x="856" y="440"/>
                  <a:pt x="824" y="508"/>
                  <a:pt x="792" y="576"/>
                </a:cubicBezTo>
              </a:path>
            </a:pathLst>
          </a:custGeom>
          <a:noFill/>
          <a:ln w="28575">
            <a:solidFill>
              <a:schemeClr val="accent2"/>
            </a:solidFill>
            <a:round/>
            <a:headEnd/>
            <a:tailEnd/>
          </a:ln>
        </p:spPr>
        <p:txBody>
          <a:bodyPr wrap="none" anchor="ctr">
            <a:prstTxWarp prst="textNoShape">
              <a:avLst/>
            </a:prstTxWarp>
          </a:bodyPr>
          <a:lstStyle/>
          <a:p>
            <a:endParaRPr lang="en-US"/>
          </a:p>
        </p:txBody>
      </p:sp>
      <p:sp>
        <p:nvSpPr>
          <p:cNvPr id="28690" name="Freeform 36"/>
          <p:cNvSpPr>
            <a:spLocks/>
          </p:cNvSpPr>
          <p:nvPr/>
        </p:nvSpPr>
        <p:spPr bwMode="auto">
          <a:xfrm>
            <a:off x="6248400" y="2286000"/>
            <a:ext cx="1066800" cy="1066800"/>
          </a:xfrm>
          <a:custGeom>
            <a:avLst/>
            <a:gdLst>
              <a:gd name="T0" fmla="*/ 2147483647 w 672"/>
              <a:gd name="T1" fmla="*/ 0 h 672"/>
              <a:gd name="T2" fmla="*/ 2147483647 w 672"/>
              <a:gd name="T3" fmla="*/ 2147483647 h 672"/>
              <a:gd name="T4" fmla="*/ 0 w 672"/>
              <a:gd name="T5" fmla="*/ 2147483647 h 672"/>
              <a:gd name="T6" fmla="*/ 0 60000 65536"/>
              <a:gd name="T7" fmla="*/ 0 60000 65536"/>
              <a:gd name="T8" fmla="*/ 0 60000 65536"/>
              <a:gd name="T9" fmla="*/ 0 w 672"/>
              <a:gd name="T10" fmla="*/ 0 h 672"/>
              <a:gd name="T11" fmla="*/ 672 w 672"/>
              <a:gd name="T12" fmla="*/ 672 h 672"/>
            </a:gdLst>
            <a:ahLst/>
            <a:cxnLst>
              <a:cxn ang="T6">
                <a:pos x="T0" y="T1"/>
              </a:cxn>
              <a:cxn ang="T7">
                <a:pos x="T2" y="T3"/>
              </a:cxn>
              <a:cxn ang="T8">
                <a:pos x="T4" y="T5"/>
              </a:cxn>
            </a:cxnLst>
            <a:rect l="T9" t="T10" r="T11" b="T12"/>
            <a:pathLst>
              <a:path w="672" h="672">
                <a:moveTo>
                  <a:pt x="672" y="0"/>
                </a:moveTo>
                <a:cubicBezTo>
                  <a:pt x="512" y="16"/>
                  <a:pt x="352" y="32"/>
                  <a:pt x="240" y="144"/>
                </a:cubicBezTo>
                <a:cubicBezTo>
                  <a:pt x="128" y="256"/>
                  <a:pt x="64" y="464"/>
                  <a:pt x="0" y="672"/>
                </a:cubicBezTo>
              </a:path>
            </a:pathLst>
          </a:custGeom>
          <a:noFill/>
          <a:ln w="28575">
            <a:solidFill>
              <a:schemeClr val="accent2"/>
            </a:solidFill>
            <a:round/>
            <a:headEnd/>
            <a:tailEnd/>
          </a:ln>
        </p:spPr>
        <p:txBody>
          <a:bodyPr wrap="none" anchor="ctr">
            <a:prstTxWarp prst="textNoShape">
              <a:avLst/>
            </a:prstTxWarp>
          </a:bodyPr>
          <a:lstStyle/>
          <a:p>
            <a:endParaRPr lang="en-US"/>
          </a:p>
        </p:txBody>
      </p:sp>
      <p:sp>
        <p:nvSpPr>
          <p:cNvPr id="28691" name="Line 38"/>
          <p:cNvSpPr>
            <a:spLocks noChangeShapeType="1"/>
          </p:cNvSpPr>
          <p:nvPr/>
        </p:nvSpPr>
        <p:spPr bwMode="auto">
          <a:xfrm>
            <a:off x="5105400" y="4191000"/>
            <a:ext cx="0" cy="11430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8692" name="Line 39"/>
          <p:cNvSpPr>
            <a:spLocks noChangeShapeType="1"/>
          </p:cNvSpPr>
          <p:nvPr/>
        </p:nvSpPr>
        <p:spPr bwMode="auto">
          <a:xfrm>
            <a:off x="6858000" y="4191000"/>
            <a:ext cx="0" cy="11430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8693" name="Oval 7"/>
          <p:cNvSpPr>
            <a:spLocks noChangeArrowheads="1"/>
          </p:cNvSpPr>
          <p:nvPr/>
        </p:nvSpPr>
        <p:spPr bwMode="auto">
          <a:xfrm>
            <a:off x="3429000" y="1905000"/>
            <a:ext cx="1143000" cy="5334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sp>
        <p:nvSpPr>
          <p:cNvPr id="28694" name="Oval 18"/>
          <p:cNvSpPr>
            <a:spLocks noChangeArrowheads="1"/>
          </p:cNvSpPr>
          <p:nvPr/>
        </p:nvSpPr>
        <p:spPr bwMode="auto">
          <a:xfrm>
            <a:off x="6705600" y="1752600"/>
            <a:ext cx="1143000" cy="5334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sp>
        <p:nvSpPr>
          <p:cNvPr id="28695" name="Rectangle 20"/>
          <p:cNvSpPr>
            <a:spLocks noChangeArrowheads="1"/>
          </p:cNvSpPr>
          <p:nvPr/>
        </p:nvSpPr>
        <p:spPr bwMode="auto">
          <a:xfrm>
            <a:off x="3581400" y="3200400"/>
            <a:ext cx="1143000" cy="6096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sp>
        <p:nvSpPr>
          <p:cNvPr id="28696" name="Rectangle 21"/>
          <p:cNvSpPr>
            <a:spLocks noChangeArrowheads="1"/>
          </p:cNvSpPr>
          <p:nvPr/>
        </p:nvSpPr>
        <p:spPr bwMode="auto">
          <a:xfrm>
            <a:off x="5334000" y="3352800"/>
            <a:ext cx="1143000" cy="6096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sp>
        <p:nvSpPr>
          <p:cNvPr id="28697" name="Rectangle 22"/>
          <p:cNvSpPr>
            <a:spLocks noChangeArrowheads="1"/>
          </p:cNvSpPr>
          <p:nvPr/>
        </p:nvSpPr>
        <p:spPr bwMode="auto">
          <a:xfrm>
            <a:off x="6858000" y="3124200"/>
            <a:ext cx="1143000" cy="6096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endParaRPr lang="en-US"/>
          </a:p>
        </p:txBody>
      </p:sp>
      <p:sp>
        <p:nvSpPr>
          <p:cNvPr id="28698" name="Freeform 34"/>
          <p:cNvSpPr>
            <a:spLocks/>
          </p:cNvSpPr>
          <p:nvPr/>
        </p:nvSpPr>
        <p:spPr bwMode="auto">
          <a:xfrm>
            <a:off x="5422900" y="2514600"/>
            <a:ext cx="838200" cy="2286000"/>
          </a:xfrm>
          <a:custGeom>
            <a:avLst/>
            <a:gdLst>
              <a:gd name="T0" fmla="*/ 2147483647 w 528"/>
              <a:gd name="T1" fmla="*/ 0 h 1392"/>
              <a:gd name="T2" fmla="*/ 2147483647 w 528"/>
              <a:gd name="T3" fmla="*/ 2147483647 h 1392"/>
              <a:gd name="T4" fmla="*/ 2147483647 w 528"/>
              <a:gd name="T5" fmla="*/ 2147483647 h 1392"/>
              <a:gd name="T6" fmla="*/ 2147483647 w 528"/>
              <a:gd name="T7" fmla="*/ 2147483647 h 1392"/>
              <a:gd name="T8" fmla="*/ 2147483647 w 528"/>
              <a:gd name="T9" fmla="*/ 2147483647 h 1392"/>
              <a:gd name="T10" fmla="*/ 2147483647 w 528"/>
              <a:gd name="T11" fmla="*/ 2147483647 h 1392"/>
              <a:gd name="T12" fmla="*/ 0 60000 65536"/>
              <a:gd name="T13" fmla="*/ 0 60000 65536"/>
              <a:gd name="T14" fmla="*/ 0 60000 65536"/>
              <a:gd name="T15" fmla="*/ 0 60000 65536"/>
              <a:gd name="T16" fmla="*/ 0 60000 65536"/>
              <a:gd name="T17" fmla="*/ 0 60000 65536"/>
              <a:gd name="T18" fmla="*/ 0 w 528"/>
              <a:gd name="T19" fmla="*/ 0 h 1392"/>
              <a:gd name="T20" fmla="*/ 528 w 528"/>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528" h="1392">
                <a:moveTo>
                  <a:pt x="328" y="0"/>
                </a:moveTo>
                <a:cubicBezTo>
                  <a:pt x="428" y="68"/>
                  <a:pt x="528" y="136"/>
                  <a:pt x="520" y="240"/>
                </a:cubicBezTo>
                <a:cubicBezTo>
                  <a:pt x="512" y="344"/>
                  <a:pt x="360" y="504"/>
                  <a:pt x="280" y="624"/>
                </a:cubicBezTo>
                <a:cubicBezTo>
                  <a:pt x="200" y="744"/>
                  <a:pt x="80" y="864"/>
                  <a:pt x="40" y="960"/>
                </a:cubicBezTo>
                <a:cubicBezTo>
                  <a:pt x="0" y="1056"/>
                  <a:pt x="0" y="1128"/>
                  <a:pt x="40" y="1200"/>
                </a:cubicBezTo>
                <a:cubicBezTo>
                  <a:pt x="80" y="1272"/>
                  <a:pt x="180" y="1332"/>
                  <a:pt x="280" y="1392"/>
                </a:cubicBezTo>
              </a:path>
            </a:pathLst>
          </a:custGeom>
          <a:noFill/>
          <a:ln w="28575">
            <a:solidFill>
              <a:srgbClr val="0A017F"/>
            </a:solidFill>
            <a:round/>
            <a:headEnd/>
            <a:tailEnd/>
          </a:ln>
        </p:spPr>
        <p:txBody>
          <a:bodyPr wrap="none" anchor="ctr">
            <a:prstTxWarp prst="textNoShape">
              <a:avLst/>
            </a:prstTxWarp>
          </a:bodyPr>
          <a:lstStyle/>
          <a:p>
            <a:endParaRPr lang="en-US"/>
          </a:p>
        </p:txBody>
      </p:sp>
      <p:sp>
        <p:nvSpPr>
          <p:cNvPr id="28699" name="Oval 13"/>
          <p:cNvSpPr>
            <a:spLocks noChangeArrowheads="1"/>
          </p:cNvSpPr>
          <p:nvPr/>
        </p:nvSpPr>
        <p:spPr bwMode="auto">
          <a:xfrm>
            <a:off x="5181600" y="2057400"/>
            <a:ext cx="1143000" cy="5334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r>
              <a:rPr lang="en-US" smtClean="0"/>
              <a:t>© Oscar Nierstrasz</a:t>
            </a:r>
            <a:endParaRPr lang="de-CH" smtClean="0"/>
          </a:p>
        </p:txBody>
      </p:sp>
      <p:sp>
        <p:nvSpPr>
          <p:cNvPr id="30723"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30724" name="Slide Number Placeholder 5"/>
          <p:cNvSpPr>
            <a:spLocks noGrp="1"/>
          </p:cNvSpPr>
          <p:nvPr>
            <p:ph type="sldNum" sz="quarter" idx="12"/>
          </p:nvPr>
        </p:nvSpPr>
        <p:spPr>
          <a:noFill/>
        </p:spPr>
        <p:txBody>
          <a:bodyPr/>
          <a:lstStyle/>
          <a:p>
            <a:fld id="{FE46B1D2-5B71-5F42-A4F7-B2F69D7BA8E2}" type="slidenum">
              <a:rPr lang="de-CH" smtClean="0"/>
              <a:pPr/>
              <a:t>11</a:t>
            </a:fld>
            <a:endParaRPr lang="de-CH" sz="1400" smtClean="0">
              <a:solidFill>
                <a:srgbClr val="7E7E7E"/>
              </a:solidFill>
              <a:latin typeface="Times" charset="0"/>
            </a:endParaRPr>
          </a:p>
        </p:txBody>
      </p:sp>
      <p:sp>
        <p:nvSpPr>
          <p:cNvPr id="30725" name="Rectangle 2"/>
          <p:cNvSpPr>
            <a:spLocks noGrp="1" noChangeArrowheads="1"/>
          </p:cNvSpPr>
          <p:nvPr>
            <p:ph type="title"/>
          </p:nvPr>
        </p:nvSpPr>
        <p:spPr/>
        <p:txBody>
          <a:bodyPr/>
          <a:lstStyle/>
          <a:p>
            <a:r>
              <a:rPr lang="en-US"/>
              <a:t>Problems with Layered Designs</a:t>
            </a:r>
          </a:p>
        </p:txBody>
      </p:sp>
      <p:sp>
        <p:nvSpPr>
          <p:cNvPr id="30726" name="Rectangle 3"/>
          <p:cNvSpPr>
            <a:spLocks noGrp="1" noChangeArrowheads="1"/>
          </p:cNvSpPr>
          <p:nvPr>
            <p:ph type="body" idx="1"/>
          </p:nvPr>
        </p:nvSpPr>
        <p:spPr/>
        <p:txBody>
          <a:bodyPr/>
          <a:lstStyle/>
          <a:p>
            <a:pPr marL="342900" indent="-342900">
              <a:buFont typeface="Helvetica CE" charset="0"/>
              <a:buNone/>
            </a:pPr>
            <a:r>
              <a:rPr lang="en-US" i="1" dirty="0">
                <a:solidFill>
                  <a:srgbClr val="7F0101"/>
                </a:solidFill>
              </a:rPr>
              <a:t>Hard to extend beyond three layers because</a:t>
            </a:r>
            <a:r>
              <a:rPr lang="en-US" i="1" dirty="0" smtClean="0">
                <a:solidFill>
                  <a:srgbClr val="7F0101"/>
                </a:solidFill>
              </a:rPr>
              <a:t>:</a:t>
            </a:r>
          </a:p>
          <a:p>
            <a:pPr marL="342900" indent="-342900">
              <a:buFont typeface="Helvetica CE" charset="0"/>
              <a:buNone/>
            </a:pPr>
            <a:endParaRPr lang="en-US" dirty="0" smtClean="0"/>
          </a:p>
          <a:p>
            <a:pPr marL="342900" indent="-342900"/>
            <a:r>
              <a:rPr lang="en-US" dirty="0" smtClean="0"/>
              <a:t>Synchronization </a:t>
            </a:r>
            <a:r>
              <a:rPr lang="en-US" dirty="0"/>
              <a:t>policies of different layers may conflict </a:t>
            </a:r>
          </a:p>
          <a:p>
            <a:pPr marL="742950" lvl="1" indent="-285750"/>
            <a:r>
              <a:rPr lang="en-US" dirty="0"/>
              <a:t>E.g., nested monitor lockouts</a:t>
            </a:r>
            <a:endParaRPr lang="en-US" dirty="0" smtClean="0"/>
          </a:p>
          <a:p>
            <a:pPr marL="342900" indent="-342900"/>
            <a:endParaRPr lang="en-US" dirty="0" smtClean="0"/>
          </a:p>
          <a:p>
            <a:pPr marL="342900" indent="-342900"/>
            <a:r>
              <a:rPr lang="en-US" dirty="0" smtClean="0"/>
              <a:t>Ground </a:t>
            </a:r>
            <a:r>
              <a:rPr lang="en-US" dirty="0"/>
              <a:t>actions may need to know current policy</a:t>
            </a:r>
          </a:p>
          <a:p>
            <a:pPr marL="742950" lvl="1" indent="-285750"/>
            <a:r>
              <a:rPr lang="en-US" dirty="0"/>
              <a:t>E.g., blocking vs. failing</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r>
              <a:rPr lang="en-US" smtClean="0"/>
              <a:t>© Oscar Nierstrasz</a:t>
            </a:r>
            <a:endParaRPr lang="de-CH" smtClean="0"/>
          </a:p>
        </p:txBody>
      </p:sp>
      <p:sp>
        <p:nvSpPr>
          <p:cNvPr id="32771" name="Slide Number Placeholder 5"/>
          <p:cNvSpPr>
            <a:spLocks noGrp="1"/>
          </p:cNvSpPr>
          <p:nvPr>
            <p:ph type="sldNum" sz="quarter" idx="12"/>
          </p:nvPr>
        </p:nvSpPr>
        <p:spPr>
          <a:noFill/>
        </p:spPr>
        <p:txBody>
          <a:bodyPr/>
          <a:lstStyle/>
          <a:p>
            <a:fld id="{4BD08093-93F7-9F43-B6ED-D8888F310DD3}" type="slidenum">
              <a:rPr lang="de-CH" smtClean="0"/>
              <a:pPr/>
              <a:t>12</a:t>
            </a:fld>
            <a:endParaRPr lang="de-CH" sz="1400" smtClean="0">
              <a:solidFill>
                <a:srgbClr val="7E7E7E"/>
              </a:solidFill>
              <a:latin typeface="Times" charset="0"/>
            </a:endParaRPr>
          </a:p>
        </p:txBody>
      </p:sp>
      <p:pic>
        <p:nvPicPr>
          <p:cNvPr id="3277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32773" name="Rectangle 3"/>
          <p:cNvSpPr>
            <a:spLocks noGrp="1" noChangeArrowheads="1"/>
          </p:cNvSpPr>
          <p:nvPr>
            <p:ph type="title"/>
          </p:nvPr>
        </p:nvSpPr>
        <p:spPr/>
        <p:txBody>
          <a:bodyPr/>
          <a:lstStyle/>
          <a:p>
            <a:pPr eaLnBrk="1" hangingPunct="1"/>
            <a:r>
              <a:rPr lang="en-US"/>
              <a:t>Roadmap</a:t>
            </a:r>
          </a:p>
        </p:txBody>
      </p:sp>
      <p:sp>
        <p:nvSpPr>
          <p:cNvPr id="32774"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b="1" dirty="0" smtClean="0"/>
              <a:t>Flow architectures</a:t>
            </a:r>
          </a:p>
          <a:p>
            <a:pPr lvl="1"/>
            <a:r>
              <a:rPr lang="en-US" dirty="0" smtClean="0"/>
              <a:t>Active Prime Sieve</a:t>
            </a:r>
          </a:p>
          <a:p>
            <a:r>
              <a:rPr lang="en-US"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32775"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p:spPr>
        <p:txBody>
          <a:bodyPr/>
          <a:lstStyle/>
          <a:p>
            <a:r>
              <a:rPr lang="en-US" smtClean="0"/>
              <a:t>© Oscar Nierstrasz</a:t>
            </a:r>
            <a:endParaRPr lang="de-CH" smtClean="0"/>
          </a:p>
        </p:txBody>
      </p:sp>
      <p:sp>
        <p:nvSpPr>
          <p:cNvPr id="34819"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34820" name="Slide Number Placeholder 5"/>
          <p:cNvSpPr>
            <a:spLocks noGrp="1"/>
          </p:cNvSpPr>
          <p:nvPr>
            <p:ph type="sldNum" sz="quarter" idx="12"/>
          </p:nvPr>
        </p:nvSpPr>
        <p:spPr>
          <a:noFill/>
        </p:spPr>
        <p:txBody>
          <a:bodyPr/>
          <a:lstStyle/>
          <a:p>
            <a:fld id="{0C10CEBA-84B3-D645-9697-99AE7B11192C}" type="slidenum">
              <a:rPr lang="de-CH" smtClean="0"/>
              <a:pPr/>
              <a:t>13</a:t>
            </a:fld>
            <a:endParaRPr lang="de-CH" sz="1400" smtClean="0">
              <a:solidFill>
                <a:srgbClr val="7E7E7E"/>
              </a:solidFill>
              <a:latin typeface="Times" charset="0"/>
            </a:endParaRPr>
          </a:p>
        </p:txBody>
      </p:sp>
      <p:sp>
        <p:nvSpPr>
          <p:cNvPr id="34821" name="Rectangle 2"/>
          <p:cNvSpPr>
            <a:spLocks noGrp="1" noChangeArrowheads="1"/>
          </p:cNvSpPr>
          <p:nvPr>
            <p:ph type="title"/>
          </p:nvPr>
        </p:nvSpPr>
        <p:spPr/>
        <p:txBody>
          <a:bodyPr/>
          <a:lstStyle/>
          <a:p>
            <a:r>
              <a:rPr lang="en-US"/>
              <a:t>Flow Architectures</a:t>
            </a:r>
          </a:p>
        </p:txBody>
      </p:sp>
      <p:sp>
        <p:nvSpPr>
          <p:cNvPr id="34822" name="Rectangle 3"/>
          <p:cNvSpPr>
            <a:spLocks noGrp="1" noChangeArrowheads="1"/>
          </p:cNvSpPr>
          <p:nvPr>
            <p:ph type="body" idx="1"/>
          </p:nvPr>
        </p:nvSpPr>
        <p:spPr/>
        <p:txBody>
          <a:bodyPr/>
          <a:lstStyle/>
          <a:p>
            <a:pPr marL="342900" indent="-342900">
              <a:buFont typeface="Helvetica CE" charset="0"/>
              <a:buNone/>
            </a:pPr>
            <a:r>
              <a:rPr lang="en-US" i="1">
                <a:solidFill>
                  <a:srgbClr val="7F0101"/>
                </a:solidFill>
              </a:rPr>
              <a:t>Many synchronization problems can be avoided by arranging things so that information only flows in one direction from sources to filters to sinks.</a:t>
            </a:r>
          </a:p>
          <a:p>
            <a:pPr marL="342900" indent="-342900"/>
            <a:endParaRPr lang="en-US"/>
          </a:p>
          <a:p>
            <a:pPr marL="342900" indent="-342900">
              <a:buFont typeface="Helvetica CE" charset="0"/>
              <a:buNone/>
            </a:pPr>
            <a:r>
              <a:rPr lang="en-US" b="1" i="1"/>
              <a:t>Unix “pipes and filters”:</a:t>
            </a:r>
            <a:endParaRPr lang="en-US"/>
          </a:p>
          <a:p>
            <a:pPr marL="342900" indent="-342900"/>
            <a:r>
              <a:rPr lang="en-US"/>
              <a:t>Processes are connected in a linear sequence.</a:t>
            </a:r>
          </a:p>
          <a:p>
            <a:pPr marL="342900" indent="-342900">
              <a:buFont typeface="Helvetica CE" charset="0"/>
              <a:buNone/>
            </a:pPr>
            <a:r>
              <a:rPr lang="en-US" b="1" i="1"/>
              <a:t>Control systems:</a:t>
            </a:r>
            <a:endParaRPr lang="en-US"/>
          </a:p>
          <a:p>
            <a:pPr marL="342900" indent="-342900"/>
            <a:r>
              <a:rPr lang="en-US"/>
              <a:t>events are picked up by sensors, processed, and generate new events.</a:t>
            </a:r>
          </a:p>
          <a:p>
            <a:pPr marL="342900" indent="-342900">
              <a:buFont typeface="Helvetica CE" charset="0"/>
              <a:buNone/>
            </a:pPr>
            <a:r>
              <a:rPr lang="en-US" b="1" i="1"/>
              <a:t>Workflow systems:</a:t>
            </a:r>
            <a:endParaRPr lang="en-US"/>
          </a:p>
          <a:p>
            <a:pPr marL="342900" indent="-342900"/>
            <a:r>
              <a:rPr lang="en-US"/>
              <a:t>Electronic documents flow through workflow procedures.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Date Placeholder 3"/>
          <p:cNvSpPr>
            <a:spLocks noGrp="1"/>
          </p:cNvSpPr>
          <p:nvPr>
            <p:ph type="dt" sz="quarter" idx="10"/>
          </p:nvPr>
        </p:nvSpPr>
        <p:spPr>
          <a:noFill/>
        </p:spPr>
        <p:txBody>
          <a:bodyPr/>
          <a:lstStyle/>
          <a:p>
            <a:r>
              <a:rPr lang="en-US" smtClean="0"/>
              <a:t>© Oscar Nierstrasz</a:t>
            </a:r>
            <a:endParaRPr lang="de-CH" smtClean="0"/>
          </a:p>
        </p:txBody>
      </p:sp>
      <p:sp>
        <p:nvSpPr>
          <p:cNvPr id="36867"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36868" name="Slide Number Placeholder 5"/>
          <p:cNvSpPr>
            <a:spLocks noGrp="1"/>
          </p:cNvSpPr>
          <p:nvPr>
            <p:ph type="sldNum" sz="quarter" idx="12"/>
          </p:nvPr>
        </p:nvSpPr>
        <p:spPr>
          <a:noFill/>
        </p:spPr>
        <p:txBody>
          <a:bodyPr/>
          <a:lstStyle/>
          <a:p>
            <a:fld id="{1710BCC0-4653-064E-AA21-7221F69931DB}" type="slidenum">
              <a:rPr lang="de-CH" smtClean="0"/>
              <a:pPr/>
              <a:t>14</a:t>
            </a:fld>
            <a:endParaRPr lang="de-CH" sz="1400" smtClean="0">
              <a:solidFill>
                <a:srgbClr val="7E7E7E"/>
              </a:solidFill>
              <a:latin typeface="Times" charset="0"/>
            </a:endParaRPr>
          </a:p>
        </p:txBody>
      </p:sp>
      <p:sp>
        <p:nvSpPr>
          <p:cNvPr id="36869" name="Rectangle 2"/>
          <p:cNvSpPr>
            <a:spLocks noGrp="1" noChangeArrowheads="1"/>
          </p:cNvSpPr>
          <p:nvPr>
            <p:ph type="title"/>
          </p:nvPr>
        </p:nvSpPr>
        <p:spPr/>
        <p:txBody>
          <a:bodyPr/>
          <a:lstStyle/>
          <a:p>
            <a:r>
              <a:rPr lang="en-US"/>
              <a:t>Unix Pipes</a:t>
            </a:r>
          </a:p>
        </p:txBody>
      </p:sp>
      <p:sp>
        <p:nvSpPr>
          <p:cNvPr id="36870" name="Rectangle 3"/>
          <p:cNvSpPr>
            <a:spLocks noGrp="1" noChangeArrowheads="1"/>
          </p:cNvSpPr>
          <p:nvPr>
            <p:ph type="body" idx="1"/>
          </p:nvPr>
        </p:nvSpPr>
        <p:spPr>
          <a:xfrm>
            <a:off x="539750" y="1654175"/>
            <a:ext cx="8061325" cy="708025"/>
          </a:xfrm>
        </p:spPr>
        <p:txBody>
          <a:bodyPr anchor="t"/>
          <a:lstStyle/>
          <a:p>
            <a:pPr marL="0" indent="0" defTabSz="384175">
              <a:buFont typeface="Helvetica CE" charset="0"/>
              <a:buNone/>
            </a:pPr>
            <a:r>
              <a:rPr lang="en-US"/>
              <a:t>Unix pipes are </a:t>
            </a:r>
            <a:r>
              <a:rPr lang="en-US" i="1">
                <a:solidFill>
                  <a:srgbClr val="7F0101"/>
                </a:solidFill>
              </a:rPr>
              <a:t>bounded buffers</a:t>
            </a:r>
            <a:r>
              <a:rPr lang="en-US"/>
              <a:t> that connect producer and consumer processes (</a:t>
            </a:r>
            <a:r>
              <a:rPr lang="en-US" i="1">
                <a:solidFill>
                  <a:srgbClr val="7F0101"/>
                </a:solidFill>
              </a:rPr>
              <a:t>sources, sinks and filters</a:t>
            </a:r>
            <a:r>
              <a:rPr lang="en-US"/>
              <a:t>):</a:t>
            </a:r>
          </a:p>
        </p:txBody>
      </p:sp>
      <p:sp>
        <p:nvSpPr>
          <p:cNvPr id="36871" name="Rectangle 4"/>
          <p:cNvSpPr>
            <a:spLocks noChangeArrowheads="1"/>
          </p:cNvSpPr>
          <p:nvPr/>
        </p:nvSpPr>
        <p:spPr bwMode="auto">
          <a:xfrm>
            <a:off x="381000" y="2971800"/>
            <a:ext cx="8391525" cy="195103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cat file					</a:t>
            </a:r>
            <a:r>
              <a:rPr lang="en-US" sz="1800" i="1">
                <a:solidFill>
                  <a:srgbClr val="7F0101"/>
                </a:solidFill>
                <a:latin typeface="Courier" charset="0"/>
                <a:ea typeface="Courier" charset="0"/>
                <a:cs typeface="Courier" charset="0"/>
              </a:rPr>
              <a:t># send file contents to output stream</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 -c ’a-zA-Z’ ’\012’ </a:t>
            </a:r>
            <a:r>
              <a:rPr lang="en-US" sz="1800" i="1">
                <a:solidFill>
                  <a:srgbClr val="7F0101"/>
                </a:solidFill>
                <a:latin typeface="Courier" charset="0"/>
                <a:ea typeface="Courier" charset="0"/>
                <a:cs typeface="Courier" charset="0"/>
              </a:rPr>
              <a:t># put each word on one line</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sort						</a:t>
            </a:r>
            <a:r>
              <a:rPr lang="en-US" sz="1800" i="1">
                <a:solidFill>
                  <a:srgbClr val="7F0101"/>
                </a:solidFill>
                <a:latin typeface="Courier" charset="0"/>
                <a:ea typeface="Courier" charset="0"/>
                <a:cs typeface="Courier" charset="0"/>
              </a:rPr>
              <a:t># sort the words</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uniq -c					</a:t>
            </a:r>
            <a:r>
              <a:rPr lang="en-US" sz="1800" i="1">
                <a:solidFill>
                  <a:srgbClr val="7F0101"/>
                </a:solidFill>
                <a:latin typeface="Courier" charset="0"/>
                <a:ea typeface="Courier" charset="0"/>
                <a:cs typeface="Courier" charset="0"/>
              </a:rPr>
              <a:t># count occurrences of each word</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sort -rn				</a:t>
            </a:r>
            <a:r>
              <a:rPr lang="en-US" sz="1800" i="1">
                <a:solidFill>
                  <a:srgbClr val="0A017F"/>
                </a:solidFill>
                <a:latin typeface="Courier" charset="0"/>
                <a:ea typeface="Courier" charset="0"/>
                <a:cs typeface="Courier" charset="0"/>
              </a:rPr>
              <a:t>	</a:t>
            </a:r>
            <a:r>
              <a:rPr lang="en-US" sz="1800" i="1">
                <a:solidFill>
                  <a:srgbClr val="7F0101"/>
                </a:solidFill>
                <a:latin typeface="Courier" charset="0"/>
                <a:ea typeface="Courier" charset="0"/>
                <a:cs typeface="Courier" charset="0"/>
              </a:rPr>
              <a:t># sort in reverse numerical order</a:t>
            </a:r>
            <a:endParaRPr lang="en-US" sz="1800">
              <a:solidFill>
                <a:srgbClr val="0A017F"/>
              </a:solidFill>
              <a:latin typeface="Courier" charset="0"/>
              <a:ea typeface="Courier" charset="0"/>
              <a:cs typeface="Courier" charset="0"/>
            </a:endParaRP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more						</a:t>
            </a:r>
            <a:r>
              <a:rPr lang="en-US" sz="1800" i="1">
                <a:solidFill>
                  <a:srgbClr val="7F0101"/>
                </a:solidFill>
                <a:latin typeface="Courier" charset="0"/>
                <a:ea typeface="Courier" charset="0"/>
                <a:cs typeface="Courier" charset="0"/>
              </a:rPr>
              <a:t># and display the result</a:t>
            </a:r>
            <a:endParaRPr lang="en-US" sz="1800" i="1">
              <a:solidFill>
                <a:srgbClr val="0A017F"/>
              </a:solidFill>
              <a:latin typeface="Courier" charset="0"/>
              <a:ea typeface="Courier" charset="0"/>
              <a:cs typeface="Courier"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a:noFill/>
        </p:spPr>
        <p:txBody>
          <a:bodyPr/>
          <a:lstStyle/>
          <a:p>
            <a:r>
              <a:rPr lang="en-US" smtClean="0"/>
              <a:t>© Oscar Nierstrasz</a:t>
            </a:r>
            <a:endParaRPr lang="de-CH" smtClean="0"/>
          </a:p>
        </p:txBody>
      </p:sp>
      <p:sp>
        <p:nvSpPr>
          <p:cNvPr id="38915"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38916" name="Slide Number Placeholder 5"/>
          <p:cNvSpPr>
            <a:spLocks noGrp="1"/>
          </p:cNvSpPr>
          <p:nvPr>
            <p:ph type="sldNum" sz="quarter" idx="12"/>
          </p:nvPr>
        </p:nvSpPr>
        <p:spPr>
          <a:noFill/>
        </p:spPr>
        <p:txBody>
          <a:bodyPr/>
          <a:lstStyle/>
          <a:p>
            <a:fld id="{2B934FC5-8950-B84C-8790-D3406EA4984C}" type="slidenum">
              <a:rPr lang="de-CH" smtClean="0"/>
              <a:pPr/>
              <a:t>15</a:t>
            </a:fld>
            <a:endParaRPr lang="de-CH" sz="1400" smtClean="0">
              <a:solidFill>
                <a:srgbClr val="7E7E7E"/>
              </a:solidFill>
              <a:latin typeface="Times" charset="0"/>
            </a:endParaRPr>
          </a:p>
        </p:txBody>
      </p:sp>
      <p:sp>
        <p:nvSpPr>
          <p:cNvPr id="38917" name="Rectangle 2"/>
          <p:cNvSpPr>
            <a:spLocks noGrp="1" noChangeArrowheads="1"/>
          </p:cNvSpPr>
          <p:nvPr>
            <p:ph type="title"/>
          </p:nvPr>
        </p:nvSpPr>
        <p:spPr/>
        <p:txBody>
          <a:bodyPr/>
          <a:lstStyle/>
          <a:p>
            <a:r>
              <a:rPr lang="en-US"/>
              <a:t>Unix Pipes</a:t>
            </a:r>
          </a:p>
        </p:txBody>
      </p:sp>
      <p:sp>
        <p:nvSpPr>
          <p:cNvPr id="38918" name="Rectangle 3"/>
          <p:cNvSpPr>
            <a:spLocks noGrp="1" noChangeArrowheads="1"/>
          </p:cNvSpPr>
          <p:nvPr>
            <p:ph type="body" idx="1"/>
          </p:nvPr>
        </p:nvSpPr>
        <p:spPr/>
        <p:txBody>
          <a:bodyPr/>
          <a:lstStyle/>
          <a:p>
            <a:pPr marL="342900" indent="-342900">
              <a:buFont typeface="Helvetica CE" charset="0"/>
              <a:buNone/>
            </a:pPr>
            <a:r>
              <a:rPr lang="en-US"/>
              <a:t>Processes should </a:t>
            </a:r>
            <a:r>
              <a:rPr lang="en-US" i="1">
                <a:solidFill>
                  <a:srgbClr val="7F0101"/>
                </a:solidFill>
              </a:rPr>
              <a:t>read from standard input</a:t>
            </a:r>
            <a:r>
              <a:rPr lang="en-US"/>
              <a:t> and </a:t>
            </a:r>
            <a:r>
              <a:rPr lang="en-US" i="1">
                <a:solidFill>
                  <a:srgbClr val="7F0101"/>
                </a:solidFill>
              </a:rPr>
              <a:t>write to standard output</a:t>
            </a:r>
            <a:r>
              <a:rPr lang="en-US"/>
              <a:t> streams:</a:t>
            </a:r>
          </a:p>
          <a:p>
            <a:pPr marL="342900" indent="-342900"/>
            <a:endParaRPr lang="en-US"/>
          </a:p>
          <a:p>
            <a:pPr marL="742950" lvl="1" indent="-285750"/>
            <a:r>
              <a:rPr lang="en-US"/>
              <a:t>Misbehaving processes give rise to </a:t>
            </a:r>
            <a:r>
              <a:rPr lang="en-US" i="1">
                <a:solidFill>
                  <a:srgbClr val="7F0101"/>
                </a:solidFill>
              </a:rPr>
              <a:t>“broken pipes”!</a:t>
            </a:r>
            <a:endParaRPr lang="en-US"/>
          </a:p>
          <a:p>
            <a:pPr marL="342900" indent="-342900"/>
            <a:endParaRPr lang="en-US"/>
          </a:p>
          <a:p>
            <a:pPr marL="342900" indent="-342900">
              <a:buFont typeface="Helvetica CE" charset="0"/>
              <a:buNone/>
            </a:pPr>
            <a:r>
              <a:rPr lang="en-US" i="1">
                <a:solidFill>
                  <a:srgbClr val="7F0101"/>
                </a:solidFill>
              </a:rPr>
              <a:t>Process creation</a:t>
            </a:r>
            <a:r>
              <a:rPr lang="en-US"/>
              <a:t> and </a:t>
            </a:r>
            <a:r>
              <a:rPr lang="en-US" i="1">
                <a:solidFill>
                  <a:srgbClr val="7F0101"/>
                </a:solidFill>
              </a:rPr>
              <a:t>scheduling</a:t>
            </a:r>
            <a:r>
              <a:rPr lang="en-US"/>
              <a:t> are handled by the O/S.</a:t>
            </a:r>
          </a:p>
          <a:p>
            <a:pPr marL="342900" indent="-342900">
              <a:buFont typeface="Helvetica CE" charset="0"/>
              <a:buNone/>
            </a:pPr>
            <a:r>
              <a:rPr lang="en-US" i="1">
                <a:solidFill>
                  <a:srgbClr val="7F0101"/>
                </a:solidFill>
              </a:rPr>
              <a:t>Synchronization</a:t>
            </a:r>
            <a:r>
              <a:rPr lang="en-US"/>
              <a:t> is handled implicitly by the I/O system (through buffering).</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Date Placeholder 3"/>
          <p:cNvSpPr>
            <a:spLocks noGrp="1"/>
          </p:cNvSpPr>
          <p:nvPr>
            <p:ph type="dt" sz="quarter" idx="10"/>
          </p:nvPr>
        </p:nvSpPr>
        <p:spPr>
          <a:noFill/>
        </p:spPr>
        <p:txBody>
          <a:bodyPr/>
          <a:lstStyle/>
          <a:p>
            <a:r>
              <a:rPr lang="en-US" smtClean="0"/>
              <a:t>© Oscar Nierstrasz</a:t>
            </a:r>
            <a:endParaRPr lang="de-CH" smtClean="0"/>
          </a:p>
        </p:txBody>
      </p:sp>
      <p:sp>
        <p:nvSpPr>
          <p:cNvPr id="40963"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40964" name="Slide Number Placeholder 5"/>
          <p:cNvSpPr>
            <a:spLocks noGrp="1"/>
          </p:cNvSpPr>
          <p:nvPr>
            <p:ph type="sldNum" sz="quarter" idx="12"/>
          </p:nvPr>
        </p:nvSpPr>
        <p:spPr>
          <a:noFill/>
        </p:spPr>
        <p:txBody>
          <a:bodyPr/>
          <a:lstStyle/>
          <a:p>
            <a:fld id="{9048409F-ECB2-AE48-9B5C-04668FED3684}" type="slidenum">
              <a:rPr lang="de-CH" smtClean="0"/>
              <a:pPr/>
              <a:t>16</a:t>
            </a:fld>
            <a:endParaRPr lang="de-CH" sz="1400" smtClean="0">
              <a:solidFill>
                <a:srgbClr val="7E7E7E"/>
              </a:solidFill>
              <a:latin typeface="Times" charset="0"/>
            </a:endParaRPr>
          </a:p>
        </p:txBody>
      </p:sp>
      <p:sp>
        <p:nvSpPr>
          <p:cNvPr id="40965" name="Rectangle 2"/>
          <p:cNvSpPr>
            <a:spLocks noGrp="1" noChangeArrowheads="1"/>
          </p:cNvSpPr>
          <p:nvPr>
            <p:ph type="title"/>
          </p:nvPr>
        </p:nvSpPr>
        <p:spPr/>
        <p:txBody>
          <a:bodyPr/>
          <a:lstStyle/>
          <a:p>
            <a:r>
              <a:rPr lang="en-US"/>
              <a:t>Flow Stages</a:t>
            </a:r>
          </a:p>
        </p:txBody>
      </p:sp>
      <p:sp>
        <p:nvSpPr>
          <p:cNvPr id="40966" name="Rectangle 3"/>
          <p:cNvSpPr>
            <a:spLocks noGrp="1" noChangeArrowheads="1"/>
          </p:cNvSpPr>
          <p:nvPr>
            <p:ph type="body" idx="1"/>
          </p:nvPr>
        </p:nvSpPr>
        <p:spPr/>
        <p:txBody>
          <a:bodyPr/>
          <a:lstStyle/>
          <a:p>
            <a:pPr marL="342900" indent="-342900">
              <a:buFont typeface="Helvetica CE" charset="0"/>
              <a:buNone/>
            </a:pPr>
            <a:r>
              <a:rPr lang="en-US" b="1"/>
              <a:t>Every flow stage is a </a:t>
            </a:r>
            <a:r>
              <a:rPr lang="en-US" b="1" i="1">
                <a:solidFill>
                  <a:srgbClr val="7F0101"/>
                </a:solidFill>
              </a:rPr>
              <a:t>producer</a:t>
            </a:r>
            <a:r>
              <a:rPr lang="en-US" b="1"/>
              <a:t> or </a:t>
            </a:r>
            <a:r>
              <a:rPr lang="en-US" b="1" i="1">
                <a:solidFill>
                  <a:srgbClr val="7F0101"/>
                </a:solidFill>
              </a:rPr>
              <a:t>consumer</a:t>
            </a:r>
            <a:r>
              <a:rPr lang="en-US" b="1"/>
              <a:t> or both:</a:t>
            </a:r>
          </a:p>
          <a:p>
            <a:pPr marL="342900" indent="-342900"/>
            <a:r>
              <a:rPr lang="en-US" u="sng"/>
              <a:t>Splitters</a:t>
            </a:r>
            <a:r>
              <a:rPr lang="en-US"/>
              <a:t> (Multiplexers) have </a:t>
            </a:r>
            <a:r>
              <a:rPr lang="en-US" i="1">
                <a:solidFill>
                  <a:srgbClr val="7F0101"/>
                </a:solidFill>
              </a:rPr>
              <a:t>multiple successors</a:t>
            </a:r>
            <a:endParaRPr lang="en-US"/>
          </a:p>
          <a:p>
            <a:pPr marL="742950" lvl="1" indent="-285750"/>
            <a:r>
              <a:rPr lang="en-US" u="sng"/>
              <a:t>Multicasters</a:t>
            </a:r>
            <a:r>
              <a:rPr lang="en-US"/>
              <a:t> </a:t>
            </a:r>
            <a:r>
              <a:rPr lang="en-US" i="1">
                <a:solidFill>
                  <a:srgbClr val="7F0101"/>
                </a:solidFill>
              </a:rPr>
              <a:t>clone results</a:t>
            </a:r>
            <a:r>
              <a:rPr lang="en-US"/>
              <a:t> to multiple consumers</a:t>
            </a:r>
          </a:p>
          <a:p>
            <a:pPr marL="742950" lvl="1" indent="-285750"/>
            <a:r>
              <a:rPr lang="en-US" u="sng"/>
              <a:t>Routers</a:t>
            </a:r>
            <a:r>
              <a:rPr lang="en-US"/>
              <a:t> </a:t>
            </a:r>
            <a:r>
              <a:rPr lang="en-US" i="1">
                <a:solidFill>
                  <a:srgbClr val="7F0101"/>
                </a:solidFill>
              </a:rPr>
              <a:t>distribute results</a:t>
            </a:r>
            <a:r>
              <a:rPr lang="en-US"/>
              <a:t> amongst consumers</a:t>
            </a:r>
          </a:p>
          <a:p>
            <a:pPr marL="342900" indent="-342900"/>
            <a:endParaRPr lang="en-US" u="sng"/>
          </a:p>
          <a:p>
            <a:pPr marL="342900" indent="-342900"/>
            <a:r>
              <a:rPr lang="en-US" u="sng"/>
              <a:t>Mergers</a:t>
            </a:r>
            <a:r>
              <a:rPr lang="en-US"/>
              <a:t> (Demultiplexers) have </a:t>
            </a:r>
            <a:r>
              <a:rPr lang="en-US" i="1">
                <a:solidFill>
                  <a:srgbClr val="7F0101"/>
                </a:solidFill>
              </a:rPr>
              <a:t>multiple predecessors</a:t>
            </a:r>
            <a:endParaRPr lang="en-US"/>
          </a:p>
          <a:p>
            <a:pPr marL="742950" lvl="1" indent="-285750"/>
            <a:r>
              <a:rPr lang="en-US" u="sng"/>
              <a:t>Collectors</a:t>
            </a:r>
            <a:r>
              <a:rPr lang="en-US"/>
              <a:t> </a:t>
            </a:r>
            <a:r>
              <a:rPr lang="en-US" i="1">
                <a:solidFill>
                  <a:srgbClr val="7F0101"/>
                </a:solidFill>
              </a:rPr>
              <a:t>interleave inputs</a:t>
            </a:r>
            <a:r>
              <a:rPr lang="en-US"/>
              <a:t> to a single consumer</a:t>
            </a:r>
          </a:p>
          <a:p>
            <a:pPr marL="742950" lvl="1" indent="-285750"/>
            <a:r>
              <a:rPr lang="en-US" u="sng"/>
              <a:t>Combiners</a:t>
            </a:r>
            <a:r>
              <a:rPr lang="en-US"/>
              <a:t> </a:t>
            </a:r>
            <a:r>
              <a:rPr lang="en-US" i="1">
                <a:solidFill>
                  <a:srgbClr val="7F0101"/>
                </a:solidFill>
              </a:rPr>
              <a:t>process multiple input</a:t>
            </a:r>
            <a:r>
              <a:rPr lang="en-US"/>
              <a:t> to produce a single result</a:t>
            </a:r>
          </a:p>
          <a:p>
            <a:pPr marL="342900" indent="-342900"/>
            <a:endParaRPr lang="en-US" u="sng"/>
          </a:p>
          <a:p>
            <a:pPr marL="342900" indent="-342900"/>
            <a:r>
              <a:rPr lang="en-US" u="sng"/>
              <a:t>Conduits</a:t>
            </a:r>
            <a:r>
              <a:rPr lang="en-US"/>
              <a:t> have both multiple predecessors and consumers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Date Placeholder 3"/>
          <p:cNvSpPr>
            <a:spLocks noGrp="1"/>
          </p:cNvSpPr>
          <p:nvPr>
            <p:ph type="dt" sz="quarter" idx="10"/>
          </p:nvPr>
        </p:nvSpPr>
        <p:spPr>
          <a:noFill/>
        </p:spPr>
        <p:txBody>
          <a:bodyPr/>
          <a:lstStyle/>
          <a:p>
            <a:r>
              <a:rPr lang="en-US" smtClean="0"/>
              <a:t>© Oscar Nierstrasz</a:t>
            </a:r>
            <a:endParaRPr lang="de-CH" smtClean="0"/>
          </a:p>
        </p:txBody>
      </p:sp>
      <p:sp>
        <p:nvSpPr>
          <p:cNvPr id="43011"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43012" name="Slide Number Placeholder 5"/>
          <p:cNvSpPr>
            <a:spLocks noGrp="1"/>
          </p:cNvSpPr>
          <p:nvPr>
            <p:ph type="sldNum" sz="quarter" idx="12"/>
          </p:nvPr>
        </p:nvSpPr>
        <p:spPr>
          <a:noFill/>
        </p:spPr>
        <p:txBody>
          <a:bodyPr/>
          <a:lstStyle/>
          <a:p>
            <a:fld id="{EB909744-C082-F943-A36A-8DB358604486}" type="slidenum">
              <a:rPr lang="de-CH" smtClean="0"/>
              <a:pPr/>
              <a:t>17</a:t>
            </a:fld>
            <a:endParaRPr lang="de-CH" sz="1400" smtClean="0">
              <a:solidFill>
                <a:srgbClr val="7E7E7E"/>
              </a:solidFill>
              <a:latin typeface="Times" charset="0"/>
            </a:endParaRPr>
          </a:p>
        </p:txBody>
      </p:sp>
      <p:sp>
        <p:nvSpPr>
          <p:cNvPr id="43013" name="Rectangle 2"/>
          <p:cNvSpPr>
            <a:spLocks noGrp="1" noChangeArrowheads="1"/>
          </p:cNvSpPr>
          <p:nvPr>
            <p:ph type="title"/>
          </p:nvPr>
        </p:nvSpPr>
        <p:spPr/>
        <p:txBody>
          <a:bodyPr/>
          <a:lstStyle/>
          <a:p>
            <a:r>
              <a:rPr lang="en-US"/>
              <a:t>Flow Policies</a:t>
            </a:r>
          </a:p>
        </p:txBody>
      </p:sp>
      <p:sp>
        <p:nvSpPr>
          <p:cNvPr id="43014" name="Rectangle 3"/>
          <p:cNvSpPr>
            <a:spLocks noGrp="1" noChangeArrowheads="1"/>
          </p:cNvSpPr>
          <p:nvPr>
            <p:ph type="body" idx="1"/>
          </p:nvPr>
        </p:nvSpPr>
        <p:spPr>
          <a:xfrm>
            <a:off x="539750" y="1654175"/>
            <a:ext cx="8061325" cy="3070225"/>
          </a:xfrm>
        </p:spPr>
        <p:txBody>
          <a:bodyPr/>
          <a:lstStyle/>
          <a:p>
            <a:pPr marL="342900" indent="-342900">
              <a:lnSpc>
                <a:spcPct val="90000"/>
              </a:lnSpc>
              <a:buFont typeface="Helvetica CE" charset="0"/>
              <a:buNone/>
            </a:pPr>
            <a:r>
              <a:rPr lang="en-US"/>
              <a:t>Flow can be </a:t>
            </a:r>
            <a:r>
              <a:rPr lang="en-US" i="1">
                <a:solidFill>
                  <a:srgbClr val="7F0101"/>
                </a:solidFill>
              </a:rPr>
              <a:t>pull-based</a:t>
            </a:r>
            <a:r>
              <a:rPr lang="en-US"/>
              <a:t>, </a:t>
            </a:r>
            <a:r>
              <a:rPr lang="en-US" i="1">
                <a:solidFill>
                  <a:srgbClr val="7F0101"/>
                </a:solidFill>
              </a:rPr>
              <a:t>push-based</a:t>
            </a:r>
            <a:r>
              <a:rPr lang="en-US"/>
              <a:t>, or a mixture:</a:t>
            </a:r>
          </a:p>
          <a:p>
            <a:pPr marL="342900" indent="-342900">
              <a:lnSpc>
                <a:spcPct val="90000"/>
              </a:lnSpc>
            </a:pPr>
            <a:r>
              <a:rPr lang="en-US" u="sng"/>
              <a:t>Pull-based flow</a:t>
            </a:r>
            <a:r>
              <a:rPr lang="en-US"/>
              <a:t>: Consumers </a:t>
            </a:r>
            <a:r>
              <a:rPr lang="en-US" i="1">
                <a:solidFill>
                  <a:srgbClr val="7F0101"/>
                </a:solidFill>
              </a:rPr>
              <a:t>take results</a:t>
            </a:r>
            <a:r>
              <a:rPr lang="en-US"/>
              <a:t> from Producers</a:t>
            </a:r>
          </a:p>
          <a:p>
            <a:pPr marL="342900" indent="-342900">
              <a:lnSpc>
                <a:spcPct val="90000"/>
              </a:lnSpc>
            </a:pPr>
            <a:r>
              <a:rPr lang="en-US" u="sng"/>
              <a:t>Push-based flow</a:t>
            </a:r>
            <a:r>
              <a:rPr lang="en-US"/>
              <a:t>: Producers </a:t>
            </a:r>
            <a:r>
              <a:rPr lang="en-US" i="1">
                <a:solidFill>
                  <a:srgbClr val="7F0101"/>
                </a:solidFill>
              </a:rPr>
              <a:t>put results</a:t>
            </a:r>
            <a:r>
              <a:rPr lang="en-US"/>
              <a:t> to Consumers</a:t>
            </a:r>
          </a:p>
          <a:p>
            <a:pPr marL="342900" indent="-342900">
              <a:lnSpc>
                <a:spcPct val="90000"/>
              </a:lnSpc>
            </a:pPr>
            <a:r>
              <a:rPr lang="en-US"/>
              <a:t>Buffers:</a:t>
            </a:r>
          </a:p>
          <a:p>
            <a:pPr marL="819150" lvl="1" indent="-285750">
              <a:lnSpc>
                <a:spcPct val="90000"/>
              </a:lnSpc>
            </a:pPr>
            <a:r>
              <a:rPr lang="en-US" u="sng"/>
              <a:t>Put-only buffers</a:t>
            </a:r>
            <a:r>
              <a:rPr lang="en-US"/>
              <a:t> (relays) </a:t>
            </a:r>
            <a:r>
              <a:rPr lang="en-US" i="1">
                <a:solidFill>
                  <a:srgbClr val="7F0101"/>
                </a:solidFill>
              </a:rPr>
              <a:t>connect push-based stages</a:t>
            </a:r>
            <a:endParaRPr lang="en-US"/>
          </a:p>
          <a:p>
            <a:pPr marL="819150" lvl="1" indent="-285750">
              <a:lnSpc>
                <a:spcPct val="90000"/>
              </a:lnSpc>
            </a:pPr>
            <a:r>
              <a:rPr lang="en-US" u="sng"/>
              <a:t>Take-only buffers</a:t>
            </a:r>
            <a:r>
              <a:rPr lang="en-US"/>
              <a:t> (pre-fetch buffers) </a:t>
            </a:r>
            <a:r>
              <a:rPr lang="en-US" i="1">
                <a:solidFill>
                  <a:srgbClr val="7F0101"/>
                </a:solidFill>
              </a:rPr>
              <a:t>connect pull-based stages</a:t>
            </a:r>
          </a:p>
          <a:p>
            <a:pPr marL="819150" lvl="1" indent="-285750">
              <a:lnSpc>
                <a:spcPct val="90000"/>
              </a:lnSpc>
            </a:pPr>
            <a:r>
              <a:rPr lang="en-US" u="sng"/>
              <a:t>Put-Take buffers</a:t>
            </a:r>
            <a:r>
              <a:rPr lang="en-US"/>
              <a:t> connect (adapt) push-based stages to pull-based stages</a:t>
            </a:r>
          </a:p>
        </p:txBody>
      </p:sp>
      <p:sp>
        <p:nvSpPr>
          <p:cNvPr id="43015" name="Oval 5"/>
          <p:cNvSpPr>
            <a:spLocks noChangeArrowheads="1"/>
          </p:cNvSpPr>
          <p:nvPr/>
        </p:nvSpPr>
        <p:spPr bwMode="auto">
          <a:xfrm>
            <a:off x="3733800" y="5105400"/>
            <a:ext cx="16764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Buffer</a:t>
            </a:r>
            <a:endParaRPr lang="en-US"/>
          </a:p>
        </p:txBody>
      </p:sp>
      <p:sp>
        <p:nvSpPr>
          <p:cNvPr id="43016" name="Oval 6"/>
          <p:cNvSpPr>
            <a:spLocks noChangeArrowheads="1"/>
          </p:cNvSpPr>
          <p:nvPr/>
        </p:nvSpPr>
        <p:spPr bwMode="auto">
          <a:xfrm>
            <a:off x="838200" y="5105400"/>
            <a:ext cx="16764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Producer</a:t>
            </a:r>
            <a:endParaRPr lang="en-US"/>
          </a:p>
        </p:txBody>
      </p:sp>
      <p:sp>
        <p:nvSpPr>
          <p:cNvPr id="43017" name="Oval 7"/>
          <p:cNvSpPr>
            <a:spLocks noChangeArrowheads="1"/>
          </p:cNvSpPr>
          <p:nvPr/>
        </p:nvSpPr>
        <p:spPr bwMode="auto">
          <a:xfrm>
            <a:off x="6400800" y="5105400"/>
            <a:ext cx="16764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Consumer</a:t>
            </a:r>
            <a:endParaRPr lang="en-US"/>
          </a:p>
        </p:txBody>
      </p:sp>
      <p:sp>
        <p:nvSpPr>
          <p:cNvPr id="43018" name="Line 8"/>
          <p:cNvSpPr>
            <a:spLocks noChangeShapeType="1"/>
          </p:cNvSpPr>
          <p:nvPr/>
        </p:nvSpPr>
        <p:spPr bwMode="auto">
          <a:xfrm>
            <a:off x="2514600" y="5410200"/>
            <a:ext cx="12192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43019" name="Text Box 9"/>
          <p:cNvSpPr txBox="1">
            <a:spLocks noChangeArrowheads="1"/>
          </p:cNvSpPr>
          <p:nvPr/>
        </p:nvSpPr>
        <p:spPr bwMode="auto">
          <a:xfrm>
            <a:off x="2819400" y="5029200"/>
            <a:ext cx="600075" cy="369888"/>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put</a:t>
            </a:r>
            <a:endParaRPr lang="en-US">
              <a:latin typeface="Courier" charset="0"/>
              <a:ea typeface="Courier" charset="0"/>
              <a:cs typeface="Courier" charset="0"/>
            </a:endParaRPr>
          </a:p>
        </p:txBody>
      </p:sp>
      <p:cxnSp>
        <p:nvCxnSpPr>
          <p:cNvPr id="43020" name="AutoShape 13"/>
          <p:cNvCxnSpPr>
            <a:cxnSpLocks noChangeShapeType="1"/>
            <a:stCxn id="43017" idx="1"/>
            <a:endCxn id="43017" idx="3"/>
          </p:cNvCxnSpPr>
          <p:nvPr/>
        </p:nvCxnSpPr>
        <p:spPr bwMode="auto">
          <a:xfrm rot="5400000" flipV="1">
            <a:off x="6417469" y="5409407"/>
            <a:ext cx="460375" cy="1587"/>
          </a:xfrm>
          <a:prstGeom prst="curvedConnector5">
            <a:avLst>
              <a:gd name="adj1" fmla="val -65861"/>
              <a:gd name="adj2" fmla="val -92600005"/>
              <a:gd name="adj3" fmla="val 165861"/>
            </a:avLst>
          </a:prstGeom>
          <a:noFill/>
          <a:ln w="12700">
            <a:solidFill>
              <a:schemeClr val="tx1"/>
            </a:solidFill>
            <a:round/>
            <a:headEnd/>
            <a:tailEnd type="triangle" w="med" len="med"/>
          </a:ln>
        </p:spPr>
      </p:cxnSp>
      <p:sp>
        <p:nvSpPr>
          <p:cNvPr id="43021" name="Text Box 14"/>
          <p:cNvSpPr txBox="1">
            <a:spLocks noChangeArrowheads="1"/>
          </p:cNvSpPr>
          <p:nvPr/>
        </p:nvSpPr>
        <p:spPr bwMode="auto">
          <a:xfrm>
            <a:off x="5657850" y="4876800"/>
            <a:ext cx="738188" cy="369888"/>
          </a:xfrm>
          <a:prstGeom prst="rect">
            <a:avLst/>
          </a:prstGeom>
          <a:noFill/>
          <a:ln w="9525">
            <a:noFill/>
            <a:miter lim="800000"/>
            <a:headEnd/>
            <a:tailEnd/>
          </a:ln>
        </p:spPr>
        <p:txBody>
          <a:bodyPr wrap="none">
            <a:prstTxWarp prst="textNoShape">
              <a:avLst/>
            </a:prstTxWarp>
            <a:spAutoFit/>
          </a:bodyPr>
          <a:lstStyle/>
          <a:p>
            <a:r>
              <a:rPr lang="en-US" sz="1800">
                <a:latin typeface="Courier" charset="0"/>
                <a:ea typeface="Courier" charset="0"/>
                <a:cs typeface="Courier" charset="0"/>
              </a:rPr>
              <a:t>take</a:t>
            </a:r>
            <a:endParaRPr lang="en-US">
              <a:latin typeface="Courier" charset="0"/>
              <a:ea typeface="Courier" charset="0"/>
              <a:cs typeface="Courier"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Date Placeholder 3"/>
          <p:cNvSpPr>
            <a:spLocks noGrp="1"/>
          </p:cNvSpPr>
          <p:nvPr>
            <p:ph type="dt" sz="quarter" idx="10"/>
          </p:nvPr>
        </p:nvSpPr>
        <p:spPr>
          <a:noFill/>
        </p:spPr>
        <p:txBody>
          <a:bodyPr/>
          <a:lstStyle/>
          <a:p>
            <a:r>
              <a:rPr lang="en-US" smtClean="0"/>
              <a:t>© Oscar Nierstrasz</a:t>
            </a:r>
            <a:endParaRPr lang="de-CH" smtClean="0"/>
          </a:p>
        </p:txBody>
      </p:sp>
      <p:sp>
        <p:nvSpPr>
          <p:cNvPr id="45059"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45060" name="Slide Number Placeholder 5"/>
          <p:cNvSpPr>
            <a:spLocks noGrp="1"/>
          </p:cNvSpPr>
          <p:nvPr>
            <p:ph type="sldNum" sz="quarter" idx="12"/>
          </p:nvPr>
        </p:nvSpPr>
        <p:spPr>
          <a:noFill/>
        </p:spPr>
        <p:txBody>
          <a:bodyPr/>
          <a:lstStyle/>
          <a:p>
            <a:fld id="{2EE33E8E-97BA-0741-A66C-380E3B65861E}" type="slidenum">
              <a:rPr lang="de-CH" smtClean="0"/>
              <a:pPr/>
              <a:t>18</a:t>
            </a:fld>
            <a:endParaRPr lang="de-CH" sz="1400" smtClean="0">
              <a:solidFill>
                <a:srgbClr val="7E7E7E"/>
              </a:solidFill>
              <a:latin typeface="Times" charset="0"/>
            </a:endParaRPr>
          </a:p>
        </p:txBody>
      </p:sp>
      <p:sp>
        <p:nvSpPr>
          <p:cNvPr id="45061" name="Rectangle 2"/>
          <p:cNvSpPr>
            <a:spLocks noGrp="1" noChangeArrowheads="1"/>
          </p:cNvSpPr>
          <p:nvPr>
            <p:ph type="title"/>
          </p:nvPr>
        </p:nvSpPr>
        <p:spPr/>
        <p:txBody>
          <a:bodyPr/>
          <a:lstStyle/>
          <a:p>
            <a:r>
              <a:rPr lang="en-US"/>
              <a:t>Limiting Flow</a:t>
            </a:r>
          </a:p>
        </p:txBody>
      </p:sp>
      <p:sp>
        <p:nvSpPr>
          <p:cNvPr id="45062" name="Rectangle 3"/>
          <p:cNvSpPr>
            <a:spLocks noGrp="1" noChangeArrowheads="1"/>
          </p:cNvSpPr>
          <p:nvPr>
            <p:ph type="body" idx="1"/>
          </p:nvPr>
        </p:nvSpPr>
        <p:spPr/>
        <p:txBody>
          <a:bodyPr/>
          <a:lstStyle/>
          <a:p>
            <a:pPr marL="342900" indent="-342900">
              <a:buFont typeface="Helvetica CE" charset="0"/>
              <a:buNone/>
            </a:pPr>
            <a:r>
              <a:rPr lang="en-US" sz="2000" b="1" i="1"/>
              <a:t>Unbounded buffers:</a:t>
            </a:r>
            <a:endParaRPr lang="en-US" sz="2000"/>
          </a:p>
          <a:p>
            <a:pPr marL="342900" indent="-342900"/>
            <a:r>
              <a:rPr lang="en-US" sz="2000"/>
              <a:t>If producers are faster than consumers, buffers may </a:t>
            </a:r>
            <a:r>
              <a:rPr lang="en-US" sz="2000" i="1">
                <a:solidFill>
                  <a:srgbClr val="7F0101"/>
                </a:solidFill>
              </a:rPr>
              <a:t>exhaust available memory</a:t>
            </a:r>
            <a:endParaRPr lang="en-US" sz="2000"/>
          </a:p>
          <a:p>
            <a:pPr marL="342900" indent="-342900">
              <a:buFont typeface="Helvetica CE" charset="0"/>
              <a:buNone/>
            </a:pPr>
            <a:r>
              <a:rPr lang="en-US" sz="2000" b="1" i="1"/>
              <a:t>Unbounded threads:</a:t>
            </a:r>
            <a:r>
              <a:rPr lang="en-US" sz="2000"/>
              <a:t> </a:t>
            </a:r>
          </a:p>
          <a:p>
            <a:pPr marL="342900" indent="-342900"/>
            <a:r>
              <a:rPr lang="en-US" sz="2000"/>
              <a:t>Having too many threads can </a:t>
            </a:r>
            <a:r>
              <a:rPr lang="en-US" sz="2000" i="1">
                <a:solidFill>
                  <a:srgbClr val="7F0101"/>
                </a:solidFill>
              </a:rPr>
              <a:t>exhaust system resources</a:t>
            </a:r>
            <a:r>
              <a:rPr lang="en-US" sz="2000"/>
              <a:t> more quickly than unbounded buffers</a:t>
            </a:r>
          </a:p>
          <a:p>
            <a:pPr marL="342900" indent="-342900">
              <a:buFont typeface="Helvetica CE" charset="0"/>
              <a:buNone/>
            </a:pPr>
            <a:r>
              <a:rPr lang="en-US" sz="2000" b="1" i="1"/>
              <a:t>Bounded buffers:</a:t>
            </a:r>
            <a:r>
              <a:rPr lang="en-US" sz="2000"/>
              <a:t> </a:t>
            </a:r>
          </a:p>
          <a:p>
            <a:pPr marL="342900" indent="-342900"/>
            <a:r>
              <a:rPr lang="en-US" sz="2000"/>
              <a:t>Tend to be either </a:t>
            </a:r>
            <a:r>
              <a:rPr lang="en-US" sz="2000" i="1">
                <a:solidFill>
                  <a:srgbClr val="7F0101"/>
                </a:solidFill>
              </a:rPr>
              <a:t>always full or always empty</a:t>
            </a:r>
            <a:r>
              <a:rPr lang="en-US" sz="2000"/>
              <a:t>, depending on relative speed of producers and consumers</a:t>
            </a:r>
          </a:p>
          <a:p>
            <a:pPr marL="342900" indent="-342900">
              <a:buFont typeface="Helvetica CE" charset="0"/>
              <a:buNone/>
            </a:pPr>
            <a:r>
              <a:rPr lang="en-US" sz="2000" b="1" i="1"/>
              <a:t>Bounded thread pools:</a:t>
            </a:r>
            <a:r>
              <a:rPr lang="en-US" sz="2000"/>
              <a:t> </a:t>
            </a:r>
          </a:p>
          <a:p>
            <a:pPr marL="342900" indent="-342900"/>
            <a:r>
              <a:rPr lang="en-US" sz="2000" i="1">
                <a:solidFill>
                  <a:srgbClr val="7F0101"/>
                </a:solidFill>
              </a:rPr>
              <a:t>Harder to manage</a:t>
            </a:r>
            <a:r>
              <a:rPr lang="en-US" sz="2000"/>
              <a:t> than bounded buffers</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Date Placeholder 3"/>
          <p:cNvSpPr>
            <a:spLocks noGrp="1"/>
          </p:cNvSpPr>
          <p:nvPr>
            <p:ph type="dt" sz="quarter" idx="10"/>
          </p:nvPr>
        </p:nvSpPr>
        <p:spPr>
          <a:noFill/>
        </p:spPr>
        <p:txBody>
          <a:bodyPr/>
          <a:lstStyle/>
          <a:p>
            <a:r>
              <a:rPr lang="en-US" smtClean="0"/>
              <a:t>© Oscar Nierstrasz</a:t>
            </a:r>
            <a:endParaRPr lang="de-CH" smtClean="0"/>
          </a:p>
        </p:txBody>
      </p:sp>
      <p:sp>
        <p:nvSpPr>
          <p:cNvPr id="47107" name="Slide Number Placeholder 5"/>
          <p:cNvSpPr>
            <a:spLocks noGrp="1"/>
          </p:cNvSpPr>
          <p:nvPr>
            <p:ph type="sldNum" sz="quarter" idx="12"/>
          </p:nvPr>
        </p:nvSpPr>
        <p:spPr>
          <a:noFill/>
        </p:spPr>
        <p:txBody>
          <a:bodyPr/>
          <a:lstStyle/>
          <a:p>
            <a:fld id="{C39F7538-6D9F-5540-8563-1C473EC743A2}" type="slidenum">
              <a:rPr lang="de-CH" smtClean="0"/>
              <a:pPr/>
              <a:t>19</a:t>
            </a:fld>
            <a:endParaRPr lang="de-CH" sz="1400" smtClean="0">
              <a:solidFill>
                <a:srgbClr val="7E7E7E"/>
              </a:solidFill>
              <a:latin typeface="Times" charset="0"/>
            </a:endParaRPr>
          </a:p>
        </p:txBody>
      </p:sp>
      <p:pic>
        <p:nvPicPr>
          <p:cNvPr id="4710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47109" name="Rectangle 3"/>
          <p:cNvSpPr>
            <a:spLocks noGrp="1" noChangeArrowheads="1"/>
          </p:cNvSpPr>
          <p:nvPr>
            <p:ph type="title"/>
          </p:nvPr>
        </p:nvSpPr>
        <p:spPr/>
        <p:txBody>
          <a:bodyPr/>
          <a:lstStyle/>
          <a:p>
            <a:pPr eaLnBrk="1" hangingPunct="1"/>
            <a:r>
              <a:rPr lang="en-US"/>
              <a:t>Roadmap</a:t>
            </a:r>
          </a:p>
        </p:txBody>
      </p:sp>
      <p:sp>
        <p:nvSpPr>
          <p:cNvPr id="47110"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b="1" dirty="0" smtClean="0"/>
              <a:t>Flow architectures</a:t>
            </a:r>
          </a:p>
          <a:p>
            <a:pPr lvl="1"/>
            <a:r>
              <a:rPr lang="en-US" b="1" dirty="0" smtClean="0"/>
              <a:t>Active Prime Sieve</a:t>
            </a:r>
          </a:p>
          <a:p>
            <a:r>
              <a:rPr lang="en-US"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47111"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 Oscar Nierstrasz</a:t>
            </a:r>
            <a:endParaRPr lang="de-CH" smtClean="0"/>
          </a:p>
        </p:txBody>
      </p:sp>
      <p:sp>
        <p:nvSpPr>
          <p:cNvPr id="12291" name="Slide Number Placeholder 5"/>
          <p:cNvSpPr>
            <a:spLocks noGrp="1"/>
          </p:cNvSpPr>
          <p:nvPr>
            <p:ph type="sldNum" sz="quarter" idx="12"/>
          </p:nvPr>
        </p:nvSpPr>
        <p:spPr>
          <a:noFill/>
        </p:spPr>
        <p:txBody>
          <a:bodyPr/>
          <a:lstStyle/>
          <a:p>
            <a:fld id="{FF437A90-0871-A442-A23E-411FFCDF3411}" type="slidenum">
              <a:rPr lang="de-CH" smtClean="0"/>
              <a:pPr/>
              <a:t>2</a:t>
            </a:fld>
            <a:endParaRPr lang="de-CH" sz="1400" smtClean="0">
              <a:solidFill>
                <a:srgbClr val="7E7E7E"/>
              </a:solidFill>
              <a:latin typeface="Times" charset="0"/>
            </a:endParaRPr>
          </a:p>
        </p:txBody>
      </p:sp>
      <p:pic>
        <p:nvPicPr>
          <p:cNvPr id="1229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2293" name="Rectangle 3"/>
          <p:cNvSpPr>
            <a:spLocks noGrp="1" noChangeArrowheads="1"/>
          </p:cNvSpPr>
          <p:nvPr>
            <p:ph type="title"/>
          </p:nvPr>
        </p:nvSpPr>
        <p:spPr/>
        <p:txBody>
          <a:bodyPr/>
          <a:lstStyle/>
          <a:p>
            <a:pPr eaLnBrk="1" hangingPunct="1"/>
            <a:r>
              <a:rPr lang="en-US"/>
              <a:t>Roadmap</a:t>
            </a:r>
          </a:p>
        </p:txBody>
      </p:sp>
      <p:sp>
        <p:nvSpPr>
          <p:cNvPr id="12294"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dirty="0" smtClean="0"/>
              <a:t>Flow architectures</a:t>
            </a:r>
          </a:p>
          <a:p>
            <a:pPr lvl="1"/>
            <a:r>
              <a:rPr lang="en-US" dirty="0" smtClean="0"/>
              <a:t>Active Prime Sieve</a:t>
            </a:r>
          </a:p>
          <a:p>
            <a:r>
              <a:rPr lang="en-US"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12295"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p:spPr>
        <p:txBody>
          <a:bodyPr/>
          <a:lstStyle/>
          <a:p>
            <a:r>
              <a:rPr lang="en-US" smtClean="0"/>
              <a:t>© Oscar Nierstrasz</a:t>
            </a:r>
            <a:endParaRPr lang="de-CH" smtClean="0"/>
          </a:p>
        </p:txBody>
      </p:sp>
      <p:sp>
        <p:nvSpPr>
          <p:cNvPr id="49155"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49156" name="Slide Number Placeholder 5"/>
          <p:cNvSpPr>
            <a:spLocks noGrp="1"/>
          </p:cNvSpPr>
          <p:nvPr>
            <p:ph type="sldNum" sz="quarter" idx="12"/>
          </p:nvPr>
        </p:nvSpPr>
        <p:spPr>
          <a:noFill/>
        </p:spPr>
        <p:txBody>
          <a:bodyPr/>
          <a:lstStyle/>
          <a:p>
            <a:fld id="{664C80D7-3AFB-A041-A176-C63F6F891ACB}" type="slidenum">
              <a:rPr lang="de-CH" smtClean="0"/>
              <a:pPr/>
              <a:t>20</a:t>
            </a:fld>
            <a:endParaRPr lang="de-CH" sz="1400" smtClean="0">
              <a:solidFill>
                <a:srgbClr val="7E7E7E"/>
              </a:solidFill>
              <a:latin typeface="Times" charset="0"/>
            </a:endParaRPr>
          </a:p>
        </p:txBody>
      </p:sp>
      <p:sp>
        <p:nvSpPr>
          <p:cNvPr id="49157" name="Rectangle 2"/>
          <p:cNvSpPr>
            <a:spLocks noGrp="1" noChangeArrowheads="1"/>
          </p:cNvSpPr>
          <p:nvPr>
            <p:ph type="title"/>
          </p:nvPr>
        </p:nvSpPr>
        <p:spPr/>
        <p:txBody>
          <a:bodyPr/>
          <a:lstStyle/>
          <a:p>
            <a:r>
              <a:rPr lang="en-US"/>
              <a:t>Example: a Pull-based Prime Sieve</a:t>
            </a:r>
            <a:endParaRPr lang="en-US" sz="3200"/>
          </a:p>
        </p:txBody>
      </p:sp>
      <p:sp>
        <p:nvSpPr>
          <p:cNvPr id="49158" name="Rectangle 3"/>
          <p:cNvSpPr>
            <a:spLocks noGrp="1" noChangeArrowheads="1"/>
          </p:cNvSpPr>
          <p:nvPr>
            <p:ph type="body" idx="1"/>
          </p:nvPr>
        </p:nvSpPr>
        <p:spPr>
          <a:xfrm>
            <a:off x="539750" y="1654175"/>
            <a:ext cx="8061325" cy="798513"/>
          </a:xfrm>
        </p:spPr>
        <p:txBody>
          <a:bodyPr/>
          <a:lstStyle/>
          <a:p>
            <a:pPr marL="0" indent="0">
              <a:buFont typeface="Helvetica CE" charset="0"/>
              <a:buNone/>
            </a:pPr>
            <a:r>
              <a:rPr lang="en-US" i="1">
                <a:solidFill>
                  <a:srgbClr val="7F0101"/>
                </a:solidFill>
              </a:rPr>
              <a:t>Primes are agents that reject non-primes, pass on candidates, or instantiate new prime agents:</a:t>
            </a:r>
          </a:p>
        </p:txBody>
      </p:sp>
      <p:pic>
        <p:nvPicPr>
          <p:cNvPr id="49159" name="Picture 7" descr="12PrimeSieve.png"/>
          <p:cNvPicPr>
            <a:picLocks noChangeAspect="1"/>
          </p:cNvPicPr>
          <p:nvPr/>
        </p:nvPicPr>
        <p:blipFill>
          <a:blip r:embed="rId3"/>
          <a:srcRect/>
          <a:stretch>
            <a:fillRect/>
          </a:stretch>
        </p:blipFill>
        <p:spPr bwMode="auto">
          <a:xfrm>
            <a:off x="476250" y="2895600"/>
            <a:ext cx="8439150" cy="35052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Date Placeholder 2"/>
          <p:cNvSpPr>
            <a:spLocks noGrp="1"/>
          </p:cNvSpPr>
          <p:nvPr>
            <p:ph type="dt" sz="quarter" idx="10"/>
          </p:nvPr>
        </p:nvSpPr>
        <p:spPr>
          <a:noFill/>
        </p:spPr>
        <p:txBody>
          <a:bodyPr/>
          <a:lstStyle/>
          <a:p>
            <a:r>
              <a:rPr lang="en-US" smtClean="0"/>
              <a:t>© Oscar Nierstrasz</a:t>
            </a:r>
            <a:endParaRPr lang="de-CH" smtClean="0"/>
          </a:p>
        </p:txBody>
      </p:sp>
      <p:sp>
        <p:nvSpPr>
          <p:cNvPr id="51203"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51204" name="Slide Number Placeholder 4"/>
          <p:cNvSpPr>
            <a:spLocks noGrp="1"/>
          </p:cNvSpPr>
          <p:nvPr>
            <p:ph type="sldNum" sz="quarter" idx="12"/>
          </p:nvPr>
        </p:nvSpPr>
        <p:spPr>
          <a:noFill/>
        </p:spPr>
        <p:txBody>
          <a:bodyPr/>
          <a:lstStyle/>
          <a:p>
            <a:fld id="{04597A23-1D45-B84E-BC19-E1E6D76D445F}" type="slidenum">
              <a:rPr lang="de-CH" smtClean="0"/>
              <a:pPr/>
              <a:t>21</a:t>
            </a:fld>
            <a:endParaRPr lang="de-CH" sz="1400" smtClean="0">
              <a:solidFill>
                <a:srgbClr val="7E7E7E"/>
              </a:solidFill>
              <a:latin typeface="Times" charset="0"/>
            </a:endParaRPr>
          </a:p>
        </p:txBody>
      </p:sp>
      <p:sp>
        <p:nvSpPr>
          <p:cNvPr id="51205" name="Rectangle 2"/>
          <p:cNvSpPr>
            <a:spLocks noGrp="1" noChangeArrowheads="1"/>
          </p:cNvSpPr>
          <p:nvPr>
            <p:ph type="title"/>
          </p:nvPr>
        </p:nvSpPr>
        <p:spPr/>
        <p:txBody>
          <a:bodyPr/>
          <a:lstStyle/>
          <a:p>
            <a:r>
              <a:rPr lang="en-US"/>
              <a:t>Using Put-Take Buffers</a:t>
            </a:r>
          </a:p>
        </p:txBody>
      </p:sp>
      <p:sp>
        <p:nvSpPr>
          <p:cNvPr id="51206" name="Rectangle 3"/>
          <p:cNvSpPr>
            <a:spLocks noGrp="1" noChangeArrowheads="1"/>
          </p:cNvSpPr>
          <p:nvPr>
            <p:ph type="body" idx="4294967295"/>
          </p:nvPr>
        </p:nvSpPr>
        <p:spPr>
          <a:xfrm>
            <a:off x="609600" y="1600200"/>
            <a:ext cx="7772400" cy="838200"/>
          </a:xfrm>
        </p:spPr>
        <p:txBody>
          <a:bodyPr/>
          <a:lstStyle/>
          <a:p>
            <a:pPr marL="0" indent="0">
              <a:buFont typeface="Helvetica CE" charset="0"/>
              <a:buNone/>
            </a:pPr>
            <a:r>
              <a:rPr lang="en-US" i="1">
                <a:solidFill>
                  <a:srgbClr val="7F0101"/>
                </a:solidFill>
              </a:rPr>
              <a:t>Each ActivePrime uses a one-slot buffer to feed values to the next ActivePrime.</a:t>
            </a:r>
          </a:p>
        </p:txBody>
      </p:sp>
      <p:sp>
        <p:nvSpPr>
          <p:cNvPr id="51207" name="Rectangle 4"/>
          <p:cNvSpPr>
            <a:spLocks noChangeArrowheads="1"/>
          </p:cNvSpPr>
          <p:nvPr/>
        </p:nvSpPr>
        <p:spPr bwMode="auto">
          <a:xfrm>
            <a:off x="609600" y="4953000"/>
            <a:ext cx="8229600" cy="1219200"/>
          </a:xfrm>
          <a:prstGeom prst="rect">
            <a:avLst/>
          </a:prstGeom>
          <a:noFill/>
          <a:ln w="9525">
            <a:noFill/>
            <a:miter lim="800000"/>
            <a:headEnd/>
            <a:tailEnd/>
          </a:ln>
        </p:spPr>
        <p:txBody>
          <a:bodyPr>
            <a:prstTxWarp prst="textNoShape">
              <a:avLst/>
            </a:prstTxWarp>
          </a:bodyPr>
          <a:lstStyle/>
          <a:p>
            <a:pPr eaLnBrk="1" hangingPunct="1">
              <a:lnSpc>
                <a:spcPct val="95000"/>
              </a:lnSpc>
              <a:spcBef>
                <a:spcPct val="20000"/>
              </a:spcBef>
              <a:buClr>
                <a:schemeClr val="hlink"/>
              </a:buClr>
              <a:buSzPct val="85000"/>
              <a:buFont typeface="Helvetica CE" charset="0"/>
              <a:buNone/>
            </a:pPr>
            <a:r>
              <a:rPr lang="en-US">
                <a:solidFill>
                  <a:srgbClr val="0A017F"/>
                </a:solidFill>
              </a:rPr>
              <a:t>The first ActivePrime holds the seed value 2, gets values from a TestForPrime, and creates new ActivePrime instances whenever it detects a prime value.</a:t>
            </a:r>
          </a:p>
        </p:txBody>
      </p:sp>
      <p:sp>
        <p:nvSpPr>
          <p:cNvPr id="51208" name="Oval 6"/>
          <p:cNvSpPr>
            <a:spLocks noChangeArrowheads="1"/>
          </p:cNvSpPr>
          <p:nvPr/>
        </p:nvSpPr>
        <p:spPr bwMode="auto">
          <a:xfrm>
            <a:off x="914400" y="3124200"/>
            <a:ext cx="1524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 10 9 8</a:t>
            </a:r>
            <a:endParaRPr lang="en-US"/>
          </a:p>
        </p:txBody>
      </p:sp>
      <p:sp>
        <p:nvSpPr>
          <p:cNvPr id="51209" name="Oval 7"/>
          <p:cNvSpPr>
            <a:spLocks noChangeArrowheads="1"/>
          </p:cNvSpPr>
          <p:nvPr/>
        </p:nvSpPr>
        <p:spPr bwMode="auto">
          <a:xfrm>
            <a:off x="3352800" y="3124200"/>
            <a:ext cx="12192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2         </a:t>
            </a:r>
            <a:endParaRPr lang="en-US"/>
          </a:p>
        </p:txBody>
      </p:sp>
      <p:cxnSp>
        <p:nvCxnSpPr>
          <p:cNvPr id="51210" name="AutoShape 8"/>
          <p:cNvCxnSpPr>
            <a:cxnSpLocks noChangeShapeType="1"/>
            <a:stCxn id="51209" idx="1"/>
            <a:endCxn id="51209" idx="3"/>
          </p:cNvCxnSpPr>
          <p:nvPr/>
        </p:nvCxnSpPr>
        <p:spPr bwMode="auto">
          <a:xfrm rot="5400000" flipV="1">
            <a:off x="3301206" y="3428207"/>
            <a:ext cx="460375" cy="1588"/>
          </a:xfrm>
          <a:prstGeom prst="curvedConnector5">
            <a:avLst>
              <a:gd name="adj1" fmla="val -65861"/>
              <a:gd name="adj2" fmla="val -80000000"/>
              <a:gd name="adj3" fmla="val 165861"/>
            </a:avLst>
          </a:prstGeom>
          <a:noFill/>
          <a:ln w="12700">
            <a:solidFill>
              <a:schemeClr val="tx1"/>
            </a:solidFill>
            <a:round/>
            <a:headEnd/>
            <a:tailEnd type="triangle" w="med" len="med"/>
          </a:ln>
        </p:spPr>
      </p:cxnSp>
      <p:sp>
        <p:nvSpPr>
          <p:cNvPr id="51211" name="Rectangle 10"/>
          <p:cNvSpPr>
            <a:spLocks noChangeArrowheads="1"/>
          </p:cNvSpPr>
          <p:nvPr/>
        </p:nvSpPr>
        <p:spPr bwMode="auto">
          <a:xfrm>
            <a:off x="4038600" y="3276600"/>
            <a:ext cx="304800" cy="3048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sz="2000"/>
              <a:t>7</a:t>
            </a:r>
          </a:p>
        </p:txBody>
      </p:sp>
      <p:sp>
        <p:nvSpPr>
          <p:cNvPr id="51212" name="Oval 11"/>
          <p:cNvSpPr>
            <a:spLocks noChangeArrowheads="1"/>
          </p:cNvSpPr>
          <p:nvPr/>
        </p:nvSpPr>
        <p:spPr bwMode="auto">
          <a:xfrm>
            <a:off x="5334000" y="3124200"/>
            <a:ext cx="12192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3         </a:t>
            </a:r>
            <a:endParaRPr lang="en-US"/>
          </a:p>
        </p:txBody>
      </p:sp>
      <p:cxnSp>
        <p:nvCxnSpPr>
          <p:cNvPr id="51213" name="AutoShape 12"/>
          <p:cNvCxnSpPr>
            <a:cxnSpLocks noChangeShapeType="1"/>
            <a:stCxn id="51212" idx="1"/>
            <a:endCxn id="51212" idx="3"/>
          </p:cNvCxnSpPr>
          <p:nvPr/>
        </p:nvCxnSpPr>
        <p:spPr bwMode="auto">
          <a:xfrm rot="5400000" flipV="1">
            <a:off x="5282406" y="3428207"/>
            <a:ext cx="460375" cy="1588"/>
          </a:xfrm>
          <a:prstGeom prst="curvedConnector5">
            <a:avLst>
              <a:gd name="adj1" fmla="val -65861"/>
              <a:gd name="adj2" fmla="val -80000000"/>
              <a:gd name="adj3" fmla="val 165861"/>
            </a:avLst>
          </a:prstGeom>
          <a:noFill/>
          <a:ln w="12700">
            <a:solidFill>
              <a:schemeClr val="tx1"/>
            </a:solidFill>
            <a:round/>
            <a:headEnd/>
            <a:tailEnd type="triangle" w="med" len="med"/>
          </a:ln>
        </p:spPr>
      </p:cxnSp>
      <p:sp>
        <p:nvSpPr>
          <p:cNvPr id="51214" name="Rectangle 13"/>
          <p:cNvSpPr>
            <a:spLocks noChangeArrowheads="1"/>
          </p:cNvSpPr>
          <p:nvPr/>
        </p:nvSpPr>
        <p:spPr bwMode="auto">
          <a:xfrm>
            <a:off x="6019800" y="3276600"/>
            <a:ext cx="304800" cy="3048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endParaRPr lang="en-US" sz="2000"/>
          </a:p>
        </p:txBody>
      </p:sp>
      <p:sp>
        <p:nvSpPr>
          <p:cNvPr id="51215" name="Oval 14"/>
          <p:cNvSpPr>
            <a:spLocks noChangeArrowheads="1"/>
          </p:cNvSpPr>
          <p:nvPr/>
        </p:nvSpPr>
        <p:spPr bwMode="auto">
          <a:xfrm>
            <a:off x="7239000" y="3124200"/>
            <a:ext cx="12192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sz="2000"/>
              <a:t>5         </a:t>
            </a:r>
            <a:endParaRPr lang="en-US"/>
          </a:p>
        </p:txBody>
      </p:sp>
      <p:cxnSp>
        <p:nvCxnSpPr>
          <p:cNvPr id="51216" name="AutoShape 15"/>
          <p:cNvCxnSpPr>
            <a:cxnSpLocks noChangeShapeType="1"/>
            <a:stCxn id="51215" idx="1"/>
            <a:endCxn id="51215" idx="3"/>
          </p:cNvCxnSpPr>
          <p:nvPr/>
        </p:nvCxnSpPr>
        <p:spPr bwMode="auto">
          <a:xfrm rot="5400000" flipV="1">
            <a:off x="7187406" y="3428207"/>
            <a:ext cx="460375" cy="1588"/>
          </a:xfrm>
          <a:prstGeom prst="curvedConnector5">
            <a:avLst>
              <a:gd name="adj1" fmla="val -65861"/>
              <a:gd name="adj2" fmla="val -80000000"/>
              <a:gd name="adj3" fmla="val 165861"/>
            </a:avLst>
          </a:prstGeom>
          <a:noFill/>
          <a:ln w="12700">
            <a:solidFill>
              <a:schemeClr val="tx1"/>
            </a:solidFill>
            <a:round/>
            <a:headEnd/>
            <a:tailEnd type="triangle" w="med" len="med"/>
          </a:ln>
        </p:spPr>
      </p:cxnSp>
      <p:sp>
        <p:nvSpPr>
          <p:cNvPr id="51217" name="Rectangle 16"/>
          <p:cNvSpPr>
            <a:spLocks noChangeArrowheads="1"/>
          </p:cNvSpPr>
          <p:nvPr/>
        </p:nvSpPr>
        <p:spPr bwMode="auto">
          <a:xfrm>
            <a:off x="7924800" y="3276600"/>
            <a:ext cx="304800" cy="30480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endParaRPr lang="en-US" sz="2000"/>
          </a:p>
        </p:txBody>
      </p:sp>
      <p:sp>
        <p:nvSpPr>
          <p:cNvPr id="51218" name="Text Box 17"/>
          <p:cNvSpPr txBox="1">
            <a:spLocks noChangeArrowheads="1"/>
          </p:cNvSpPr>
          <p:nvPr/>
        </p:nvSpPr>
        <p:spPr bwMode="auto">
          <a:xfrm>
            <a:off x="838200" y="3810000"/>
            <a:ext cx="1846263" cy="369888"/>
          </a:xfrm>
          <a:prstGeom prst="rect">
            <a:avLst/>
          </a:prstGeom>
          <a:noFill/>
          <a:ln w="9525">
            <a:noFill/>
            <a:miter lim="800000"/>
            <a:headEnd/>
            <a:tailEnd/>
          </a:ln>
        </p:spPr>
        <p:txBody>
          <a:bodyPr wrap="none">
            <a:prstTxWarp prst="textNoShape">
              <a:avLst/>
            </a:prstTxWarp>
            <a:spAutoFit/>
          </a:bodyPr>
          <a:lstStyle/>
          <a:p>
            <a:r>
              <a:rPr lang="en-US" sz="1800" u="sng">
                <a:latin typeface="Courier" charset="0"/>
                <a:ea typeface="Courier" charset="0"/>
                <a:cs typeface="Courier" charset="0"/>
              </a:rPr>
              <a:t>TestForPrime</a:t>
            </a:r>
            <a:endParaRPr lang="en-US">
              <a:latin typeface="Courier" charset="0"/>
              <a:ea typeface="Courier" charset="0"/>
              <a:cs typeface="Courier" charset="0"/>
            </a:endParaRPr>
          </a:p>
        </p:txBody>
      </p:sp>
      <p:sp>
        <p:nvSpPr>
          <p:cNvPr id="51219" name="Text Box 18"/>
          <p:cNvSpPr txBox="1">
            <a:spLocks noChangeArrowheads="1"/>
          </p:cNvSpPr>
          <p:nvPr/>
        </p:nvSpPr>
        <p:spPr bwMode="auto">
          <a:xfrm>
            <a:off x="3171825" y="3810000"/>
            <a:ext cx="1708150" cy="369888"/>
          </a:xfrm>
          <a:prstGeom prst="rect">
            <a:avLst/>
          </a:prstGeom>
          <a:noFill/>
          <a:ln w="9525">
            <a:noFill/>
            <a:miter lim="800000"/>
            <a:headEnd/>
            <a:tailEnd/>
          </a:ln>
        </p:spPr>
        <p:txBody>
          <a:bodyPr wrap="none">
            <a:prstTxWarp prst="textNoShape">
              <a:avLst/>
            </a:prstTxWarp>
            <a:spAutoFit/>
          </a:bodyPr>
          <a:lstStyle/>
          <a:p>
            <a:r>
              <a:rPr lang="en-US" sz="1800" u="sng">
                <a:latin typeface="Courier" charset="0"/>
                <a:ea typeface="Courier" charset="0"/>
                <a:cs typeface="Courier" charset="0"/>
              </a:rPr>
              <a:t>ActivePrime</a:t>
            </a:r>
            <a:endParaRPr lang="en-US">
              <a:latin typeface="Courier" charset="0"/>
              <a:ea typeface="Courier" charset="0"/>
              <a:cs typeface="Courier"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a:noFill/>
        </p:spPr>
        <p:txBody>
          <a:bodyPr/>
          <a:lstStyle/>
          <a:p>
            <a:r>
              <a:rPr lang="en-US" smtClean="0"/>
              <a:t>© Oscar Nierstrasz</a:t>
            </a:r>
            <a:endParaRPr lang="de-CH" smtClean="0"/>
          </a:p>
        </p:txBody>
      </p:sp>
      <p:sp>
        <p:nvSpPr>
          <p:cNvPr id="53251"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53252" name="Slide Number Placeholder 5"/>
          <p:cNvSpPr>
            <a:spLocks noGrp="1"/>
          </p:cNvSpPr>
          <p:nvPr>
            <p:ph type="sldNum" sz="quarter" idx="12"/>
          </p:nvPr>
        </p:nvSpPr>
        <p:spPr>
          <a:noFill/>
        </p:spPr>
        <p:txBody>
          <a:bodyPr/>
          <a:lstStyle/>
          <a:p>
            <a:fld id="{283E8752-94AD-EF43-8C54-3828DFFC8453}" type="slidenum">
              <a:rPr lang="de-CH" smtClean="0"/>
              <a:pPr/>
              <a:t>22</a:t>
            </a:fld>
            <a:endParaRPr lang="de-CH" sz="1400" smtClean="0">
              <a:solidFill>
                <a:srgbClr val="7E7E7E"/>
              </a:solidFill>
              <a:latin typeface="Times" charset="0"/>
            </a:endParaRPr>
          </a:p>
        </p:txBody>
      </p:sp>
      <p:sp>
        <p:nvSpPr>
          <p:cNvPr id="53253" name="Rectangle 2"/>
          <p:cNvSpPr>
            <a:spLocks noGrp="1" noChangeArrowheads="1"/>
          </p:cNvSpPr>
          <p:nvPr>
            <p:ph type="title"/>
          </p:nvPr>
        </p:nvSpPr>
        <p:spPr/>
        <p:txBody>
          <a:bodyPr/>
          <a:lstStyle/>
          <a:p>
            <a:r>
              <a:rPr lang="en-US"/>
              <a:t>The PrimeSieve</a:t>
            </a:r>
          </a:p>
        </p:txBody>
      </p:sp>
      <p:sp>
        <p:nvSpPr>
          <p:cNvPr id="53254" name="Rectangle 3"/>
          <p:cNvSpPr>
            <a:spLocks noGrp="1" noChangeArrowheads="1"/>
          </p:cNvSpPr>
          <p:nvPr>
            <p:ph type="body" idx="1"/>
          </p:nvPr>
        </p:nvSpPr>
        <p:spPr>
          <a:xfrm>
            <a:off x="539750" y="1654175"/>
            <a:ext cx="8061325" cy="479425"/>
          </a:xfrm>
        </p:spPr>
        <p:txBody>
          <a:bodyPr/>
          <a:lstStyle/>
          <a:p>
            <a:pPr marL="0" indent="0" defTabSz="379413">
              <a:buFont typeface="Helvetica CE" charset="0"/>
              <a:buNone/>
            </a:pPr>
            <a:r>
              <a:rPr lang="en-US" i="1">
                <a:solidFill>
                  <a:srgbClr val="7F0101"/>
                </a:solidFill>
              </a:rPr>
              <a:t>The main PrimeSieve class creates the initial configuration</a:t>
            </a:r>
          </a:p>
        </p:txBody>
      </p:sp>
      <p:sp>
        <p:nvSpPr>
          <p:cNvPr id="53255" name="Rectangle 4"/>
          <p:cNvSpPr>
            <a:spLocks noChangeArrowheads="1"/>
          </p:cNvSpPr>
          <p:nvPr/>
        </p:nvSpPr>
        <p:spPr bwMode="auto">
          <a:xfrm>
            <a:off x="1143000" y="2514600"/>
            <a:ext cx="7119938" cy="3543300"/>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public class PrimeSieve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main(String args[])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genPrimes(1000);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static void genPrimes(int n)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ActivePrime firstPrime =</a:t>
            </a:r>
          </a:p>
          <a:p>
            <a:pPr defTabSz="379413" eaLnBrk="1" hangingPunct="1">
              <a:lnSpc>
                <a:spcPct val="95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new ActivePrime(2, new TestForPrime(n));</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catch (Exception e) {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5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grpSp>
        <p:nvGrpSpPr>
          <p:cNvPr id="53256" name="Group 5"/>
          <p:cNvGrpSpPr>
            <a:grpSpLocks/>
          </p:cNvGrpSpPr>
          <p:nvPr/>
        </p:nvGrpSpPr>
        <p:grpSpPr bwMode="auto">
          <a:xfrm>
            <a:off x="8382000" y="6096000"/>
            <a:ext cx="457200" cy="457200"/>
            <a:chOff x="5184" y="3552"/>
            <a:chExt cx="288" cy="288"/>
          </a:xfrm>
        </p:grpSpPr>
        <p:sp>
          <p:nvSpPr>
            <p:cNvPr id="53258"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53259"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53257" name="Rectangle 10"/>
          <p:cNvSpPr>
            <a:spLocks noChangeArrowheads="1"/>
          </p:cNvSpPr>
          <p:nvPr/>
        </p:nvSpPr>
        <p:spPr bwMode="auto">
          <a:xfrm>
            <a:off x="7154863" y="5776913"/>
            <a:ext cx="1106487" cy="276225"/>
          </a:xfrm>
          <a:prstGeom prst="rect">
            <a:avLst/>
          </a:prstGeom>
          <a:noFill/>
          <a:ln w="9525">
            <a:noFill/>
            <a:miter lim="800000"/>
            <a:headEnd/>
            <a:tailEnd/>
          </a:ln>
        </p:spPr>
        <p:txBody>
          <a:bodyPr wrap="none">
            <a:prstTxWarp prst="textNoShape">
              <a:avLst/>
            </a:prstTxWarp>
            <a:spAutoFit/>
          </a:bodyPr>
          <a:lstStyle/>
          <a:p>
            <a:r>
              <a:rPr lang="en-US" sz="1200" i="1"/>
              <a:t>ActivePrimes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Date Placeholder 3"/>
          <p:cNvSpPr>
            <a:spLocks noGrp="1"/>
          </p:cNvSpPr>
          <p:nvPr>
            <p:ph type="dt" sz="quarter" idx="10"/>
          </p:nvPr>
        </p:nvSpPr>
        <p:spPr>
          <a:noFill/>
        </p:spPr>
        <p:txBody>
          <a:bodyPr/>
          <a:lstStyle/>
          <a:p>
            <a:r>
              <a:rPr lang="en-US" smtClean="0"/>
              <a:t>© Oscar Nierstrasz</a:t>
            </a:r>
            <a:endParaRPr lang="de-CH" smtClean="0"/>
          </a:p>
        </p:txBody>
      </p:sp>
      <p:sp>
        <p:nvSpPr>
          <p:cNvPr id="55299"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55300" name="Slide Number Placeholder 5"/>
          <p:cNvSpPr>
            <a:spLocks noGrp="1"/>
          </p:cNvSpPr>
          <p:nvPr>
            <p:ph type="sldNum" sz="quarter" idx="12"/>
          </p:nvPr>
        </p:nvSpPr>
        <p:spPr>
          <a:noFill/>
        </p:spPr>
        <p:txBody>
          <a:bodyPr/>
          <a:lstStyle/>
          <a:p>
            <a:fld id="{2FC0E37A-EDED-C040-969F-E14C68D2307F}" type="slidenum">
              <a:rPr lang="de-CH" smtClean="0"/>
              <a:pPr/>
              <a:t>23</a:t>
            </a:fld>
            <a:endParaRPr lang="de-CH" sz="1400" smtClean="0">
              <a:solidFill>
                <a:srgbClr val="7E7E7E"/>
              </a:solidFill>
              <a:latin typeface="Times" charset="0"/>
            </a:endParaRPr>
          </a:p>
        </p:txBody>
      </p:sp>
      <p:sp>
        <p:nvSpPr>
          <p:cNvPr id="55301" name="Rectangle 2"/>
          <p:cNvSpPr>
            <a:spLocks noGrp="1" noChangeArrowheads="1"/>
          </p:cNvSpPr>
          <p:nvPr>
            <p:ph type="title"/>
          </p:nvPr>
        </p:nvSpPr>
        <p:spPr/>
        <p:txBody>
          <a:bodyPr/>
          <a:lstStyle/>
          <a:p>
            <a:r>
              <a:rPr lang="en-US"/>
              <a:t>Pull-based integer sources</a:t>
            </a:r>
          </a:p>
        </p:txBody>
      </p:sp>
      <p:sp>
        <p:nvSpPr>
          <p:cNvPr id="55302" name="Rectangle 3"/>
          <p:cNvSpPr>
            <a:spLocks noGrp="1" noChangeArrowheads="1"/>
          </p:cNvSpPr>
          <p:nvPr>
            <p:ph type="body" idx="1"/>
          </p:nvPr>
        </p:nvSpPr>
        <p:spPr>
          <a:xfrm>
            <a:off x="539750" y="1654175"/>
            <a:ext cx="8061325" cy="479425"/>
          </a:xfrm>
        </p:spPr>
        <p:txBody>
          <a:bodyPr/>
          <a:lstStyle/>
          <a:p>
            <a:pPr marL="0" indent="0" defTabSz="379413">
              <a:lnSpc>
                <a:spcPct val="90000"/>
              </a:lnSpc>
              <a:buFont typeface="Helvetica CE" charset="0"/>
              <a:buNone/>
            </a:pPr>
            <a:r>
              <a:rPr lang="en-US" i="1">
                <a:solidFill>
                  <a:srgbClr val="7F0101"/>
                </a:solidFill>
              </a:rPr>
              <a:t>Active primes get values to test from an </a:t>
            </a:r>
            <a:r>
              <a:rPr lang="en-US" i="1">
                <a:solidFill>
                  <a:srgbClr val="7F0101"/>
                </a:solidFill>
                <a:latin typeface="Courier" charset="0"/>
                <a:ea typeface="Courier" charset="0"/>
                <a:cs typeface="Courier" charset="0"/>
              </a:rPr>
              <a:t>IntSource</a:t>
            </a:r>
            <a:r>
              <a:rPr lang="en-US" i="1">
                <a:solidFill>
                  <a:srgbClr val="7F0101"/>
                </a:solidFill>
              </a:rPr>
              <a:t>:</a:t>
            </a:r>
          </a:p>
        </p:txBody>
      </p:sp>
      <p:sp>
        <p:nvSpPr>
          <p:cNvPr id="55303" name="Rectangle 4"/>
          <p:cNvSpPr>
            <a:spLocks noChangeArrowheads="1"/>
          </p:cNvSpPr>
          <p:nvPr/>
        </p:nvSpPr>
        <p:spPr bwMode="auto">
          <a:xfrm>
            <a:off x="990600" y="2362200"/>
            <a:ext cx="7599363" cy="40020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public interface Source&lt;Value&gt; { Value get();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a:t>
            </a:r>
            <a:r>
              <a:rPr lang="en-US" sz="1800" b="1">
                <a:solidFill>
                  <a:srgbClr val="0A017F"/>
                </a:solidFill>
                <a:latin typeface="Courier" charset="0"/>
                <a:ea typeface="Courier" charset="0"/>
                <a:cs typeface="Courier" charset="0"/>
              </a:rPr>
              <a:t>TestForPrime implements Source&lt;Integer&gt;</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int nextValue;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int maxValue;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TestForPrime(int max)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this.nextValue = 3;</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this.maxValue = max;</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public Integer get()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if (nextValue &lt; maxValue) { return nextValue++;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else { return 0;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Date Placeholder 3"/>
          <p:cNvSpPr>
            <a:spLocks noGrp="1"/>
          </p:cNvSpPr>
          <p:nvPr>
            <p:ph type="dt" sz="quarter" idx="10"/>
          </p:nvPr>
        </p:nvSpPr>
        <p:spPr>
          <a:noFill/>
        </p:spPr>
        <p:txBody>
          <a:bodyPr/>
          <a:lstStyle/>
          <a:p>
            <a:r>
              <a:rPr lang="en-US" smtClean="0"/>
              <a:t>© Oscar Nierstrasz</a:t>
            </a:r>
            <a:endParaRPr lang="de-CH" smtClean="0"/>
          </a:p>
        </p:txBody>
      </p:sp>
      <p:sp>
        <p:nvSpPr>
          <p:cNvPr id="57347"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57348" name="Slide Number Placeholder 5"/>
          <p:cNvSpPr>
            <a:spLocks noGrp="1"/>
          </p:cNvSpPr>
          <p:nvPr>
            <p:ph type="sldNum" sz="quarter" idx="12"/>
          </p:nvPr>
        </p:nvSpPr>
        <p:spPr>
          <a:noFill/>
        </p:spPr>
        <p:txBody>
          <a:bodyPr/>
          <a:lstStyle/>
          <a:p>
            <a:fld id="{5A21C076-C95C-6F40-9AB0-8EAC490A1F5C}" type="slidenum">
              <a:rPr lang="de-CH" smtClean="0"/>
              <a:pPr/>
              <a:t>24</a:t>
            </a:fld>
            <a:endParaRPr lang="de-CH" sz="1400" smtClean="0">
              <a:solidFill>
                <a:srgbClr val="7E7E7E"/>
              </a:solidFill>
              <a:latin typeface="Times" charset="0"/>
            </a:endParaRPr>
          </a:p>
        </p:txBody>
      </p:sp>
      <p:sp>
        <p:nvSpPr>
          <p:cNvPr id="57349" name="Rectangle 2"/>
          <p:cNvSpPr>
            <a:spLocks noGrp="1" noChangeArrowheads="1"/>
          </p:cNvSpPr>
          <p:nvPr>
            <p:ph type="title"/>
          </p:nvPr>
        </p:nvSpPr>
        <p:spPr/>
        <p:txBody>
          <a:bodyPr/>
          <a:lstStyle/>
          <a:p>
            <a:r>
              <a:rPr lang="en-US"/>
              <a:t>The ActivePrime Class</a:t>
            </a:r>
            <a:endParaRPr lang="en-US" sz="2000"/>
          </a:p>
        </p:txBody>
      </p:sp>
      <p:sp>
        <p:nvSpPr>
          <p:cNvPr id="57350" name="Rectangle 3"/>
          <p:cNvSpPr>
            <a:spLocks noGrp="1" noChangeArrowheads="1"/>
          </p:cNvSpPr>
          <p:nvPr>
            <p:ph type="body" idx="1"/>
          </p:nvPr>
        </p:nvSpPr>
        <p:spPr>
          <a:xfrm>
            <a:off x="539750" y="1654175"/>
            <a:ext cx="8061325" cy="479425"/>
          </a:xfrm>
        </p:spPr>
        <p:txBody>
          <a:bodyPr/>
          <a:lstStyle/>
          <a:p>
            <a:pPr marL="0" indent="0" defTabSz="379413">
              <a:lnSpc>
                <a:spcPct val="80000"/>
              </a:lnSpc>
              <a:buFont typeface="Helvetica CE" charset="0"/>
              <a:buNone/>
            </a:pPr>
            <a:r>
              <a:rPr lang="en-US" i="1">
                <a:solidFill>
                  <a:srgbClr val="7F0101"/>
                </a:solidFill>
              </a:rPr>
              <a:t>ActivePrimes themselves implement IntSource</a:t>
            </a:r>
          </a:p>
        </p:txBody>
      </p:sp>
      <p:sp>
        <p:nvSpPr>
          <p:cNvPr id="57351" name="Rectangle 4"/>
          <p:cNvSpPr>
            <a:spLocks noChangeArrowheads="1"/>
          </p:cNvSpPr>
          <p:nvPr/>
        </p:nvSpPr>
        <p:spPr bwMode="auto">
          <a:xfrm>
            <a:off x="228600" y="2209800"/>
            <a:ext cx="8740775" cy="420052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class </a:t>
            </a:r>
            <a:r>
              <a:rPr lang="en-US" sz="1800" b="1">
                <a:solidFill>
                  <a:srgbClr val="0A017F"/>
                </a:solidFill>
                <a:latin typeface="Courier" charset="0"/>
                <a:ea typeface="Courier" charset="0"/>
                <a:cs typeface="Courier" charset="0"/>
              </a:rPr>
              <a:t>ActivePrime </a:t>
            </a:r>
            <a:r>
              <a:rPr lang="en-US" sz="1800">
                <a:solidFill>
                  <a:srgbClr val="0A017F"/>
                </a:solidFill>
                <a:latin typeface="Courier" charset="0"/>
                <a:ea typeface="Courier" charset="0"/>
                <a:cs typeface="Courier" charset="0"/>
              </a:rPr>
              <a:t>extends Thread </a:t>
            </a:r>
            <a:r>
              <a:rPr lang="en-US" sz="1800" b="1">
                <a:solidFill>
                  <a:srgbClr val="0A017F"/>
                </a:solidFill>
                <a:latin typeface="Courier" charset="0"/>
                <a:ea typeface="Courier" charset="0"/>
                <a:cs typeface="Courier" charset="0"/>
              </a:rPr>
              <a:t>implements Source&lt;Integer&gt; </a:t>
            </a:r>
            <a:r>
              <a:rPr lang="en-US" sz="1800">
                <a:solidFill>
                  <a:srgbClr val="0A017F"/>
                </a:solidFill>
                <a:latin typeface="Courier" charset="0"/>
                <a:ea typeface="Courier" charset="0"/>
                <a:cs typeface="Courier" charset="0"/>
              </a:rPr>
              <a:t>{</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static Source&lt;Integer&gt; lastPrime;	</a:t>
            </a:r>
            <a:r>
              <a:rPr lang="en-US" sz="1800" i="1">
                <a:solidFill>
                  <a:srgbClr val="7E0007"/>
                </a:solidFill>
                <a:latin typeface="Courier" charset="0"/>
                <a:ea typeface="Courier" charset="0"/>
                <a:cs typeface="Courier" charset="0"/>
              </a:rPr>
              <a:t>// shared</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int value;					</a:t>
            </a:r>
            <a:r>
              <a:rPr lang="en-US" sz="1800" i="1">
                <a:solidFill>
                  <a:srgbClr val="7E0007"/>
                </a:solidFill>
                <a:latin typeface="Courier" charset="0"/>
                <a:ea typeface="Courier" charset="0"/>
                <a:cs typeface="Courier" charset="0"/>
              </a:rPr>
              <a:t>// value of this prime</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int square;					</a:t>
            </a:r>
            <a:r>
              <a:rPr lang="en-US" sz="1800" i="1">
                <a:solidFill>
                  <a:srgbClr val="7E0007"/>
                </a:solidFill>
                <a:latin typeface="Courier" charset="0"/>
                <a:ea typeface="Courier" charset="0"/>
                <a:cs typeface="Courier" charset="0"/>
              </a:rPr>
              <a:t>// square of this prime</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Source&lt;Integer&gt; intSrc;	</a:t>
            </a:r>
            <a:r>
              <a:rPr lang="en-US" sz="1800" i="1">
                <a:solidFill>
                  <a:srgbClr val="7E0007"/>
                </a:solidFill>
                <a:latin typeface="Courier" charset="0"/>
                <a:ea typeface="Courier" charset="0"/>
                <a:cs typeface="Courier" charset="0"/>
              </a:rPr>
              <a:t>// source of ints to test</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OneSlotBuffer&lt;Integer&gt; slot;	</a:t>
            </a:r>
            <a:r>
              <a:rPr lang="en-US" sz="1800" i="1">
                <a:solidFill>
                  <a:srgbClr val="7E0007"/>
                </a:solidFill>
                <a:latin typeface="Courier" charset="0"/>
                <a:ea typeface="Courier" charset="0"/>
                <a:cs typeface="Courier" charset="0"/>
              </a:rPr>
              <a:t>// pass on test value</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ActivePrime(int value, Source&lt;Integer&gt; intSrc)</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throws ActivePrimeFailure</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this.value = value;</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8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slot = new OneSlotBuffer&lt;Integer&gt;();</a:t>
            </a:r>
          </a:p>
          <a:p>
            <a:pPr defTabSz="379413" eaLnBrk="1" hangingPunct="1">
              <a:lnSpc>
                <a:spcPct val="8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lastPrime = this;			</a:t>
            </a:r>
            <a:r>
              <a:rPr lang="en-US" sz="1800" b="1" i="1">
                <a:solidFill>
                  <a:srgbClr val="7E0007"/>
                </a:solidFill>
                <a:latin typeface="Courier" charset="0"/>
                <a:ea typeface="Courier" charset="0"/>
                <a:cs typeface="Courier" charset="0"/>
              </a:rPr>
              <a:t>// NB: set class variable</a:t>
            </a:r>
          </a:p>
          <a:p>
            <a:pPr defTabSz="379413" eaLnBrk="1" hangingPunct="1">
              <a:lnSpc>
                <a:spcPct val="8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this.start();</a:t>
            </a:r>
          </a:p>
          <a:p>
            <a:pPr defTabSz="379413" eaLnBrk="1" hangingPunct="1">
              <a:lnSpc>
                <a:spcPct val="8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Date Placeholder 1"/>
          <p:cNvSpPr>
            <a:spLocks noGrp="1"/>
          </p:cNvSpPr>
          <p:nvPr>
            <p:ph type="dt" sz="quarter" idx="10"/>
          </p:nvPr>
        </p:nvSpPr>
        <p:spPr>
          <a:noFill/>
        </p:spPr>
        <p:txBody>
          <a:bodyPr/>
          <a:lstStyle/>
          <a:p>
            <a:r>
              <a:rPr lang="en-US" smtClean="0"/>
              <a:t>© Oscar Nierstrasz</a:t>
            </a:r>
            <a:endParaRPr lang="de-CH" smtClean="0"/>
          </a:p>
        </p:txBody>
      </p:sp>
      <p:sp>
        <p:nvSpPr>
          <p:cNvPr id="59395" name="Footer Placeholder 2"/>
          <p:cNvSpPr>
            <a:spLocks noGrp="1"/>
          </p:cNvSpPr>
          <p:nvPr>
            <p:ph type="ftr" sz="quarter" idx="11"/>
          </p:nvPr>
        </p:nvSpPr>
        <p:spPr>
          <a:noFill/>
        </p:spPr>
        <p:txBody>
          <a:bodyPr/>
          <a:lstStyle/>
          <a:p>
            <a:r>
              <a:rPr lang="en-US" smtClean="0"/>
              <a:t>Architectural Styles for Concurrency</a:t>
            </a:r>
            <a:endParaRPr lang="de-CH" smtClean="0"/>
          </a:p>
        </p:txBody>
      </p:sp>
      <p:sp>
        <p:nvSpPr>
          <p:cNvPr id="59396" name="Slide Number Placeholder 3"/>
          <p:cNvSpPr>
            <a:spLocks noGrp="1"/>
          </p:cNvSpPr>
          <p:nvPr>
            <p:ph type="sldNum" sz="quarter" idx="12"/>
          </p:nvPr>
        </p:nvSpPr>
        <p:spPr>
          <a:noFill/>
        </p:spPr>
        <p:txBody>
          <a:bodyPr/>
          <a:lstStyle/>
          <a:p>
            <a:fld id="{A6239192-7A9B-A645-BB8E-2A07124D139F}" type="slidenum">
              <a:rPr lang="de-CH" smtClean="0"/>
              <a:pPr/>
              <a:t>25</a:t>
            </a:fld>
            <a:endParaRPr lang="de-CH" sz="1400" smtClean="0">
              <a:solidFill>
                <a:srgbClr val="7E7E7E"/>
              </a:solidFill>
              <a:latin typeface="Times" charset="0"/>
            </a:endParaRPr>
          </a:p>
        </p:txBody>
      </p:sp>
      <p:sp>
        <p:nvSpPr>
          <p:cNvPr id="59397" name="Rectangle 3"/>
          <p:cNvSpPr>
            <a:spLocks noChangeArrowheads="1"/>
          </p:cNvSpPr>
          <p:nvPr/>
        </p:nvSpPr>
        <p:spPr bwMode="auto">
          <a:xfrm>
            <a:off x="1017588" y="417513"/>
            <a:ext cx="7364412" cy="6135687"/>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int value() { return this.value;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void run()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int testValue = </a:t>
            </a:r>
            <a:r>
              <a:rPr lang="en-US" sz="1800" b="1">
                <a:solidFill>
                  <a:srgbClr val="0A017F"/>
                </a:solidFill>
                <a:latin typeface="Courier" charset="0"/>
                <a:ea typeface="Courier" charset="0"/>
                <a:cs typeface="Courier" charset="0"/>
              </a:rPr>
              <a:t>intSrc.get()</a:t>
            </a:r>
            <a:r>
              <a:rPr lang="en-US" sz="1800">
                <a:solidFill>
                  <a:srgbClr val="0A017F"/>
                </a:solidFill>
                <a:latin typeface="Courier" charset="0"/>
                <a:ea typeface="Courier" charset="0"/>
                <a:cs typeface="Courier" charset="0"/>
              </a:rPr>
              <a:t>;	</a:t>
            </a:r>
            <a:r>
              <a:rPr lang="en-US" sz="1800" i="1">
                <a:solidFill>
                  <a:srgbClr val="7E0007"/>
                </a:solidFill>
                <a:latin typeface="Courier" charset="0"/>
                <a:ea typeface="Courier" charset="0"/>
                <a:cs typeface="Courier" charset="0"/>
              </a:rPr>
              <a:t>// may block</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while (testValue != 0)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if (testValue &lt; this.square)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try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new ActivePrime(testValue, lastPrime);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catch (Exception e)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testValue = 0; </a:t>
            </a:r>
            <a:r>
              <a:rPr lang="en-US" sz="1800" i="1">
                <a:solidFill>
                  <a:srgbClr val="7E0007"/>
                </a:solidFill>
                <a:latin typeface="Courier" charset="0"/>
                <a:ea typeface="Courier" charset="0"/>
                <a:cs typeface="Courier" charset="0"/>
              </a:rPr>
              <a:t>// stop the thread</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 else if ((testValue % this.value) &gt; 0)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this.put(testValue);</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b="1">
                <a:solidFill>
                  <a:srgbClr val="0A017F"/>
                </a:solidFill>
                <a:latin typeface="Courier" charset="0"/>
                <a:ea typeface="Courier" charset="0"/>
                <a:cs typeface="Courier" charset="0"/>
              </a:rPr>
              <a:t>			testValue = intSrc.get();	</a:t>
            </a:r>
            <a:r>
              <a:rPr lang="en-US" sz="1800" b="1" i="1">
                <a:solidFill>
                  <a:srgbClr val="7E0007"/>
                </a:solidFill>
                <a:latin typeface="Courier" charset="0"/>
                <a:ea typeface="Courier" charset="0"/>
                <a:cs typeface="Courier" charset="0"/>
              </a:rPr>
              <a:t>// may block</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put(0); </a:t>
            </a:r>
            <a:r>
              <a:rPr lang="en-US" sz="1800" i="1">
                <a:solidFill>
                  <a:srgbClr val="7E0007"/>
                </a:solidFill>
                <a:latin typeface="Courier" charset="0"/>
                <a:ea typeface="Courier" charset="0"/>
                <a:cs typeface="Courier" charset="0"/>
              </a:rPr>
              <a:t>// stop condition</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private void put(Integer val) { </a:t>
            </a:r>
            <a:r>
              <a:rPr lang="en-US" sz="1800" b="1">
                <a:solidFill>
                  <a:srgbClr val="0A017F"/>
                </a:solidFill>
                <a:latin typeface="Courier" charset="0"/>
                <a:ea typeface="Courier" charset="0"/>
                <a:cs typeface="Courier" charset="0"/>
              </a:rPr>
              <a:t>slot.put(val); </a:t>
            </a:r>
            <a:r>
              <a:rPr lang="en-US" sz="18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	public Integer get() { </a:t>
            </a:r>
            <a:r>
              <a:rPr lang="en-US" sz="1800" b="1">
                <a:solidFill>
                  <a:srgbClr val="0A017F"/>
                </a:solidFill>
                <a:latin typeface="Courier" charset="0"/>
                <a:ea typeface="Courier" charset="0"/>
                <a:cs typeface="Courier" charset="0"/>
              </a:rPr>
              <a:t>return slot.get()</a:t>
            </a:r>
            <a:r>
              <a:rPr lang="en-US" sz="18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800">
                <a:solidFill>
                  <a:srgbClr val="0A017F"/>
                </a:solidFill>
                <a:latin typeface="Courier" charset="0"/>
                <a:ea typeface="Courier" charset="0"/>
                <a:cs typeface="Courier"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Date Placeholder 3"/>
          <p:cNvSpPr>
            <a:spLocks noGrp="1"/>
          </p:cNvSpPr>
          <p:nvPr>
            <p:ph type="dt" sz="quarter" idx="10"/>
          </p:nvPr>
        </p:nvSpPr>
        <p:spPr>
          <a:noFill/>
        </p:spPr>
        <p:txBody>
          <a:bodyPr/>
          <a:lstStyle/>
          <a:p>
            <a:r>
              <a:rPr lang="en-US" smtClean="0"/>
              <a:t>© Oscar Nierstrasz</a:t>
            </a:r>
            <a:endParaRPr lang="de-CH" smtClean="0"/>
          </a:p>
        </p:txBody>
      </p:sp>
      <p:sp>
        <p:nvSpPr>
          <p:cNvPr id="61443" name="Slide Number Placeholder 5"/>
          <p:cNvSpPr>
            <a:spLocks noGrp="1"/>
          </p:cNvSpPr>
          <p:nvPr>
            <p:ph type="sldNum" sz="quarter" idx="12"/>
          </p:nvPr>
        </p:nvSpPr>
        <p:spPr>
          <a:noFill/>
        </p:spPr>
        <p:txBody>
          <a:bodyPr/>
          <a:lstStyle/>
          <a:p>
            <a:fld id="{D92C45F5-1C7C-364A-91C9-AA664E86F30C}" type="slidenum">
              <a:rPr lang="de-CH" smtClean="0"/>
              <a:pPr/>
              <a:t>26</a:t>
            </a:fld>
            <a:endParaRPr lang="de-CH" sz="1400" smtClean="0">
              <a:solidFill>
                <a:srgbClr val="7E7E7E"/>
              </a:solidFill>
              <a:latin typeface="Times" charset="0"/>
            </a:endParaRPr>
          </a:p>
        </p:txBody>
      </p:sp>
      <p:pic>
        <p:nvPicPr>
          <p:cNvPr id="61444"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61445" name="Rectangle 3"/>
          <p:cNvSpPr>
            <a:spLocks noGrp="1" noChangeArrowheads="1"/>
          </p:cNvSpPr>
          <p:nvPr>
            <p:ph type="title"/>
          </p:nvPr>
        </p:nvSpPr>
        <p:spPr/>
        <p:txBody>
          <a:bodyPr/>
          <a:lstStyle/>
          <a:p>
            <a:pPr eaLnBrk="1" hangingPunct="1"/>
            <a:r>
              <a:rPr lang="en-US"/>
              <a:t>Roadmap</a:t>
            </a:r>
          </a:p>
        </p:txBody>
      </p:sp>
      <p:sp>
        <p:nvSpPr>
          <p:cNvPr id="61446"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dirty="0" smtClean="0"/>
              <a:t>Flow architectures</a:t>
            </a:r>
          </a:p>
          <a:p>
            <a:pPr lvl="1"/>
            <a:r>
              <a:rPr lang="en-US" dirty="0" smtClean="0"/>
              <a:t>Active Prime Sieve</a:t>
            </a:r>
          </a:p>
          <a:p>
            <a:r>
              <a:rPr lang="en-US" b="1"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61447"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Date Placeholder 2"/>
          <p:cNvSpPr>
            <a:spLocks noGrp="1"/>
          </p:cNvSpPr>
          <p:nvPr>
            <p:ph type="dt" sz="quarter" idx="10"/>
          </p:nvPr>
        </p:nvSpPr>
        <p:spPr>
          <a:noFill/>
        </p:spPr>
        <p:txBody>
          <a:bodyPr/>
          <a:lstStyle/>
          <a:p>
            <a:r>
              <a:rPr lang="en-US" smtClean="0"/>
              <a:t>© Oscar Nierstrasz</a:t>
            </a:r>
            <a:endParaRPr lang="de-CH" smtClean="0"/>
          </a:p>
        </p:txBody>
      </p:sp>
      <p:sp>
        <p:nvSpPr>
          <p:cNvPr id="63491"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63492" name="Slide Number Placeholder 4"/>
          <p:cNvSpPr>
            <a:spLocks noGrp="1"/>
          </p:cNvSpPr>
          <p:nvPr>
            <p:ph type="sldNum" sz="quarter" idx="12"/>
          </p:nvPr>
        </p:nvSpPr>
        <p:spPr>
          <a:noFill/>
        </p:spPr>
        <p:txBody>
          <a:bodyPr/>
          <a:lstStyle/>
          <a:p>
            <a:fld id="{237A1F86-4BD2-BA48-A946-13479B9F19FE}" type="slidenum">
              <a:rPr lang="de-CH" smtClean="0"/>
              <a:pPr/>
              <a:t>27</a:t>
            </a:fld>
            <a:endParaRPr lang="de-CH" sz="1400" smtClean="0">
              <a:solidFill>
                <a:srgbClr val="7E7E7E"/>
              </a:solidFill>
              <a:latin typeface="Times" charset="0"/>
            </a:endParaRPr>
          </a:p>
        </p:txBody>
      </p:sp>
      <p:sp>
        <p:nvSpPr>
          <p:cNvPr id="63493" name="Rectangle 2"/>
          <p:cNvSpPr>
            <a:spLocks noGrp="1" noChangeArrowheads="1"/>
          </p:cNvSpPr>
          <p:nvPr>
            <p:ph type="title"/>
          </p:nvPr>
        </p:nvSpPr>
        <p:spPr/>
        <p:txBody>
          <a:bodyPr/>
          <a:lstStyle/>
          <a:p>
            <a:r>
              <a:rPr lang="en-US"/>
              <a:t>Blackboard Architectures</a:t>
            </a:r>
          </a:p>
        </p:txBody>
      </p:sp>
      <p:sp>
        <p:nvSpPr>
          <p:cNvPr id="63494" name="Rectangle 3"/>
          <p:cNvSpPr>
            <a:spLocks noGrp="1" noChangeArrowheads="1"/>
          </p:cNvSpPr>
          <p:nvPr>
            <p:ph type="body" idx="4294967295"/>
          </p:nvPr>
        </p:nvSpPr>
        <p:spPr>
          <a:xfrm>
            <a:off x="457200" y="5181600"/>
            <a:ext cx="8077200" cy="1219200"/>
          </a:xfrm>
        </p:spPr>
        <p:txBody>
          <a:bodyPr/>
          <a:lstStyle/>
          <a:p>
            <a:pPr marL="0" indent="0">
              <a:lnSpc>
                <a:spcPct val="85000"/>
              </a:lnSpc>
              <a:buFont typeface="Helvetica CE" charset="0"/>
              <a:buNone/>
            </a:pPr>
            <a:r>
              <a:rPr lang="en-US"/>
              <a:t>Agents do not exchange messages directly, but post messages to the blackboard, and retrieve messages either by reading from a specific location (i.e., a channel), or by posing a query (i.e., a pattern to match).</a:t>
            </a:r>
          </a:p>
        </p:txBody>
      </p:sp>
      <p:sp>
        <p:nvSpPr>
          <p:cNvPr id="63495" name="Rectangle 4"/>
          <p:cNvSpPr>
            <a:spLocks noChangeArrowheads="1"/>
          </p:cNvSpPr>
          <p:nvPr/>
        </p:nvSpPr>
        <p:spPr bwMode="auto">
          <a:xfrm>
            <a:off x="228600" y="1600200"/>
            <a:ext cx="8763000" cy="914400"/>
          </a:xfrm>
          <a:prstGeom prst="rect">
            <a:avLst/>
          </a:prstGeom>
          <a:noFill/>
          <a:ln w="9525">
            <a:noFill/>
            <a:miter lim="800000"/>
            <a:headEnd/>
            <a:tailEnd/>
          </a:ln>
        </p:spPr>
        <p:txBody>
          <a:bodyPr>
            <a:prstTxWarp prst="textNoShape">
              <a:avLst/>
            </a:prstTxWarp>
          </a:bodyPr>
          <a:lstStyle/>
          <a:p>
            <a:pPr eaLnBrk="1" hangingPunct="1">
              <a:lnSpc>
                <a:spcPct val="95000"/>
              </a:lnSpc>
              <a:spcBef>
                <a:spcPct val="20000"/>
              </a:spcBef>
              <a:buClr>
                <a:schemeClr val="hlink"/>
              </a:buClr>
              <a:buSzPct val="85000"/>
              <a:buFont typeface="Helvetica CE" charset="0"/>
              <a:buNone/>
            </a:pPr>
            <a:r>
              <a:rPr lang="en-US" i="1">
                <a:solidFill>
                  <a:srgbClr val="7F0101"/>
                </a:solidFill>
              </a:rPr>
              <a:t>Blackboard architectures put all synchronization in a “coordination medium” where agents can exchange messages.</a:t>
            </a:r>
          </a:p>
        </p:txBody>
      </p:sp>
      <p:grpSp>
        <p:nvGrpSpPr>
          <p:cNvPr id="63496" name="Group 6"/>
          <p:cNvGrpSpPr>
            <a:grpSpLocks/>
          </p:cNvGrpSpPr>
          <p:nvPr/>
        </p:nvGrpSpPr>
        <p:grpSpPr bwMode="auto">
          <a:xfrm>
            <a:off x="2667000" y="4343400"/>
            <a:ext cx="304800" cy="304800"/>
            <a:chOff x="624" y="2976"/>
            <a:chExt cx="528" cy="480"/>
          </a:xfrm>
        </p:grpSpPr>
        <p:sp>
          <p:nvSpPr>
            <p:cNvPr id="649223" name="AutoShape 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endParaRPr lang="en-US"/>
            </a:p>
          </p:txBody>
        </p:sp>
        <p:sp>
          <p:nvSpPr>
            <p:cNvPr id="649224" name="Line 8"/>
            <p:cNvSpPr>
              <a:spLocks noChangeShapeType="1"/>
            </p:cNvSpPr>
            <p:nvPr/>
          </p:nvSpPr>
          <p:spPr bwMode="auto">
            <a:xfrm>
              <a:off x="720" y="3071"/>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25" name="Line 9"/>
            <p:cNvSpPr>
              <a:spLocks noChangeShapeType="1"/>
            </p:cNvSpPr>
            <p:nvPr/>
          </p:nvSpPr>
          <p:spPr bwMode="auto">
            <a:xfrm>
              <a:off x="720" y="3169"/>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26" name="Line 10"/>
            <p:cNvSpPr>
              <a:spLocks noChangeShapeType="1"/>
            </p:cNvSpPr>
            <p:nvPr/>
          </p:nvSpPr>
          <p:spPr bwMode="auto">
            <a:xfrm>
              <a:off x="720" y="3264"/>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27" name="Line 11"/>
            <p:cNvSpPr>
              <a:spLocks noChangeShapeType="1"/>
            </p:cNvSpPr>
            <p:nvPr/>
          </p:nvSpPr>
          <p:spPr bwMode="auto">
            <a:xfrm>
              <a:off x="720" y="3361"/>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grpSp>
      <p:sp>
        <p:nvSpPr>
          <p:cNvPr id="63497" name="Rectangle 13"/>
          <p:cNvSpPr>
            <a:spLocks noChangeArrowheads="1"/>
          </p:cNvSpPr>
          <p:nvPr/>
        </p:nvSpPr>
        <p:spPr bwMode="auto">
          <a:xfrm>
            <a:off x="2133600" y="3657600"/>
            <a:ext cx="4648200" cy="12192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63498" name="Oval 22"/>
          <p:cNvSpPr>
            <a:spLocks noChangeArrowheads="1"/>
          </p:cNvSpPr>
          <p:nvPr/>
        </p:nvSpPr>
        <p:spPr bwMode="auto">
          <a:xfrm>
            <a:off x="2057400" y="27432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3499" name="Oval 23"/>
          <p:cNvSpPr>
            <a:spLocks noChangeArrowheads="1"/>
          </p:cNvSpPr>
          <p:nvPr/>
        </p:nvSpPr>
        <p:spPr bwMode="auto">
          <a:xfrm>
            <a:off x="3886200" y="25908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3500" name="Oval 24"/>
          <p:cNvSpPr>
            <a:spLocks noChangeArrowheads="1"/>
          </p:cNvSpPr>
          <p:nvPr/>
        </p:nvSpPr>
        <p:spPr bwMode="auto">
          <a:xfrm>
            <a:off x="5638800" y="25908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grpSp>
        <p:nvGrpSpPr>
          <p:cNvPr id="63501" name="Group 25"/>
          <p:cNvGrpSpPr>
            <a:grpSpLocks/>
          </p:cNvGrpSpPr>
          <p:nvPr/>
        </p:nvGrpSpPr>
        <p:grpSpPr bwMode="auto">
          <a:xfrm>
            <a:off x="3505200" y="4191000"/>
            <a:ext cx="304800" cy="304800"/>
            <a:chOff x="624" y="2976"/>
            <a:chExt cx="528" cy="480"/>
          </a:xfrm>
        </p:grpSpPr>
        <p:sp>
          <p:nvSpPr>
            <p:cNvPr id="649242" name="AutoShape 26"/>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endParaRPr lang="en-US"/>
            </a:p>
          </p:txBody>
        </p:sp>
        <p:sp>
          <p:nvSpPr>
            <p:cNvPr id="649243" name="Line 27"/>
            <p:cNvSpPr>
              <a:spLocks noChangeShapeType="1"/>
            </p:cNvSpPr>
            <p:nvPr/>
          </p:nvSpPr>
          <p:spPr bwMode="auto">
            <a:xfrm>
              <a:off x="720" y="3071"/>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44" name="Line 28"/>
            <p:cNvSpPr>
              <a:spLocks noChangeShapeType="1"/>
            </p:cNvSpPr>
            <p:nvPr/>
          </p:nvSpPr>
          <p:spPr bwMode="auto">
            <a:xfrm>
              <a:off x="720" y="3169"/>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45" name="Line 29"/>
            <p:cNvSpPr>
              <a:spLocks noChangeShapeType="1"/>
            </p:cNvSpPr>
            <p:nvPr/>
          </p:nvSpPr>
          <p:spPr bwMode="auto">
            <a:xfrm>
              <a:off x="720" y="3264"/>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sp>
          <p:nvSpPr>
            <p:cNvPr id="649246" name="Line 30"/>
            <p:cNvSpPr>
              <a:spLocks noChangeShapeType="1"/>
            </p:cNvSpPr>
            <p:nvPr/>
          </p:nvSpPr>
          <p:spPr bwMode="auto">
            <a:xfrm>
              <a:off x="720" y="3361"/>
              <a:ext cx="336" cy="0"/>
            </a:xfrm>
            <a:prstGeom prst="line">
              <a:avLst/>
            </a:prstGeom>
            <a:noFill/>
            <a:ln w="19050">
              <a:solidFill>
                <a:schemeClr val="tx1"/>
              </a:solidFill>
              <a:round/>
              <a:headEnd/>
              <a:tailEnd/>
            </a:ln>
            <a:effectLst>
              <a:outerShdw blurRad="63500" dist="38099" dir="2700000" algn="ctr" rotWithShape="0">
                <a:schemeClr val="bg2">
                  <a:alpha val="74998"/>
                </a:schemeClr>
              </a:outerShdw>
            </a:effectLst>
          </p:spPr>
          <p:txBody>
            <a:bodyPr wrap="none" anchor="ctr">
              <a:prstTxWarp prst="textNoShape">
                <a:avLst/>
              </a:prstTxWarp>
            </a:bodyPr>
            <a:lstStyle/>
            <a:p>
              <a:pPr>
                <a:defRPr/>
              </a:pPr>
              <a:endParaRPr lang="en-US">
                <a:latin typeface="Helvetica" pitchFamily="-65" charset="0"/>
              </a:endParaRPr>
            </a:p>
          </p:txBody>
        </p:sp>
      </p:grpSp>
      <p:grpSp>
        <p:nvGrpSpPr>
          <p:cNvPr id="63502" name="Group 31"/>
          <p:cNvGrpSpPr>
            <a:grpSpLocks/>
          </p:cNvGrpSpPr>
          <p:nvPr/>
        </p:nvGrpSpPr>
        <p:grpSpPr bwMode="auto">
          <a:xfrm>
            <a:off x="4267200" y="3581400"/>
            <a:ext cx="304800" cy="304800"/>
            <a:chOff x="624" y="2976"/>
            <a:chExt cx="528" cy="480"/>
          </a:xfrm>
        </p:grpSpPr>
        <p:sp>
          <p:nvSpPr>
            <p:cNvPr id="63513" name="AutoShape 32"/>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3514" name="Line 33"/>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5" name="Line 34"/>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6" name="Line 35"/>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7" name="Line 36"/>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3503" name="Group 37"/>
          <p:cNvGrpSpPr>
            <a:grpSpLocks/>
          </p:cNvGrpSpPr>
          <p:nvPr/>
        </p:nvGrpSpPr>
        <p:grpSpPr bwMode="auto">
          <a:xfrm>
            <a:off x="5410200" y="4038600"/>
            <a:ext cx="304800" cy="304800"/>
            <a:chOff x="624" y="2976"/>
            <a:chExt cx="528" cy="480"/>
          </a:xfrm>
        </p:grpSpPr>
        <p:sp>
          <p:nvSpPr>
            <p:cNvPr id="63508" name="AutoShape 38"/>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3509" name="Line 39"/>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0" name="Line 40"/>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1" name="Line 41"/>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3512" name="Line 42"/>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cxnSp>
        <p:nvCxnSpPr>
          <p:cNvPr id="63504" name="AutoShape 50"/>
          <p:cNvCxnSpPr>
            <a:cxnSpLocks noChangeShapeType="1"/>
            <a:stCxn id="63498" idx="4"/>
            <a:endCxn id="649223" idx="0"/>
          </p:cNvCxnSpPr>
          <p:nvPr/>
        </p:nvCxnSpPr>
        <p:spPr bwMode="auto">
          <a:xfrm>
            <a:off x="2628900" y="3367088"/>
            <a:ext cx="190500" cy="966787"/>
          </a:xfrm>
          <a:prstGeom prst="straightConnector1">
            <a:avLst/>
          </a:prstGeom>
          <a:noFill/>
          <a:ln w="19050">
            <a:solidFill>
              <a:schemeClr val="tx1"/>
            </a:solidFill>
            <a:round/>
            <a:headEnd/>
            <a:tailEnd type="triangle" w="med" len="med"/>
          </a:ln>
        </p:spPr>
      </p:cxnSp>
      <p:cxnSp>
        <p:nvCxnSpPr>
          <p:cNvPr id="63505" name="AutoShape 51"/>
          <p:cNvCxnSpPr>
            <a:cxnSpLocks noChangeShapeType="1"/>
            <a:stCxn id="63513" idx="0"/>
            <a:endCxn id="63499" idx="4"/>
          </p:cNvCxnSpPr>
          <p:nvPr/>
        </p:nvCxnSpPr>
        <p:spPr bwMode="auto">
          <a:xfrm flipV="1">
            <a:off x="4419600" y="3214688"/>
            <a:ext cx="38100" cy="357187"/>
          </a:xfrm>
          <a:prstGeom prst="straightConnector1">
            <a:avLst/>
          </a:prstGeom>
          <a:noFill/>
          <a:ln w="19050">
            <a:solidFill>
              <a:schemeClr val="tx1"/>
            </a:solidFill>
            <a:round/>
            <a:headEnd/>
            <a:tailEnd type="triangle" w="med" len="med"/>
          </a:ln>
        </p:spPr>
      </p:cxnSp>
      <p:sp>
        <p:nvSpPr>
          <p:cNvPr id="63506" name="AutoShape 53"/>
          <p:cNvSpPr>
            <a:spLocks noChangeArrowheads="1"/>
          </p:cNvSpPr>
          <p:nvPr/>
        </p:nvSpPr>
        <p:spPr bwMode="auto">
          <a:xfrm>
            <a:off x="6096000" y="3581400"/>
            <a:ext cx="304800" cy="304800"/>
          </a:xfrm>
          <a:prstGeom prst="foldedCorner">
            <a:avLst>
              <a:gd name="adj" fmla="val 12500"/>
            </a:avLst>
          </a:prstGeom>
          <a:solidFill>
            <a:schemeClr val="bg1"/>
          </a:solidFill>
          <a:ln w="19050">
            <a:solidFill>
              <a:schemeClr val="tx1"/>
            </a:solidFill>
            <a:round/>
            <a:headEnd/>
            <a:tailEnd/>
          </a:ln>
        </p:spPr>
        <p:txBody>
          <a:bodyPr wrap="none" anchor="ctr">
            <a:prstTxWarp prst="textNoShape">
              <a:avLst/>
            </a:prstTxWarp>
          </a:bodyPr>
          <a:lstStyle/>
          <a:p>
            <a:pPr algn="ctr"/>
            <a:r>
              <a:rPr lang="en-US" sz="1800"/>
              <a:t>?</a:t>
            </a:r>
            <a:endParaRPr lang="en-US"/>
          </a:p>
        </p:txBody>
      </p:sp>
      <p:cxnSp>
        <p:nvCxnSpPr>
          <p:cNvPr id="63507" name="AutoShape 59"/>
          <p:cNvCxnSpPr>
            <a:cxnSpLocks noChangeShapeType="1"/>
            <a:stCxn id="63506" idx="0"/>
            <a:endCxn id="63500" idx="4"/>
          </p:cNvCxnSpPr>
          <p:nvPr/>
        </p:nvCxnSpPr>
        <p:spPr bwMode="auto">
          <a:xfrm flipH="1" flipV="1">
            <a:off x="6210300" y="3214688"/>
            <a:ext cx="38100" cy="357187"/>
          </a:xfrm>
          <a:prstGeom prst="straightConnector1">
            <a:avLst/>
          </a:prstGeom>
          <a:noFill/>
          <a:ln w="19050">
            <a:solidFill>
              <a:schemeClr val="tx1"/>
            </a:solidFill>
            <a:round/>
            <a:headEnd/>
            <a:tailEnd type="triangle" w="med" len="med"/>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Date Placeholder 2"/>
          <p:cNvSpPr>
            <a:spLocks noGrp="1"/>
          </p:cNvSpPr>
          <p:nvPr>
            <p:ph type="dt" sz="quarter" idx="10"/>
          </p:nvPr>
        </p:nvSpPr>
        <p:spPr>
          <a:noFill/>
        </p:spPr>
        <p:txBody>
          <a:bodyPr/>
          <a:lstStyle/>
          <a:p>
            <a:r>
              <a:rPr lang="en-US" smtClean="0"/>
              <a:t>© Oscar Nierstrasz</a:t>
            </a:r>
            <a:endParaRPr lang="de-CH" smtClean="0"/>
          </a:p>
        </p:txBody>
      </p:sp>
      <p:sp>
        <p:nvSpPr>
          <p:cNvPr id="65539"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65540" name="Slide Number Placeholder 4"/>
          <p:cNvSpPr>
            <a:spLocks noGrp="1"/>
          </p:cNvSpPr>
          <p:nvPr>
            <p:ph type="sldNum" sz="quarter" idx="12"/>
          </p:nvPr>
        </p:nvSpPr>
        <p:spPr>
          <a:noFill/>
        </p:spPr>
        <p:txBody>
          <a:bodyPr/>
          <a:lstStyle/>
          <a:p>
            <a:fld id="{A407DEFA-507D-EC46-AF40-A35CABED9416}" type="slidenum">
              <a:rPr lang="de-CH" smtClean="0"/>
              <a:pPr/>
              <a:t>28</a:t>
            </a:fld>
            <a:endParaRPr lang="de-CH" sz="1400" smtClean="0">
              <a:solidFill>
                <a:srgbClr val="7E7E7E"/>
              </a:solidFill>
              <a:latin typeface="Times" charset="0"/>
            </a:endParaRPr>
          </a:p>
        </p:txBody>
      </p:sp>
      <p:sp>
        <p:nvSpPr>
          <p:cNvPr id="65541" name="Rectangle 2"/>
          <p:cNvSpPr>
            <a:spLocks noGrp="1" noChangeArrowheads="1"/>
          </p:cNvSpPr>
          <p:nvPr>
            <p:ph type="title"/>
          </p:nvPr>
        </p:nvSpPr>
        <p:spPr/>
        <p:txBody>
          <a:bodyPr/>
          <a:lstStyle/>
          <a:p>
            <a:r>
              <a:rPr lang="en-US"/>
              <a:t>Result Parallelism</a:t>
            </a:r>
          </a:p>
        </p:txBody>
      </p:sp>
      <p:sp>
        <p:nvSpPr>
          <p:cNvPr id="65542" name="Rectangle 3"/>
          <p:cNvSpPr>
            <a:spLocks noGrp="1" noChangeArrowheads="1"/>
          </p:cNvSpPr>
          <p:nvPr>
            <p:ph type="body" idx="4294967295"/>
          </p:nvPr>
        </p:nvSpPr>
        <p:spPr>
          <a:xfrm>
            <a:off x="609600" y="1752600"/>
            <a:ext cx="7924800" cy="685800"/>
          </a:xfrm>
        </p:spPr>
        <p:txBody>
          <a:bodyPr/>
          <a:lstStyle/>
          <a:p>
            <a:pPr marL="0" indent="0">
              <a:buFont typeface="Helvetica CE" charset="0"/>
              <a:buNone/>
            </a:pPr>
            <a:r>
              <a:rPr lang="en-US" u="sng"/>
              <a:t>Result parallelism</a:t>
            </a:r>
            <a:r>
              <a:rPr lang="en-US"/>
              <a:t> is a blackboard architectural style in which workers </a:t>
            </a:r>
            <a:r>
              <a:rPr lang="en-US" i="1">
                <a:solidFill>
                  <a:srgbClr val="7F0101"/>
                </a:solidFill>
              </a:rPr>
              <a:t>produce parts of a more complex whole</a:t>
            </a:r>
            <a:r>
              <a:rPr lang="en-US"/>
              <a:t>.</a:t>
            </a:r>
          </a:p>
        </p:txBody>
      </p:sp>
      <p:sp>
        <p:nvSpPr>
          <p:cNvPr id="65543" name="AutoShape 6"/>
          <p:cNvSpPr>
            <a:spLocks noChangeArrowheads="1"/>
          </p:cNvSpPr>
          <p:nvPr/>
        </p:nvSpPr>
        <p:spPr bwMode="auto">
          <a:xfrm>
            <a:off x="3352800" y="5638800"/>
            <a:ext cx="3429000" cy="7620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5000"/>
              </a:lnSpc>
              <a:spcBef>
                <a:spcPct val="20000"/>
              </a:spcBef>
              <a:buClr>
                <a:schemeClr val="hlink"/>
              </a:buClr>
              <a:buSzPct val="85000"/>
              <a:buFont typeface="Helvetica CE" charset="0"/>
              <a:buNone/>
            </a:pPr>
            <a:r>
              <a:rPr lang="en-US" sz="2000" i="1">
                <a:solidFill>
                  <a:srgbClr val="7F0101"/>
                </a:solidFill>
              </a:rPr>
              <a:t>Workers may be arranged hierarchically ...</a:t>
            </a:r>
            <a:endParaRPr lang="en-US" sz="2800"/>
          </a:p>
        </p:txBody>
      </p:sp>
      <p:grpSp>
        <p:nvGrpSpPr>
          <p:cNvPr id="65544" name="Group 7"/>
          <p:cNvGrpSpPr>
            <a:grpSpLocks/>
          </p:cNvGrpSpPr>
          <p:nvPr/>
        </p:nvGrpSpPr>
        <p:grpSpPr bwMode="auto">
          <a:xfrm>
            <a:off x="2743200" y="3886200"/>
            <a:ext cx="304800" cy="304800"/>
            <a:chOff x="624" y="2976"/>
            <a:chExt cx="528" cy="480"/>
          </a:xfrm>
        </p:grpSpPr>
        <p:sp>
          <p:nvSpPr>
            <p:cNvPr id="65577" name="AutoShape 8"/>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5578" name="Line 9"/>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9" name="Line 10"/>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80" name="Line 11"/>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81" name="Line 12"/>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5545" name="Rectangle 13"/>
          <p:cNvSpPr>
            <a:spLocks noChangeArrowheads="1"/>
          </p:cNvSpPr>
          <p:nvPr/>
        </p:nvSpPr>
        <p:spPr bwMode="auto">
          <a:xfrm>
            <a:off x="2133600" y="3657600"/>
            <a:ext cx="4648200" cy="7620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65546" name="Oval 14"/>
          <p:cNvSpPr>
            <a:spLocks noChangeArrowheads="1"/>
          </p:cNvSpPr>
          <p:nvPr/>
        </p:nvSpPr>
        <p:spPr bwMode="auto">
          <a:xfrm>
            <a:off x="1752600" y="48768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5547" name="Oval 15"/>
          <p:cNvSpPr>
            <a:spLocks noChangeArrowheads="1"/>
          </p:cNvSpPr>
          <p:nvPr/>
        </p:nvSpPr>
        <p:spPr bwMode="auto">
          <a:xfrm>
            <a:off x="3886200" y="25908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cxnSp>
        <p:nvCxnSpPr>
          <p:cNvPr id="65548" name="AutoShape 41"/>
          <p:cNvCxnSpPr>
            <a:cxnSpLocks noChangeShapeType="1"/>
            <a:stCxn id="65546" idx="0"/>
            <a:endCxn id="65577" idx="2"/>
          </p:cNvCxnSpPr>
          <p:nvPr/>
        </p:nvCxnSpPr>
        <p:spPr bwMode="auto">
          <a:xfrm flipV="1">
            <a:off x="2324100" y="4200525"/>
            <a:ext cx="571500" cy="661988"/>
          </a:xfrm>
          <a:prstGeom prst="straightConnector1">
            <a:avLst/>
          </a:prstGeom>
          <a:noFill/>
          <a:ln w="19050">
            <a:solidFill>
              <a:schemeClr val="tx1"/>
            </a:solidFill>
            <a:round/>
            <a:headEnd/>
            <a:tailEnd type="triangle" w="med" len="med"/>
          </a:ln>
        </p:spPr>
      </p:cxnSp>
      <p:cxnSp>
        <p:nvCxnSpPr>
          <p:cNvPr id="65549" name="AutoShape 45"/>
          <p:cNvCxnSpPr>
            <a:cxnSpLocks noChangeShapeType="1"/>
            <a:stCxn id="65577" idx="0"/>
            <a:endCxn id="65547" idx="3"/>
          </p:cNvCxnSpPr>
          <p:nvPr/>
        </p:nvCxnSpPr>
        <p:spPr bwMode="auto">
          <a:xfrm flipV="1">
            <a:off x="2895600" y="3125788"/>
            <a:ext cx="1157288" cy="750887"/>
          </a:xfrm>
          <a:prstGeom prst="straightConnector1">
            <a:avLst/>
          </a:prstGeom>
          <a:noFill/>
          <a:ln w="19050">
            <a:solidFill>
              <a:schemeClr val="tx1"/>
            </a:solidFill>
            <a:round/>
            <a:headEnd/>
            <a:tailEnd type="triangle" w="med" len="med"/>
          </a:ln>
        </p:spPr>
      </p:cxnSp>
      <p:grpSp>
        <p:nvGrpSpPr>
          <p:cNvPr id="65550" name="Group 46"/>
          <p:cNvGrpSpPr>
            <a:grpSpLocks/>
          </p:cNvGrpSpPr>
          <p:nvPr/>
        </p:nvGrpSpPr>
        <p:grpSpPr bwMode="auto">
          <a:xfrm>
            <a:off x="3810000" y="3886200"/>
            <a:ext cx="304800" cy="304800"/>
            <a:chOff x="624" y="2976"/>
            <a:chExt cx="528" cy="480"/>
          </a:xfrm>
        </p:grpSpPr>
        <p:sp>
          <p:nvSpPr>
            <p:cNvPr id="65572" name="AutoShape 4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5573" name="Line 4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4" name="Line 4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5" name="Line 5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6" name="Line 5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5551" name="Oval 52"/>
          <p:cNvSpPr>
            <a:spLocks noChangeArrowheads="1"/>
          </p:cNvSpPr>
          <p:nvPr/>
        </p:nvSpPr>
        <p:spPr bwMode="auto">
          <a:xfrm>
            <a:off x="3048000" y="48768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cxnSp>
        <p:nvCxnSpPr>
          <p:cNvPr id="65552" name="AutoShape 59"/>
          <p:cNvCxnSpPr>
            <a:cxnSpLocks noChangeShapeType="1"/>
            <a:stCxn id="65551" idx="0"/>
            <a:endCxn id="65572" idx="2"/>
          </p:cNvCxnSpPr>
          <p:nvPr/>
        </p:nvCxnSpPr>
        <p:spPr bwMode="auto">
          <a:xfrm flipV="1">
            <a:off x="3619500" y="4200525"/>
            <a:ext cx="342900" cy="661988"/>
          </a:xfrm>
          <a:prstGeom prst="straightConnector1">
            <a:avLst/>
          </a:prstGeom>
          <a:noFill/>
          <a:ln w="19050">
            <a:solidFill>
              <a:schemeClr val="tx1"/>
            </a:solidFill>
            <a:round/>
            <a:headEnd/>
            <a:tailEnd type="triangle" w="med" len="med"/>
          </a:ln>
        </p:spPr>
      </p:cxnSp>
      <p:cxnSp>
        <p:nvCxnSpPr>
          <p:cNvPr id="65553" name="AutoShape 60"/>
          <p:cNvCxnSpPr>
            <a:cxnSpLocks noChangeShapeType="1"/>
            <a:stCxn id="65572" idx="0"/>
            <a:endCxn id="65547" idx="4"/>
          </p:cNvCxnSpPr>
          <p:nvPr/>
        </p:nvCxnSpPr>
        <p:spPr bwMode="auto">
          <a:xfrm flipV="1">
            <a:off x="3962400" y="3214688"/>
            <a:ext cx="495300" cy="661987"/>
          </a:xfrm>
          <a:prstGeom prst="straightConnector1">
            <a:avLst/>
          </a:prstGeom>
          <a:noFill/>
          <a:ln w="19050">
            <a:solidFill>
              <a:schemeClr val="tx1"/>
            </a:solidFill>
            <a:round/>
            <a:headEnd/>
            <a:tailEnd type="triangle" w="med" len="med"/>
          </a:ln>
        </p:spPr>
      </p:cxnSp>
      <p:grpSp>
        <p:nvGrpSpPr>
          <p:cNvPr id="65554" name="Group 61"/>
          <p:cNvGrpSpPr>
            <a:grpSpLocks/>
          </p:cNvGrpSpPr>
          <p:nvPr/>
        </p:nvGrpSpPr>
        <p:grpSpPr bwMode="auto">
          <a:xfrm>
            <a:off x="4876800" y="3810000"/>
            <a:ext cx="304800" cy="304800"/>
            <a:chOff x="624" y="2976"/>
            <a:chExt cx="528" cy="480"/>
          </a:xfrm>
        </p:grpSpPr>
        <p:sp>
          <p:nvSpPr>
            <p:cNvPr id="65567" name="AutoShape 62"/>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5568" name="Line 63"/>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69" name="Line 64"/>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0" name="Line 65"/>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71" name="Line 66"/>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5555" name="Oval 67"/>
          <p:cNvSpPr>
            <a:spLocks noChangeArrowheads="1"/>
          </p:cNvSpPr>
          <p:nvPr/>
        </p:nvSpPr>
        <p:spPr bwMode="auto">
          <a:xfrm>
            <a:off x="4648200" y="47244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cxnSp>
        <p:nvCxnSpPr>
          <p:cNvPr id="65556" name="AutoShape 68"/>
          <p:cNvCxnSpPr>
            <a:cxnSpLocks noChangeShapeType="1"/>
            <a:stCxn id="65555" idx="0"/>
            <a:endCxn id="65567" idx="2"/>
          </p:cNvCxnSpPr>
          <p:nvPr/>
        </p:nvCxnSpPr>
        <p:spPr bwMode="auto">
          <a:xfrm flipH="1" flipV="1">
            <a:off x="5029200" y="4124325"/>
            <a:ext cx="190500" cy="585788"/>
          </a:xfrm>
          <a:prstGeom prst="straightConnector1">
            <a:avLst/>
          </a:prstGeom>
          <a:noFill/>
          <a:ln w="19050">
            <a:solidFill>
              <a:schemeClr val="tx1"/>
            </a:solidFill>
            <a:round/>
            <a:headEnd/>
            <a:tailEnd type="triangle" w="med" len="med"/>
          </a:ln>
        </p:spPr>
      </p:cxnSp>
      <p:cxnSp>
        <p:nvCxnSpPr>
          <p:cNvPr id="65557" name="AutoShape 69"/>
          <p:cNvCxnSpPr>
            <a:cxnSpLocks noChangeShapeType="1"/>
            <a:stCxn id="65567" idx="0"/>
            <a:endCxn id="65547" idx="5"/>
          </p:cNvCxnSpPr>
          <p:nvPr/>
        </p:nvCxnSpPr>
        <p:spPr bwMode="auto">
          <a:xfrm flipH="1" flipV="1">
            <a:off x="4862513" y="3125788"/>
            <a:ext cx="166687" cy="674687"/>
          </a:xfrm>
          <a:prstGeom prst="straightConnector1">
            <a:avLst/>
          </a:prstGeom>
          <a:noFill/>
          <a:ln w="19050">
            <a:solidFill>
              <a:schemeClr val="tx1"/>
            </a:solidFill>
            <a:round/>
            <a:headEnd/>
            <a:tailEnd type="triangle" w="med" len="med"/>
          </a:ln>
        </p:spPr>
      </p:cxnSp>
      <p:grpSp>
        <p:nvGrpSpPr>
          <p:cNvPr id="65558" name="Group 70"/>
          <p:cNvGrpSpPr>
            <a:grpSpLocks/>
          </p:cNvGrpSpPr>
          <p:nvPr/>
        </p:nvGrpSpPr>
        <p:grpSpPr bwMode="auto">
          <a:xfrm>
            <a:off x="6019800" y="3810000"/>
            <a:ext cx="304800" cy="304800"/>
            <a:chOff x="624" y="2976"/>
            <a:chExt cx="528" cy="480"/>
          </a:xfrm>
        </p:grpSpPr>
        <p:sp>
          <p:nvSpPr>
            <p:cNvPr id="65562" name="AutoShape 71"/>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5563" name="Line 72"/>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64" name="Line 73"/>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65" name="Line 74"/>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5566" name="Line 75"/>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5559" name="Oval 76"/>
          <p:cNvSpPr>
            <a:spLocks noChangeArrowheads="1"/>
          </p:cNvSpPr>
          <p:nvPr/>
        </p:nvSpPr>
        <p:spPr bwMode="auto">
          <a:xfrm>
            <a:off x="6553200" y="48006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cxnSp>
        <p:nvCxnSpPr>
          <p:cNvPr id="65560" name="AutoShape 77"/>
          <p:cNvCxnSpPr>
            <a:cxnSpLocks noChangeShapeType="1"/>
            <a:stCxn id="65559" idx="0"/>
            <a:endCxn id="65562" idx="2"/>
          </p:cNvCxnSpPr>
          <p:nvPr/>
        </p:nvCxnSpPr>
        <p:spPr bwMode="auto">
          <a:xfrm flipH="1" flipV="1">
            <a:off x="6172200" y="4124325"/>
            <a:ext cx="952500" cy="661988"/>
          </a:xfrm>
          <a:prstGeom prst="straightConnector1">
            <a:avLst/>
          </a:prstGeom>
          <a:noFill/>
          <a:ln w="19050">
            <a:solidFill>
              <a:schemeClr val="tx1"/>
            </a:solidFill>
            <a:round/>
            <a:headEnd/>
            <a:tailEnd type="triangle" w="med" len="med"/>
          </a:ln>
        </p:spPr>
      </p:cxnSp>
      <p:cxnSp>
        <p:nvCxnSpPr>
          <p:cNvPr id="65561" name="AutoShape 78"/>
          <p:cNvCxnSpPr>
            <a:cxnSpLocks noChangeShapeType="1"/>
            <a:stCxn id="65562" idx="0"/>
            <a:endCxn id="65547" idx="6"/>
          </p:cNvCxnSpPr>
          <p:nvPr/>
        </p:nvCxnSpPr>
        <p:spPr bwMode="auto">
          <a:xfrm flipH="1" flipV="1">
            <a:off x="5043488" y="2895600"/>
            <a:ext cx="1128712" cy="904875"/>
          </a:xfrm>
          <a:prstGeom prst="straightConnector1">
            <a:avLst/>
          </a:prstGeom>
          <a:noFill/>
          <a:ln w="19050">
            <a:solidFill>
              <a:schemeClr val="tx1"/>
            </a:solidFill>
            <a:round/>
            <a:headEnd/>
            <a:tailEnd type="triangle" w="med" len="med"/>
          </a:ln>
        </p:spPr>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Date Placeholder 3"/>
          <p:cNvSpPr>
            <a:spLocks noGrp="1"/>
          </p:cNvSpPr>
          <p:nvPr>
            <p:ph type="dt" sz="quarter" idx="10"/>
          </p:nvPr>
        </p:nvSpPr>
        <p:spPr>
          <a:noFill/>
        </p:spPr>
        <p:txBody>
          <a:bodyPr/>
          <a:lstStyle/>
          <a:p>
            <a:r>
              <a:rPr lang="en-US" smtClean="0"/>
              <a:t>© Oscar Nierstrasz</a:t>
            </a:r>
            <a:endParaRPr lang="de-CH" smtClean="0"/>
          </a:p>
        </p:txBody>
      </p:sp>
      <p:sp>
        <p:nvSpPr>
          <p:cNvPr id="67587"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67588" name="Slide Number Placeholder 5"/>
          <p:cNvSpPr>
            <a:spLocks noGrp="1"/>
          </p:cNvSpPr>
          <p:nvPr>
            <p:ph type="sldNum" sz="quarter" idx="12"/>
          </p:nvPr>
        </p:nvSpPr>
        <p:spPr>
          <a:noFill/>
        </p:spPr>
        <p:txBody>
          <a:bodyPr/>
          <a:lstStyle/>
          <a:p>
            <a:fld id="{99E37CC9-1DB7-484C-8C5C-CBA059A1CFFC}" type="slidenum">
              <a:rPr lang="de-CH" smtClean="0"/>
              <a:pPr/>
              <a:t>29</a:t>
            </a:fld>
            <a:endParaRPr lang="de-CH" sz="1400" smtClean="0">
              <a:solidFill>
                <a:srgbClr val="7E7E7E"/>
              </a:solidFill>
              <a:latin typeface="Times" charset="0"/>
            </a:endParaRPr>
          </a:p>
        </p:txBody>
      </p:sp>
      <p:sp>
        <p:nvSpPr>
          <p:cNvPr id="67589" name="Text Box 2"/>
          <p:cNvSpPr txBox="1">
            <a:spLocks noChangeArrowheads="1"/>
          </p:cNvSpPr>
          <p:nvPr/>
        </p:nvSpPr>
        <p:spPr bwMode="auto">
          <a:xfrm>
            <a:off x="609600" y="1584325"/>
            <a:ext cx="7848600" cy="1200150"/>
          </a:xfrm>
          <a:prstGeom prst="rect">
            <a:avLst/>
          </a:prstGeom>
          <a:noFill/>
          <a:ln w="9525">
            <a:noFill/>
            <a:miter lim="800000"/>
            <a:headEnd/>
            <a:tailEnd/>
          </a:ln>
        </p:spPr>
        <p:txBody>
          <a:bodyPr>
            <a:prstTxWarp prst="textNoShape">
              <a:avLst/>
            </a:prstTxWarp>
            <a:spAutoFit/>
          </a:bodyPr>
          <a:lstStyle/>
          <a:p>
            <a:r>
              <a:rPr lang="en-US" u="sng">
                <a:solidFill>
                  <a:srgbClr val="00027F"/>
                </a:solidFill>
              </a:rPr>
              <a:t>Agenda parallelism</a:t>
            </a:r>
            <a:r>
              <a:rPr lang="en-US">
                <a:solidFill>
                  <a:srgbClr val="00027F"/>
                </a:solidFill>
              </a:rPr>
              <a:t> is a blackboard style in which workers </a:t>
            </a:r>
            <a:r>
              <a:rPr lang="en-US" i="1">
                <a:solidFill>
                  <a:srgbClr val="7F0101"/>
                </a:solidFill>
              </a:rPr>
              <a:t>retrieve tasks to perform from a blackboard</a:t>
            </a:r>
            <a:r>
              <a:rPr lang="en-US">
                <a:solidFill>
                  <a:srgbClr val="00027F"/>
                </a:solidFill>
              </a:rPr>
              <a:t>, and may generate new tasks to perform.</a:t>
            </a:r>
          </a:p>
        </p:txBody>
      </p:sp>
      <p:sp>
        <p:nvSpPr>
          <p:cNvPr id="67590" name="Rectangle 3"/>
          <p:cNvSpPr>
            <a:spLocks noGrp="1" noChangeArrowheads="1"/>
          </p:cNvSpPr>
          <p:nvPr>
            <p:ph type="title"/>
          </p:nvPr>
        </p:nvSpPr>
        <p:spPr/>
        <p:txBody>
          <a:bodyPr/>
          <a:lstStyle/>
          <a:p>
            <a:r>
              <a:rPr lang="en-US"/>
              <a:t>Agenda Parallelism</a:t>
            </a:r>
          </a:p>
        </p:txBody>
      </p:sp>
      <p:grpSp>
        <p:nvGrpSpPr>
          <p:cNvPr id="67591" name="Group 6"/>
          <p:cNvGrpSpPr>
            <a:grpSpLocks/>
          </p:cNvGrpSpPr>
          <p:nvPr/>
        </p:nvGrpSpPr>
        <p:grpSpPr bwMode="auto">
          <a:xfrm>
            <a:off x="3124200" y="4648200"/>
            <a:ext cx="304800" cy="304800"/>
            <a:chOff x="624" y="2976"/>
            <a:chExt cx="528" cy="480"/>
          </a:xfrm>
        </p:grpSpPr>
        <p:sp>
          <p:nvSpPr>
            <p:cNvPr id="67633" name="AutoShape 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34" name="Line 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5" name="Line 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6" name="Line 1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7" name="Line 1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7592" name="Rectangle 12"/>
          <p:cNvSpPr>
            <a:spLocks noChangeArrowheads="1"/>
          </p:cNvSpPr>
          <p:nvPr/>
        </p:nvSpPr>
        <p:spPr bwMode="auto">
          <a:xfrm>
            <a:off x="1447800" y="3962400"/>
            <a:ext cx="5791200" cy="12192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67593" name="Oval 13"/>
          <p:cNvSpPr>
            <a:spLocks noChangeArrowheads="1"/>
          </p:cNvSpPr>
          <p:nvPr/>
        </p:nvSpPr>
        <p:spPr bwMode="auto">
          <a:xfrm>
            <a:off x="2514600" y="30480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7594" name="Oval 14"/>
          <p:cNvSpPr>
            <a:spLocks noChangeArrowheads="1"/>
          </p:cNvSpPr>
          <p:nvPr/>
        </p:nvSpPr>
        <p:spPr bwMode="auto">
          <a:xfrm>
            <a:off x="4114800" y="28956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7595" name="Oval 15"/>
          <p:cNvSpPr>
            <a:spLocks noChangeArrowheads="1"/>
          </p:cNvSpPr>
          <p:nvPr/>
        </p:nvSpPr>
        <p:spPr bwMode="auto">
          <a:xfrm>
            <a:off x="6096000" y="28956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grpSp>
        <p:nvGrpSpPr>
          <p:cNvPr id="67596" name="Group 16"/>
          <p:cNvGrpSpPr>
            <a:grpSpLocks/>
          </p:cNvGrpSpPr>
          <p:nvPr/>
        </p:nvGrpSpPr>
        <p:grpSpPr bwMode="auto">
          <a:xfrm>
            <a:off x="1752600" y="4648200"/>
            <a:ext cx="304800" cy="304800"/>
            <a:chOff x="624" y="2976"/>
            <a:chExt cx="528" cy="480"/>
          </a:xfrm>
        </p:grpSpPr>
        <p:sp>
          <p:nvSpPr>
            <p:cNvPr id="67628" name="AutoShape 1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29" name="Line 1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0" name="Line 1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1" name="Line 2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32" name="Line 2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7597" name="Group 22"/>
          <p:cNvGrpSpPr>
            <a:grpSpLocks/>
          </p:cNvGrpSpPr>
          <p:nvPr/>
        </p:nvGrpSpPr>
        <p:grpSpPr bwMode="auto">
          <a:xfrm>
            <a:off x="4343400" y="4648200"/>
            <a:ext cx="304800" cy="304800"/>
            <a:chOff x="624" y="2976"/>
            <a:chExt cx="528" cy="480"/>
          </a:xfrm>
        </p:grpSpPr>
        <p:sp>
          <p:nvSpPr>
            <p:cNvPr id="67623" name="AutoShape 23"/>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24" name="Line 24"/>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5" name="Line 25"/>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6" name="Line 26"/>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7" name="Line 27"/>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7598" name="Group 28"/>
          <p:cNvGrpSpPr>
            <a:grpSpLocks/>
          </p:cNvGrpSpPr>
          <p:nvPr/>
        </p:nvGrpSpPr>
        <p:grpSpPr bwMode="auto">
          <a:xfrm>
            <a:off x="5562600" y="4572000"/>
            <a:ext cx="304800" cy="304800"/>
            <a:chOff x="624" y="2976"/>
            <a:chExt cx="528" cy="480"/>
          </a:xfrm>
        </p:grpSpPr>
        <p:sp>
          <p:nvSpPr>
            <p:cNvPr id="67618" name="AutoShape 29"/>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19" name="Line 30"/>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0" name="Line 31"/>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1" name="Line 32"/>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22" name="Line 33"/>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cxnSp>
        <p:nvCxnSpPr>
          <p:cNvPr id="67599" name="AutoShape 40"/>
          <p:cNvCxnSpPr>
            <a:cxnSpLocks noChangeShapeType="1"/>
            <a:stCxn id="67593" idx="4"/>
          </p:cNvCxnSpPr>
          <p:nvPr/>
        </p:nvCxnSpPr>
        <p:spPr bwMode="auto">
          <a:xfrm>
            <a:off x="3086100" y="3671888"/>
            <a:ext cx="190500" cy="966787"/>
          </a:xfrm>
          <a:prstGeom prst="straightConnector1">
            <a:avLst/>
          </a:prstGeom>
          <a:noFill/>
          <a:ln w="19050">
            <a:solidFill>
              <a:schemeClr val="tx1"/>
            </a:solidFill>
            <a:round/>
            <a:headEnd/>
            <a:tailEnd type="triangle" w="med" len="med"/>
          </a:ln>
        </p:spPr>
      </p:cxnSp>
      <p:cxnSp>
        <p:nvCxnSpPr>
          <p:cNvPr id="67600" name="AutoShape 41"/>
          <p:cNvCxnSpPr>
            <a:cxnSpLocks noChangeShapeType="1"/>
            <a:endCxn id="67594" idx="3"/>
          </p:cNvCxnSpPr>
          <p:nvPr/>
        </p:nvCxnSpPr>
        <p:spPr bwMode="auto">
          <a:xfrm flipV="1">
            <a:off x="3276600" y="3430588"/>
            <a:ext cx="1004888" cy="1208087"/>
          </a:xfrm>
          <a:prstGeom prst="straightConnector1">
            <a:avLst/>
          </a:prstGeom>
          <a:noFill/>
          <a:ln w="19050">
            <a:solidFill>
              <a:schemeClr val="tx1"/>
            </a:solidFill>
            <a:round/>
            <a:headEnd/>
            <a:tailEnd type="triangle" w="med" len="med"/>
          </a:ln>
        </p:spPr>
      </p:cxnSp>
      <p:cxnSp>
        <p:nvCxnSpPr>
          <p:cNvPr id="67601" name="AutoShape 44"/>
          <p:cNvCxnSpPr>
            <a:cxnSpLocks noChangeShapeType="1"/>
            <a:endCxn id="67593" idx="3"/>
          </p:cNvCxnSpPr>
          <p:nvPr/>
        </p:nvCxnSpPr>
        <p:spPr bwMode="auto">
          <a:xfrm flipV="1">
            <a:off x="1905000" y="3582988"/>
            <a:ext cx="776288" cy="1055687"/>
          </a:xfrm>
          <a:prstGeom prst="straightConnector1">
            <a:avLst/>
          </a:prstGeom>
          <a:noFill/>
          <a:ln w="19050">
            <a:solidFill>
              <a:schemeClr val="tx1"/>
            </a:solidFill>
            <a:round/>
            <a:headEnd/>
            <a:tailEnd type="triangle" w="med" len="med"/>
          </a:ln>
        </p:spPr>
      </p:cxnSp>
      <p:cxnSp>
        <p:nvCxnSpPr>
          <p:cNvPr id="67602" name="AutoShape 45"/>
          <p:cNvCxnSpPr>
            <a:cxnSpLocks noChangeShapeType="1"/>
            <a:stCxn id="67593" idx="5"/>
          </p:cNvCxnSpPr>
          <p:nvPr/>
        </p:nvCxnSpPr>
        <p:spPr bwMode="auto">
          <a:xfrm>
            <a:off x="3490913" y="3582988"/>
            <a:ext cx="1004887" cy="1055687"/>
          </a:xfrm>
          <a:prstGeom prst="straightConnector1">
            <a:avLst/>
          </a:prstGeom>
          <a:noFill/>
          <a:ln w="19050">
            <a:solidFill>
              <a:schemeClr val="tx1"/>
            </a:solidFill>
            <a:round/>
            <a:headEnd/>
            <a:tailEnd type="triangle" w="med" len="med"/>
          </a:ln>
        </p:spPr>
      </p:cxnSp>
      <p:cxnSp>
        <p:nvCxnSpPr>
          <p:cNvPr id="67603" name="AutoShape 46"/>
          <p:cNvCxnSpPr>
            <a:cxnSpLocks noChangeShapeType="1"/>
            <a:stCxn id="67594" idx="5"/>
          </p:cNvCxnSpPr>
          <p:nvPr/>
        </p:nvCxnSpPr>
        <p:spPr bwMode="auto">
          <a:xfrm>
            <a:off x="5091113" y="3430588"/>
            <a:ext cx="623887" cy="1131887"/>
          </a:xfrm>
          <a:prstGeom prst="straightConnector1">
            <a:avLst/>
          </a:prstGeom>
          <a:noFill/>
          <a:ln w="19050">
            <a:solidFill>
              <a:schemeClr val="tx1"/>
            </a:solidFill>
            <a:round/>
            <a:headEnd/>
            <a:tailEnd type="triangle" w="med" len="med"/>
          </a:ln>
        </p:spPr>
      </p:cxnSp>
      <p:cxnSp>
        <p:nvCxnSpPr>
          <p:cNvPr id="67604" name="AutoShape 47"/>
          <p:cNvCxnSpPr>
            <a:cxnSpLocks noChangeShapeType="1"/>
            <a:endCxn id="67595" idx="3"/>
          </p:cNvCxnSpPr>
          <p:nvPr/>
        </p:nvCxnSpPr>
        <p:spPr bwMode="auto">
          <a:xfrm flipV="1">
            <a:off x="5715000" y="3430588"/>
            <a:ext cx="547688" cy="1131887"/>
          </a:xfrm>
          <a:prstGeom prst="straightConnector1">
            <a:avLst/>
          </a:prstGeom>
          <a:noFill/>
          <a:ln w="19050">
            <a:solidFill>
              <a:schemeClr val="tx1"/>
            </a:solidFill>
            <a:round/>
            <a:headEnd/>
            <a:tailEnd type="triangle" w="med" len="med"/>
          </a:ln>
        </p:spPr>
      </p:cxnSp>
      <p:grpSp>
        <p:nvGrpSpPr>
          <p:cNvPr id="67605" name="Group 48"/>
          <p:cNvGrpSpPr>
            <a:grpSpLocks/>
          </p:cNvGrpSpPr>
          <p:nvPr/>
        </p:nvGrpSpPr>
        <p:grpSpPr bwMode="auto">
          <a:xfrm>
            <a:off x="4876800" y="4572000"/>
            <a:ext cx="304800" cy="304800"/>
            <a:chOff x="624" y="2976"/>
            <a:chExt cx="528" cy="480"/>
          </a:xfrm>
        </p:grpSpPr>
        <p:sp>
          <p:nvSpPr>
            <p:cNvPr id="67613" name="AutoShape 49"/>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14" name="Line 50"/>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5" name="Line 51"/>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6" name="Line 52"/>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7" name="Line 53"/>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7606" name="Group 54"/>
          <p:cNvGrpSpPr>
            <a:grpSpLocks/>
          </p:cNvGrpSpPr>
          <p:nvPr/>
        </p:nvGrpSpPr>
        <p:grpSpPr bwMode="auto">
          <a:xfrm>
            <a:off x="2590800" y="4419600"/>
            <a:ext cx="304800" cy="304800"/>
            <a:chOff x="624" y="2976"/>
            <a:chExt cx="528" cy="480"/>
          </a:xfrm>
        </p:grpSpPr>
        <p:sp>
          <p:nvSpPr>
            <p:cNvPr id="67608" name="AutoShape 55"/>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67609" name="Line 56"/>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0" name="Line 57"/>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1" name="Line 58"/>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7612" name="Line 59"/>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7607" name="AutoShape 60"/>
          <p:cNvSpPr>
            <a:spLocks noChangeArrowheads="1"/>
          </p:cNvSpPr>
          <p:nvPr/>
        </p:nvSpPr>
        <p:spPr bwMode="auto">
          <a:xfrm>
            <a:off x="914400" y="5562600"/>
            <a:ext cx="71628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r>
              <a:rPr lang="en-US" sz="2000" i="1">
                <a:solidFill>
                  <a:srgbClr val="7F0101"/>
                </a:solidFill>
              </a:rPr>
              <a:t>Workers repeatedly retrieve tasks until everything is done.</a:t>
            </a:r>
          </a:p>
          <a:p>
            <a:pPr algn="ctr"/>
            <a:r>
              <a:rPr lang="en-US" sz="2000">
                <a:solidFill>
                  <a:srgbClr val="00027F"/>
                </a:solidFill>
              </a:rPr>
              <a:t>Workers are typically able to perform arbitrary tasks.</a:t>
            </a:r>
            <a:endParaRPr lang="en-US"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r>
              <a:rPr lang="en-US" smtClean="0"/>
              <a:t>© Oscar Nierstrasz</a:t>
            </a:r>
            <a:endParaRPr lang="de-CH" smtClean="0"/>
          </a:p>
        </p:txBody>
      </p:sp>
      <p:sp>
        <p:nvSpPr>
          <p:cNvPr id="14339"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14340" name="Slide Number Placeholder 5"/>
          <p:cNvSpPr>
            <a:spLocks noGrp="1"/>
          </p:cNvSpPr>
          <p:nvPr>
            <p:ph type="sldNum" sz="quarter" idx="12"/>
          </p:nvPr>
        </p:nvSpPr>
        <p:spPr>
          <a:noFill/>
        </p:spPr>
        <p:txBody>
          <a:bodyPr/>
          <a:lstStyle/>
          <a:p>
            <a:fld id="{4C3ED7A8-D5DC-BE4E-AD16-29AB58523544}" type="slidenum">
              <a:rPr lang="de-CH" smtClean="0"/>
              <a:pPr/>
              <a:t>3</a:t>
            </a:fld>
            <a:endParaRPr lang="de-CH" sz="1400" smtClean="0">
              <a:solidFill>
                <a:srgbClr val="7E7E7E"/>
              </a:solidFill>
              <a:latin typeface="Times" charset="0"/>
            </a:endParaRPr>
          </a:p>
        </p:txBody>
      </p:sp>
      <p:sp>
        <p:nvSpPr>
          <p:cNvPr id="14341" name="Rectangle 2"/>
          <p:cNvSpPr>
            <a:spLocks noGrp="1" noChangeArrowheads="1"/>
          </p:cNvSpPr>
          <p:nvPr>
            <p:ph type="title"/>
          </p:nvPr>
        </p:nvSpPr>
        <p:spPr/>
        <p:txBody>
          <a:bodyPr/>
          <a:lstStyle/>
          <a:p>
            <a:r>
              <a:rPr lang="en-US"/>
              <a:t>Sources</a:t>
            </a:r>
          </a:p>
        </p:txBody>
      </p:sp>
      <p:sp>
        <p:nvSpPr>
          <p:cNvPr id="14342" name="Rectangle 3"/>
          <p:cNvSpPr>
            <a:spLocks noGrp="1" noChangeArrowheads="1"/>
          </p:cNvSpPr>
          <p:nvPr>
            <p:ph type="body" idx="1"/>
          </p:nvPr>
        </p:nvSpPr>
        <p:spPr/>
        <p:txBody>
          <a:bodyPr/>
          <a:lstStyle/>
          <a:p>
            <a:pPr marL="342900" indent="-342900"/>
            <a:r>
              <a:rPr lang="en-US"/>
              <a:t>M. Shaw and D. Garlan, </a:t>
            </a:r>
            <a:r>
              <a:rPr lang="en-US" i="1">
                <a:solidFill>
                  <a:srgbClr val="7F0101"/>
                </a:solidFill>
              </a:rPr>
              <a:t>Software Architecture: Perspectives on an Emerging Discipline</a:t>
            </a:r>
            <a:r>
              <a:rPr lang="en-US"/>
              <a:t>, Prentice-Hall, 1996.</a:t>
            </a:r>
          </a:p>
          <a:p>
            <a:pPr marL="342900" indent="-342900"/>
            <a:r>
              <a:rPr lang="en-US"/>
              <a:t>F. Buschmann, et al., </a:t>
            </a:r>
            <a:r>
              <a:rPr lang="en-US" i="1">
                <a:solidFill>
                  <a:srgbClr val="7F0101"/>
                </a:solidFill>
              </a:rPr>
              <a:t>Pattern-Oriented Software Architecture — A System of Patterns</a:t>
            </a:r>
            <a:r>
              <a:rPr lang="en-US"/>
              <a:t>, John Wiley, 1996. </a:t>
            </a:r>
          </a:p>
          <a:p>
            <a:pPr marL="342900" indent="-342900"/>
            <a:r>
              <a:rPr lang="en-US"/>
              <a:t>D. Lea, </a:t>
            </a:r>
            <a:r>
              <a:rPr lang="en-US" i="1">
                <a:solidFill>
                  <a:srgbClr val="7F0101"/>
                </a:solidFill>
              </a:rPr>
              <a:t>Concurrent Programming in Java — Design principles and Patterns</a:t>
            </a:r>
            <a:r>
              <a:rPr lang="en-US"/>
              <a:t>, The Java Series, Addison-Wesley, 1996. </a:t>
            </a:r>
          </a:p>
          <a:p>
            <a:pPr marL="342900" indent="-342900"/>
            <a:r>
              <a:rPr lang="en-US"/>
              <a:t>N. Carriero and D. Gelernter, </a:t>
            </a:r>
            <a:r>
              <a:rPr lang="en-US" i="1">
                <a:solidFill>
                  <a:srgbClr val="7F0101"/>
                </a:solidFill>
              </a:rPr>
              <a:t>How to Write Parallel Programs: a First Course</a:t>
            </a:r>
            <a:r>
              <a:rPr lang="en-US"/>
              <a:t>, MIT Press, Cambridge, 1990. </a:t>
            </a:r>
          </a:p>
        </p:txBody>
      </p:sp>
      <p:sp>
        <p:nvSpPr>
          <p:cNvPr id="14343" name="Rectangle 4"/>
          <p:cNvSpPr>
            <a:spLocks noChangeArrowheads="1"/>
          </p:cNvSpPr>
          <p:nvPr/>
        </p:nvSpPr>
        <p:spPr bwMode="auto">
          <a:xfrm>
            <a:off x="6007100" y="5026025"/>
            <a:ext cx="184150" cy="457200"/>
          </a:xfrm>
          <a:prstGeom prst="rect">
            <a:avLst/>
          </a:prstGeom>
          <a:noFill/>
          <a:ln w="9525">
            <a:noFill/>
            <a:miter lim="800000"/>
            <a:headEnd/>
            <a:tailEnd/>
          </a:ln>
        </p:spPr>
        <p:txBody>
          <a:bodyPr wrap="none">
            <a:prstTxWarp prst="textNoShape">
              <a:avLst/>
            </a:prstTxWarp>
            <a:spAutoFit/>
          </a:bodyPr>
          <a:lstStyle/>
          <a:p>
            <a:endParaRPr lang="en-US">
              <a:solidFill>
                <a:srgbClr val="00027F"/>
              </a:solidFill>
              <a:latin typeface="Gill Sans"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Date Placeholder 2"/>
          <p:cNvSpPr>
            <a:spLocks noGrp="1"/>
          </p:cNvSpPr>
          <p:nvPr>
            <p:ph type="dt" sz="quarter" idx="10"/>
          </p:nvPr>
        </p:nvSpPr>
        <p:spPr>
          <a:noFill/>
        </p:spPr>
        <p:txBody>
          <a:bodyPr/>
          <a:lstStyle/>
          <a:p>
            <a:r>
              <a:rPr lang="en-US" smtClean="0"/>
              <a:t>© Oscar Nierstrasz</a:t>
            </a:r>
            <a:endParaRPr lang="de-CH" smtClean="0"/>
          </a:p>
        </p:txBody>
      </p:sp>
      <p:sp>
        <p:nvSpPr>
          <p:cNvPr id="69635"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69636" name="Slide Number Placeholder 4"/>
          <p:cNvSpPr>
            <a:spLocks noGrp="1"/>
          </p:cNvSpPr>
          <p:nvPr>
            <p:ph type="sldNum" sz="quarter" idx="12"/>
          </p:nvPr>
        </p:nvSpPr>
        <p:spPr>
          <a:noFill/>
        </p:spPr>
        <p:txBody>
          <a:bodyPr/>
          <a:lstStyle/>
          <a:p>
            <a:fld id="{D11CDB86-F092-2F45-A7C0-ED5D4C807007}" type="slidenum">
              <a:rPr lang="de-CH" smtClean="0"/>
              <a:pPr/>
              <a:t>30</a:t>
            </a:fld>
            <a:endParaRPr lang="de-CH" sz="1400" smtClean="0">
              <a:solidFill>
                <a:srgbClr val="7E7E7E"/>
              </a:solidFill>
              <a:latin typeface="Times" charset="0"/>
            </a:endParaRPr>
          </a:p>
        </p:txBody>
      </p:sp>
      <p:sp>
        <p:nvSpPr>
          <p:cNvPr id="69637" name="Rectangle 2"/>
          <p:cNvSpPr>
            <a:spLocks noGrp="1" noChangeArrowheads="1"/>
          </p:cNvSpPr>
          <p:nvPr>
            <p:ph type="title"/>
          </p:nvPr>
        </p:nvSpPr>
        <p:spPr/>
        <p:txBody>
          <a:bodyPr/>
          <a:lstStyle/>
          <a:p>
            <a:r>
              <a:rPr lang="en-US"/>
              <a:t>Specialist Parallelism</a:t>
            </a:r>
          </a:p>
        </p:txBody>
      </p:sp>
      <p:sp>
        <p:nvSpPr>
          <p:cNvPr id="69638" name="Text Box 3"/>
          <p:cNvSpPr txBox="1">
            <a:spLocks noChangeArrowheads="1"/>
          </p:cNvSpPr>
          <p:nvPr/>
        </p:nvSpPr>
        <p:spPr bwMode="auto">
          <a:xfrm>
            <a:off x="533400" y="1660525"/>
            <a:ext cx="7924800" cy="830263"/>
          </a:xfrm>
          <a:prstGeom prst="rect">
            <a:avLst/>
          </a:prstGeom>
          <a:noFill/>
          <a:ln w="9525">
            <a:noFill/>
            <a:miter lim="800000"/>
            <a:headEnd/>
            <a:tailEnd/>
          </a:ln>
        </p:spPr>
        <p:txBody>
          <a:bodyPr>
            <a:prstTxWarp prst="textNoShape">
              <a:avLst/>
            </a:prstTxWarp>
            <a:spAutoFit/>
          </a:bodyPr>
          <a:lstStyle/>
          <a:p>
            <a:pPr eaLnBrk="1" hangingPunct="1">
              <a:spcBef>
                <a:spcPct val="20000"/>
              </a:spcBef>
            </a:pPr>
            <a:r>
              <a:rPr lang="en-US" u="sng">
                <a:solidFill>
                  <a:srgbClr val="00027F"/>
                </a:solidFill>
              </a:rPr>
              <a:t>Specialist parallelism</a:t>
            </a:r>
            <a:r>
              <a:rPr lang="en-US">
                <a:solidFill>
                  <a:srgbClr val="00027F"/>
                </a:solidFill>
              </a:rPr>
              <a:t> is a style in which each worker is </a:t>
            </a:r>
            <a:r>
              <a:rPr lang="en-US" i="1">
                <a:solidFill>
                  <a:srgbClr val="7F0101"/>
                </a:solidFill>
              </a:rPr>
              <a:t>specialized to perform a particular task</a:t>
            </a:r>
            <a:r>
              <a:rPr lang="en-US">
                <a:solidFill>
                  <a:srgbClr val="00027F"/>
                </a:solidFill>
              </a:rPr>
              <a:t>.</a:t>
            </a:r>
          </a:p>
        </p:txBody>
      </p:sp>
      <p:sp>
        <p:nvSpPr>
          <p:cNvPr id="69639" name="Text Box 4"/>
          <p:cNvSpPr txBox="1">
            <a:spLocks noChangeArrowheads="1"/>
          </p:cNvSpPr>
          <p:nvPr/>
        </p:nvSpPr>
        <p:spPr bwMode="auto">
          <a:xfrm>
            <a:off x="304800" y="5089525"/>
            <a:ext cx="8610600" cy="1200150"/>
          </a:xfrm>
          <a:prstGeom prst="rect">
            <a:avLst/>
          </a:prstGeom>
          <a:noFill/>
          <a:ln w="9525">
            <a:noFill/>
            <a:miter lim="800000"/>
            <a:headEnd/>
            <a:tailEnd/>
          </a:ln>
        </p:spPr>
        <p:txBody>
          <a:bodyPr>
            <a:prstTxWarp prst="textNoShape">
              <a:avLst/>
            </a:prstTxWarp>
            <a:spAutoFit/>
          </a:bodyPr>
          <a:lstStyle/>
          <a:p>
            <a:pPr eaLnBrk="1" hangingPunct="1">
              <a:spcBef>
                <a:spcPct val="20000"/>
              </a:spcBef>
            </a:pPr>
            <a:r>
              <a:rPr lang="en-US">
                <a:solidFill>
                  <a:srgbClr val="00027F"/>
                </a:solidFill>
              </a:rPr>
              <a:t>Specialist designs are </a:t>
            </a:r>
            <a:r>
              <a:rPr lang="en-US" i="1">
                <a:solidFill>
                  <a:srgbClr val="7F0101"/>
                </a:solidFill>
              </a:rPr>
              <a:t>equivalent to message-passing</a:t>
            </a:r>
            <a:r>
              <a:rPr lang="en-US">
                <a:solidFill>
                  <a:srgbClr val="00027F"/>
                </a:solidFill>
              </a:rPr>
              <a:t>, and are often organized as </a:t>
            </a:r>
            <a:r>
              <a:rPr lang="en-US" i="1">
                <a:solidFill>
                  <a:srgbClr val="7F0101"/>
                </a:solidFill>
              </a:rPr>
              <a:t>flow architectures</a:t>
            </a:r>
            <a:r>
              <a:rPr lang="en-US">
                <a:solidFill>
                  <a:srgbClr val="00027F"/>
                </a:solidFill>
              </a:rPr>
              <a:t>, with each specialist producing results for the next specialist to consume.</a:t>
            </a:r>
          </a:p>
        </p:txBody>
      </p:sp>
      <p:grpSp>
        <p:nvGrpSpPr>
          <p:cNvPr id="69640" name="Group 6"/>
          <p:cNvGrpSpPr>
            <a:grpSpLocks/>
          </p:cNvGrpSpPr>
          <p:nvPr/>
        </p:nvGrpSpPr>
        <p:grpSpPr bwMode="auto">
          <a:xfrm>
            <a:off x="2895600" y="4343400"/>
            <a:ext cx="304800" cy="304800"/>
            <a:chOff x="624" y="2976"/>
            <a:chExt cx="528" cy="480"/>
          </a:xfrm>
        </p:grpSpPr>
        <p:sp>
          <p:nvSpPr>
            <p:cNvPr id="69687" name="AutoShape 7"/>
            <p:cNvSpPr>
              <a:spLocks noChangeArrowheads="1"/>
            </p:cNvSpPr>
            <p:nvPr/>
          </p:nvSpPr>
          <p:spPr bwMode="auto">
            <a:xfrm>
              <a:off x="624" y="2976"/>
              <a:ext cx="528" cy="480"/>
            </a:xfrm>
            <a:prstGeom prst="foldedCorner">
              <a:avLst>
                <a:gd name="adj" fmla="val 12500"/>
              </a:avLst>
            </a:prstGeom>
            <a:solidFill>
              <a:srgbClr val="CCFADD"/>
            </a:solidFill>
            <a:ln w="19050">
              <a:solidFill>
                <a:schemeClr val="tx1"/>
              </a:solidFill>
              <a:round/>
              <a:headEnd/>
              <a:tailEnd/>
            </a:ln>
          </p:spPr>
          <p:txBody>
            <a:bodyPr wrap="none" anchor="ctr">
              <a:prstTxWarp prst="textNoShape">
                <a:avLst/>
              </a:prstTxWarp>
            </a:bodyPr>
            <a:lstStyle/>
            <a:p>
              <a:endParaRPr lang="en-US"/>
            </a:p>
          </p:txBody>
        </p:sp>
        <p:sp>
          <p:nvSpPr>
            <p:cNvPr id="69688" name="Line 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9" name="Line 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90" name="Line 1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91" name="Line 1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69641" name="Rectangle 12"/>
          <p:cNvSpPr>
            <a:spLocks noChangeArrowheads="1"/>
          </p:cNvSpPr>
          <p:nvPr/>
        </p:nvSpPr>
        <p:spPr bwMode="auto">
          <a:xfrm>
            <a:off x="1066800" y="3810000"/>
            <a:ext cx="5791200" cy="12192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69642" name="Oval 13"/>
          <p:cNvSpPr>
            <a:spLocks noChangeArrowheads="1"/>
          </p:cNvSpPr>
          <p:nvPr/>
        </p:nvSpPr>
        <p:spPr bwMode="auto">
          <a:xfrm>
            <a:off x="1752600" y="28194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endParaRPr lang="en-US"/>
          </a:p>
        </p:txBody>
      </p:sp>
      <p:sp>
        <p:nvSpPr>
          <p:cNvPr id="69643" name="Oval 14"/>
          <p:cNvSpPr>
            <a:spLocks noChangeArrowheads="1"/>
          </p:cNvSpPr>
          <p:nvPr/>
        </p:nvSpPr>
        <p:spPr bwMode="auto">
          <a:xfrm>
            <a:off x="3429000" y="2743200"/>
            <a:ext cx="1143000" cy="609600"/>
          </a:xfrm>
          <a:prstGeom prst="ellipse">
            <a:avLst/>
          </a:prstGeom>
          <a:solidFill>
            <a:srgbClr val="CCFADD"/>
          </a:solidFill>
          <a:ln w="28575">
            <a:solidFill>
              <a:schemeClr val="tx1"/>
            </a:solidFill>
            <a:round/>
            <a:headEnd/>
            <a:tailEnd/>
          </a:ln>
        </p:spPr>
        <p:txBody>
          <a:bodyPr wrap="none" anchor="ctr">
            <a:prstTxWarp prst="textNoShape">
              <a:avLst/>
            </a:prstTxWarp>
          </a:bodyPr>
          <a:lstStyle/>
          <a:p>
            <a:pPr algn="ctr"/>
            <a:endParaRPr lang="en-US"/>
          </a:p>
        </p:txBody>
      </p:sp>
      <p:sp>
        <p:nvSpPr>
          <p:cNvPr id="69644" name="Oval 15"/>
          <p:cNvSpPr>
            <a:spLocks noChangeArrowheads="1"/>
          </p:cNvSpPr>
          <p:nvPr/>
        </p:nvSpPr>
        <p:spPr bwMode="auto">
          <a:xfrm>
            <a:off x="5715000" y="2819400"/>
            <a:ext cx="1143000" cy="609600"/>
          </a:xfrm>
          <a:prstGeom prst="ellipse">
            <a:avLst/>
          </a:prstGeom>
          <a:solidFill>
            <a:srgbClr val="F5CBCE"/>
          </a:solidFill>
          <a:ln w="28575">
            <a:solidFill>
              <a:schemeClr val="tx1"/>
            </a:solidFill>
            <a:round/>
            <a:headEnd/>
            <a:tailEnd/>
          </a:ln>
        </p:spPr>
        <p:txBody>
          <a:bodyPr wrap="none" anchor="ctr">
            <a:prstTxWarp prst="textNoShape">
              <a:avLst/>
            </a:prstTxWarp>
          </a:bodyPr>
          <a:lstStyle/>
          <a:p>
            <a:pPr algn="ctr"/>
            <a:endParaRPr lang="en-US"/>
          </a:p>
        </p:txBody>
      </p:sp>
      <p:grpSp>
        <p:nvGrpSpPr>
          <p:cNvPr id="69645" name="Group 16"/>
          <p:cNvGrpSpPr>
            <a:grpSpLocks/>
          </p:cNvGrpSpPr>
          <p:nvPr/>
        </p:nvGrpSpPr>
        <p:grpSpPr bwMode="auto">
          <a:xfrm>
            <a:off x="1752600" y="4495800"/>
            <a:ext cx="304800" cy="304800"/>
            <a:chOff x="624" y="2976"/>
            <a:chExt cx="528" cy="480"/>
          </a:xfrm>
        </p:grpSpPr>
        <p:sp>
          <p:nvSpPr>
            <p:cNvPr id="69682" name="AutoShape 17"/>
            <p:cNvSpPr>
              <a:spLocks noChangeArrowheads="1"/>
            </p:cNvSpPr>
            <p:nvPr/>
          </p:nvSpPr>
          <p:spPr bwMode="auto">
            <a:xfrm>
              <a:off x="624" y="2976"/>
              <a:ext cx="528" cy="480"/>
            </a:xfrm>
            <a:prstGeom prst="foldedCorner">
              <a:avLst>
                <a:gd name="adj" fmla="val 12500"/>
              </a:avLst>
            </a:prstGeom>
            <a:solidFill>
              <a:schemeClr val="accent1"/>
            </a:solidFill>
            <a:ln w="19050">
              <a:solidFill>
                <a:schemeClr val="tx1"/>
              </a:solidFill>
              <a:round/>
              <a:headEnd/>
              <a:tailEnd/>
            </a:ln>
          </p:spPr>
          <p:txBody>
            <a:bodyPr wrap="none" anchor="ctr">
              <a:prstTxWarp prst="textNoShape">
                <a:avLst/>
              </a:prstTxWarp>
            </a:bodyPr>
            <a:lstStyle/>
            <a:p>
              <a:endParaRPr lang="en-US"/>
            </a:p>
          </p:txBody>
        </p:sp>
        <p:sp>
          <p:nvSpPr>
            <p:cNvPr id="69683" name="Line 1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4" name="Line 1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5" name="Line 2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6" name="Line 2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9646" name="Group 22"/>
          <p:cNvGrpSpPr>
            <a:grpSpLocks/>
          </p:cNvGrpSpPr>
          <p:nvPr/>
        </p:nvGrpSpPr>
        <p:grpSpPr bwMode="auto">
          <a:xfrm>
            <a:off x="3657600" y="4419600"/>
            <a:ext cx="304800" cy="304800"/>
            <a:chOff x="624" y="2976"/>
            <a:chExt cx="528" cy="480"/>
          </a:xfrm>
        </p:grpSpPr>
        <p:sp>
          <p:nvSpPr>
            <p:cNvPr id="69677" name="AutoShape 23"/>
            <p:cNvSpPr>
              <a:spLocks noChangeArrowheads="1"/>
            </p:cNvSpPr>
            <p:nvPr/>
          </p:nvSpPr>
          <p:spPr bwMode="auto">
            <a:xfrm>
              <a:off x="624" y="2976"/>
              <a:ext cx="528" cy="480"/>
            </a:xfrm>
            <a:prstGeom prst="foldedCorner">
              <a:avLst>
                <a:gd name="adj" fmla="val 12500"/>
              </a:avLst>
            </a:prstGeom>
            <a:solidFill>
              <a:srgbClr val="CCFADD"/>
            </a:solidFill>
            <a:ln w="19050">
              <a:solidFill>
                <a:schemeClr val="tx1"/>
              </a:solidFill>
              <a:round/>
              <a:headEnd/>
              <a:tailEnd/>
            </a:ln>
          </p:spPr>
          <p:txBody>
            <a:bodyPr wrap="none" anchor="ctr">
              <a:prstTxWarp prst="textNoShape">
                <a:avLst/>
              </a:prstTxWarp>
            </a:bodyPr>
            <a:lstStyle/>
            <a:p>
              <a:endParaRPr lang="en-US"/>
            </a:p>
          </p:txBody>
        </p:sp>
        <p:sp>
          <p:nvSpPr>
            <p:cNvPr id="69678" name="Line 24"/>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9" name="Line 25"/>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0" name="Line 26"/>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81" name="Line 27"/>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9647" name="Group 28"/>
          <p:cNvGrpSpPr>
            <a:grpSpLocks/>
          </p:cNvGrpSpPr>
          <p:nvPr/>
        </p:nvGrpSpPr>
        <p:grpSpPr bwMode="auto">
          <a:xfrm>
            <a:off x="5562600" y="4419600"/>
            <a:ext cx="304800" cy="304800"/>
            <a:chOff x="624" y="2976"/>
            <a:chExt cx="528" cy="480"/>
          </a:xfrm>
        </p:grpSpPr>
        <p:sp>
          <p:nvSpPr>
            <p:cNvPr id="69672" name="AutoShape 29"/>
            <p:cNvSpPr>
              <a:spLocks noChangeArrowheads="1"/>
            </p:cNvSpPr>
            <p:nvPr/>
          </p:nvSpPr>
          <p:spPr bwMode="auto">
            <a:xfrm>
              <a:off x="624" y="2976"/>
              <a:ext cx="528" cy="480"/>
            </a:xfrm>
            <a:prstGeom prst="foldedCorner">
              <a:avLst>
                <a:gd name="adj" fmla="val 12500"/>
              </a:avLst>
            </a:prstGeom>
            <a:solidFill>
              <a:srgbClr val="F5CBCE"/>
            </a:solidFill>
            <a:ln w="19050">
              <a:solidFill>
                <a:schemeClr val="tx1"/>
              </a:solidFill>
              <a:round/>
              <a:headEnd/>
              <a:tailEnd/>
            </a:ln>
          </p:spPr>
          <p:txBody>
            <a:bodyPr wrap="none" anchor="ctr">
              <a:prstTxWarp prst="textNoShape">
                <a:avLst/>
              </a:prstTxWarp>
            </a:bodyPr>
            <a:lstStyle/>
            <a:p>
              <a:endParaRPr lang="en-US"/>
            </a:p>
          </p:txBody>
        </p:sp>
        <p:sp>
          <p:nvSpPr>
            <p:cNvPr id="69673" name="Line 30"/>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4" name="Line 31"/>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5" name="Line 32"/>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6" name="Line 33"/>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cxnSp>
        <p:nvCxnSpPr>
          <p:cNvPr id="69648" name="AutoShape 34"/>
          <p:cNvCxnSpPr>
            <a:cxnSpLocks noChangeShapeType="1"/>
            <a:stCxn id="69642" idx="4"/>
            <a:endCxn id="69687" idx="0"/>
          </p:cNvCxnSpPr>
          <p:nvPr/>
        </p:nvCxnSpPr>
        <p:spPr bwMode="auto">
          <a:xfrm>
            <a:off x="2324100" y="3443288"/>
            <a:ext cx="723900" cy="890587"/>
          </a:xfrm>
          <a:prstGeom prst="straightConnector1">
            <a:avLst/>
          </a:prstGeom>
          <a:noFill/>
          <a:ln w="19050">
            <a:solidFill>
              <a:schemeClr val="tx1"/>
            </a:solidFill>
            <a:round/>
            <a:headEnd/>
            <a:tailEnd type="triangle" w="med" len="med"/>
          </a:ln>
        </p:spPr>
      </p:cxnSp>
      <p:cxnSp>
        <p:nvCxnSpPr>
          <p:cNvPr id="69649" name="AutoShape 35"/>
          <p:cNvCxnSpPr>
            <a:cxnSpLocks noChangeShapeType="1"/>
            <a:stCxn id="69687" idx="0"/>
            <a:endCxn id="69643" idx="3"/>
          </p:cNvCxnSpPr>
          <p:nvPr/>
        </p:nvCxnSpPr>
        <p:spPr bwMode="auto">
          <a:xfrm flipV="1">
            <a:off x="3048000" y="3278188"/>
            <a:ext cx="547688" cy="1055687"/>
          </a:xfrm>
          <a:prstGeom prst="straightConnector1">
            <a:avLst/>
          </a:prstGeom>
          <a:noFill/>
          <a:ln w="19050">
            <a:solidFill>
              <a:schemeClr val="tx1"/>
            </a:solidFill>
            <a:round/>
            <a:headEnd/>
            <a:tailEnd type="triangle" w="med" len="med"/>
          </a:ln>
        </p:spPr>
      </p:cxnSp>
      <p:cxnSp>
        <p:nvCxnSpPr>
          <p:cNvPr id="69650" name="AutoShape 36"/>
          <p:cNvCxnSpPr>
            <a:cxnSpLocks noChangeShapeType="1"/>
            <a:stCxn id="69682" idx="0"/>
            <a:endCxn id="69642" idx="3"/>
          </p:cNvCxnSpPr>
          <p:nvPr/>
        </p:nvCxnSpPr>
        <p:spPr bwMode="auto">
          <a:xfrm flipV="1">
            <a:off x="1905000" y="3354388"/>
            <a:ext cx="14288" cy="1131887"/>
          </a:xfrm>
          <a:prstGeom prst="straightConnector1">
            <a:avLst/>
          </a:prstGeom>
          <a:noFill/>
          <a:ln w="19050">
            <a:solidFill>
              <a:schemeClr val="tx1"/>
            </a:solidFill>
            <a:round/>
            <a:headEnd/>
            <a:tailEnd type="triangle" w="med" len="med"/>
          </a:ln>
        </p:spPr>
      </p:cxnSp>
      <p:cxnSp>
        <p:nvCxnSpPr>
          <p:cNvPr id="69651" name="AutoShape 37"/>
          <p:cNvCxnSpPr>
            <a:cxnSpLocks noChangeShapeType="1"/>
            <a:stCxn id="69642" idx="5"/>
            <a:endCxn id="69677" idx="0"/>
          </p:cNvCxnSpPr>
          <p:nvPr/>
        </p:nvCxnSpPr>
        <p:spPr bwMode="auto">
          <a:xfrm>
            <a:off x="2728913" y="3354388"/>
            <a:ext cx="1081087" cy="1055687"/>
          </a:xfrm>
          <a:prstGeom prst="straightConnector1">
            <a:avLst/>
          </a:prstGeom>
          <a:noFill/>
          <a:ln w="19050">
            <a:solidFill>
              <a:schemeClr val="tx1"/>
            </a:solidFill>
            <a:round/>
            <a:headEnd/>
            <a:tailEnd type="triangle" w="med" len="med"/>
          </a:ln>
        </p:spPr>
      </p:cxnSp>
      <p:cxnSp>
        <p:nvCxnSpPr>
          <p:cNvPr id="69652" name="AutoShape 38"/>
          <p:cNvCxnSpPr>
            <a:cxnSpLocks noChangeShapeType="1"/>
            <a:stCxn id="69643" idx="5"/>
            <a:endCxn id="69672" idx="0"/>
          </p:cNvCxnSpPr>
          <p:nvPr/>
        </p:nvCxnSpPr>
        <p:spPr bwMode="auto">
          <a:xfrm>
            <a:off x="4405313" y="3278188"/>
            <a:ext cx="1309687" cy="1131887"/>
          </a:xfrm>
          <a:prstGeom prst="straightConnector1">
            <a:avLst/>
          </a:prstGeom>
          <a:noFill/>
          <a:ln w="19050">
            <a:solidFill>
              <a:schemeClr val="tx1"/>
            </a:solidFill>
            <a:round/>
            <a:headEnd/>
            <a:tailEnd type="triangle" w="med" len="med"/>
          </a:ln>
        </p:spPr>
      </p:cxnSp>
      <p:cxnSp>
        <p:nvCxnSpPr>
          <p:cNvPr id="69653" name="AutoShape 39"/>
          <p:cNvCxnSpPr>
            <a:cxnSpLocks noChangeShapeType="1"/>
            <a:stCxn id="69672" idx="0"/>
            <a:endCxn id="69644" idx="4"/>
          </p:cNvCxnSpPr>
          <p:nvPr/>
        </p:nvCxnSpPr>
        <p:spPr bwMode="auto">
          <a:xfrm flipV="1">
            <a:off x="5715000" y="3443288"/>
            <a:ext cx="571500" cy="966787"/>
          </a:xfrm>
          <a:prstGeom prst="straightConnector1">
            <a:avLst/>
          </a:prstGeom>
          <a:noFill/>
          <a:ln w="19050">
            <a:solidFill>
              <a:schemeClr val="tx1"/>
            </a:solidFill>
            <a:round/>
            <a:headEnd/>
            <a:tailEnd type="triangle" w="med" len="med"/>
          </a:ln>
        </p:spPr>
      </p:cxnSp>
      <p:grpSp>
        <p:nvGrpSpPr>
          <p:cNvPr id="69654" name="Group 46"/>
          <p:cNvGrpSpPr>
            <a:grpSpLocks/>
          </p:cNvGrpSpPr>
          <p:nvPr/>
        </p:nvGrpSpPr>
        <p:grpSpPr bwMode="auto">
          <a:xfrm>
            <a:off x="2133600" y="4191000"/>
            <a:ext cx="304800" cy="304800"/>
            <a:chOff x="624" y="2976"/>
            <a:chExt cx="528" cy="480"/>
          </a:xfrm>
        </p:grpSpPr>
        <p:sp>
          <p:nvSpPr>
            <p:cNvPr id="69667" name="AutoShape 47"/>
            <p:cNvSpPr>
              <a:spLocks noChangeArrowheads="1"/>
            </p:cNvSpPr>
            <p:nvPr/>
          </p:nvSpPr>
          <p:spPr bwMode="auto">
            <a:xfrm>
              <a:off x="624" y="2976"/>
              <a:ext cx="528" cy="480"/>
            </a:xfrm>
            <a:prstGeom prst="foldedCorner">
              <a:avLst>
                <a:gd name="adj" fmla="val 12500"/>
              </a:avLst>
            </a:prstGeom>
            <a:solidFill>
              <a:schemeClr val="accent1"/>
            </a:solidFill>
            <a:ln w="19050">
              <a:solidFill>
                <a:schemeClr val="tx1"/>
              </a:solidFill>
              <a:round/>
              <a:headEnd/>
              <a:tailEnd/>
            </a:ln>
          </p:spPr>
          <p:txBody>
            <a:bodyPr wrap="none" anchor="ctr">
              <a:prstTxWarp prst="textNoShape">
                <a:avLst/>
              </a:prstTxWarp>
            </a:bodyPr>
            <a:lstStyle/>
            <a:p>
              <a:endParaRPr lang="en-US"/>
            </a:p>
          </p:txBody>
        </p:sp>
        <p:sp>
          <p:nvSpPr>
            <p:cNvPr id="69668" name="Line 4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9" name="Line 4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0" name="Line 5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71" name="Line 5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9655" name="Group 52"/>
          <p:cNvGrpSpPr>
            <a:grpSpLocks/>
          </p:cNvGrpSpPr>
          <p:nvPr/>
        </p:nvGrpSpPr>
        <p:grpSpPr bwMode="auto">
          <a:xfrm>
            <a:off x="4876800" y="4343400"/>
            <a:ext cx="304800" cy="304800"/>
            <a:chOff x="624" y="2976"/>
            <a:chExt cx="528" cy="480"/>
          </a:xfrm>
        </p:grpSpPr>
        <p:sp>
          <p:nvSpPr>
            <p:cNvPr id="69662" name="AutoShape 53"/>
            <p:cNvSpPr>
              <a:spLocks noChangeArrowheads="1"/>
            </p:cNvSpPr>
            <p:nvPr/>
          </p:nvSpPr>
          <p:spPr bwMode="auto">
            <a:xfrm>
              <a:off x="624" y="2976"/>
              <a:ext cx="528" cy="480"/>
            </a:xfrm>
            <a:prstGeom prst="foldedCorner">
              <a:avLst>
                <a:gd name="adj" fmla="val 12500"/>
              </a:avLst>
            </a:prstGeom>
            <a:solidFill>
              <a:srgbClr val="F5CBCE"/>
            </a:solidFill>
            <a:ln w="19050">
              <a:solidFill>
                <a:schemeClr val="tx1"/>
              </a:solidFill>
              <a:round/>
              <a:headEnd/>
              <a:tailEnd/>
            </a:ln>
          </p:spPr>
          <p:txBody>
            <a:bodyPr wrap="none" anchor="ctr">
              <a:prstTxWarp prst="textNoShape">
                <a:avLst/>
              </a:prstTxWarp>
            </a:bodyPr>
            <a:lstStyle/>
            <a:p>
              <a:endParaRPr lang="en-US"/>
            </a:p>
          </p:txBody>
        </p:sp>
        <p:sp>
          <p:nvSpPr>
            <p:cNvPr id="69663" name="Line 54"/>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4" name="Line 55"/>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5" name="Line 56"/>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6" name="Line 57"/>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69656" name="Group 58"/>
          <p:cNvGrpSpPr>
            <a:grpSpLocks/>
          </p:cNvGrpSpPr>
          <p:nvPr/>
        </p:nvGrpSpPr>
        <p:grpSpPr bwMode="auto">
          <a:xfrm>
            <a:off x="4038600" y="4038600"/>
            <a:ext cx="304800" cy="304800"/>
            <a:chOff x="624" y="2976"/>
            <a:chExt cx="528" cy="480"/>
          </a:xfrm>
        </p:grpSpPr>
        <p:sp>
          <p:nvSpPr>
            <p:cNvPr id="69657" name="AutoShape 59"/>
            <p:cNvSpPr>
              <a:spLocks noChangeArrowheads="1"/>
            </p:cNvSpPr>
            <p:nvPr/>
          </p:nvSpPr>
          <p:spPr bwMode="auto">
            <a:xfrm>
              <a:off x="624" y="2976"/>
              <a:ext cx="528" cy="480"/>
            </a:xfrm>
            <a:prstGeom prst="foldedCorner">
              <a:avLst>
                <a:gd name="adj" fmla="val 12500"/>
              </a:avLst>
            </a:prstGeom>
            <a:solidFill>
              <a:srgbClr val="CCFADD"/>
            </a:solidFill>
            <a:ln w="19050">
              <a:solidFill>
                <a:schemeClr val="tx1"/>
              </a:solidFill>
              <a:round/>
              <a:headEnd/>
              <a:tailEnd/>
            </a:ln>
          </p:spPr>
          <p:txBody>
            <a:bodyPr wrap="none" anchor="ctr">
              <a:prstTxWarp prst="textNoShape">
                <a:avLst/>
              </a:prstTxWarp>
            </a:bodyPr>
            <a:lstStyle/>
            <a:p>
              <a:endParaRPr lang="en-US"/>
            </a:p>
          </p:txBody>
        </p:sp>
        <p:sp>
          <p:nvSpPr>
            <p:cNvPr id="69658" name="Line 60"/>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59" name="Line 61"/>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0" name="Line 62"/>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69661" name="Line 63"/>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Date Placeholder 3"/>
          <p:cNvSpPr>
            <a:spLocks noGrp="1"/>
          </p:cNvSpPr>
          <p:nvPr>
            <p:ph type="dt" sz="quarter" idx="10"/>
          </p:nvPr>
        </p:nvSpPr>
        <p:spPr>
          <a:noFill/>
        </p:spPr>
        <p:txBody>
          <a:bodyPr/>
          <a:lstStyle/>
          <a:p>
            <a:r>
              <a:rPr lang="en-US" smtClean="0"/>
              <a:t>© Oscar Nierstrasz</a:t>
            </a:r>
            <a:endParaRPr lang="de-CH" smtClean="0"/>
          </a:p>
        </p:txBody>
      </p:sp>
      <p:sp>
        <p:nvSpPr>
          <p:cNvPr id="71683"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71684" name="Slide Number Placeholder 5"/>
          <p:cNvSpPr>
            <a:spLocks noGrp="1"/>
          </p:cNvSpPr>
          <p:nvPr>
            <p:ph type="sldNum" sz="quarter" idx="12"/>
          </p:nvPr>
        </p:nvSpPr>
        <p:spPr>
          <a:noFill/>
        </p:spPr>
        <p:txBody>
          <a:bodyPr/>
          <a:lstStyle/>
          <a:p>
            <a:fld id="{F2667145-214B-154A-9090-414C886104C8}" type="slidenum">
              <a:rPr lang="de-CH" smtClean="0"/>
              <a:pPr/>
              <a:t>31</a:t>
            </a:fld>
            <a:endParaRPr lang="de-CH" sz="1400" smtClean="0">
              <a:solidFill>
                <a:srgbClr val="7E7E7E"/>
              </a:solidFill>
              <a:latin typeface="Times" charset="0"/>
            </a:endParaRPr>
          </a:p>
        </p:txBody>
      </p:sp>
      <p:sp>
        <p:nvSpPr>
          <p:cNvPr id="71685" name="Rectangle 2"/>
          <p:cNvSpPr>
            <a:spLocks noGrp="1" noChangeArrowheads="1"/>
          </p:cNvSpPr>
          <p:nvPr>
            <p:ph type="title"/>
          </p:nvPr>
        </p:nvSpPr>
        <p:spPr/>
        <p:txBody>
          <a:bodyPr/>
          <a:lstStyle/>
          <a:p>
            <a:r>
              <a:rPr lang="en-US"/>
              <a:t>Linda</a:t>
            </a:r>
          </a:p>
        </p:txBody>
      </p:sp>
      <p:sp>
        <p:nvSpPr>
          <p:cNvPr id="71686" name="Rectangle 3"/>
          <p:cNvSpPr>
            <a:spLocks noGrp="1" noChangeArrowheads="1"/>
          </p:cNvSpPr>
          <p:nvPr>
            <p:ph type="body" idx="1"/>
          </p:nvPr>
        </p:nvSpPr>
        <p:spPr/>
        <p:txBody>
          <a:bodyPr/>
          <a:lstStyle/>
          <a:p>
            <a:pPr marL="342900" indent="-342900">
              <a:lnSpc>
                <a:spcPct val="90000"/>
              </a:lnSpc>
              <a:buFont typeface="Helvetica CE" charset="0"/>
              <a:buNone/>
            </a:pPr>
            <a:r>
              <a:rPr lang="en-US" u="sng"/>
              <a:t>Linda</a:t>
            </a:r>
            <a:r>
              <a:rPr lang="en-US"/>
              <a:t> is a </a:t>
            </a:r>
            <a:r>
              <a:rPr lang="en-US" i="1">
                <a:solidFill>
                  <a:srgbClr val="7F0101"/>
                </a:solidFill>
              </a:rPr>
              <a:t>coordination medium</a:t>
            </a:r>
            <a:r>
              <a:rPr lang="en-US"/>
              <a:t>, with associated primitives for coordinating concurrent processes, that </a:t>
            </a:r>
            <a:r>
              <a:rPr lang="en-US" i="1">
                <a:solidFill>
                  <a:srgbClr val="7F0101"/>
                </a:solidFill>
              </a:rPr>
              <a:t>can be added to an existing programming language.</a:t>
            </a:r>
          </a:p>
          <a:p>
            <a:pPr marL="342900" indent="-342900">
              <a:lnSpc>
                <a:spcPct val="90000"/>
              </a:lnSpc>
              <a:buFont typeface="Helvetica CE" charset="0"/>
              <a:buNone/>
            </a:pPr>
            <a:endParaRPr lang="en-US"/>
          </a:p>
          <a:p>
            <a:pPr marL="342900" indent="-342900">
              <a:lnSpc>
                <a:spcPct val="90000"/>
              </a:lnSpc>
              <a:buFont typeface="Helvetica CE" charset="0"/>
              <a:buNone/>
            </a:pPr>
            <a:r>
              <a:rPr lang="en-US"/>
              <a:t>The coordination medium is a </a:t>
            </a:r>
            <a:r>
              <a:rPr lang="en-US" u="sng"/>
              <a:t>tuple-space</a:t>
            </a:r>
            <a:r>
              <a:rPr lang="en-US"/>
              <a:t>, which can contain:</a:t>
            </a:r>
          </a:p>
          <a:p>
            <a:pPr marL="742950" lvl="1" indent="-285750">
              <a:lnSpc>
                <a:spcPct val="90000"/>
              </a:lnSpc>
            </a:pPr>
            <a:r>
              <a:rPr lang="en-US" i="1">
                <a:solidFill>
                  <a:srgbClr val="7F0101"/>
                </a:solidFill>
              </a:rPr>
              <a:t>data tuples</a:t>
            </a:r>
            <a:r>
              <a:rPr lang="en-US"/>
              <a:t> — tuples of primitives vales (numbers, strings ...)</a:t>
            </a:r>
          </a:p>
          <a:p>
            <a:pPr marL="742950" lvl="1" indent="-285750">
              <a:lnSpc>
                <a:spcPct val="90000"/>
              </a:lnSpc>
            </a:pPr>
            <a:r>
              <a:rPr lang="en-US" i="1">
                <a:solidFill>
                  <a:srgbClr val="7F0101"/>
                </a:solidFill>
              </a:rPr>
              <a:t>active tuples</a:t>
            </a:r>
            <a:r>
              <a:rPr lang="en-US"/>
              <a:t> — expressions which are evaluated and eventually turn into data tuples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Date Placeholder 3"/>
          <p:cNvSpPr>
            <a:spLocks noGrp="1"/>
          </p:cNvSpPr>
          <p:nvPr>
            <p:ph type="dt" sz="quarter" idx="10"/>
          </p:nvPr>
        </p:nvSpPr>
        <p:spPr>
          <a:noFill/>
        </p:spPr>
        <p:txBody>
          <a:bodyPr/>
          <a:lstStyle/>
          <a:p>
            <a:r>
              <a:rPr lang="en-US" smtClean="0"/>
              <a:t>© Oscar Nierstrasz</a:t>
            </a:r>
            <a:endParaRPr lang="de-CH" smtClean="0"/>
          </a:p>
        </p:txBody>
      </p:sp>
      <p:sp>
        <p:nvSpPr>
          <p:cNvPr id="73731"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73732" name="Slide Number Placeholder 5"/>
          <p:cNvSpPr>
            <a:spLocks noGrp="1"/>
          </p:cNvSpPr>
          <p:nvPr>
            <p:ph type="sldNum" sz="quarter" idx="12"/>
          </p:nvPr>
        </p:nvSpPr>
        <p:spPr>
          <a:noFill/>
        </p:spPr>
        <p:txBody>
          <a:bodyPr/>
          <a:lstStyle/>
          <a:p>
            <a:fld id="{D41631A9-1393-7247-A8A6-D7522B545DC6}" type="slidenum">
              <a:rPr lang="de-CH" smtClean="0"/>
              <a:pPr/>
              <a:t>32</a:t>
            </a:fld>
            <a:endParaRPr lang="de-CH" sz="1400" smtClean="0">
              <a:solidFill>
                <a:srgbClr val="7E7E7E"/>
              </a:solidFill>
              <a:latin typeface="Times" charset="0"/>
            </a:endParaRPr>
          </a:p>
        </p:txBody>
      </p:sp>
      <p:sp>
        <p:nvSpPr>
          <p:cNvPr id="73733" name="Rectangle 2"/>
          <p:cNvSpPr>
            <a:spLocks noGrp="1" noChangeArrowheads="1"/>
          </p:cNvSpPr>
          <p:nvPr>
            <p:ph type="title"/>
          </p:nvPr>
        </p:nvSpPr>
        <p:spPr/>
        <p:txBody>
          <a:bodyPr/>
          <a:lstStyle/>
          <a:p>
            <a:r>
              <a:rPr lang="en-US"/>
              <a:t>Linda primitives</a:t>
            </a:r>
          </a:p>
        </p:txBody>
      </p:sp>
      <p:graphicFrame>
        <p:nvGraphicFramePr>
          <p:cNvPr id="612394" name="Group 42"/>
          <p:cNvGraphicFramePr>
            <a:graphicFrameLocks noGrp="1"/>
          </p:cNvGraphicFramePr>
          <p:nvPr>
            <p:ph type="tbl" idx="1"/>
          </p:nvPr>
        </p:nvGraphicFramePr>
        <p:xfrm>
          <a:off x="533400" y="1752600"/>
          <a:ext cx="8061325" cy="4172711"/>
        </p:xfrm>
        <a:graphic>
          <a:graphicData uri="http://schemas.openxmlformats.org/drawingml/2006/table">
            <a:tbl>
              <a:tblPr/>
              <a:tblGrid>
                <a:gridCol w="1501775"/>
                <a:gridCol w="6559550"/>
              </a:tblGrid>
              <a:tr h="279400">
                <a:tc gridSpan="2">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endParaRPr kumimoji="0" lang="en-US" sz="2400" b="0" i="1" u="none" strike="noStrike" cap="none" normalizeH="0" baseline="0">
                        <a:ln>
                          <a:noFill/>
                        </a:ln>
                        <a:solidFill>
                          <a:srgbClr val="7F0101"/>
                        </a:solidFill>
                        <a:effectLst/>
                        <a:latin typeface="Helvetica" charset="0"/>
                      </a:endParaRPr>
                    </a:p>
                  </a:txBody>
                  <a:tcPr horzOverflow="overflow">
                    <a:lnL>
                      <a:noFill/>
                    </a:lnL>
                    <a:lnR>
                      <a:noFill/>
                    </a:lnR>
                    <a:lnT>
                      <a:noFill/>
                    </a:lnT>
                    <a:lnB w="28575" cap="flat" cmpd="sng" algn="ctr">
                      <a:solidFill>
                        <a:srgbClr val="00027F"/>
                      </a:solidFill>
                      <a:prstDash val="solid"/>
                      <a:round/>
                      <a:headEnd type="none" w="med" len="med"/>
                      <a:tailEnd type="none" w="med" len="med"/>
                    </a:lnB>
                    <a:lnTlToBr>
                      <a:noFill/>
                    </a:lnTlToBr>
                    <a:lnBlToTr>
                      <a:noFill/>
                    </a:lnBlToTr>
                    <a:noFill/>
                  </a:tcPr>
                </a:tc>
                <a:tc hMerge="1">
                  <a:txBody>
                    <a:bodyPr/>
                    <a:lstStyle/>
                    <a:p>
                      <a:endParaRPr lang="en-US"/>
                    </a:p>
                  </a:txBody>
                  <a:tcPr/>
                </a:tc>
              </a:tr>
              <a:tr h="279400">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out(T)</a:t>
                      </a:r>
                    </a:p>
                  </a:txBody>
                  <a:tcPr anchor="ctr" horzOverflow="overflow">
                    <a:lnL>
                      <a:noFill/>
                    </a:lnL>
                    <a:lnR w="12700" cap="flat" cmpd="sng" algn="ctr">
                      <a:solidFill>
                        <a:srgbClr val="00027F"/>
                      </a:solidFill>
                      <a:prstDash val="solid"/>
                      <a:round/>
                      <a:headEnd type="none" w="med" len="med"/>
                      <a:tailEnd type="none" w="med" len="med"/>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output</a:t>
                      </a:r>
                      <a:r>
                        <a:rPr kumimoji="0" lang="en-US" sz="2000" b="0" i="0" u="none" strike="noStrike" cap="none" normalizeH="0" baseline="0">
                          <a:ln>
                            <a:noFill/>
                          </a:ln>
                          <a:solidFill>
                            <a:srgbClr val="0A017F"/>
                          </a:solidFill>
                          <a:effectLst/>
                          <a:latin typeface="Helvetica" charset="0"/>
                        </a:rPr>
                        <a:t> a tuple T to the medium (non-blocking) e.g., out(“employee”, “pingu”, 35000)</a:t>
                      </a:r>
                    </a:p>
                  </a:txBody>
                  <a:tcPr horzOverflow="overflow">
                    <a:lnL w="12700" cap="flat" cmpd="sng" algn="ctr">
                      <a:solidFill>
                        <a:srgbClr val="00027F"/>
                      </a:solidFill>
                      <a:prstDash val="solid"/>
                      <a:round/>
                      <a:headEnd type="none" w="med" len="med"/>
                      <a:tailEnd type="none" w="med" len="med"/>
                    </a:lnL>
                    <a:lnR>
                      <a:noFill/>
                    </a:lnR>
                    <a:lnT w="28575"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in(S)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(destructively) input</a:t>
                      </a:r>
                      <a:r>
                        <a:rPr kumimoji="0" lang="en-US" sz="2000" b="0" i="0" u="none" strike="noStrike" cap="none" normalizeH="0" baseline="0">
                          <a:ln>
                            <a:noFill/>
                          </a:ln>
                          <a:solidFill>
                            <a:srgbClr val="0A017F"/>
                          </a:solidFill>
                          <a:effectLst/>
                          <a:latin typeface="Helvetica" charset="0"/>
                        </a:rPr>
                        <a:t> a tuple matching S (blocking) e.g., in(“employee”, “pingu”, ?salary)</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rd(S)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(non-destructively) read</a:t>
                      </a:r>
                      <a:r>
                        <a:rPr kumimoji="0" lang="en-US" sz="2000" b="0" i="0" u="none" strike="noStrike" cap="none" normalizeH="0" baseline="0">
                          <a:ln>
                            <a:noFill/>
                          </a:ln>
                          <a:solidFill>
                            <a:srgbClr val="0A017F"/>
                          </a:solidFill>
                          <a:effectLst/>
                          <a:latin typeface="Helvetica" charset="0"/>
                        </a:rPr>
                        <a:t> a tuple (blocking)</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611188">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inp(S)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try to input</a:t>
                      </a:r>
                      <a:r>
                        <a:rPr kumimoji="0" lang="en-US" sz="2000" b="0" i="0" u="none" strike="noStrike" cap="none" normalizeH="0" baseline="0">
                          <a:ln>
                            <a:noFill/>
                          </a:ln>
                          <a:solidFill>
                            <a:srgbClr val="0A017F"/>
                          </a:solidFill>
                          <a:effectLst/>
                          <a:latin typeface="Helvetica" charset="0"/>
                        </a:rPr>
                        <a:t> a tuple </a:t>
                      </a:r>
                      <a:br>
                        <a:rPr kumimoji="0" lang="en-US" sz="2000" b="0" i="0" u="none" strike="noStrike" cap="none" normalizeH="0" baseline="0">
                          <a:ln>
                            <a:noFill/>
                          </a:ln>
                          <a:solidFill>
                            <a:srgbClr val="0A017F"/>
                          </a:solidFill>
                          <a:effectLst/>
                          <a:latin typeface="Helvetica" charset="0"/>
                        </a:rPr>
                      </a:br>
                      <a:r>
                        <a:rPr kumimoji="0" lang="en-US" sz="2000" b="0" i="0" u="none" strike="noStrike" cap="none" normalizeH="0" baseline="0">
                          <a:ln>
                            <a:noFill/>
                          </a:ln>
                          <a:solidFill>
                            <a:srgbClr val="0A017F"/>
                          </a:solidFill>
                          <a:effectLst/>
                          <a:latin typeface="Helvetica" charset="0"/>
                        </a:rPr>
                        <a:t>report success or failure (non-blocking)</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rdp(S)</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1" u="none" strike="noStrike" cap="none" normalizeH="0" baseline="0">
                          <a:ln>
                            <a:noFill/>
                          </a:ln>
                          <a:solidFill>
                            <a:srgbClr val="7F0101"/>
                          </a:solidFill>
                          <a:effectLst/>
                          <a:latin typeface="Helvetica" charset="0"/>
                        </a:rPr>
                        <a:t>try to read</a:t>
                      </a:r>
                      <a:r>
                        <a:rPr kumimoji="0" lang="en-US" sz="2000" b="0" i="0" u="none" strike="noStrike" cap="none" normalizeH="0" baseline="0">
                          <a:ln>
                            <a:noFill/>
                          </a:ln>
                          <a:solidFill>
                            <a:srgbClr val="0A017F"/>
                          </a:solidFill>
                          <a:effectLst/>
                          <a:latin typeface="Helvetica" charset="0"/>
                        </a:rPr>
                        <a:t> a tuple </a:t>
                      </a:r>
                      <a:br>
                        <a:rPr kumimoji="0" lang="en-US" sz="2000" b="0" i="0" u="none" strike="noStrike" cap="none" normalizeH="0" baseline="0">
                          <a:ln>
                            <a:noFill/>
                          </a:ln>
                          <a:solidFill>
                            <a:srgbClr val="0A017F"/>
                          </a:solidFill>
                          <a:effectLst/>
                          <a:latin typeface="Helvetica" charset="0"/>
                        </a:rPr>
                      </a:br>
                      <a:r>
                        <a:rPr kumimoji="0" lang="en-US" sz="2000" b="0" i="0" u="none" strike="noStrike" cap="none" normalizeH="0" baseline="0">
                          <a:ln>
                            <a:noFill/>
                          </a:ln>
                          <a:solidFill>
                            <a:srgbClr val="0A017F"/>
                          </a:solidFill>
                          <a:effectLst/>
                          <a:latin typeface="Helvetica" charset="0"/>
                        </a:rPr>
                        <a:t>report success or failure (non-blocking)</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12700" cap="flat" cmpd="sng" algn="ctr">
                      <a:solidFill>
                        <a:srgbClr val="00027F"/>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Courier" charset="0"/>
                          <a:ea typeface="Courier" charset="0"/>
                          <a:cs typeface="Courier" charset="0"/>
                        </a:rPr>
                        <a:t>eval(E)</a:t>
                      </a:r>
                    </a:p>
                  </a:txBody>
                  <a:tcPr anchor="ctr" horzOverflow="overflow">
                    <a:lnL>
                      <a:noFill/>
                    </a:lnL>
                    <a:lnR w="12700" cap="flat" cmpd="sng" algn="ctr">
                      <a:solidFill>
                        <a:srgbClr val="00027F"/>
                      </a:solidFill>
                      <a:prstDash val="solid"/>
                      <a:round/>
                      <a:headEnd type="none" w="med" len="med"/>
                      <a:tailEnd type="none" w="med" len="med"/>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
                          <a:schemeClr val="hlink"/>
                        </a:buClr>
                        <a:buSzPct val="85000"/>
                        <a:buFont typeface="Helvetica CE" charset="0"/>
                        <a:buNone/>
                        <a:tabLst/>
                      </a:pPr>
                      <a:r>
                        <a:rPr kumimoji="0" lang="en-US" sz="2000" b="0" i="0" u="none" strike="noStrike" cap="none" normalizeH="0" baseline="0">
                          <a:ln>
                            <a:noFill/>
                          </a:ln>
                          <a:solidFill>
                            <a:srgbClr val="0A017F"/>
                          </a:solidFill>
                          <a:effectLst/>
                          <a:latin typeface="Helvetica" charset="0"/>
                        </a:rPr>
                        <a:t>evaluate E in a </a:t>
                      </a:r>
                      <a:r>
                        <a:rPr kumimoji="0" lang="en-US" sz="2000" b="0" i="1" u="none" strike="noStrike" cap="none" normalizeH="0" baseline="0">
                          <a:ln>
                            <a:noFill/>
                          </a:ln>
                          <a:solidFill>
                            <a:srgbClr val="7F0101"/>
                          </a:solidFill>
                          <a:effectLst/>
                          <a:latin typeface="Helvetica" charset="0"/>
                        </a:rPr>
                        <a:t>new process</a:t>
                      </a:r>
                      <a:br>
                        <a:rPr kumimoji="0" lang="en-US" sz="2000" b="0" i="1" u="none" strike="noStrike" cap="none" normalizeH="0" baseline="0">
                          <a:ln>
                            <a:noFill/>
                          </a:ln>
                          <a:solidFill>
                            <a:srgbClr val="7F0101"/>
                          </a:solidFill>
                          <a:effectLst/>
                          <a:latin typeface="Helvetica" charset="0"/>
                        </a:rPr>
                      </a:br>
                      <a:r>
                        <a:rPr kumimoji="0" lang="en-US" sz="2000" b="0" i="0" u="none" strike="noStrike" cap="none" normalizeH="0" baseline="0">
                          <a:ln>
                            <a:noFill/>
                          </a:ln>
                          <a:solidFill>
                            <a:srgbClr val="0A017F"/>
                          </a:solidFill>
                          <a:effectLst/>
                          <a:latin typeface="Helvetica" charset="0"/>
                        </a:rPr>
                        <a:t>leave the result in the tuple space</a:t>
                      </a:r>
                    </a:p>
                  </a:txBody>
                  <a:tcPr horzOverflow="overflow">
                    <a:lnL w="12700" cap="flat" cmpd="sng" algn="ctr">
                      <a:solidFill>
                        <a:srgbClr val="00027F"/>
                      </a:solidFill>
                      <a:prstDash val="solid"/>
                      <a:round/>
                      <a:headEnd type="none" w="med" len="med"/>
                      <a:tailEnd type="none" w="med" len="med"/>
                    </a:lnL>
                    <a:lnR>
                      <a:noFill/>
                    </a:lnR>
                    <a:lnT w="12700" cap="flat" cmpd="sng" algn="ctr">
                      <a:solidFill>
                        <a:srgbClr val="00027F"/>
                      </a:solidFill>
                      <a:prstDash val="solid"/>
                      <a:round/>
                      <a:headEnd type="none" w="med" len="med"/>
                      <a:tailEnd type="none" w="med" len="med"/>
                    </a:lnT>
                    <a:lnB w="28575" cap="flat" cmpd="sng" algn="ctr">
                      <a:solidFill>
                        <a:srgbClr val="00027F"/>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Date Placeholder 3"/>
          <p:cNvSpPr>
            <a:spLocks noGrp="1"/>
          </p:cNvSpPr>
          <p:nvPr>
            <p:ph type="dt" sz="quarter" idx="10"/>
          </p:nvPr>
        </p:nvSpPr>
        <p:spPr>
          <a:noFill/>
        </p:spPr>
        <p:txBody>
          <a:bodyPr/>
          <a:lstStyle/>
          <a:p>
            <a:r>
              <a:rPr lang="en-US" smtClean="0"/>
              <a:t>© Oscar Nierstrasz</a:t>
            </a:r>
            <a:endParaRPr lang="de-CH" smtClean="0"/>
          </a:p>
        </p:txBody>
      </p:sp>
      <p:sp>
        <p:nvSpPr>
          <p:cNvPr id="75779" name="Slide Number Placeholder 5"/>
          <p:cNvSpPr>
            <a:spLocks noGrp="1"/>
          </p:cNvSpPr>
          <p:nvPr>
            <p:ph type="sldNum" sz="quarter" idx="12"/>
          </p:nvPr>
        </p:nvSpPr>
        <p:spPr>
          <a:noFill/>
        </p:spPr>
        <p:txBody>
          <a:bodyPr/>
          <a:lstStyle/>
          <a:p>
            <a:fld id="{256B34ED-A7A2-C744-B286-E8A21887EF38}" type="slidenum">
              <a:rPr lang="de-CH" smtClean="0"/>
              <a:pPr/>
              <a:t>33</a:t>
            </a:fld>
            <a:endParaRPr lang="de-CH" sz="1400" smtClean="0">
              <a:solidFill>
                <a:srgbClr val="7E7E7E"/>
              </a:solidFill>
              <a:latin typeface="Times" charset="0"/>
            </a:endParaRPr>
          </a:p>
        </p:txBody>
      </p:sp>
      <p:pic>
        <p:nvPicPr>
          <p:cNvPr id="75780"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75781" name="Rectangle 3"/>
          <p:cNvSpPr>
            <a:spLocks noGrp="1" noChangeArrowheads="1"/>
          </p:cNvSpPr>
          <p:nvPr>
            <p:ph type="title"/>
          </p:nvPr>
        </p:nvSpPr>
        <p:spPr/>
        <p:txBody>
          <a:bodyPr/>
          <a:lstStyle/>
          <a:p>
            <a:pPr eaLnBrk="1" hangingPunct="1"/>
            <a:r>
              <a:rPr lang="en-US"/>
              <a:t>Roadmap</a:t>
            </a:r>
          </a:p>
        </p:txBody>
      </p:sp>
      <p:sp>
        <p:nvSpPr>
          <p:cNvPr id="75782"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dirty="0" smtClean="0"/>
              <a:t>Flow architectures</a:t>
            </a:r>
          </a:p>
          <a:p>
            <a:pPr lvl="1"/>
            <a:r>
              <a:rPr lang="en-US" dirty="0" smtClean="0"/>
              <a:t>Active Prime Sieve</a:t>
            </a:r>
          </a:p>
          <a:p>
            <a:r>
              <a:rPr lang="en-US" b="1" dirty="0" smtClean="0"/>
              <a:t>Blackboard architectures</a:t>
            </a:r>
          </a:p>
          <a:p>
            <a:pPr lvl="1"/>
            <a:r>
              <a:rPr lang="en-US" b="1"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75783"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Example: Fibonacci with JavaSpaces</a:t>
            </a:r>
          </a:p>
        </p:txBody>
      </p:sp>
      <p:sp>
        <p:nvSpPr>
          <p:cNvPr id="77827" name="Date Placeholder 3"/>
          <p:cNvSpPr>
            <a:spLocks noGrp="1"/>
          </p:cNvSpPr>
          <p:nvPr>
            <p:ph type="dt" sz="quarter" idx="10"/>
          </p:nvPr>
        </p:nvSpPr>
        <p:spPr>
          <a:noFill/>
        </p:spPr>
        <p:txBody>
          <a:bodyPr/>
          <a:lstStyle/>
          <a:p>
            <a:r>
              <a:rPr lang="en-US" smtClean="0"/>
              <a:t>© Oscar Nierstrasz</a:t>
            </a:r>
            <a:endParaRPr lang="de-CH" smtClean="0"/>
          </a:p>
        </p:txBody>
      </p:sp>
      <p:sp>
        <p:nvSpPr>
          <p:cNvPr id="77828"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77829" name="Slide Number Placeholder 5"/>
          <p:cNvSpPr>
            <a:spLocks noGrp="1"/>
          </p:cNvSpPr>
          <p:nvPr>
            <p:ph type="sldNum" sz="quarter" idx="12"/>
          </p:nvPr>
        </p:nvSpPr>
        <p:spPr>
          <a:noFill/>
        </p:spPr>
        <p:txBody>
          <a:bodyPr/>
          <a:lstStyle/>
          <a:p>
            <a:fld id="{A594A9C3-A3D2-F543-B23A-6F7B79CFC11D}" type="slidenum">
              <a:rPr lang="de-CH" smtClean="0"/>
              <a:pPr/>
              <a:t>34</a:t>
            </a:fld>
            <a:endParaRPr lang="de-CH" sz="1400" smtClean="0">
              <a:solidFill>
                <a:srgbClr val="7E7E7E"/>
              </a:solidFill>
              <a:latin typeface="Times" charset="0"/>
            </a:endParaRPr>
          </a:p>
        </p:txBody>
      </p:sp>
      <p:sp>
        <p:nvSpPr>
          <p:cNvPr id="77830" name="Rectangle 4"/>
          <p:cNvSpPr>
            <a:spLocks noChangeArrowheads="1"/>
          </p:cNvSpPr>
          <p:nvPr/>
        </p:nvSpPr>
        <p:spPr bwMode="auto">
          <a:xfrm>
            <a:off x="220663" y="1828800"/>
            <a:ext cx="8694737" cy="437991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600" dirty="0" err="1">
                <a:solidFill>
                  <a:srgbClr val="0A017F"/>
                </a:solidFill>
                <a:latin typeface="Courier" charset="0"/>
                <a:ea typeface="Courier" charset="0"/>
                <a:cs typeface="Courier" charset="0"/>
              </a:rPr>
              <a:t>int</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fib(final</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int</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n</a:t>
            </a:r>
            <a:r>
              <a:rPr lang="en-US" sz="16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Tuple</a:t>
            </a:r>
            <a:r>
              <a:rPr lang="en-US" sz="1600" dirty="0">
                <a:solidFill>
                  <a:srgbClr val="0A017F"/>
                </a:solidFill>
                <a:latin typeface="Courier" charset="0"/>
                <a:ea typeface="Courier" charset="0"/>
                <a:cs typeface="Courier" charset="0"/>
              </a:rPr>
              <a:t> </a:t>
            </a:r>
            <a:r>
              <a:rPr lang="en-US" sz="1600" dirty="0" err="1">
                <a:solidFill>
                  <a:srgbClr val="0A017F"/>
                </a:solidFill>
                <a:latin typeface="Courier" charset="0"/>
                <a:ea typeface="Courier" charset="0"/>
                <a:cs typeface="Courier" charset="0"/>
              </a:rPr>
              <a:t>tuple</a:t>
            </a:r>
            <a:r>
              <a:rPr lang="en-US" sz="16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tuple</a:t>
            </a:r>
            <a:r>
              <a:rPr lang="en-US" sz="1600" b="1" dirty="0">
                <a:solidFill>
                  <a:srgbClr val="0A017F"/>
                </a:solidFill>
                <a:latin typeface="Courier" charset="0"/>
                <a:ea typeface="Courier" charset="0"/>
                <a:cs typeface="Courier" charset="0"/>
              </a:rPr>
              <a:t> = </a:t>
            </a:r>
            <a:r>
              <a:rPr lang="en-US" sz="1600" b="1" dirty="0" err="1">
                <a:solidFill>
                  <a:srgbClr val="0A017F"/>
                </a:solidFill>
                <a:latin typeface="Courier" charset="0"/>
                <a:ea typeface="Courier" charset="0"/>
                <a:cs typeface="Courier" charset="0"/>
              </a:rPr>
              <a:t>rdp(new</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Tuple("Fib</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a:t>
            </a:r>
            <a:r>
              <a:rPr lang="en-US" sz="1600" b="1" dirty="0">
                <a:solidFill>
                  <a:srgbClr val="0A017F"/>
                </a:solidFill>
                <a:latin typeface="Courier" charset="0"/>
                <a:ea typeface="Courier" charset="0"/>
                <a:cs typeface="Courier" charset="0"/>
              </a:rPr>
              <a:t>, null));</a:t>
            </a:r>
            <a:r>
              <a:rPr lang="en-US" sz="1600" b="1" dirty="0" smtClean="0">
                <a:solidFill>
                  <a:srgbClr val="0A017F"/>
                </a:solidFill>
                <a:latin typeface="Courier" charset="0"/>
                <a:ea typeface="Courier" charset="0"/>
                <a:cs typeface="Courier" charset="0"/>
              </a:rPr>
              <a:t>			</a:t>
            </a:r>
            <a:r>
              <a:rPr lang="en-US" sz="1600" b="1" i="1" dirty="0">
                <a:solidFill>
                  <a:schemeClr val="accent2"/>
                </a:solidFill>
                <a:latin typeface="Courier" charset="0"/>
                <a:ea typeface="Courier" charset="0"/>
                <a:cs typeface="Courier" charset="0"/>
              </a:rPr>
              <a:t>// non-blocking</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if (</a:t>
            </a:r>
            <a:r>
              <a:rPr lang="en-US" sz="1600" dirty="0" err="1">
                <a:solidFill>
                  <a:srgbClr val="0A017F"/>
                </a:solidFill>
                <a:latin typeface="Courier" charset="0"/>
                <a:ea typeface="Courier" charset="0"/>
                <a:cs typeface="Courier" charset="0"/>
              </a:rPr>
              <a:t>tuple</a:t>
            </a:r>
            <a:r>
              <a:rPr lang="en-US" sz="1600" dirty="0">
                <a:solidFill>
                  <a:srgbClr val="0A017F"/>
                </a:solidFill>
                <a:latin typeface="Courier" charset="0"/>
                <a:ea typeface="Courier" charset="0"/>
                <a:cs typeface="Courier" charset="0"/>
              </a:rPr>
              <a:t> != null) {</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return </a:t>
            </a:r>
            <a:r>
              <a:rPr lang="en-US" sz="1600" dirty="0" err="1">
                <a:solidFill>
                  <a:srgbClr val="0A017F"/>
                </a:solidFill>
                <a:latin typeface="Courier" charset="0"/>
                <a:ea typeface="Courier" charset="0"/>
                <a:cs typeface="Courier" charset="0"/>
              </a:rPr>
              <a:t>tuple.result</a:t>
            </a:r>
            <a:r>
              <a:rPr lang="en-US" sz="16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if (</a:t>
            </a:r>
            <a:r>
              <a:rPr lang="en-US" sz="1600" dirty="0" err="1">
                <a:solidFill>
                  <a:srgbClr val="0A017F"/>
                </a:solidFill>
                <a:latin typeface="Courier" charset="0"/>
                <a:ea typeface="Courier" charset="0"/>
                <a:cs typeface="Courier" charset="0"/>
              </a:rPr>
              <a:t>n</a:t>
            </a:r>
            <a:r>
              <a:rPr lang="en-US" sz="1600" dirty="0">
                <a:solidFill>
                  <a:srgbClr val="0A017F"/>
                </a:solidFill>
                <a:latin typeface="Courier" charset="0"/>
                <a:ea typeface="Courier" charset="0"/>
                <a:cs typeface="Courier" charset="0"/>
              </a:rPr>
              <a:t>&lt;2) {</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out(new</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Tuple("Fib</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a:t>
            </a:r>
            <a:r>
              <a:rPr lang="en-US" sz="1600" b="1" dirty="0">
                <a:solidFill>
                  <a:srgbClr val="0A017F"/>
                </a:solidFill>
                <a:latin typeface="Courier" charset="0"/>
                <a:ea typeface="Courier" charset="0"/>
                <a:cs typeface="Courier" charset="0"/>
              </a:rPr>
              <a:t>, 1));			</a:t>
            </a:r>
            <a:r>
              <a:rPr lang="en-US" sz="1600" b="1">
                <a:solidFill>
                  <a:srgbClr val="0A017F"/>
                </a:solidFill>
                <a:latin typeface="Courier" charset="0"/>
                <a:ea typeface="Courier" charset="0"/>
                <a:cs typeface="Courier" charset="0"/>
              </a:rPr>
              <a:t>	</a:t>
            </a:r>
            <a:r>
              <a:rPr lang="en-US" sz="1600" b="1" smtClean="0">
                <a:solidFill>
                  <a:srgbClr val="0A017F"/>
                </a:solidFill>
                <a:latin typeface="Courier" charset="0"/>
                <a:ea typeface="Courier" charset="0"/>
                <a:cs typeface="Courier" charset="0"/>
              </a:rPr>
              <a:t>			</a:t>
            </a:r>
            <a:r>
              <a:rPr lang="en-US" sz="1600" b="1" dirty="0" smtClean="0">
                <a:solidFill>
                  <a:srgbClr val="0A017F"/>
                </a:solidFill>
                <a:latin typeface="Courier" charset="0"/>
                <a:ea typeface="Courier" charset="0"/>
                <a:cs typeface="Courier" charset="0"/>
              </a:rPr>
              <a:t>	</a:t>
            </a:r>
            <a:r>
              <a:rPr lang="en-US" sz="1600" b="1" i="1" dirty="0" smtClean="0">
                <a:solidFill>
                  <a:srgbClr val="7E0007"/>
                </a:solidFill>
                <a:latin typeface="Courier" charset="0"/>
                <a:ea typeface="Courier" charset="0"/>
                <a:cs typeface="Courier" charset="0"/>
              </a:rPr>
              <a:t>/</a:t>
            </a:r>
            <a:r>
              <a:rPr lang="en-US" sz="1600" b="1" i="1" dirty="0">
                <a:solidFill>
                  <a:srgbClr val="7E0007"/>
                </a:solidFill>
                <a:latin typeface="Courier" charset="0"/>
                <a:ea typeface="Courier" charset="0"/>
                <a:cs typeface="Courier" charset="0"/>
              </a:rPr>
              <a:t>/ non-blocking</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return 1;</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eval("Fib</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a:t>
            </a:r>
            <a:r>
              <a:rPr lang="en-US" sz="1600" b="1" dirty="0">
                <a:solidFill>
                  <a:srgbClr val="0A017F"/>
                </a:solidFill>
                <a:latin typeface="Courier" charset="0"/>
                <a:ea typeface="Courier" charset="0"/>
                <a:cs typeface="Courier" charset="0"/>
              </a:rPr>
              <a:t>, new </a:t>
            </a:r>
            <a:r>
              <a:rPr lang="en-US" sz="1600" b="1" dirty="0" err="1">
                <a:solidFill>
                  <a:srgbClr val="0A017F"/>
                </a:solidFill>
                <a:latin typeface="Courier" charset="0"/>
                <a:ea typeface="Courier" charset="0"/>
                <a:cs typeface="Courier" charset="0"/>
              </a:rPr>
              <a:t>Eval("fib</a:t>
            </a:r>
            <a:r>
              <a:rPr lang="en-US" sz="1600" b="1" dirty="0">
                <a:solidFill>
                  <a:srgbClr val="0A017F"/>
                </a:solidFill>
                <a:latin typeface="Courier" charset="0"/>
                <a:ea typeface="Courier" charset="0"/>
                <a:cs typeface="Courier" charset="0"/>
              </a:rPr>
              <a:t>(" + (n-1) + ")+fib(" + (n-2) + ")") {</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public </a:t>
            </a:r>
            <a:r>
              <a:rPr lang="en-US" sz="1600" b="1" dirty="0" err="1">
                <a:solidFill>
                  <a:srgbClr val="0A017F"/>
                </a:solidFill>
                <a:latin typeface="Courier" charset="0"/>
                <a:ea typeface="Courier" charset="0"/>
                <a:cs typeface="Courier" charset="0"/>
              </a:rPr>
              <a:t>int</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expr</a:t>
            </a:r>
            <a:r>
              <a:rPr lang="en-US" sz="1600" b="1" dirty="0">
                <a:solidFill>
                  <a:srgbClr val="0A017F"/>
                </a:solidFill>
                <a:latin typeface="Courier" charset="0"/>
                <a:ea typeface="Courier" charset="0"/>
                <a:cs typeface="Courier" charset="0"/>
              </a:rPr>
              <a:t>() { return fib(n-1)+fib(n-2); }</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 );</a:t>
            </a:r>
          </a:p>
          <a:p>
            <a:pPr defTabSz="379413" eaLnBrk="1" hangingPunct="1">
              <a:lnSpc>
                <a:spcPct val="90000"/>
              </a:lnSpc>
              <a:spcBef>
                <a:spcPct val="20000"/>
              </a:spcBef>
              <a:buClr>
                <a:schemeClr val="hlink"/>
              </a:buClr>
              <a:buSzPct val="85000"/>
              <a:buFont typeface="Helvetica CE" charset="0"/>
              <a:buNone/>
            </a:pP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tuple</a:t>
            </a:r>
            <a:r>
              <a:rPr lang="en-US" sz="1600" b="1" dirty="0">
                <a:solidFill>
                  <a:srgbClr val="0A017F"/>
                </a:solidFill>
                <a:latin typeface="Courier" charset="0"/>
                <a:ea typeface="Courier" charset="0"/>
                <a:cs typeface="Courier" charset="0"/>
              </a:rPr>
              <a:t> = </a:t>
            </a:r>
            <a:r>
              <a:rPr lang="en-US" sz="1600" b="1" dirty="0" err="1">
                <a:solidFill>
                  <a:srgbClr val="0A017F"/>
                </a:solidFill>
                <a:latin typeface="Courier" charset="0"/>
                <a:ea typeface="Courier" charset="0"/>
                <a:cs typeface="Courier" charset="0"/>
              </a:rPr>
              <a:t>rd(new</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Tuple("Fib</a:t>
            </a:r>
            <a:r>
              <a:rPr lang="en-US" sz="1600" b="1" dirty="0">
                <a:solidFill>
                  <a:srgbClr val="0A017F"/>
                </a:solidFill>
                <a:latin typeface="Courier" charset="0"/>
                <a:ea typeface="Courier" charset="0"/>
                <a:cs typeface="Courier" charset="0"/>
              </a:rPr>
              <a:t>", </a:t>
            </a:r>
            <a:r>
              <a:rPr lang="en-US" sz="1600" b="1" dirty="0" err="1">
                <a:solidFill>
                  <a:srgbClr val="0A017F"/>
                </a:solidFill>
                <a:latin typeface="Courier" charset="0"/>
                <a:ea typeface="Courier" charset="0"/>
                <a:cs typeface="Courier" charset="0"/>
              </a:rPr>
              <a:t>n</a:t>
            </a:r>
            <a:r>
              <a:rPr lang="en-US" sz="1600" b="1" dirty="0">
                <a:solidFill>
                  <a:srgbClr val="0A017F"/>
                </a:solidFill>
                <a:latin typeface="Courier" charset="0"/>
                <a:ea typeface="Courier" charset="0"/>
                <a:cs typeface="Courier" charset="0"/>
              </a:rPr>
              <a:t>, null));			</a:t>
            </a:r>
            <a:r>
              <a:rPr lang="en-US" sz="1600" b="1" i="1" dirty="0">
                <a:solidFill>
                  <a:srgbClr val="7E0007"/>
                </a:solidFill>
                <a:latin typeface="Courier" charset="0"/>
                <a:ea typeface="Courier" charset="0"/>
                <a:cs typeface="Courier" charset="0"/>
              </a:rPr>
              <a:t>// blocking</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return </a:t>
            </a:r>
            <a:r>
              <a:rPr lang="en-US" sz="1600" dirty="0" err="1">
                <a:solidFill>
                  <a:srgbClr val="0A017F"/>
                </a:solidFill>
                <a:latin typeface="Courier" charset="0"/>
                <a:ea typeface="Courier" charset="0"/>
                <a:cs typeface="Courier" charset="0"/>
              </a:rPr>
              <a:t>tuple.result</a:t>
            </a:r>
            <a:r>
              <a:rPr lang="en-US" sz="1600" dirty="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dirty="0">
                <a:solidFill>
                  <a:srgbClr val="0A017F"/>
                </a:solidFill>
                <a:latin typeface="Courier" charset="0"/>
                <a:ea typeface="Courier" charset="0"/>
                <a:cs typeface="Courier" charset="0"/>
              </a:rPr>
              <a:t>}	</a:t>
            </a:r>
            <a:r>
              <a:rPr lang="en-US" sz="1600" i="1" dirty="0">
                <a:solidFill>
                  <a:srgbClr val="7E0007"/>
                </a:solidFill>
                <a:latin typeface="Courier" charset="0"/>
                <a:ea typeface="Courier" charset="0"/>
                <a:cs typeface="Courier" charset="0"/>
              </a:rPr>
              <a:t>// Post-condition: </a:t>
            </a:r>
            <a:r>
              <a:rPr lang="en-US" sz="1600" i="1" dirty="0" err="1">
                <a:solidFill>
                  <a:srgbClr val="7E0007"/>
                </a:solidFill>
                <a:latin typeface="Courier" charset="0"/>
                <a:ea typeface="Courier" charset="0"/>
                <a:cs typeface="Courier" charset="0"/>
              </a:rPr>
              <a:t>rdp("Fib",n,null</a:t>
            </a:r>
            <a:r>
              <a:rPr lang="en-US" sz="1600" i="1" dirty="0">
                <a:solidFill>
                  <a:srgbClr val="7E0007"/>
                </a:solidFill>
                <a:latin typeface="Courier" charset="0"/>
                <a:ea typeface="Courier" charset="0"/>
                <a:cs typeface="Courier" charset="0"/>
              </a:rPr>
              <a:t>) != null</a:t>
            </a:r>
          </a:p>
        </p:txBody>
      </p:sp>
      <p:grpSp>
        <p:nvGrpSpPr>
          <p:cNvPr id="77831" name="Group 5"/>
          <p:cNvGrpSpPr>
            <a:grpSpLocks/>
          </p:cNvGrpSpPr>
          <p:nvPr/>
        </p:nvGrpSpPr>
        <p:grpSpPr bwMode="auto">
          <a:xfrm>
            <a:off x="8382000" y="6172200"/>
            <a:ext cx="457200" cy="457200"/>
            <a:chOff x="5184" y="3552"/>
            <a:chExt cx="288" cy="288"/>
          </a:xfrm>
        </p:grpSpPr>
        <p:sp>
          <p:nvSpPr>
            <p:cNvPr id="77833"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7834"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77832" name="Rectangle 9"/>
          <p:cNvSpPr>
            <a:spLocks noChangeArrowheads="1"/>
          </p:cNvSpPr>
          <p:nvPr/>
        </p:nvSpPr>
        <p:spPr bwMode="auto">
          <a:xfrm>
            <a:off x="7848600" y="5918200"/>
            <a:ext cx="1055688" cy="276225"/>
          </a:xfrm>
          <a:prstGeom prst="rect">
            <a:avLst/>
          </a:prstGeom>
          <a:noFill/>
          <a:ln w="9525">
            <a:noFill/>
            <a:miter lim="800000"/>
            <a:headEnd/>
            <a:tailEnd/>
          </a:ln>
        </p:spPr>
        <p:txBody>
          <a:bodyPr wrap="none">
            <a:prstTxWarp prst="textNoShape">
              <a:avLst/>
            </a:prstTxWarp>
            <a:spAutoFit/>
          </a:bodyPr>
          <a:lstStyle/>
          <a:p>
            <a:r>
              <a:rPr lang="en-US" sz="1200" i="1"/>
              <a:t>JavaSpaces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mtClean="0"/>
              <a:t>Accessing the tuple space</a:t>
            </a:r>
          </a:p>
        </p:txBody>
      </p:sp>
      <p:sp>
        <p:nvSpPr>
          <p:cNvPr id="79875" name="Date Placeholder 3"/>
          <p:cNvSpPr>
            <a:spLocks noGrp="1"/>
          </p:cNvSpPr>
          <p:nvPr>
            <p:ph type="dt" sz="quarter" idx="10"/>
          </p:nvPr>
        </p:nvSpPr>
        <p:spPr>
          <a:noFill/>
        </p:spPr>
        <p:txBody>
          <a:bodyPr/>
          <a:lstStyle/>
          <a:p>
            <a:r>
              <a:rPr lang="en-US" smtClean="0"/>
              <a:t>© Oscar Nierstrasz</a:t>
            </a:r>
            <a:endParaRPr lang="de-CH" smtClean="0"/>
          </a:p>
        </p:txBody>
      </p:sp>
      <p:sp>
        <p:nvSpPr>
          <p:cNvPr id="79876"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79877" name="Slide Number Placeholder 5"/>
          <p:cNvSpPr>
            <a:spLocks noGrp="1"/>
          </p:cNvSpPr>
          <p:nvPr>
            <p:ph type="sldNum" sz="quarter" idx="12"/>
          </p:nvPr>
        </p:nvSpPr>
        <p:spPr>
          <a:noFill/>
        </p:spPr>
        <p:txBody>
          <a:bodyPr/>
          <a:lstStyle/>
          <a:p>
            <a:fld id="{AB82F87D-BFFC-9F4C-AA55-361473530AC0}" type="slidenum">
              <a:rPr lang="de-CH" smtClean="0"/>
              <a:pPr/>
              <a:t>35</a:t>
            </a:fld>
            <a:endParaRPr lang="de-CH" sz="1400" smtClean="0">
              <a:solidFill>
                <a:srgbClr val="7E7E7E"/>
              </a:solidFill>
              <a:latin typeface="Times" charset="0"/>
            </a:endParaRPr>
          </a:p>
        </p:txBody>
      </p:sp>
      <p:sp>
        <p:nvSpPr>
          <p:cNvPr id="79878" name="Rectangle 4"/>
          <p:cNvSpPr>
            <a:spLocks noChangeArrowheads="1"/>
          </p:cNvSpPr>
          <p:nvPr/>
        </p:nvSpPr>
        <p:spPr bwMode="auto">
          <a:xfrm>
            <a:off x="304800" y="1749425"/>
            <a:ext cx="8461375" cy="4651375"/>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private Tuple </a:t>
            </a:r>
            <a:r>
              <a:rPr lang="en-US" sz="1600" b="1">
                <a:solidFill>
                  <a:srgbClr val="0A017F"/>
                </a:solidFill>
                <a:latin typeface="Courier" charset="0"/>
                <a:ea typeface="Courier" charset="0"/>
                <a:cs typeface="Courier" charset="0"/>
              </a:rPr>
              <a:t>rdp</a:t>
            </a:r>
            <a:r>
              <a:rPr lang="en-US" sz="1600">
                <a:solidFill>
                  <a:srgbClr val="0A017F"/>
                </a:solidFill>
                <a:latin typeface="Courier" charset="0"/>
                <a:ea typeface="Courier" charset="0"/>
                <a:cs typeface="Courier" charset="0"/>
              </a:rPr>
              <a:t>(Tuple template)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a:t>
            </a:r>
            <a:r>
              <a:rPr lang="en-US" sz="1600" b="1">
                <a:solidFill>
                  <a:srgbClr val="0A017F"/>
                </a:solidFill>
                <a:latin typeface="Courier" charset="0"/>
                <a:ea typeface="Courier" charset="0"/>
                <a:cs typeface="Courier" charset="0"/>
              </a:rPr>
              <a:t>tupleSpace.read(template, ZeroWaitTime)</a:t>
            </a: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private Tuple </a:t>
            </a:r>
            <a:r>
              <a:rPr lang="en-US" sz="1600" b="1">
                <a:solidFill>
                  <a:srgbClr val="0A017F"/>
                </a:solidFill>
                <a:latin typeface="Courier" charset="0"/>
                <a:ea typeface="Courier" charset="0"/>
                <a:cs typeface="Courier" charset="0"/>
              </a:rPr>
              <a:t>rd</a:t>
            </a:r>
            <a:r>
              <a:rPr lang="en-US" sz="1600">
                <a:solidFill>
                  <a:srgbClr val="0A017F"/>
                </a:solidFill>
                <a:latin typeface="Courier" charset="0"/>
                <a:ea typeface="Courier" charset="0"/>
                <a:cs typeface="Courier" charset="0"/>
              </a:rPr>
              <a:t>(Tuple template)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a:t>
            </a:r>
            <a:r>
              <a:rPr lang="en-US" sz="1600" b="1">
                <a:solidFill>
                  <a:srgbClr val="0A017F"/>
                </a:solidFill>
                <a:latin typeface="Courier" charset="0"/>
                <a:ea typeface="Courier" charset="0"/>
                <a:cs typeface="Courier" charset="0"/>
              </a:rPr>
              <a:t>tupleSpace.read(template, WaitTime)</a:t>
            </a: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private Tuple </a:t>
            </a:r>
            <a:r>
              <a:rPr lang="en-US" sz="1600" b="1">
                <a:solidFill>
                  <a:srgbClr val="0A017F"/>
                </a:solidFill>
                <a:latin typeface="Courier" charset="0"/>
                <a:ea typeface="Courier" charset="0"/>
                <a:cs typeface="Courier" charset="0"/>
              </a:rPr>
              <a:t>inp</a:t>
            </a:r>
            <a:r>
              <a:rPr lang="en-US" sz="1600">
                <a:solidFill>
                  <a:srgbClr val="0A017F"/>
                </a:solidFill>
                <a:latin typeface="Courier" charset="0"/>
                <a:ea typeface="Courier" charset="0"/>
                <a:cs typeface="Courier" charset="0"/>
              </a:rPr>
              <a:t>(Tuple template)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return tupleSpace.</a:t>
            </a:r>
            <a:r>
              <a:rPr lang="en-US" sz="1600" b="1">
                <a:solidFill>
                  <a:srgbClr val="0A017F"/>
                </a:solidFill>
                <a:latin typeface="Courier" charset="0"/>
                <a:ea typeface="Courier" charset="0"/>
                <a:cs typeface="Courier" charset="0"/>
              </a:rPr>
              <a:t>take</a:t>
            </a:r>
            <a:r>
              <a:rPr lang="en-US" sz="1600">
                <a:solidFill>
                  <a:srgbClr val="0A017F"/>
                </a:solidFill>
                <a:latin typeface="Courier" charset="0"/>
                <a:ea typeface="Courier" charset="0"/>
                <a:cs typeface="Courier" charset="0"/>
              </a:rPr>
              <a:t>(template, ZeroWaitTime);</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private void </a:t>
            </a:r>
            <a:r>
              <a:rPr lang="en-US" sz="1600" b="1">
                <a:solidFill>
                  <a:srgbClr val="0A017F"/>
                </a:solidFill>
                <a:latin typeface="Courier" charset="0"/>
                <a:ea typeface="Courier" charset="0"/>
                <a:cs typeface="Courier" charset="0"/>
              </a:rPr>
              <a:t>out</a:t>
            </a:r>
            <a:r>
              <a:rPr lang="en-US" sz="1600">
                <a:solidFill>
                  <a:srgbClr val="0A017F"/>
                </a:solidFill>
                <a:latin typeface="Courier" charset="0"/>
                <a:ea typeface="Courier" charset="0"/>
                <a:cs typeface="Courier" charset="0"/>
              </a:rPr>
              <a:t>(Tuple template)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tupleSpace.</a:t>
            </a:r>
            <a:r>
              <a:rPr lang="en-US" sz="1600" b="1">
                <a:solidFill>
                  <a:srgbClr val="0A017F"/>
                </a:solidFill>
                <a:latin typeface="Courier" charset="0"/>
                <a:ea typeface="Courier" charset="0"/>
                <a:cs typeface="Courier" charset="0"/>
              </a:rPr>
              <a:t>write</a:t>
            </a:r>
            <a:r>
              <a:rPr lang="en-US" sz="1600">
                <a:solidFill>
                  <a:srgbClr val="0A017F"/>
                </a:solidFill>
                <a:latin typeface="Courier" charset="0"/>
                <a:ea typeface="Courier" charset="0"/>
                <a:cs typeface="Courier" charset="0"/>
              </a:rPr>
              <a:t>(template, LeaseTime);</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private void </a:t>
            </a:r>
            <a:r>
              <a:rPr lang="en-US" sz="1600" b="1">
                <a:solidFill>
                  <a:srgbClr val="0A017F"/>
                </a:solidFill>
                <a:latin typeface="Courier" charset="0"/>
                <a:ea typeface="Courier" charset="0"/>
                <a:cs typeface="Courier" charset="0"/>
              </a:rPr>
              <a:t>eval</a:t>
            </a:r>
            <a:r>
              <a:rPr lang="en-US" sz="1600">
                <a:solidFill>
                  <a:srgbClr val="0A017F"/>
                </a:solidFill>
                <a:latin typeface="Courier" charset="0"/>
                <a:ea typeface="Courier" charset="0"/>
                <a:cs typeface="Courier" charset="0"/>
              </a:rPr>
              <a:t>(String fn, final Integer arg, final Eval eval)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new Thread()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public void run() { </a:t>
            </a:r>
            <a:r>
              <a:rPr lang="en-US" sz="1600" b="1">
                <a:solidFill>
                  <a:srgbClr val="0A017F"/>
                </a:solidFill>
                <a:latin typeface="Courier" charset="0"/>
                <a:ea typeface="Courier" charset="0"/>
                <a:cs typeface="Courier" charset="0"/>
              </a:rPr>
              <a:t>out(new Tuple("Fib", arg, eval.expr()))</a:t>
            </a:r>
            <a:r>
              <a:rPr lang="en-US" sz="16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	}.start();</a:t>
            </a:r>
          </a:p>
          <a:p>
            <a:pPr defTabSz="379413" eaLnBrk="1" hangingPunct="1">
              <a:lnSpc>
                <a:spcPct val="90000"/>
              </a:lnSpc>
              <a:spcBef>
                <a:spcPct val="20000"/>
              </a:spcBef>
              <a:buClr>
                <a:schemeClr val="hlink"/>
              </a:buClr>
              <a:buSzPct val="85000"/>
              <a:buFont typeface="Helvetica CE" charset="0"/>
              <a:buNone/>
            </a:pPr>
            <a:r>
              <a:rPr lang="en-US" sz="1600">
                <a:solidFill>
                  <a:srgbClr val="0A017F"/>
                </a:solidFill>
                <a:latin typeface="Courier" charset="0"/>
                <a:ea typeface="Courier" charset="0"/>
                <a:cs typeface="Courier" charset="0"/>
              </a:rPr>
              <a:t>}</a:t>
            </a:r>
          </a:p>
        </p:txBody>
      </p:sp>
      <p:sp>
        <p:nvSpPr>
          <p:cNvPr id="79879" name="Rectangle 4"/>
          <p:cNvSpPr>
            <a:spLocks noChangeArrowheads="1"/>
          </p:cNvSpPr>
          <p:nvPr/>
        </p:nvSpPr>
        <p:spPr bwMode="auto">
          <a:xfrm>
            <a:off x="5438775" y="228600"/>
            <a:ext cx="3476625" cy="1474788"/>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public class Tuple {</a:t>
            </a:r>
          </a:p>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public String functionName;</a:t>
            </a:r>
          </a:p>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public Integer argument;</a:t>
            </a:r>
          </a:p>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public Integer result;</a:t>
            </a:r>
          </a:p>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	...</a:t>
            </a:r>
          </a:p>
          <a:p>
            <a:pPr defTabSz="379413" eaLnBrk="1" hangingPunct="1">
              <a:lnSpc>
                <a:spcPct val="90000"/>
              </a:lnSpc>
              <a:spcBef>
                <a:spcPct val="20000"/>
              </a:spcBef>
              <a:buClr>
                <a:schemeClr val="hlink"/>
              </a:buClr>
              <a:buSzPct val="85000"/>
              <a:buFont typeface="Helvetica CE" charset="0"/>
              <a:buNone/>
            </a:pPr>
            <a:r>
              <a:rPr lang="en-US" sz="1400">
                <a:solidFill>
                  <a:srgbClr val="0A017F"/>
                </a:solidFill>
                <a:latin typeface="Courier" charset="0"/>
                <a:ea typeface="Courier" charset="0"/>
                <a:cs typeface="Courier" charset="0"/>
              </a:rPr>
              <a:t>}</a:t>
            </a:r>
          </a:p>
        </p:txBody>
      </p:sp>
      <p:sp>
        <p:nvSpPr>
          <p:cNvPr id="79880" name="TextBox 13"/>
          <p:cNvSpPr txBox="1">
            <a:spLocks noChangeArrowheads="1"/>
          </p:cNvSpPr>
          <p:nvPr/>
        </p:nvSpPr>
        <p:spPr bwMode="auto">
          <a:xfrm>
            <a:off x="2514600" y="5875338"/>
            <a:ext cx="5562600" cy="830262"/>
          </a:xfrm>
          <a:prstGeom prst="rect">
            <a:avLst/>
          </a:prstGeom>
          <a:solidFill>
            <a:schemeClr val="accent1"/>
          </a:solidFill>
          <a:ln w="9525">
            <a:noFill/>
            <a:miter lim="800000"/>
            <a:headEnd/>
            <a:tailEnd/>
          </a:ln>
        </p:spPr>
        <p:txBody>
          <a:bodyPr>
            <a:prstTxWarp prst="textNoShape">
              <a:avLst/>
            </a:prstTxWarp>
            <a:spAutoFit/>
          </a:bodyPr>
          <a:lstStyle/>
          <a:p>
            <a:r>
              <a:rPr lang="en-US" i="1">
                <a:solidFill>
                  <a:srgbClr val="7E0007"/>
                </a:solidFill>
              </a:rPr>
              <a:t>We wrap a JavaSpaces implementation to resemble Linda more closely.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Date Placeholder 2"/>
          <p:cNvSpPr>
            <a:spLocks noGrp="1"/>
          </p:cNvSpPr>
          <p:nvPr>
            <p:ph type="dt" sz="quarter" idx="10"/>
          </p:nvPr>
        </p:nvSpPr>
        <p:spPr>
          <a:noFill/>
        </p:spPr>
        <p:txBody>
          <a:bodyPr/>
          <a:lstStyle/>
          <a:p>
            <a:r>
              <a:rPr lang="en-US" smtClean="0"/>
              <a:t>© Oscar Nierstrasz</a:t>
            </a:r>
            <a:endParaRPr lang="de-CH" smtClean="0"/>
          </a:p>
        </p:txBody>
      </p:sp>
      <p:sp>
        <p:nvSpPr>
          <p:cNvPr id="81923"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81924" name="Slide Number Placeholder 4"/>
          <p:cNvSpPr>
            <a:spLocks noGrp="1"/>
          </p:cNvSpPr>
          <p:nvPr>
            <p:ph type="sldNum" sz="quarter" idx="12"/>
          </p:nvPr>
        </p:nvSpPr>
        <p:spPr>
          <a:noFill/>
        </p:spPr>
        <p:txBody>
          <a:bodyPr/>
          <a:lstStyle/>
          <a:p>
            <a:fld id="{F159BAAE-9885-FA42-8FC7-1DA32E887723}" type="slidenum">
              <a:rPr lang="de-CH" smtClean="0"/>
              <a:pPr/>
              <a:t>36</a:t>
            </a:fld>
            <a:endParaRPr lang="de-CH" sz="1400" smtClean="0">
              <a:solidFill>
                <a:srgbClr val="7E7E7E"/>
              </a:solidFill>
              <a:latin typeface="Times" charset="0"/>
            </a:endParaRPr>
          </a:p>
        </p:txBody>
      </p:sp>
      <p:sp>
        <p:nvSpPr>
          <p:cNvPr id="7" name="Rectangle 6"/>
          <p:cNvSpPr>
            <a:spLocks noChangeArrowheads="1"/>
          </p:cNvSpPr>
          <p:nvPr/>
        </p:nvSpPr>
        <p:spPr bwMode="auto">
          <a:xfrm>
            <a:off x="2286000" y="288925"/>
            <a:ext cx="5943600" cy="6340475"/>
          </a:xfrm>
          <a:prstGeom prst="rect">
            <a:avLst/>
          </a:prstGeom>
          <a:solidFill>
            <a:srgbClr val="F5F399"/>
          </a:solidFill>
          <a:ln w="9525">
            <a:noFill/>
            <a:miter lim="800000"/>
            <a:headEnd/>
            <a:tailEnd/>
          </a:ln>
        </p:spPr>
        <p:txBody>
          <a:bodyPr>
            <a:prstTxWarp prst="textNoShape">
              <a:avLst/>
            </a:prstTxWarp>
            <a:spAutoFit/>
          </a:bodyPr>
          <a:lstStyle/>
          <a:p>
            <a:r>
              <a:rPr lang="en-US" sz="1400">
                <a:latin typeface="Courier" charset="0"/>
                <a:ea typeface="Courier" charset="0"/>
                <a:cs typeface="Courier" charset="0"/>
              </a:rPr>
              <a:t>Computing fib(5)</a:t>
            </a:r>
          </a:p>
          <a:p>
            <a:r>
              <a:rPr lang="en-US" sz="1400">
                <a:latin typeface="Courier" charset="0"/>
                <a:ea typeface="Courier" charset="0"/>
                <a:cs typeface="Courier" charset="0"/>
              </a:rPr>
              <a:t>rdp(Tuple("Fib", 5, null)) = null</a:t>
            </a:r>
          </a:p>
          <a:p>
            <a:r>
              <a:rPr lang="en-US" sz="1400">
                <a:latin typeface="Courier" charset="0"/>
                <a:ea typeface="Courier" charset="0"/>
                <a:cs typeface="Courier" charset="0"/>
              </a:rPr>
              <a:t>eval("Fib", 5, fib(4)+fib(3))</a:t>
            </a:r>
          </a:p>
          <a:p>
            <a:r>
              <a:rPr lang="en-US" sz="1400" b="1">
                <a:latin typeface="Courier" charset="0"/>
                <a:ea typeface="Courier" charset="0"/>
                <a:cs typeface="Courier" charset="0"/>
              </a:rPr>
              <a:t>rd(Tuple("Fib", 5, null)) [blocks]</a:t>
            </a:r>
          </a:p>
          <a:p>
            <a:r>
              <a:rPr lang="en-US" sz="1400">
                <a:latin typeface="Courier" charset="0"/>
                <a:ea typeface="Courier" charset="0"/>
                <a:cs typeface="Courier" charset="0"/>
              </a:rPr>
              <a:t>rdp(Tuple("Fib", 4, null)) = null</a:t>
            </a:r>
          </a:p>
          <a:p>
            <a:r>
              <a:rPr lang="en-US" sz="1400">
                <a:latin typeface="Courier" charset="0"/>
                <a:ea typeface="Courier" charset="0"/>
                <a:cs typeface="Courier" charset="0"/>
              </a:rPr>
              <a:t>eval("Fib", 4, fib(3)+fib(2))</a:t>
            </a:r>
          </a:p>
          <a:p>
            <a:r>
              <a:rPr lang="en-US" sz="1400" b="1">
                <a:latin typeface="Courier" charset="0"/>
                <a:ea typeface="Courier" charset="0"/>
                <a:cs typeface="Courier" charset="0"/>
              </a:rPr>
              <a:t>rd(Tuple("Fib", 4, null)) [blocks]</a:t>
            </a:r>
          </a:p>
          <a:p>
            <a:r>
              <a:rPr lang="en-US" sz="1400">
                <a:latin typeface="Courier" charset="0"/>
                <a:ea typeface="Courier" charset="0"/>
                <a:cs typeface="Courier" charset="0"/>
              </a:rPr>
              <a:t>rdp(Tuple("Fib", 3, null)) = null</a:t>
            </a:r>
          </a:p>
          <a:p>
            <a:r>
              <a:rPr lang="en-US" sz="1400">
                <a:latin typeface="Courier" charset="0"/>
                <a:ea typeface="Courier" charset="0"/>
                <a:cs typeface="Courier" charset="0"/>
              </a:rPr>
              <a:t>eval("Fib", 3, fib(2)+fib(1))</a:t>
            </a:r>
          </a:p>
          <a:p>
            <a:r>
              <a:rPr lang="en-US" sz="1400" b="1">
                <a:latin typeface="Courier" charset="0"/>
                <a:ea typeface="Courier" charset="0"/>
                <a:cs typeface="Courier" charset="0"/>
              </a:rPr>
              <a:t>rd(Tuple("Fib", 3, null)) [blocks]</a:t>
            </a:r>
          </a:p>
          <a:p>
            <a:r>
              <a:rPr lang="en-US" sz="1400">
                <a:latin typeface="Courier" charset="0"/>
                <a:ea typeface="Courier" charset="0"/>
                <a:cs typeface="Courier" charset="0"/>
              </a:rPr>
              <a:t>rdp(Tuple("Fib", 2, null)) = null</a:t>
            </a:r>
          </a:p>
          <a:p>
            <a:r>
              <a:rPr lang="en-US" sz="1400">
                <a:latin typeface="Courier" charset="0"/>
                <a:ea typeface="Courier" charset="0"/>
                <a:cs typeface="Courier" charset="0"/>
              </a:rPr>
              <a:t>eval("Fib", 2, fib(1)+fib(0))</a:t>
            </a:r>
          </a:p>
          <a:p>
            <a:r>
              <a:rPr lang="en-US" sz="1400" b="1">
                <a:latin typeface="Courier" charset="0"/>
                <a:ea typeface="Courier" charset="0"/>
                <a:cs typeface="Courier" charset="0"/>
              </a:rPr>
              <a:t>rd(Tuple("Fib", 2, null)) [blocks]</a:t>
            </a:r>
          </a:p>
          <a:p>
            <a:r>
              <a:rPr lang="en-US" sz="1400">
                <a:latin typeface="Courier" charset="0"/>
                <a:ea typeface="Courier" charset="0"/>
                <a:cs typeface="Courier" charset="0"/>
              </a:rPr>
              <a:t>rdp(Tuple("Fib", 1, null)) = null</a:t>
            </a:r>
          </a:p>
          <a:p>
            <a:r>
              <a:rPr lang="en-US" sz="1400">
                <a:latin typeface="Courier" charset="0"/>
                <a:ea typeface="Courier" charset="0"/>
                <a:cs typeface="Courier" charset="0"/>
              </a:rPr>
              <a:t>out(Tuple("Fib", 1, 1))</a:t>
            </a:r>
          </a:p>
          <a:p>
            <a:r>
              <a:rPr lang="en-US" sz="1400">
                <a:latin typeface="Courier" charset="0"/>
                <a:ea typeface="Courier" charset="0"/>
                <a:cs typeface="Courier" charset="0"/>
              </a:rPr>
              <a:t>rdp(Tuple("Fib", 0, null)) = null</a:t>
            </a:r>
          </a:p>
          <a:p>
            <a:r>
              <a:rPr lang="en-US" sz="1400">
                <a:latin typeface="Courier" charset="0"/>
                <a:ea typeface="Courier" charset="0"/>
                <a:cs typeface="Courier" charset="0"/>
              </a:rPr>
              <a:t>out(Tuple("Fib", 0, 1))</a:t>
            </a:r>
          </a:p>
          <a:p>
            <a:r>
              <a:rPr lang="en-US" sz="1400">
                <a:latin typeface="Courier" charset="0"/>
                <a:ea typeface="Courier" charset="0"/>
                <a:cs typeface="Courier" charset="0"/>
              </a:rPr>
              <a:t>out(Tuple("Fib", 2, 2))</a:t>
            </a:r>
          </a:p>
          <a:p>
            <a:r>
              <a:rPr lang="en-US" sz="1400" b="1">
                <a:latin typeface="Courier" charset="0"/>
                <a:ea typeface="Courier" charset="0"/>
                <a:cs typeface="Courier" charset="0"/>
              </a:rPr>
              <a:t>rd(Tuple("Fib", 2, 2)) [returns]</a:t>
            </a:r>
          </a:p>
          <a:p>
            <a:r>
              <a:rPr lang="en-US" sz="1400">
                <a:latin typeface="Courier" charset="0"/>
                <a:ea typeface="Courier" charset="0"/>
                <a:cs typeface="Courier" charset="0"/>
              </a:rPr>
              <a:t>rdp(Tuple("Fib", 1, null)) = Tuple("Fib", 1, 1)</a:t>
            </a:r>
          </a:p>
          <a:p>
            <a:r>
              <a:rPr lang="en-US" sz="1400">
                <a:latin typeface="Courier" charset="0"/>
                <a:ea typeface="Courier" charset="0"/>
                <a:cs typeface="Courier" charset="0"/>
              </a:rPr>
              <a:t>out(Tuple("Fib", 3, 3))</a:t>
            </a:r>
          </a:p>
          <a:p>
            <a:r>
              <a:rPr lang="en-US" sz="1400" b="1">
                <a:latin typeface="Courier" charset="0"/>
                <a:ea typeface="Courier" charset="0"/>
                <a:cs typeface="Courier" charset="0"/>
              </a:rPr>
              <a:t>rd(Tuple("Fib", 3, 3)) [returns]</a:t>
            </a:r>
          </a:p>
          <a:p>
            <a:r>
              <a:rPr lang="en-US" sz="1400">
                <a:latin typeface="Courier" charset="0"/>
                <a:ea typeface="Courier" charset="0"/>
                <a:cs typeface="Courier" charset="0"/>
              </a:rPr>
              <a:t>rdp(Tuple("Fib", 2, null)) = Tuple("Fib", 2, 2)</a:t>
            </a:r>
          </a:p>
          <a:p>
            <a:r>
              <a:rPr lang="en-US" sz="1400">
                <a:latin typeface="Courier" charset="0"/>
                <a:ea typeface="Courier" charset="0"/>
                <a:cs typeface="Courier" charset="0"/>
              </a:rPr>
              <a:t>out(Tuple("Fib", 4, 5))</a:t>
            </a:r>
          </a:p>
          <a:p>
            <a:r>
              <a:rPr lang="en-US" sz="1400" b="1">
                <a:latin typeface="Courier" charset="0"/>
                <a:ea typeface="Courier" charset="0"/>
                <a:cs typeface="Courier" charset="0"/>
              </a:rPr>
              <a:t>rd(Tuple("Fib", 4, 5)) [returns]</a:t>
            </a:r>
          </a:p>
          <a:p>
            <a:r>
              <a:rPr lang="en-US" sz="1400">
                <a:latin typeface="Courier" charset="0"/>
                <a:ea typeface="Courier" charset="0"/>
                <a:cs typeface="Courier" charset="0"/>
              </a:rPr>
              <a:t>rdp(Tuple("Fib", 3, null)) = Tuple("Fib", 3, 3)</a:t>
            </a:r>
          </a:p>
          <a:p>
            <a:r>
              <a:rPr lang="en-US" sz="1400">
                <a:latin typeface="Courier" charset="0"/>
                <a:ea typeface="Courier" charset="0"/>
                <a:cs typeface="Courier" charset="0"/>
              </a:rPr>
              <a:t>out(Tuple("Fib", 5, 8))</a:t>
            </a:r>
          </a:p>
          <a:p>
            <a:r>
              <a:rPr lang="en-US" sz="1400" b="1">
                <a:latin typeface="Courier" charset="0"/>
                <a:ea typeface="Courier" charset="0"/>
                <a:cs typeface="Courier" charset="0"/>
              </a:rPr>
              <a:t>rd(Tuple("Fib", 5, 8)) [returns]</a:t>
            </a:r>
          </a:p>
          <a:p>
            <a:r>
              <a:rPr lang="en-US" sz="1400">
                <a:latin typeface="Courier" charset="0"/>
                <a:ea typeface="Courier" charset="0"/>
                <a:cs typeface="Courier" charset="0"/>
              </a:rPr>
              <a:t>DONE: fib(5) = 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
                                            <p:txEl>
                                              <p:pRg st="14" end="14"/>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
                                            <p:txEl>
                                              <p:pRg st="15" end="15"/>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
                                            <p:txEl>
                                              <p:pRg st="16" end="16"/>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
                                            <p:txEl>
                                              <p:pRg st="17" end="17"/>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7">
                                            <p:txEl>
                                              <p:pRg st="18" end="18"/>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7">
                                            <p:txEl>
                                              <p:pRg st="19" end="19"/>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7">
                                            <p:txEl>
                                              <p:pRg st="20" end="20"/>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7">
                                            <p:txEl>
                                              <p:pRg st="21" end="21"/>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7">
                                            <p:txEl>
                                              <p:pRg st="22" end="22"/>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7">
                                            <p:txEl>
                                              <p:pRg st="23" end="23"/>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7">
                                            <p:txEl>
                                              <p:pRg st="24" end="24"/>
                                            </p:txEl>
                                          </p:spTgt>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7">
                                            <p:txEl>
                                              <p:pRg st="25" end="25"/>
                                            </p:txEl>
                                          </p:spTgt>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7">
                                            <p:txEl>
                                              <p:pRg st="26" end="26"/>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7">
                                            <p:txEl>
                                              <p:pRg st="27" end="27"/>
                                            </p:txEl>
                                          </p:spTgt>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7">
                                            <p:txEl>
                                              <p:pRg st="28" end="2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Date Placeholder 3"/>
          <p:cNvSpPr>
            <a:spLocks noGrp="1"/>
          </p:cNvSpPr>
          <p:nvPr>
            <p:ph type="dt" sz="quarter" idx="10"/>
          </p:nvPr>
        </p:nvSpPr>
        <p:spPr>
          <a:noFill/>
        </p:spPr>
        <p:txBody>
          <a:bodyPr/>
          <a:lstStyle/>
          <a:p>
            <a:r>
              <a:rPr lang="en-US" smtClean="0"/>
              <a:t>© Oscar Nierstrasz</a:t>
            </a:r>
            <a:endParaRPr lang="de-CH" smtClean="0"/>
          </a:p>
        </p:txBody>
      </p:sp>
      <p:sp>
        <p:nvSpPr>
          <p:cNvPr id="83971" name="Slide Number Placeholder 5"/>
          <p:cNvSpPr>
            <a:spLocks noGrp="1"/>
          </p:cNvSpPr>
          <p:nvPr>
            <p:ph type="sldNum" sz="quarter" idx="12"/>
          </p:nvPr>
        </p:nvSpPr>
        <p:spPr>
          <a:noFill/>
        </p:spPr>
        <p:txBody>
          <a:bodyPr/>
          <a:lstStyle/>
          <a:p>
            <a:fld id="{1B10E0A4-A727-B846-B033-83B6D2A4564B}" type="slidenum">
              <a:rPr lang="de-CH" smtClean="0"/>
              <a:pPr/>
              <a:t>37</a:t>
            </a:fld>
            <a:endParaRPr lang="de-CH" sz="1400" smtClean="0">
              <a:solidFill>
                <a:srgbClr val="7E7E7E"/>
              </a:solidFill>
              <a:latin typeface="Times" charset="0"/>
            </a:endParaRPr>
          </a:p>
        </p:txBody>
      </p:sp>
      <p:pic>
        <p:nvPicPr>
          <p:cNvPr id="8397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83973" name="Rectangle 3"/>
          <p:cNvSpPr>
            <a:spLocks noGrp="1" noChangeArrowheads="1"/>
          </p:cNvSpPr>
          <p:nvPr>
            <p:ph type="title"/>
          </p:nvPr>
        </p:nvSpPr>
        <p:spPr/>
        <p:txBody>
          <a:bodyPr/>
          <a:lstStyle/>
          <a:p>
            <a:pPr eaLnBrk="1" hangingPunct="1"/>
            <a:r>
              <a:rPr lang="en-US"/>
              <a:t>Roadmap</a:t>
            </a:r>
          </a:p>
        </p:txBody>
      </p:sp>
      <p:sp>
        <p:nvSpPr>
          <p:cNvPr id="83974" name="Rectangle 4"/>
          <p:cNvSpPr>
            <a:spLocks noGrp="1" noChangeArrowheads="1"/>
          </p:cNvSpPr>
          <p:nvPr>
            <p:ph type="body" idx="1"/>
          </p:nvPr>
        </p:nvSpPr>
        <p:spPr/>
        <p:txBody>
          <a:bodyPr/>
          <a:lstStyle/>
          <a:p>
            <a:r>
              <a:rPr lang="en-US" dirty="0" smtClean="0"/>
              <a:t>What is Software Architecture?</a:t>
            </a:r>
          </a:p>
          <a:p>
            <a:r>
              <a:rPr lang="en-US" dirty="0" smtClean="0"/>
              <a:t>Three-layered application architecture</a:t>
            </a:r>
          </a:p>
          <a:p>
            <a:r>
              <a:rPr lang="en-US" dirty="0" smtClean="0"/>
              <a:t>Flow architectures</a:t>
            </a:r>
          </a:p>
          <a:p>
            <a:pPr lvl="1"/>
            <a:r>
              <a:rPr lang="en-US" dirty="0" smtClean="0"/>
              <a:t>Active Prime Sieve</a:t>
            </a:r>
          </a:p>
          <a:p>
            <a:r>
              <a:rPr lang="en-US" dirty="0" smtClean="0"/>
              <a:t>Blackboard architectures</a:t>
            </a:r>
          </a:p>
          <a:p>
            <a:pPr lvl="1"/>
            <a:r>
              <a:rPr lang="en-US" dirty="0" smtClean="0"/>
              <a:t>Fibonacci with Linda</a:t>
            </a:r>
          </a:p>
          <a:p>
            <a:r>
              <a:rPr lang="en-US" b="1" dirty="0" smtClean="0"/>
              <a:t>Thread Pools</a:t>
            </a:r>
            <a:endParaRPr lang="en-US" b="1" dirty="0" smtClean="0"/>
          </a:p>
          <a:p>
            <a:pPr lvl="1"/>
            <a:r>
              <a:rPr lang="en-US" b="1" dirty="0" err="1" smtClean="0"/>
              <a:t>WordCounter</a:t>
            </a:r>
            <a:endParaRPr lang="en-US" b="1" dirty="0" smtClean="0"/>
          </a:p>
        </p:txBody>
      </p:sp>
      <p:sp>
        <p:nvSpPr>
          <p:cNvPr id="83975"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Title 6"/>
          <p:cNvSpPr>
            <a:spLocks noGrp="1"/>
          </p:cNvSpPr>
          <p:nvPr>
            <p:ph type="title"/>
          </p:nvPr>
        </p:nvSpPr>
        <p:spPr/>
        <p:txBody>
          <a:bodyPr/>
          <a:lstStyle/>
          <a:p>
            <a:r>
              <a:rPr lang="en-US" dirty="0" smtClean="0"/>
              <a:t>Counting words with a thread pool</a:t>
            </a:r>
            <a:endParaRPr lang="en-US" dirty="0" smtClean="0"/>
          </a:p>
        </p:txBody>
      </p:sp>
      <p:sp>
        <p:nvSpPr>
          <p:cNvPr id="86019" name="Date Placeholder 3"/>
          <p:cNvSpPr>
            <a:spLocks noGrp="1"/>
          </p:cNvSpPr>
          <p:nvPr>
            <p:ph type="dt" sz="quarter" idx="10"/>
          </p:nvPr>
        </p:nvSpPr>
        <p:spPr>
          <a:noFill/>
        </p:spPr>
        <p:txBody>
          <a:bodyPr/>
          <a:lstStyle/>
          <a:p>
            <a:r>
              <a:rPr lang="en-US" smtClean="0"/>
              <a:t>© Oscar Nierstrasz</a:t>
            </a:r>
            <a:endParaRPr lang="de-CH" smtClean="0"/>
          </a:p>
        </p:txBody>
      </p:sp>
      <p:sp>
        <p:nvSpPr>
          <p:cNvPr id="86020"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86021" name="Slide Number Placeholder 5"/>
          <p:cNvSpPr>
            <a:spLocks noGrp="1"/>
          </p:cNvSpPr>
          <p:nvPr>
            <p:ph type="sldNum" sz="quarter" idx="12"/>
          </p:nvPr>
        </p:nvSpPr>
        <p:spPr>
          <a:noFill/>
        </p:spPr>
        <p:txBody>
          <a:bodyPr/>
          <a:lstStyle/>
          <a:p>
            <a:fld id="{21AA3B5D-AF54-2F4A-905A-A16E26690D5C}" type="slidenum">
              <a:rPr lang="de-CH" smtClean="0"/>
              <a:pPr/>
              <a:t>38</a:t>
            </a:fld>
            <a:endParaRPr lang="de-CH" sz="1400" smtClean="0">
              <a:solidFill>
                <a:srgbClr val="7E7E7E"/>
              </a:solidFill>
              <a:latin typeface="Times" charset="0"/>
            </a:endParaRPr>
          </a:p>
        </p:txBody>
      </p:sp>
      <p:sp>
        <p:nvSpPr>
          <p:cNvPr id="8" name="TextBox 7"/>
          <p:cNvSpPr txBox="1"/>
          <p:nvPr/>
        </p:nvSpPr>
        <p:spPr>
          <a:xfrm>
            <a:off x="457200" y="1562756"/>
            <a:ext cx="7849550" cy="5219044"/>
          </a:xfrm>
          <a:prstGeom prst="rect">
            <a:avLst/>
          </a:prstGeom>
          <a:solidFill>
            <a:schemeClr val="accent1">
              <a:lumMod val="60000"/>
              <a:lumOff val="40000"/>
            </a:schemeClr>
          </a:solidFill>
          <a:effectLst>
            <a:outerShdw blurRad="50800" dist="38100" dir="2700000">
              <a:srgbClr val="000000">
                <a:alpha val="43000"/>
              </a:srgbClr>
            </a:outerShdw>
          </a:effectLst>
        </p:spPr>
        <p:txBody>
          <a:bodyPr wrap="square">
            <a:prstTxWarp prst="textNoShape">
              <a:avLst/>
            </a:prstTxWarp>
            <a:spAutoFit/>
          </a:bodyPr>
          <a:lstStyle/>
          <a:p>
            <a:pPr defTabSz="361950"/>
            <a:r>
              <a:rPr lang="en-US" sz="1200" dirty="0" smtClean="0">
                <a:latin typeface="Courier" charset="0"/>
                <a:ea typeface="Courier" charset="0"/>
                <a:cs typeface="Courier" charset="0"/>
              </a:rPr>
              <a:t>public class </a:t>
            </a:r>
            <a:r>
              <a:rPr lang="en-US" sz="1200" dirty="0" err="1" smtClean="0">
                <a:latin typeface="Courier" charset="0"/>
                <a:ea typeface="Courier" charset="0"/>
                <a:cs typeface="Courier" charset="0"/>
              </a:rPr>
              <a:t>WordCounter</a:t>
            </a:r>
            <a:r>
              <a:rPr lang="en-US" sz="1200" dirty="0" smtClean="0">
                <a:latin typeface="Courier" charset="0"/>
                <a:ea typeface="Courier" charset="0"/>
                <a:cs typeface="Courier" charset="0"/>
              </a:rPr>
              <a:t> implements </a:t>
            </a:r>
            <a:r>
              <a:rPr lang="en-US" sz="1200" dirty="0" err="1" smtClean="0">
                <a:latin typeface="Courier" charset="0"/>
                <a:ea typeface="Courier" charset="0"/>
                <a:cs typeface="Courier" charset="0"/>
              </a:rPr>
              <a:t>Runnable</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public static void </a:t>
            </a:r>
            <a:r>
              <a:rPr lang="en-US" sz="1200" dirty="0" err="1" smtClean="0">
                <a:latin typeface="Courier" charset="0"/>
                <a:ea typeface="Courier" charset="0"/>
                <a:cs typeface="Courier" charset="0"/>
              </a:rPr>
              <a:t>main(String</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args</a:t>
            </a:r>
            <a:r>
              <a:rPr lang="en-US" sz="1200" dirty="0" smtClean="0">
                <a:latin typeface="Courier" charset="0"/>
                <a:ea typeface="Courier" charset="0"/>
                <a:cs typeface="Courier" charset="0"/>
              </a:rPr>
              <a:t>[])  throws </a:t>
            </a:r>
            <a:r>
              <a:rPr lang="en-US" sz="1200" dirty="0" err="1" smtClean="0">
                <a:latin typeface="Courier" charset="0"/>
                <a:ea typeface="Courier" charset="0"/>
                <a:cs typeface="Courier" charset="0"/>
              </a:rPr>
              <a:t>java.io.IOException</a:t>
            </a:r>
            <a:r>
              <a:rPr lang="en-US" sz="1200" dirty="0" smtClean="0">
                <a:latin typeface="Courier" charset="0"/>
                <a:ea typeface="Courier" charset="0"/>
                <a:cs typeface="Courier" charset="0"/>
              </a:rPr>
              <a:t>{</a:t>
            </a:r>
          </a:p>
          <a:p>
            <a:pPr defTabSz="361950"/>
            <a:r>
              <a:rPr lang="en-US" sz="1200" dirty="0" smtClean="0">
                <a:latin typeface="Courier" charset="0"/>
                <a:ea typeface="Courier" charset="0"/>
                <a:cs typeface="Courier" charset="0"/>
              </a:rPr>
              <a:t>       </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for (</a:t>
            </a:r>
            <a:r>
              <a:rPr lang="en-US" sz="1200" dirty="0" err="1" smtClean="0">
                <a:latin typeface="Courier" charset="0"/>
                <a:ea typeface="Courier" charset="0"/>
                <a:cs typeface="Courier" charset="0"/>
              </a:rPr>
              <a:t>int</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i</a:t>
            </a:r>
            <a:r>
              <a:rPr lang="en-US" sz="1200" dirty="0" smtClean="0">
                <a:latin typeface="Courier" charset="0"/>
                <a:ea typeface="Courier" charset="0"/>
                <a:cs typeface="Courier" charset="0"/>
              </a:rPr>
              <a:t> = 1; </a:t>
            </a:r>
            <a:r>
              <a:rPr lang="en-US" sz="1200" dirty="0" err="1" smtClean="0">
                <a:latin typeface="Courier" charset="0"/>
                <a:ea typeface="Courier" charset="0"/>
                <a:cs typeface="Courier" charset="0"/>
              </a:rPr>
              <a:t>i</a:t>
            </a:r>
            <a:r>
              <a:rPr lang="en-US" sz="1200" dirty="0" smtClean="0">
                <a:latin typeface="Courier" charset="0"/>
                <a:ea typeface="Courier" charset="0"/>
                <a:cs typeface="Courier" charset="0"/>
              </a:rPr>
              <a:t>&lt;20 ; </a:t>
            </a:r>
            <a:r>
              <a:rPr lang="en-US" sz="1200" dirty="0" err="1" smtClean="0">
                <a:latin typeface="Courier" charset="0"/>
                <a:ea typeface="Courier" charset="0"/>
                <a:cs typeface="Courier" charset="0"/>
              </a:rPr>
              <a:t>i</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countWords(TESTFILE</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i</a:t>
            </a:r>
            <a:r>
              <a:rPr lang="en-US" sz="1200" dirty="0" smtClean="0">
                <a:latin typeface="Courier" charset="0"/>
                <a:ea typeface="Courier" charset="0"/>
                <a:cs typeface="Courier" charset="0"/>
              </a:rPr>
              <a:t>, CHUNK);</a:t>
            </a: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smtClean="0">
                <a:latin typeface="Courier" charset="0"/>
                <a:ea typeface="Courier" charset="0"/>
                <a:cs typeface="Courier" charset="0"/>
              </a:rPr>
              <a:t>}</a:t>
            </a:r>
          </a:p>
          <a:p>
            <a:pPr defTabSz="361950"/>
            <a:r>
              <a:rPr lang="en-US" sz="1200" dirty="0" smtClean="0">
                <a:latin typeface="Courier" charset="0"/>
                <a:ea typeface="Courier" charset="0"/>
                <a:cs typeface="Courier" charset="0"/>
              </a:rPr>
              <a:t>    private static void </a:t>
            </a:r>
            <a:r>
              <a:rPr lang="en-US" sz="1200" dirty="0" err="1" smtClean="0">
                <a:latin typeface="Courier" charset="0"/>
                <a:ea typeface="Courier" charset="0"/>
                <a:cs typeface="Courier" charset="0"/>
              </a:rPr>
              <a:t>countWords(String</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inputFile</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int</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numThreads</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int</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chunksize</a:t>
            </a:r>
            <a:r>
              <a:rPr lang="en-US" sz="1200" dirty="0" smtClean="0">
                <a:latin typeface="Courier" charset="0"/>
                <a:ea typeface="Courier" charset="0"/>
                <a:cs typeface="Courier" charset="0"/>
              </a:rPr>
              <a:t>)</a:t>
            </a:r>
          </a:p>
          <a:p>
            <a:pPr defTabSz="361950"/>
            <a:r>
              <a:rPr lang="en-US" sz="1200" dirty="0" smtClean="0">
                <a:latin typeface="Courier" charset="0"/>
                <a:ea typeface="Courier" charset="0"/>
                <a:cs typeface="Courier" charset="0"/>
              </a:rPr>
              <a:t>    		throws </a:t>
            </a:r>
            <a:r>
              <a:rPr lang="en-US" sz="1200" dirty="0" err="1" smtClean="0">
                <a:latin typeface="Courier" charset="0"/>
                <a:ea typeface="Courier" charset="0"/>
                <a:cs typeface="Courier" charset="0"/>
              </a:rPr>
              <a:t>java.io.IOException</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while (true) {</a:t>
            </a:r>
            <a:endParaRPr lang="en-US" sz="1200" dirty="0" smtClean="0">
              <a:latin typeface="Courier" charset="0"/>
              <a:ea typeface="Courier" charset="0"/>
              <a:cs typeface="Courier" charset="0"/>
            </a:endParaRPr>
          </a:p>
          <a:p>
            <a:pPr defTabSz="361950"/>
            <a:r>
              <a:rPr lang="en-US" sz="1200" dirty="0" smtClean="0">
                <a:latin typeface="Courier" charset="0"/>
                <a:ea typeface="Courier" charset="0"/>
                <a:cs typeface="Courier" charset="0"/>
              </a:rPr>
              <a:t>			String </a:t>
            </a:r>
            <a:r>
              <a:rPr lang="en-US" sz="1200" dirty="0" err="1" smtClean="0">
                <a:latin typeface="Courier" charset="0"/>
                <a:ea typeface="Courier" charset="0"/>
                <a:cs typeface="Courier" charset="0"/>
              </a:rPr>
              <a:t>taskSubstring</a:t>
            </a:r>
            <a:r>
              <a:rPr lang="en-US" sz="1200" dirty="0" smtClean="0">
                <a:latin typeface="Courier" charset="0"/>
                <a:ea typeface="Courier" charset="0"/>
                <a:cs typeface="Courier" charset="0"/>
              </a:rPr>
              <a:t> = ..</a:t>
            </a:r>
            <a:r>
              <a:rPr lang="en-US" sz="1200" dirty="0" smtClean="0">
                <a:latin typeface="Courier" charset="0"/>
                <a:ea typeface="Courier" charset="0"/>
                <a:cs typeface="Courier" charset="0"/>
              </a:rPr>
              <a:t>. </a:t>
            </a:r>
            <a:r>
              <a:rPr lang="en-US" sz="1200" i="1" dirty="0" smtClean="0">
                <a:latin typeface="Courier" charset="0"/>
                <a:ea typeface="Courier" charset="0"/>
                <a:cs typeface="Courier" charset="0"/>
              </a:rPr>
              <a:t>// grab a chunk of the file to count words</a:t>
            </a:r>
            <a:endParaRPr lang="en-US" sz="1200" dirty="0" smtClean="0">
              <a:latin typeface="Courier" charset="0"/>
              <a:ea typeface="Courier" charset="0"/>
              <a:cs typeface="Courier" charset="0"/>
            </a:endParaRP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b="1" dirty="0" err="1" smtClean="0">
                <a:latin typeface="Courier" charset="0"/>
                <a:ea typeface="Courier" charset="0"/>
                <a:cs typeface="Courier" charset="0"/>
              </a:rPr>
              <a:t>pool.submit</a:t>
            </a:r>
            <a:r>
              <a:rPr lang="en-US" sz="1200" dirty="0" err="1" smtClean="0">
                <a:latin typeface="Courier" charset="0"/>
                <a:ea typeface="Courier" charset="0"/>
                <a:cs typeface="Courier" charset="0"/>
              </a:rPr>
              <a:t>(new</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WordCounter(taskSubstring,m</a:t>
            </a:r>
            <a:r>
              <a:rPr lang="en-US" sz="1200" dirty="0" smtClean="0">
                <a:latin typeface="Courier" charset="0"/>
                <a:ea typeface="Courier" charset="0"/>
                <a:cs typeface="Courier" charset="0"/>
              </a:rPr>
              <a:t>));</a:t>
            </a: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b="1" dirty="0" err="1" smtClean="0">
                <a:latin typeface="Courier" charset="0"/>
                <a:ea typeface="Courier" charset="0"/>
                <a:cs typeface="Courier" charset="0"/>
              </a:rPr>
              <a:t>pool.shutdown</a:t>
            </a:r>
            <a:r>
              <a:rPr lang="en-US" sz="1200" dirty="0" smtClean="0">
                <a:latin typeface="Courier" charset="0"/>
                <a:ea typeface="Courier" charset="0"/>
                <a:cs typeface="Courier" charset="0"/>
              </a:rPr>
              <a:t>();</a:t>
            </a:r>
          </a:p>
          <a:p>
            <a:pPr defTabSz="361950"/>
            <a:r>
              <a:rPr lang="en-US" sz="1200" dirty="0" smtClean="0">
                <a:latin typeface="Courier" charset="0"/>
                <a:ea typeface="Courier" charset="0"/>
                <a:cs typeface="Courier" charset="0"/>
              </a:rPr>
              <a:t>        try {</a:t>
            </a:r>
          </a:p>
          <a:p>
            <a:pPr defTabSz="361950"/>
            <a:r>
              <a:rPr lang="en-US" sz="1200" dirty="0" smtClean="0">
                <a:latin typeface="Courier" charset="0"/>
                <a:ea typeface="Courier" charset="0"/>
                <a:cs typeface="Courier" charset="0"/>
              </a:rPr>
              <a:t>            </a:t>
            </a:r>
            <a:r>
              <a:rPr lang="en-US" sz="1200" b="1" dirty="0" smtClean="0">
                <a:latin typeface="Courier" charset="0"/>
                <a:ea typeface="Courier" charset="0"/>
                <a:cs typeface="Courier" charset="0"/>
              </a:rPr>
              <a:t>pool.awaitTermination</a:t>
            </a:r>
            <a:r>
              <a:rPr lang="en-US" sz="1200" dirty="0" smtClean="0">
                <a:latin typeface="Courier" charset="0"/>
                <a:ea typeface="Courier" charset="0"/>
                <a:cs typeface="Courier" charset="0"/>
              </a:rPr>
              <a:t>(10,TimeUnit.DAYS);</a:t>
            </a:r>
          </a:p>
          <a:p>
            <a:pPr defTabSz="361950"/>
            <a:r>
              <a:rPr lang="en-US" sz="1200" dirty="0" smtClean="0">
                <a:latin typeface="Courier" charset="0"/>
                <a:ea typeface="Courier" charset="0"/>
                <a:cs typeface="Courier" charset="0"/>
              </a:rPr>
              <a:t>        } catch (</a:t>
            </a:r>
            <a:r>
              <a:rPr lang="en-US" sz="1200" dirty="0" err="1" smtClean="0">
                <a:latin typeface="Courier" charset="0"/>
                <a:ea typeface="Courier" charset="0"/>
                <a:cs typeface="Courier" charset="0"/>
              </a:rPr>
              <a:t>InterruptedException</a:t>
            </a:r>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e</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err="1" smtClean="0">
                <a:latin typeface="Courier" charset="0"/>
                <a:ea typeface="Courier" charset="0"/>
                <a:cs typeface="Courier" charset="0"/>
              </a:rPr>
              <a:t>System.out.println("Pool</a:t>
            </a:r>
            <a:r>
              <a:rPr lang="en-US" sz="1200" dirty="0" smtClean="0">
                <a:latin typeface="Courier" charset="0"/>
                <a:ea typeface="Courier" charset="0"/>
                <a:cs typeface="Courier" charset="0"/>
              </a:rPr>
              <a:t> interrupted!");</a:t>
            </a:r>
          </a:p>
          <a:p>
            <a:pPr defTabSz="361950"/>
            <a:r>
              <a:rPr lang="en-US" sz="1200" dirty="0" smtClean="0">
                <a:latin typeface="Courier" charset="0"/>
                <a:ea typeface="Courier" charset="0"/>
                <a:cs typeface="Courier" charset="0"/>
              </a:rPr>
              <a:t>            System.exit(1);</a:t>
            </a: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	...</a:t>
            </a:r>
          </a:p>
          <a:p>
            <a:pPr defTabSz="361950"/>
            <a:r>
              <a:rPr lang="en-US" sz="1200" dirty="0" smtClean="0">
                <a:latin typeface="Courier" charset="0"/>
                <a:ea typeface="Courier" charset="0"/>
                <a:cs typeface="Courier" charset="0"/>
              </a:rPr>
              <a:t>}</a:t>
            </a:r>
          </a:p>
        </p:txBody>
      </p:sp>
      <p:grpSp>
        <p:nvGrpSpPr>
          <p:cNvPr id="86023" name="Group 5"/>
          <p:cNvGrpSpPr>
            <a:grpSpLocks/>
          </p:cNvGrpSpPr>
          <p:nvPr/>
        </p:nvGrpSpPr>
        <p:grpSpPr bwMode="auto">
          <a:xfrm>
            <a:off x="8382000" y="6172200"/>
            <a:ext cx="457200" cy="457200"/>
            <a:chOff x="5184" y="3552"/>
            <a:chExt cx="288" cy="288"/>
          </a:xfrm>
        </p:grpSpPr>
        <p:sp>
          <p:nvSpPr>
            <p:cNvPr id="86025" name="AutoShape 6"/>
            <p:cNvSpPr>
              <a:spLocks noChangeArrowheads="1"/>
            </p:cNvSpPr>
            <p:nvPr/>
          </p:nvSpPr>
          <p:spPr bwMode="auto">
            <a:xfrm>
              <a:off x="5184" y="3552"/>
              <a:ext cx="288" cy="288"/>
            </a:xfrm>
            <a:prstGeom prst="sun">
              <a:avLst>
                <a:gd name="adj" fmla="val 2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86026" name="Oval 7"/>
            <p:cNvSpPr>
              <a:spLocks noChangeArrowheads="1"/>
            </p:cNvSpPr>
            <p:nvPr/>
          </p:nvSpPr>
          <p:spPr bwMode="auto">
            <a:xfrm>
              <a:off x="5290" y="3625"/>
              <a:ext cx="144" cy="144"/>
            </a:xfrm>
            <a:prstGeom prst="ellipse">
              <a:avLst/>
            </a:prstGeom>
            <a:solidFill>
              <a:srgbClr val="0A017F"/>
            </a:solidFill>
            <a:ln w="9525">
              <a:solidFill>
                <a:schemeClr val="tx1"/>
              </a:solidFill>
              <a:round/>
              <a:headEnd/>
              <a:tailEnd/>
            </a:ln>
          </p:spPr>
          <p:txBody>
            <a:bodyPr wrap="none" anchor="ctr">
              <a:prstTxWarp prst="textNoShape">
                <a:avLst/>
              </a:prstTxWarp>
            </a:bodyPr>
            <a:lstStyle/>
            <a:p>
              <a:endParaRPr lang="en-US"/>
            </a:p>
          </p:txBody>
        </p:sp>
      </p:grpSp>
      <p:sp>
        <p:nvSpPr>
          <p:cNvPr id="86024" name="Rectangle 9"/>
          <p:cNvSpPr>
            <a:spLocks noChangeArrowheads="1"/>
          </p:cNvSpPr>
          <p:nvPr/>
        </p:nvSpPr>
        <p:spPr bwMode="auto">
          <a:xfrm>
            <a:off x="6934200" y="6248400"/>
            <a:ext cx="1129786" cy="276999"/>
          </a:xfrm>
          <a:prstGeom prst="rect">
            <a:avLst/>
          </a:prstGeom>
          <a:noFill/>
          <a:ln w="9525">
            <a:noFill/>
            <a:miter lim="800000"/>
            <a:headEnd/>
            <a:tailEnd/>
          </a:ln>
        </p:spPr>
        <p:txBody>
          <a:bodyPr wrap="none">
            <a:prstTxWarp prst="textNoShape">
              <a:avLst/>
            </a:prstTxWarp>
            <a:spAutoFit/>
          </a:bodyPr>
          <a:lstStyle/>
          <a:p>
            <a:r>
              <a:rPr lang="en-US" sz="1200" i="1" dirty="0" err="1" smtClean="0"/>
              <a:t>WordCounter</a:t>
            </a:r>
            <a:endParaRPr lang="en-US" sz="1200"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versus number of threads</a:t>
            </a:r>
            <a:endParaRPr lang="en-US" dirty="0"/>
          </a:p>
        </p:txBody>
      </p:sp>
      <p:sp>
        <p:nvSpPr>
          <p:cNvPr id="3" name="Date Placeholder 2"/>
          <p:cNvSpPr>
            <a:spLocks noGrp="1"/>
          </p:cNvSpPr>
          <p:nvPr>
            <p:ph type="dt" sz="half" idx="10"/>
          </p:nvPr>
        </p:nvSpPr>
        <p:spPr/>
        <p:txBody>
          <a:bodyPr/>
          <a:lstStyle/>
          <a:p>
            <a:r>
              <a:rPr lang="en-US" smtClean="0"/>
              <a:t>© Oscar Nierstrasz</a:t>
            </a:r>
            <a:endParaRPr lang="de-CH"/>
          </a:p>
        </p:txBody>
      </p:sp>
      <p:sp>
        <p:nvSpPr>
          <p:cNvPr id="4" name="Footer Placeholder 3"/>
          <p:cNvSpPr>
            <a:spLocks noGrp="1"/>
          </p:cNvSpPr>
          <p:nvPr>
            <p:ph type="ftr" sz="quarter" idx="11"/>
          </p:nvPr>
        </p:nvSpPr>
        <p:spPr/>
        <p:txBody>
          <a:bodyPr/>
          <a:lstStyle/>
          <a:p>
            <a:r>
              <a:rPr lang="en-US" smtClean="0"/>
              <a:t>Architectural Styles for Concurrency</a:t>
            </a:r>
            <a:endParaRPr lang="de-CH"/>
          </a:p>
        </p:txBody>
      </p:sp>
      <p:sp>
        <p:nvSpPr>
          <p:cNvPr id="5" name="Slide Number Placeholder 4"/>
          <p:cNvSpPr>
            <a:spLocks noGrp="1"/>
          </p:cNvSpPr>
          <p:nvPr>
            <p:ph type="sldNum" sz="quarter" idx="12"/>
          </p:nvPr>
        </p:nvSpPr>
        <p:spPr/>
        <p:txBody>
          <a:bodyPr/>
          <a:lstStyle/>
          <a:p>
            <a:fld id="{020BF479-3A39-EA4C-BD57-CFD10FD3C5AD}" type="slidenum">
              <a:rPr lang="de-CH" smtClean="0"/>
              <a:pPr/>
              <a:t>39</a:t>
            </a:fld>
            <a:endParaRPr lang="de-CH" sz="1400">
              <a:solidFill>
                <a:srgbClr val="7E7E7E"/>
              </a:solidFill>
              <a:latin typeface="Times" charset="0"/>
            </a:endParaRPr>
          </a:p>
        </p:txBody>
      </p:sp>
      <p:graphicFrame>
        <p:nvGraphicFramePr>
          <p:cNvPr id="6" name="Chart 5"/>
          <p:cNvGraphicFramePr/>
          <p:nvPr/>
        </p:nvGraphicFramePr>
        <p:xfrm>
          <a:off x="2114550" y="1962150"/>
          <a:ext cx="4914900" cy="29337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5194" y="5410200"/>
            <a:ext cx="5158985" cy="461665"/>
          </a:xfrm>
          <a:prstGeom prst="rect">
            <a:avLst/>
          </a:prstGeom>
          <a:noFill/>
        </p:spPr>
        <p:txBody>
          <a:bodyPr wrap="none" rtlCol="0">
            <a:spAutoFit/>
          </a:bodyPr>
          <a:lstStyle/>
          <a:p>
            <a:r>
              <a:rPr lang="en-US" dirty="0" smtClean="0"/>
              <a:t>iMac 2.8 GHz Intel Core i7 (4 cores)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p>
            <a:r>
              <a:rPr lang="en-US" smtClean="0"/>
              <a:t>© Oscar Nierstrasz</a:t>
            </a:r>
            <a:endParaRPr lang="de-CH" smtClean="0"/>
          </a:p>
        </p:txBody>
      </p:sp>
      <p:sp>
        <p:nvSpPr>
          <p:cNvPr id="16387" name="Slide Number Placeholder 5"/>
          <p:cNvSpPr>
            <a:spLocks noGrp="1"/>
          </p:cNvSpPr>
          <p:nvPr>
            <p:ph type="sldNum" sz="quarter" idx="12"/>
          </p:nvPr>
        </p:nvSpPr>
        <p:spPr>
          <a:noFill/>
        </p:spPr>
        <p:txBody>
          <a:bodyPr/>
          <a:lstStyle/>
          <a:p>
            <a:fld id="{CE2DA7A9-46BE-5546-BE73-6AD6EA8D4F85}" type="slidenum">
              <a:rPr lang="de-CH" smtClean="0"/>
              <a:pPr/>
              <a:t>4</a:t>
            </a:fld>
            <a:endParaRPr lang="de-CH" sz="1400" smtClean="0">
              <a:solidFill>
                <a:srgbClr val="7E7E7E"/>
              </a:solidFill>
              <a:latin typeface="Times" charset="0"/>
            </a:endParaRPr>
          </a:p>
        </p:txBody>
      </p:sp>
      <p:pic>
        <p:nvPicPr>
          <p:cNvPr id="16388"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6389" name="Rectangle 3"/>
          <p:cNvSpPr>
            <a:spLocks noGrp="1" noChangeArrowheads="1"/>
          </p:cNvSpPr>
          <p:nvPr>
            <p:ph type="title"/>
          </p:nvPr>
        </p:nvSpPr>
        <p:spPr/>
        <p:txBody>
          <a:bodyPr/>
          <a:lstStyle/>
          <a:p>
            <a:pPr eaLnBrk="1" hangingPunct="1"/>
            <a:r>
              <a:rPr lang="en-US"/>
              <a:t>Roadmap</a:t>
            </a:r>
          </a:p>
        </p:txBody>
      </p:sp>
      <p:sp>
        <p:nvSpPr>
          <p:cNvPr id="16390" name="Rectangle 4"/>
          <p:cNvSpPr>
            <a:spLocks noGrp="1" noChangeArrowheads="1"/>
          </p:cNvSpPr>
          <p:nvPr>
            <p:ph type="body" idx="1"/>
          </p:nvPr>
        </p:nvSpPr>
        <p:spPr/>
        <p:txBody>
          <a:bodyPr/>
          <a:lstStyle/>
          <a:p>
            <a:r>
              <a:rPr lang="en-US" b="1" dirty="0" smtClean="0"/>
              <a:t>What is Software Architecture?</a:t>
            </a:r>
          </a:p>
          <a:p>
            <a:r>
              <a:rPr lang="en-US" dirty="0" smtClean="0"/>
              <a:t>Three-layered application architecture</a:t>
            </a:r>
          </a:p>
          <a:p>
            <a:r>
              <a:rPr lang="en-US" dirty="0" smtClean="0"/>
              <a:t>Flow architectures</a:t>
            </a:r>
          </a:p>
          <a:p>
            <a:pPr lvl="1"/>
            <a:r>
              <a:rPr lang="en-US" dirty="0" smtClean="0"/>
              <a:t>Active Prime Sieve</a:t>
            </a:r>
          </a:p>
          <a:p>
            <a:r>
              <a:rPr lang="en-US"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16391"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Date Placeholder 3"/>
          <p:cNvSpPr>
            <a:spLocks noGrp="1"/>
          </p:cNvSpPr>
          <p:nvPr>
            <p:ph type="dt" sz="quarter" idx="10"/>
          </p:nvPr>
        </p:nvSpPr>
        <p:spPr>
          <a:noFill/>
        </p:spPr>
        <p:txBody>
          <a:bodyPr/>
          <a:lstStyle/>
          <a:p>
            <a:r>
              <a:rPr lang="en-US" smtClean="0"/>
              <a:t>© Oscar Nierstrasz</a:t>
            </a:r>
            <a:endParaRPr lang="de-CH" smtClean="0"/>
          </a:p>
        </p:txBody>
      </p:sp>
      <p:sp>
        <p:nvSpPr>
          <p:cNvPr id="89091"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89092" name="Slide Number Placeholder 5"/>
          <p:cNvSpPr>
            <a:spLocks noGrp="1"/>
          </p:cNvSpPr>
          <p:nvPr>
            <p:ph type="sldNum" sz="quarter" idx="12"/>
          </p:nvPr>
        </p:nvSpPr>
        <p:spPr>
          <a:noFill/>
        </p:spPr>
        <p:txBody>
          <a:bodyPr/>
          <a:lstStyle/>
          <a:p>
            <a:fld id="{7D8DCFDA-817E-214C-9D06-B7AFA65DD99A}" type="slidenum">
              <a:rPr lang="de-CH" smtClean="0"/>
              <a:pPr/>
              <a:t>40</a:t>
            </a:fld>
            <a:endParaRPr lang="de-CH" sz="1400" smtClean="0">
              <a:solidFill>
                <a:srgbClr val="7E7E7E"/>
              </a:solidFill>
              <a:latin typeface="Times" charset="0"/>
            </a:endParaRPr>
          </a:p>
        </p:txBody>
      </p:sp>
      <p:sp>
        <p:nvSpPr>
          <p:cNvPr id="89093" name="Rectangle 4"/>
          <p:cNvSpPr>
            <a:spLocks noGrp="1" noChangeArrowheads="1"/>
          </p:cNvSpPr>
          <p:nvPr>
            <p:ph type="title"/>
          </p:nvPr>
        </p:nvSpPr>
        <p:spPr/>
        <p:txBody>
          <a:bodyPr/>
          <a:lstStyle/>
          <a:p>
            <a:r>
              <a:rPr lang="en-US"/>
              <a:t>What you should know!</a:t>
            </a:r>
          </a:p>
        </p:txBody>
      </p:sp>
      <p:sp>
        <p:nvSpPr>
          <p:cNvPr id="89094" name="Rectangle 5"/>
          <p:cNvSpPr>
            <a:spLocks noGrp="1" noChangeArrowheads="1"/>
          </p:cNvSpPr>
          <p:nvPr>
            <p:ph type="body" idx="1"/>
          </p:nvPr>
        </p:nvSpPr>
        <p:spPr/>
        <p:txBody>
          <a:bodyPr/>
          <a:lstStyle/>
          <a:p>
            <a:r>
              <a:rPr lang="en-US" i="1"/>
              <a:t>What is a Software Architecture?</a:t>
            </a:r>
          </a:p>
          <a:p>
            <a:r>
              <a:rPr lang="en-US" i="1"/>
              <a:t>What are advantages and disadvantages of Layered Architectures?</a:t>
            </a:r>
          </a:p>
          <a:p>
            <a:r>
              <a:rPr lang="en-US" i="1"/>
              <a:t>What is a Flow Architecture? What are the options and tradeoffs?</a:t>
            </a:r>
          </a:p>
          <a:p>
            <a:r>
              <a:rPr lang="en-US" i="1"/>
              <a:t>What are Blackboard Architectures? What are the options and tradeoffs?</a:t>
            </a:r>
          </a:p>
          <a:p>
            <a:r>
              <a:rPr lang="en-US" i="1"/>
              <a:t>How does result parallelism differ from agenda parallelism?</a:t>
            </a:r>
          </a:p>
          <a:p>
            <a:r>
              <a:rPr lang="en-US" i="1"/>
              <a:t>How does Linda support coordination of concurrent agents?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Date Placeholder 3"/>
          <p:cNvSpPr>
            <a:spLocks noGrp="1"/>
          </p:cNvSpPr>
          <p:nvPr>
            <p:ph type="dt" sz="quarter" idx="10"/>
          </p:nvPr>
        </p:nvSpPr>
        <p:spPr>
          <a:noFill/>
        </p:spPr>
        <p:txBody>
          <a:bodyPr/>
          <a:lstStyle/>
          <a:p>
            <a:r>
              <a:rPr lang="en-US" smtClean="0"/>
              <a:t>© Oscar Nierstrasz</a:t>
            </a:r>
            <a:endParaRPr lang="de-CH" smtClean="0"/>
          </a:p>
        </p:txBody>
      </p:sp>
      <p:sp>
        <p:nvSpPr>
          <p:cNvPr id="91139"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91140" name="Slide Number Placeholder 5"/>
          <p:cNvSpPr>
            <a:spLocks noGrp="1"/>
          </p:cNvSpPr>
          <p:nvPr>
            <p:ph type="sldNum" sz="quarter" idx="12"/>
          </p:nvPr>
        </p:nvSpPr>
        <p:spPr>
          <a:noFill/>
        </p:spPr>
        <p:txBody>
          <a:bodyPr/>
          <a:lstStyle/>
          <a:p>
            <a:fld id="{6F23A43F-5098-1C4F-981C-1971659C42B5}" type="slidenum">
              <a:rPr lang="de-CH" smtClean="0"/>
              <a:pPr/>
              <a:t>41</a:t>
            </a:fld>
            <a:endParaRPr lang="de-CH" sz="1400" smtClean="0">
              <a:solidFill>
                <a:srgbClr val="7E7E7E"/>
              </a:solidFill>
              <a:latin typeface="Times" charset="0"/>
            </a:endParaRPr>
          </a:p>
        </p:txBody>
      </p:sp>
      <p:sp>
        <p:nvSpPr>
          <p:cNvPr id="91141" name="Rectangle 4"/>
          <p:cNvSpPr>
            <a:spLocks noGrp="1" noChangeArrowheads="1"/>
          </p:cNvSpPr>
          <p:nvPr>
            <p:ph type="title"/>
          </p:nvPr>
        </p:nvSpPr>
        <p:spPr/>
        <p:txBody>
          <a:bodyPr/>
          <a:lstStyle/>
          <a:p>
            <a:r>
              <a:rPr lang="en-US"/>
              <a:t>Can you answer these questions?</a:t>
            </a:r>
          </a:p>
        </p:txBody>
      </p:sp>
      <p:sp>
        <p:nvSpPr>
          <p:cNvPr id="91142" name="Rectangle 5"/>
          <p:cNvSpPr>
            <a:spLocks noGrp="1" noChangeArrowheads="1"/>
          </p:cNvSpPr>
          <p:nvPr>
            <p:ph type="body" idx="1"/>
          </p:nvPr>
        </p:nvSpPr>
        <p:spPr/>
        <p:txBody>
          <a:bodyPr/>
          <a:lstStyle/>
          <a:p>
            <a:pPr>
              <a:lnSpc>
                <a:spcPct val="85000"/>
              </a:lnSpc>
            </a:pPr>
            <a:r>
              <a:rPr lang="en-US" i="1"/>
              <a:t>How would you model message-passing agents in Java?</a:t>
            </a:r>
          </a:p>
          <a:p>
            <a:pPr>
              <a:lnSpc>
                <a:spcPct val="85000"/>
              </a:lnSpc>
            </a:pPr>
            <a:r>
              <a:rPr lang="en-US" i="1"/>
              <a:t>How would you classify Client/Server architectures? </a:t>
            </a:r>
          </a:p>
          <a:p>
            <a:pPr>
              <a:lnSpc>
                <a:spcPct val="85000"/>
              </a:lnSpc>
            </a:pPr>
            <a:r>
              <a:rPr lang="en-US" i="1"/>
              <a:t>Are there other useful styles we haven’t yet discussed?</a:t>
            </a:r>
          </a:p>
          <a:p>
            <a:pPr>
              <a:lnSpc>
                <a:spcPct val="85000"/>
              </a:lnSpc>
            </a:pPr>
            <a:r>
              <a:rPr lang="en-US" i="1"/>
              <a:t>How can we prove that the Active Prime Sieve is correct? Are you sure that new Active Primes will join the chain in the correct order?</a:t>
            </a:r>
          </a:p>
          <a:p>
            <a:pPr>
              <a:lnSpc>
                <a:spcPct val="85000"/>
              </a:lnSpc>
            </a:pPr>
            <a:r>
              <a:rPr lang="en-US" i="1"/>
              <a:t>Which Blackboard styles are better when we have multiple processors?</a:t>
            </a:r>
          </a:p>
          <a:p>
            <a:pPr>
              <a:lnSpc>
                <a:spcPct val="85000"/>
              </a:lnSpc>
            </a:pPr>
            <a:r>
              <a:rPr lang="en-US" i="1"/>
              <a:t>Which are better when we just have threads on a monoprocessor?</a:t>
            </a:r>
          </a:p>
          <a:p>
            <a:pPr>
              <a:lnSpc>
                <a:spcPct val="85000"/>
              </a:lnSpc>
            </a:pPr>
            <a:r>
              <a:rPr lang="en-US" i="1"/>
              <a:t>What will happen if you start two concurrent Fibonacci computations?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p:spPr>
        <p:txBody>
          <a:bodyPr/>
          <a:lstStyle/>
          <a:p>
            <a:r>
              <a:rPr lang="en-US" smtClean="0"/>
              <a:t>© Oscar Nierstrasz</a:t>
            </a:r>
            <a:endParaRPr lang="de-CH" smtClean="0"/>
          </a:p>
        </p:txBody>
      </p:sp>
      <p:sp>
        <p:nvSpPr>
          <p:cNvPr id="18435"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18436" name="Slide Number Placeholder 5"/>
          <p:cNvSpPr>
            <a:spLocks noGrp="1"/>
          </p:cNvSpPr>
          <p:nvPr>
            <p:ph type="sldNum" sz="quarter" idx="12"/>
          </p:nvPr>
        </p:nvSpPr>
        <p:spPr>
          <a:noFill/>
        </p:spPr>
        <p:txBody>
          <a:bodyPr/>
          <a:lstStyle/>
          <a:p>
            <a:fld id="{1693B64D-36C9-E94B-8C46-965BEC9EF534}" type="slidenum">
              <a:rPr lang="de-CH" smtClean="0"/>
              <a:pPr/>
              <a:t>5</a:t>
            </a:fld>
            <a:endParaRPr lang="de-CH" sz="1400" smtClean="0">
              <a:solidFill>
                <a:srgbClr val="7E7E7E"/>
              </a:solidFill>
              <a:latin typeface="Times" charset="0"/>
            </a:endParaRPr>
          </a:p>
        </p:txBody>
      </p:sp>
      <p:sp>
        <p:nvSpPr>
          <p:cNvPr id="18437" name="Rectangle 2"/>
          <p:cNvSpPr>
            <a:spLocks noGrp="1" noChangeArrowheads="1"/>
          </p:cNvSpPr>
          <p:nvPr>
            <p:ph type="title"/>
          </p:nvPr>
        </p:nvSpPr>
        <p:spPr/>
        <p:txBody>
          <a:bodyPr/>
          <a:lstStyle/>
          <a:p>
            <a:r>
              <a:rPr lang="en-US"/>
              <a:t>Software Architecture</a:t>
            </a:r>
          </a:p>
        </p:txBody>
      </p:sp>
      <p:sp>
        <p:nvSpPr>
          <p:cNvPr id="18438" name="Rectangle 3"/>
          <p:cNvSpPr>
            <a:spLocks noGrp="1" noChangeArrowheads="1"/>
          </p:cNvSpPr>
          <p:nvPr>
            <p:ph type="body" idx="1"/>
          </p:nvPr>
        </p:nvSpPr>
        <p:spPr/>
        <p:txBody>
          <a:bodyPr/>
          <a:lstStyle/>
          <a:p>
            <a:pPr marL="342900" indent="-342900">
              <a:buFont typeface="Helvetica CE" charset="0"/>
              <a:buNone/>
            </a:pPr>
            <a:r>
              <a:rPr lang="en-US" i="1"/>
              <a:t>	A </a:t>
            </a:r>
            <a:r>
              <a:rPr lang="en-US" i="1" u="sng"/>
              <a:t>Software Architecture</a:t>
            </a:r>
            <a:r>
              <a:rPr lang="en-US" i="1"/>
              <a:t> defines a system in terms of computational </a:t>
            </a:r>
            <a:r>
              <a:rPr lang="en-US" i="1">
                <a:solidFill>
                  <a:srgbClr val="7F0101"/>
                </a:solidFill>
              </a:rPr>
              <a:t>components and interactions</a:t>
            </a:r>
            <a:r>
              <a:rPr lang="en-US" i="1"/>
              <a:t> amongst those components.</a:t>
            </a:r>
          </a:p>
          <a:p>
            <a:pPr marL="342900" indent="-342900">
              <a:buFont typeface="Helvetica CE" charset="0"/>
              <a:buNone/>
            </a:pPr>
            <a:endParaRPr lang="en-US" i="1"/>
          </a:p>
          <a:p>
            <a:pPr marL="342900" indent="-342900">
              <a:buFont typeface="Helvetica CE" charset="0"/>
              <a:buNone/>
            </a:pPr>
            <a:r>
              <a:rPr lang="en-US" i="1"/>
              <a:t>	An </a:t>
            </a:r>
            <a:r>
              <a:rPr lang="en-US" i="1" u="sng"/>
              <a:t>Architectural Style</a:t>
            </a:r>
            <a:r>
              <a:rPr lang="en-US" i="1"/>
              <a:t> defines a </a:t>
            </a:r>
            <a:r>
              <a:rPr lang="en-US" i="1">
                <a:solidFill>
                  <a:srgbClr val="7F0101"/>
                </a:solidFill>
              </a:rPr>
              <a:t>family of systems</a:t>
            </a:r>
            <a:r>
              <a:rPr lang="en-US" i="1"/>
              <a:t> in terms of a pattern of structural organization.</a:t>
            </a:r>
            <a:endParaRPr lang="en-US"/>
          </a:p>
          <a:p>
            <a:pPr marL="342900" indent="-342900">
              <a:buFont typeface="Helvetica CE" charset="0"/>
              <a:buNone/>
            </a:pPr>
            <a:endParaRPr lang="en-US"/>
          </a:p>
          <a:p>
            <a:pPr marL="742950" lvl="1" indent="-285750" algn="r">
              <a:buFont typeface="Helvetica CE" charset="0"/>
              <a:buNone/>
            </a:pPr>
            <a:r>
              <a:rPr lang="en-US"/>
              <a:t>	— cf. Shaw &amp; Garlan, Software Architecture, pp. 3, 19</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Date Placeholder 3"/>
          <p:cNvSpPr>
            <a:spLocks noGrp="1"/>
          </p:cNvSpPr>
          <p:nvPr>
            <p:ph type="dt" sz="quarter" idx="10"/>
          </p:nvPr>
        </p:nvSpPr>
        <p:spPr>
          <a:noFill/>
        </p:spPr>
        <p:txBody>
          <a:bodyPr/>
          <a:lstStyle/>
          <a:p>
            <a:r>
              <a:rPr lang="en-US" smtClean="0"/>
              <a:t>© Oscar Nierstrasz</a:t>
            </a:r>
            <a:endParaRPr lang="de-CH" smtClean="0"/>
          </a:p>
        </p:txBody>
      </p:sp>
      <p:sp>
        <p:nvSpPr>
          <p:cNvPr id="20483"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20484" name="Slide Number Placeholder 5"/>
          <p:cNvSpPr>
            <a:spLocks noGrp="1"/>
          </p:cNvSpPr>
          <p:nvPr>
            <p:ph type="sldNum" sz="quarter" idx="12"/>
          </p:nvPr>
        </p:nvSpPr>
        <p:spPr>
          <a:noFill/>
        </p:spPr>
        <p:txBody>
          <a:bodyPr/>
          <a:lstStyle/>
          <a:p>
            <a:fld id="{04170BBF-D2FC-D04A-BB1C-2EE7029F2784}" type="slidenum">
              <a:rPr lang="de-CH" smtClean="0"/>
              <a:pPr/>
              <a:t>6</a:t>
            </a:fld>
            <a:endParaRPr lang="de-CH" sz="1400" smtClean="0">
              <a:solidFill>
                <a:srgbClr val="7E7E7E"/>
              </a:solidFill>
              <a:latin typeface="Times" charset="0"/>
            </a:endParaRPr>
          </a:p>
        </p:txBody>
      </p:sp>
      <p:sp>
        <p:nvSpPr>
          <p:cNvPr id="20485" name="Rectangle 2"/>
          <p:cNvSpPr>
            <a:spLocks noGrp="1" noChangeArrowheads="1"/>
          </p:cNvSpPr>
          <p:nvPr>
            <p:ph type="title"/>
          </p:nvPr>
        </p:nvSpPr>
        <p:spPr/>
        <p:txBody>
          <a:bodyPr/>
          <a:lstStyle/>
          <a:p>
            <a:r>
              <a:rPr lang="en-US"/>
              <a:t>Architectural style</a:t>
            </a:r>
          </a:p>
        </p:txBody>
      </p:sp>
      <p:sp>
        <p:nvSpPr>
          <p:cNvPr id="20486" name="Rectangle 3"/>
          <p:cNvSpPr>
            <a:spLocks noGrp="1" noChangeArrowheads="1"/>
          </p:cNvSpPr>
          <p:nvPr>
            <p:ph type="body" idx="1"/>
          </p:nvPr>
        </p:nvSpPr>
        <p:spPr/>
        <p:txBody>
          <a:bodyPr/>
          <a:lstStyle/>
          <a:p>
            <a:pPr marL="342900" indent="-342900">
              <a:buFont typeface="Helvetica CE" charset="0"/>
              <a:buNone/>
            </a:pPr>
            <a:r>
              <a:rPr lang="en-US" i="1">
                <a:solidFill>
                  <a:srgbClr val="7F0101"/>
                </a:solidFill>
              </a:rPr>
              <a:t>Architectural styles typically entail four kinds of properties:</a:t>
            </a:r>
          </a:p>
          <a:p>
            <a:pPr marL="342900" indent="-342900"/>
            <a:r>
              <a:rPr lang="en-US"/>
              <a:t>A </a:t>
            </a:r>
            <a:r>
              <a:rPr lang="en-US" i="1">
                <a:solidFill>
                  <a:srgbClr val="7F0101"/>
                </a:solidFill>
              </a:rPr>
              <a:t>vocabulary</a:t>
            </a:r>
            <a:r>
              <a:rPr lang="en-US"/>
              <a:t> of design elements</a:t>
            </a:r>
          </a:p>
          <a:p>
            <a:pPr marL="742950" lvl="1" indent="-285750"/>
            <a:r>
              <a:rPr lang="en-US"/>
              <a:t>e.g., “pipes”, “filters”, “sources”, and “sinks”</a:t>
            </a:r>
          </a:p>
          <a:p>
            <a:pPr marL="342900" indent="-342900"/>
            <a:r>
              <a:rPr lang="en-US"/>
              <a:t>A set of </a:t>
            </a:r>
            <a:r>
              <a:rPr lang="en-US" i="1">
                <a:solidFill>
                  <a:srgbClr val="7F0101"/>
                </a:solidFill>
              </a:rPr>
              <a:t>configuration rules</a:t>
            </a:r>
            <a:r>
              <a:rPr lang="en-US"/>
              <a:t> that constrain compositions</a:t>
            </a:r>
          </a:p>
          <a:p>
            <a:pPr marL="742950" lvl="1" indent="-285750"/>
            <a:r>
              <a:rPr lang="en-US"/>
              <a:t>e.g., pipes and filters must alternate in a linear sequence</a:t>
            </a:r>
          </a:p>
          <a:p>
            <a:pPr marL="342900" indent="-342900"/>
            <a:r>
              <a:rPr lang="en-US"/>
              <a:t>A </a:t>
            </a:r>
            <a:r>
              <a:rPr lang="en-US" i="1">
                <a:solidFill>
                  <a:srgbClr val="7F0101"/>
                </a:solidFill>
              </a:rPr>
              <a:t>semantic interpretation</a:t>
            </a:r>
            <a:endParaRPr lang="en-US"/>
          </a:p>
          <a:p>
            <a:pPr marL="742950" lvl="1" indent="-285750"/>
            <a:r>
              <a:rPr lang="en-US"/>
              <a:t>e.g., each filter reads bytes from its input stream and writes bytes to its output stream</a:t>
            </a:r>
          </a:p>
          <a:p>
            <a:pPr marL="342900" indent="-342900"/>
            <a:r>
              <a:rPr lang="en-US"/>
              <a:t>A set of </a:t>
            </a:r>
            <a:r>
              <a:rPr lang="en-US" i="1">
                <a:solidFill>
                  <a:srgbClr val="7F0101"/>
                </a:solidFill>
              </a:rPr>
              <a:t>analyses</a:t>
            </a:r>
            <a:r>
              <a:rPr lang="en-US"/>
              <a:t> that can be performed</a:t>
            </a:r>
          </a:p>
          <a:p>
            <a:pPr marL="742950" lvl="1" indent="-285750"/>
            <a:r>
              <a:rPr lang="en-US"/>
              <a:t>e.g., if filters are “well-behaved”, no deadlock can occur, and all filters can progress in tandem</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p:spPr>
        <p:txBody>
          <a:bodyPr/>
          <a:lstStyle/>
          <a:p>
            <a:r>
              <a:rPr lang="en-US" smtClean="0"/>
              <a:t>© Oscar Nierstrasz</a:t>
            </a:r>
            <a:endParaRPr lang="de-CH" smtClean="0"/>
          </a:p>
        </p:txBody>
      </p:sp>
      <p:sp>
        <p:nvSpPr>
          <p:cNvPr id="22531" name="Slide Number Placeholder 5"/>
          <p:cNvSpPr>
            <a:spLocks noGrp="1"/>
          </p:cNvSpPr>
          <p:nvPr>
            <p:ph type="sldNum" sz="quarter" idx="12"/>
          </p:nvPr>
        </p:nvSpPr>
        <p:spPr>
          <a:noFill/>
        </p:spPr>
        <p:txBody>
          <a:bodyPr/>
          <a:lstStyle/>
          <a:p>
            <a:fld id="{43D10C43-A737-8E40-BCF3-E8D042B63E8C}" type="slidenum">
              <a:rPr lang="de-CH" smtClean="0"/>
              <a:pPr/>
              <a:t>7</a:t>
            </a:fld>
            <a:endParaRPr lang="de-CH" sz="1400" smtClean="0">
              <a:solidFill>
                <a:srgbClr val="7E7E7E"/>
              </a:solidFill>
              <a:latin typeface="Times" charset="0"/>
            </a:endParaRPr>
          </a:p>
        </p:txBody>
      </p:sp>
      <p:pic>
        <p:nvPicPr>
          <p:cNvPr id="22532"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22533" name="Rectangle 3"/>
          <p:cNvSpPr>
            <a:spLocks noGrp="1" noChangeArrowheads="1"/>
          </p:cNvSpPr>
          <p:nvPr>
            <p:ph type="title"/>
          </p:nvPr>
        </p:nvSpPr>
        <p:spPr/>
        <p:txBody>
          <a:bodyPr/>
          <a:lstStyle/>
          <a:p>
            <a:pPr eaLnBrk="1" hangingPunct="1"/>
            <a:r>
              <a:rPr lang="en-US"/>
              <a:t>Roadmap</a:t>
            </a:r>
          </a:p>
        </p:txBody>
      </p:sp>
      <p:sp>
        <p:nvSpPr>
          <p:cNvPr id="22534" name="Rectangle 4"/>
          <p:cNvSpPr>
            <a:spLocks noGrp="1" noChangeArrowheads="1"/>
          </p:cNvSpPr>
          <p:nvPr>
            <p:ph type="body" idx="1"/>
          </p:nvPr>
        </p:nvSpPr>
        <p:spPr/>
        <p:txBody>
          <a:bodyPr/>
          <a:lstStyle/>
          <a:p>
            <a:r>
              <a:rPr lang="en-US" dirty="0" smtClean="0"/>
              <a:t>What is Software Architecture?</a:t>
            </a:r>
          </a:p>
          <a:p>
            <a:r>
              <a:rPr lang="en-US" b="1" dirty="0" smtClean="0"/>
              <a:t>Three-layered application architecture</a:t>
            </a:r>
          </a:p>
          <a:p>
            <a:r>
              <a:rPr lang="en-US" dirty="0" smtClean="0"/>
              <a:t>Flow architectures</a:t>
            </a:r>
          </a:p>
          <a:p>
            <a:pPr lvl="1"/>
            <a:r>
              <a:rPr lang="en-US" dirty="0" smtClean="0"/>
              <a:t>Active Prime Sieve</a:t>
            </a:r>
          </a:p>
          <a:p>
            <a:r>
              <a:rPr lang="en-US" dirty="0" smtClean="0"/>
              <a:t>Blackboard architectures</a:t>
            </a:r>
          </a:p>
          <a:p>
            <a:pPr lvl="1"/>
            <a:r>
              <a:rPr lang="en-US" dirty="0" smtClean="0"/>
              <a:t>Fibonacci with Linda</a:t>
            </a:r>
          </a:p>
          <a:p>
            <a:r>
              <a:rPr lang="en-US" dirty="0" smtClean="0"/>
              <a:t>Thread Pools</a:t>
            </a:r>
            <a:endParaRPr lang="en-US" dirty="0" smtClean="0"/>
          </a:p>
          <a:p>
            <a:pPr lvl="1"/>
            <a:r>
              <a:rPr lang="en-US" dirty="0" err="1" smtClean="0"/>
              <a:t>WordCounter</a:t>
            </a:r>
            <a:endParaRPr lang="en-US" dirty="0" smtClean="0"/>
          </a:p>
        </p:txBody>
      </p:sp>
      <p:sp>
        <p:nvSpPr>
          <p:cNvPr id="22535" name="Footer Placeholder 7"/>
          <p:cNvSpPr>
            <a:spLocks noGrp="1"/>
          </p:cNvSpPr>
          <p:nvPr>
            <p:ph type="ftr" sz="quarter" idx="11"/>
          </p:nvPr>
        </p:nvSpPr>
        <p:spPr>
          <a:noFill/>
        </p:spPr>
        <p:txBody>
          <a:bodyPr/>
          <a:lstStyle/>
          <a:p>
            <a:r>
              <a:rPr lang="en-US" smtClean="0"/>
              <a:t>Architectural Styles for Concurrency</a:t>
            </a:r>
            <a:endParaRPr lang="de-CH"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Date Placeholder 2"/>
          <p:cNvSpPr>
            <a:spLocks noGrp="1"/>
          </p:cNvSpPr>
          <p:nvPr>
            <p:ph type="dt" sz="quarter" idx="10"/>
          </p:nvPr>
        </p:nvSpPr>
        <p:spPr>
          <a:noFill/>
        </p:spPr>
        <p:txBody>
          <a:bodyPr/>
          <a:lstStyle/>
          <a:p>
            <a:r>
              <a:rPr lang="en-US" smtClean="0"/>
              <a:t>© Oscar Nierstrasz</a:t>
            </a:r>
            <a:endParaRPr lang="de-CH" smtClean="0"/>
          </a:p>
        </p:txBody>
      </p:sp>
      <p:sp>
        <p:nvSpPr>
          <p:cNvPr id="24579" name="Footer Placeholder 3"/>
          <p:cNvSpPr>
            <a:spLocks noGrp="1"/>
          </p:cNvSpPr>
          <p:nvPr>
            <p:ph type="ftr" sz="quarter" idx="11"/>
          </p:nvPr>
        </p:nvSpPr>
        <p:spPr>
          <a:noFill/>
        </p:spPr>
        <p:txBody>
          <a:bodyPr/>
          <a:lstStyle/>
          <a:p>
            <a:r>
              <a:rPr lang="en-US" smtClean="0"/>
              <a:t>Architectural Styles for Concurrency</a:t>
            </a:r>
            <a:endParaRPr lang="de-CH" smtClean="0"/>
          </a:p>
        </p:txBody>
      </p:sp>
      <p:sp>
        <p:nvSpPr>
          <p:cNvPr id="24580" name="Slide Number Placeholder 4"/>
          <p:cNvSpPr>
            <a:spLocks noGrp="1"/>
          </p:cNvSpPr>
          <p:nvPr>
            <p:ph type="sldNum" sz="quarter" idx="12"/>
          </p:nvPr>
        </p:nvSpPr>
        <p:spPr>
          <a:noFill/>
        </p:spPr>
        <p:txBody>
          <a:bodyPr/>
          <a:lstStyle/>
          <a:p>
            <a:fld id="{02035895-FC73-D342-BD09-0928A69D43AE}" type="slidenum">
              <a:rPr lang="de-CH" smtClean="0"/>
              <a:pPr/>
              <a:t>8</a:t>
            </a:fld>
            <a:endParaRPr lang="de-CH" sz="1400" smtClean="0">
              <a:solidFill>
                <a:srgbClr val="7E7E7E"/>
              </a:solidFill>
              <a:latin typeface="Times" charset="0"/>
            </a:endParaRPr>
          </a:p>
        </p:txBody>
      </p:sp>
      <p:sp>
        <p:nvSpPr>
          <p:cNvPr id="24581" name="Rectangle 2"/>
          <p:cNvSpPr>
            <a:spLocks noGrp="1" noChangeArrowheads="1"/>
          </p:cNvSpPr>
          <p:nvPr>
            <p:ph type="title"/>
          </p:nvPr>
        </p:nvSpPr>
        <p:spPr/>
        <p:txBody>
          <a:bodyPr/>
          <a:lstStyle/>
          <a:p>
            <a:r>
              <a:rPr lang="en-US"/>
              <a:t>Communication Styles</a:t>
            </a:r>
          </a:p>
        </p:txBody>
      </p:sp>
      <p:sp>
        <p:nvSpPr>
          <p:cNvPr id="24582" name="Rectangle 3"/>
          <p:cNvSpPr>
            <a:spLocks noGrp="1" noChangeArrowheads="1"/>
          </p:cNvSpPr>
          <p:nvPr>
            <p:ph type="body" idx="4294967295"/>
          </p:nvPr>
        </p:nvSpPr>
        <p:spPr>
          <a:xfrm>
            <a:off x="609600" y="1905000"/>
            <a:ext cx="3581400" cy="1752600"/>
          </a:xfrm>
        </p:spPr>
        <p:txBody>
          <a:bodyPr/>
          <a:lstStyle/>
          <a:p>
            <a:pPr marL="0" indent="0">
              <a:buFont typeface="Helvetica CE" charset="0"/>
              <a:buNone/>
            </a:pPr>
            <a:r>
              <a:rPr lang="en-US" sz="2000" b="1" i="1"/>
              <a:t>Shared Variables</a:t>
            </a:r>
          </a:p>
          <a:p>
            <a:pPr marL="0" indent="0">
              <a:buFont typeface="Helvetica CE" charset="0"/>
              <a:buNone/>
            </a:pPr>
            <a:r>
              <a:rPr lang="en-US" sz="2000" i="1">
                <a:solidFill>
                  <a:srgbClr val="7F0101"/>
                </a:solidFill>
              </a:rPr>
              <a:t>Processes communicate indirectly.</a:t>
            </a:r>
          </a:p>
          <a:p>
            <a:pPr marL="0" indent="0">
              <a:buFont typeface="Helvetica CE" charset="0"/>
              <a:buNone/>
            </a:pPr>
            <a:r>
              <a:rPr lang="en-US" sz="2000"/>
              <a:t>Explicit synchronization mechanisms are needed.</a:t>
            </a:r>
          </a:p>
        </p:txBody>
      </p:sp>
      <p:sp>
        <p:nvSpPr>
          <p:cNvPr id="24583" name="Rectangle 4"/>
          <p:cNvSpPr>
            <a:spLocks noChangeArrowheads="1"/>
          </p:cNvSpPr>
          <p:nvPr/>
        </p:nvSpPr>
        <p:spPr bwMode="auto">
          <a:xfrm>
            <a:off x="5105400" y="4495800"/>
            <a:ext cx="3886200" cy="1676400"/>
          </a:xfrm>
          <a:prstGeom prst="rect">
            <a:avLst/>
          </a:prstGeom>
          <a:noFill/>
          <a:ln w="9525">
            <a:noFill/>
            <a:miter lim="800000"/>
            <a:headEnd/>
            <a:tailEnd/>
          </a:ln>
        </p:spPr>
        <p:txBody>
          <a:bodyPr>
            <a:prstTxWarp prst="textNoShape">
              <a:avLst/>
            </a:prstTxWarp>
          </a:bodyPr>
          <a:lstStyle/>
          <a:p>
            <a:pPr eaLnBrk="1" hangingPunct="1">
              <a:lnSpc>
                <a:spcPct val="90000"/>
              </a:lnSpc>
              <a:spcBef>
                <a:spcPct val="20000"/>
              </a:spcBef>
              <a:buClr>
                <a:schemeClr val="hlink"/>
              </a:buClr>
              <a:buSzPct val="85000"/>
              <a:buFont typeface="Helvetica CE" charset="0"/>
              <a:buNone/>
            </a:pPr>
            <a:r>
              <a:rPr lang="en-US" sz="2000" b="1" i="1">
                <a:solidFill>
                  <a:srgbClr val="0A017F"/>
                </a:solidFill>
              </a:rPr>
              <a:t>Message-Passing</a:t>
            </a:r>
          </a:p>
          <a:p>
            <a:pPr eaLnBrk="1" hangingPunct="1">
              <a:lnSpc>
                <a:spcPct val="90000"/>
              </a:lnSpc>
              <a:spcBef>
                <a:spcPct val="20000"/>
              </a:spcBef>
              <a:buClr>
                <a:schemeClr val="hlink"/>
              </a:buClr>
              <a:buSzPct val="85000"/>
              <a:buFont typeface="Helvetica CE" charset="0"/>
              <a:buNone/>
            </a:pPr>
            <a:r>
              <a:rPr lang="en-US" sz="2000" i="1">
                <a:solidFill>
                  <a:srgbClr val="7F0101"/>
                </a:solidFill>
              </a:rPr>
              <a:t>Communication and synchronization are combined.</a:t>
            </a:r>
          </a:p>
          <a:p>
            <a:pPr eaLnBrk="1" hangingPunct="1">
              <a:lnSpc>
                <a:spcPct val="95000"/>
              </a:lnSpc>
              <a:spcBef>
                <a:spcPct val="20000"/>
              </a:spcBef>
              <a:buClr>
                <a:schemeClr val="hlink"/>
              </a:buClr>
              <a:buSzPct val="85000"/>
              <a:buFont typeface="Helvetica CE" charset="0"/>
              <a:buNone/>
            </a:pPr>
            <a:r>
              <a:rPr lang="en-US" sz="2000">
                <a:solidFill>
                  <a:srgbClr val="0A017F"/>
                </a:solidFill>
              </a:rPr>
              <a:t>Communication may be either </a:t>
            </a:r>
            <a:r>
              <a:rPr lang="en-US" sz="2000" i="1">
                <a:solidFill>
                  <a:srgbClr val="7F0101"/>
                </a:solidFill>
              </a:rPr>
              <a:t>synchronous or asynchronous</a:t>
            </a:r>
            <a:r>
              <a:rPr lang="en-US" sz="2000">
                <a:solidFill>
                  <a:srgbClr val="0A017F"/>
                </a:solidFill>
              </a:rPr>
              <a:t>.</a:t>
            </a:r>
            <a:endParaRPr lang="en-US" sz="2000" i="1">
              <a:solidFill>
                <a:srgbClr val="7F0101"/>
              </a:solidFill>
            </a:endParaRPr>
          </a:p>
        </p:txBody>
      </p:sp>
      <p:grpSp>
        <p:nvGrpSpPr>
          <p:cNvPr id="24584" name="Group 7"/>
          <p:cNvGrpSpPr>
            <a:grpSpLocks/>
          </p:cNvGrpSpPr>
          <p:nvPr/>
        </p:nvGrpSpPr>
        <p:grpSpPr bwMode="auto">
          <a:xfrm>
            <a:off x="4800600" y="1676400"/>
            <a:ext cx="3733800" cy="1981200"/>
            <a:chOff x="3168" y="1056"/>
            <a:chExt cx="2352" cy="1248"/>
          </a:xfrm>
        </p:grpSpPr>
        <p:sp>
          <p:nvSpPr>
            <p:cNvPr id="24596" name="Rectangle 8"/>
            <p:cNvSpPr>
              <a:spLocks noChangeArrowheads="1"/>
            </p:cNvSpPr>
            <p:nvPr/>
          </p:nvSpPr>
          <p:spPr bwMode="auto">
            <a:xfrm>
              <a:off x="3360" y="1728"/>
              <a:ext cx="1968" cy="576"/>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24597" name="Rectangle 9"/>
            <p:cNvSpPr>
              <a:spLocks noChangeArrowheads="1"/>
            </p:cNvSpPr>
            <p:nvPr/>
          </p:nvSpPr>
          <p:spPr bwMode="auto">
            <a:xfrm>
              <a:off x="3552" y="1968"/>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x</a:t>
              </a:r>
            </a:p>
          </p:txBody>
        </p:sp>
        <p:sp>
          <p:nvSpPr>
            <p:cNvPr id="24598" name="Rectangle 10"/>
            <p:cNvSpPr>
              <a:spLocks noChangeArrowheads="1"/>
            </p:cNvSpPr>
            <p:nvPr/>
          </p:nvSpPr>
          <p:spPr bwMode="auto">
            <a:xfrm>
              <a:off x="4608" y="192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z</a:t>
              </a:r>
            </a:p>
          </p:txBody>
        </p:sp>
        <p:sp>
          <p:nvSpPr>
            <p:cNvPr id="24599" name="Rectangle 11"/>
            <p:cNvSpPr>
              <a:spLocks noChangeArrowheads="1"/>
            </p:cNvSpPr>
            <p:nvPr/>
          </p:nvSpPr>
          <p:spPr bwMode="auto">
            <a:xfrm>
              <a:off x="4128" y="2016"/>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y</a:t>
              </a:r>
            </a:p>
          </p:txBody>
        </p:sp>
        <p:sp>
          <p:nvSpPr>
            <p:cNvPr id="24600" name="Line 12"/>
            <p:cNvSpPr>
              <a:spLocks noChangeShapeType="1"/>
            </p:cNvSpPr>
            <p:nvPr/>
          </p:nvSpPr>
          <p:spPr bwMode="auto">
            <a:xfrm>
              <a:off x="3504" y="1392"/>
              <a:ext cx="192"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601" name="Line 13"/>
            <p:cNvSpPr>
              <a:spLocks noChangeShapeType="1"/>
            </p:cNvSpPr>
            <p:nvPr/>
          </p:nvSpPr>
          <p:spPr bwMode="auto">
            <a:xfrm>
              <a:off x="4368" y="1248"/>
              <a:ext cx="384"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602" name="Line 14"/>
            <p:cNvSpPr>
              <a:spLocks noChangeShapeType="1"/>
            </p:cNvSpPr>
            <p:nvPr/>
          </p:nvSpPr>
          <p:spPr bwMode="auto">
            <a:xfrm flipH="1">
              <a:off x="3792" y="1248"/>
              <a:ext cx="528" cy="720"/>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603" name="Line 15"/>
            <p:cNvSpPr>
              <a:spLocks noChangeShapeType="1"/>
            </p:cNvSpPr>
            <p:nvPr/>
          </p:nvSpPr>
          <p:spPr bwMode="auto">
            <a:xfrm flipH="1">
              <a:off x="4368" y="1344"/>
              <a:ext cx="720"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604" name="Line 16"/>
            <p:cNvSpPr>
              <a:spLocks noChangeShapeType="1"/>
            </p:cNvSpPr>
            <p:nvPr/>
          </p:nvSpPr>
          <p:spPr bwMode="auto">
            <a:xfrm flipH="1">
              <a:off x="4800" y="1344"/>
              <a:ext cx="336"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605" name="Oval 17"/>
            <p:cNvSpPr>
              <a:spLocks noChangeArrowheads="1"/>
            </p:cNvSpPr>
            <p:nvPr/>
          </p:nvSpPr>
          <p:spPr bwMode="auto">
            <a:xfrm>
              <a:off x="3168" y="1152"/>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P1</a:t>
              </a:r>
            </a:p>
          </p:txBody>
        </p:sp>
        <p:sp>
          <p:nvSpPr>
            <p:cNvPr id="24606" name="Oval 18"/>
            <p:cNvSpPr>
              <a:spLocks noChangeArrowheads="1"/>
            </p:cNvSpPr>
            <p:nvPr/>
          </p:nvSpPr>
          <p:spPr bwMode="auto">
            <a:xfrm>
              <a:off x="4032" y="1056"/>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P2</a:t>
              </a:r>
            </a:p>
          </p:txBody>
        </p:sp>
        <p:sp>
          <p:nvSpPr>
            <p:cNvPr id="24607" name="Oval 19"/>
            <p:cNvSpPr>
              <a:spLocks noChangeArrowheads="1"/>
            </p:cNvSpPr>
            <p:nvPr/>
          </p:nvSpPr>
          <p:spPr bwMode="auto">
            <a:xfrm>
              <a:off x="4800" y="1152"/>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P3</a:t>
              </a:r>
            </a:p>
          </p:txBody>
        </p:sp>
      </p:grpSp>
      <p:grpSp>
        <p:nvGrpSpPr>
          <p:cNvPr id="24585" name="Group 20"/>
          <p:cNvGrpSpPr>
            <a:grpSpLocks/>
          </p:cNvGrpSpPr>
          <p:nvPr/>
        </p:nvGrpSpPr>
        <p:grpSpPr bwMode="auto">
          <a:xfrm>
            <a:off x="990600" y="4191000"/>
            <a:ext cx="3810000" cy="2057400"/>
            <a:chOff x="2976" y="2736"/>
            <a:chExt cx="2400" cy="1296"/>
          </a:xfrm>
        </p:grpSpPr>
        <p:sp>
          <p:nvSpPr>
            <p:cNvPr id="24587" name="Line 21"/>
            <p:cNvSpPr>
              <a:spLocks noChangeShapeType="1"/>
            </p:cNvSpPr>
            <p:nvPr/>
          </p:nvSpPr>
          <p:spPr bwMode="auto">
            <a:xfrm flipV="1">
              <a:off x="3312" y="3024"/>
              <a:ext cx="1056" cy="576"/>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588" name="Line 22"/>
            <p:cNvSpPr>
              <a:spLocks noChangeShapeType="1"/>
            </p:cNvSpPr>
            <p:nvPr/>
          </p:nvSpPr>
          <p:spPr bwMode="auto">
            <a:xfrm>
              <a:off x="4752" y="2976"/>
              <a:ext cx="192" cy="67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589" name="Line 23"/>
            <p:cNvSpPr>
              <a:spLocks noChangeShapeType="1"/>
            </p:cNvSpPr>
            <p:nvPr/>
          </p:nvSpPr>
          <p:spPr bwMode="auto">
            <a:xfrm>
              <a:off x="3360" y="3600"/>
              <a:ext cx="1248" cy="192"/>
            </a:xfrm>
            <a:prstGeom prst="line">
              <a:avLst/>
            </a:prstGeom>
            <a:noFill/>
            <a:ln w="19050">
              <a:solidFill>
                <a:schemeClr val="tx1"/>
              </a:solidFill>
              <a:round/>
              <a:headEnd/>
              <a:tailEnd type="triangle" w="med" len="med"/>
            </a:ln>
          </p:spPr>
          <p:txBody>
            <a:bodyPr wrap="none" anchor="ctr">
              <a:prstTxWarp prst="textNoShape">
                <a:avLst/>
              </a:prstTxWarp>
            </a:bodyPr>
            <a:lstStyle/>
            <a:p>
              <a:endParaRPr lang="en-US"/>
            </a:p>
          </p:txBody>
        </p:sp>
        <p:sp>
          <p:nvSpPr>
            <p:cNvPr id="24590" name="Oval 24"/>
            <p:cNvSpPr>
              <a:spLocks noChangeArrowheads="1"/>
            </p:cNvSpPr>
            <p:nvPr/>
          </p:nvSpPr>
          <p:spPr bwMode="auto">
            <a:xfrm>
              <a:off x="2976" y="3408"/>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P1</a:t>
              </a:r>
            </a:p>
          </p:txBody>
        </p:sp>
        <p:sp>
          <p:nvSpPr>
            <p:cNvPr id="24591" name="Oval 25"/>
            <p:cNvSpPr>
              <a:spLocks noChangeArrowheads="1"/>
            </p:cNvSpPr>
            <p:nvPr/>
          </p:nvSpPr>
          <p:spPr bwMode="auto">
            <a:xfrm>
              <a:off x="4368" y="2736"/>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P2</a:t>
              </a:r>
            </a:p>
          </p:txBody>
        </p:sp>
        <p:sp>
          <p:nvSpPr>
            <p:cNvPr id="24592" name="Oval 26"/>
            <p:cNvSpPr>
              <a:spLocks noChangeArrowheads="1"/>
            </p:cNvSpPr>
            <p:nvPr/>
          </p:nvSpPr>
          <p:spPr bwMode="auto">
            <a:xfrm>
              <a:off x="4656" y="3648"/>
              <a:ext cx="720" cy="384"/>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pPr algn="ctr"/>
              <a:r>
                <a:rPr lang="en-US"/>
                <a:t>P3</a:t>
              </a:r>
            </a:p>
          </p:txBody>
        </p:sp>
        <p:sp>
          <p:nvSpPr>
            <p:cNvPr id="24593" name="Rectangle 27"/>
            <p:cNvSpPr>
              <a:spLocks noChangeArrowheads="1"/>
            </p:cNvSpPr>
            <p:nvPr/>
          </p:nvSpPr>
          <p:spPr bwMode="auto">
            <a:xfrm>
              <a:off x="3792" y="312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x</a:t>
              </a:r>
            </a:p>
          </p:txBody>
        </p:sp>
        <p:sp>
          <p:nvSpPr>
            <p:cNvPr id="24594" name="Rectangle 28"/>
            <p:cNvSpPr>
              <a:spLocks noChangeArrowheads="1"/>
            </p:cNvSpPr>
            <p:nvPr/>
          </p:nvSpPr>
          <p:spPr bwMode="auto">
            <a:xfrm>
              <a:off x="4656" y="3216"/>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y</a:t>
              </a:r>
            </a:p>
          </p:txBody>
        </p:sp>
        <p:sp>
          <p:nvSpPr>
            <p:cNvPr id="24595" name="Rectangle 29"/>
            <p:cNvSpPr>
              <a:spLocks noChangeArrowheads="1"/>
            </p:cNvSpPr>
            <p:nvPr/>
          </p:nvSpPr>
          <p:spPr bwMode="auto">
            <a:xfrm>
              <a:off x="3984" y="3600"/>
              <a:ext cx="336" cy="240"/>
            </a:xfrm>
            <a:prstGeom prst="rect">
              <a:avLst/>
            </a:prstGeom>
            <a:solidFill>
              <a:srgbClr val="C1DEFA"/>
            </a:solidFill>
            <a:ln w="28575">
              <a:solidFill>
                <a:schemeClr val="tx1"/>
              </a:solidFill>
              <a:miter lim="800000"/>
              <a:headEnd/>
              <a:tailEnd/>
            </a:ln>
          </p:spPr>
          <p:txBody>
            <a:bodyPr wrap="none" anchor="ctr">
              <a:prstTxWarp prst="textNoShape">
                <a:avLst/>
              </a:prstTxWarp>
            </a:bodyPr>
            <a:lstStyle/>
            <a:p>
              <a:pPr algn="ctr"/>
              <a:r>
                <a:rPr lang="en-US"/>
                <a:t>z</a:t>
              </a:r>
            </a:p>
          </p:txBody>
        </p:sp>
      </p:grpSp>
      <p:sp>
        <p:nvSpPr>
          <p:cNvPr id="24586" name="Line 30"/>
          <p:cNvSpPr>
            <a:spLocks noChangeShapeType="1"/>
          </p:cNvSpPr>
          <p:nvPr/>
        </p:nvSpPr>
        <p:spPr bwMode="auto">
          <a:xfrm>
            <a:off x="304800" y="3962400"/>
            <a:ext cx="8610600" cy="0"/>
          </a:xfrm>
          <a:prstGeom prst="line">
            <a:avLst/>
          </a:prstGeom>
          <a:noFill/>
          <a:ln w="57150">
            <a:solidFill>
              <a:schemeClr val="tx1"/>
            </a:solidFill>
            <a:prstDash val="dash"/>
            <a:round/>
            <a:headEnd/>
            <a:tailEnd/>
          </a:ln>
        </p:spPr>
        <p:txBody>
          <a:bodyPr wrap="none" anchor="ctr">
            <a:prstTxWarp prst="textNoShape">
              <a:avLst/>
            </a:prstTxWarp>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r>
              <a:rPr lang="en-US" smtClean="0"/>
              <a:t>© Oscar Nierstrasz</a:t>
            </a:r>
            <a:endParaRPr lang="de-CH" smtClean="0"/>
          </a:p>
        </p:txBody>
      </p:sp>
      <p:sp>
        <p:nvSpPr>
          <p:cNvPr id="26627" name="Footer Placeholder 4"/>
          <p:cNvSpPr>
            <a:spLocks noGrp="1"/>
          </p:cNvSpPr>
          <p:nvPr>
            <p:ph type="ftr" sz="quarter" idx="11"/>
          </p:nvPr>
        </p:nvSpPr>
        <p:spPr>
          <a:noFill/>
        </p:spPr>
        <p:txBody>
          <a:bodyPr/>
          <a:lstStyle/>
          <a:p>
            <a:r>
              <a:rPr lang="en-US" smtClean="0"/>
              <a:t>Architectural Styles for Concurrency</a:t>
            </a:r>
            <a:endParaRPr lang="de-CH" smtClean="0"/>
          </a:p>
        </p:txBody>
      </p:sp>
      <p:sp>
        <p:nvSpPr>
          <p:cNvPr id="26628" name="Slide Number Placeholder 5"/>
          <p:cNvSpPr>
            <a:spLocks noGrp="1"/>
          </p:cNvSpPr>
          <p:nvPr>
            <p:ph type="sldNum" sz="quarter" idx="12"/>
          </p:nvPr>
        </p:nvSpPr>
        <p:spPr>
          <a:noFill/>
        </p:spPr>
        <p:txBody>
          <a:bodyPr/>
          <a:lstStyle/>
          <a:p>
            <a:fld id="{0500337C-EF26-5341-A1DD-B97C8F132B13}" type="slidenum">
              <a:rPr lang="de-CH" smtClean="0"/>
              <a:pPr/>
              <a:t>9</a:t>
            </a:fld>
            <a:endParaRPr lang="de-CH" sz="1400" smtClean="0">
              <a:solidFill>
                <a:srgbClr val="7E7E7E"/>
              </a:solidFill>
              <a:latin typeface="Times" charset="0"/>
            </a:endParaRPr>
          </a:p>
        </p:txBody>
      </p:sp>
      <p:grpSp>
        <p:nvGrpSpPr>
          <p:cNvPr id="26629" name="Group 18"/>
          <p:cNvGrpSpPr>
            <a:grpSpLocks/>
          </p:cNvGrpSpPr>
          <p:nvPr/>
        </p:nvGrpSpPr>
        <p:grpSpPr bwMode="auto">
          <a:xfrm>
            <a:off x="3276600" y="4495800"/>
            <a:ext cx="457200" cy="1828800"/>
            <a:chOff x="1008" y="2736"/>
            <a:chExt cx="336" cy="1152"/>
          </a:xfrm>
        </p:grpSpPr>
        <p:sp>
          <p:nvSpPr>
            <p:cNvPr id="26695" name="Rectangle 13"/>
            <p:cNvSpPr>
              <a:spLocks noChangeArrowheads="1"/>
            </p:cNvSpPr>
            <p:nvPr/>
          </p:nvSpPr>
          <p:spPr bwMode="auto">
            <a:xfrm>
              <a:off x="1008" y="2736"/>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6" name="Rectangle 14"/>
            <p:cNvSpPr>
              <a:spLocks noChangeArrowheads="1"/>
            </p:cNvSpPr>
            <p:nvPr/>
          </p:nvSpPr>
          <p:spPr bwMode="auto">
            <a:xfrm>
              <a:off x="1008" y="3024"/>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7" name="Rectangle 15"/>
            <p:cNvSpPr>
              <a:spLocks noChangeArrowheads="1"/>
            </p:cNvSpPr>
            <p:nvPr/>
          </p:nvSpPr>
          <p:spPr bwMode="auto">
            <a:xfrm>
              <a:off x="1008" y="3312"/>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8" name="Line 16"/>
            <p:cNvSpPr>
              <a:spLocks noChangeShapeType="1"/>
            </p:cNvSpPr>
            <p:nvPr/>
          </p:nvSpPr>
          <p:spPr bwMode="auto">
            <a:xfrm>
              <a:off x="1008"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6699" name="Line 17"/>
            <p:cNvSpPr>
              <a:spLocks noChangeShapeType="1"/>
            </p:cNvSpPr>
            <p:nvPr/>
          </p:nvSpPr>
          <p:spPr bwMode="auto">
            <a:xfrm>
              <a:off x="1344"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sp>
        <p:nvSpPr>
          <p:cNvPr id="26630" name="Oval 19"/>
          <p:cNvSpPr>
            <a:spLocks noChangeArrowheads="1"/>
          </p:cNvSpPr>
          <p:nvPr/>
        </p:nvSpPr>
        <p:spPr bwMode="auto">
          <a:xfrm>
            <a:off x="2971800" y="34290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sp>
        <p:nvSpPr>
          <p:cNvPr id="26631" name="Rectangle 2"/>
          <p:cNvSpPr>
            <a:spLocks noGrp="1" noChangeArrowheads="1"/>
          </p:cNvSpPr>
          <p:nvPr>
            <p:ph type="title"/>
          </p:nvPr>
        </p:nvSpPr>
        <p:spPr/>
        <p:txBody>
          <a:bodyPr/>
          <a:lstStyle/>
          <a:p>
            <a:r>
              <a:rPr lang="en-US"/>
              <a:t>Simulated Message-Passing</a:t>
            </a:r>
          </a:p>
        </p:txBody>
      </p:sp>
      <p:sp>
        <p:nvSpPr>
          <p:cNvPr id="26632" name="Rectangle 3"/>
          <p:cNvSpPr>
            <a:spLocks noGrp="1" noChangeArrowheads="1"/>
          </p:cNvSpPr>
          <p:nvPr>
            <p:ph type="body" idx="1"/>
          </p:nvPr>
        </p:nvSpPr>
        <p:spPr>
          <a:xfrm>
            <a:off x="539750" y="1654175"/>
            <a:ext cx="8061325" cy="1470025"/>
          </a:xfrm>
        </p:spPr>
        <p:txBody>
          <a:bodyPr/>
          <a:lstStyle/>
          <a:p>
            <a:pPr marL="0" indent="0" defTabSz="384175">
              <a:lnSpc>
                <a:spcPct val="90000"/>
              </a:lnSpc>
              <a:buFont typeface="Helvetica CE" charset="0"/>
              <a:buNone/>
            </a:pPr>
            <a:r>
              <a:rPr lang="en-US"/>
              <a:t>Most concurrency and communication styles can be simulated by one another:</a:t>
            </a:r>
          </a:p>
          <a:p>
            <a:pPr marL="0" indent="0" defTabSz="384175">
              <a:lnSpc>
                <a:spcPct val="90000"/>
              </a:lnSpc>
              <a:buFont typeface="Helvetica CE" charset="0"/>
              <a:buNone/>
            </a:pPr>
            <a:r>
              <a:rPr lang="en-US" i="1">
                <a:solidFill>
                  <a:srgbClr val="7F0101"/>
                </a:solidFill>
              </a:rPr>
              <a:t>Message-passing can be modeled by associating message queues to each process.</a:t>
            </a:r>
          </a:p>
        </p:txBody>
      </p:sp>
      <p:sp>
        <p:nvSpPr>
          <p:cNvPr id="26633" name="Text Box 5"/>
          <p:cNvSpPr txBox="1">
            <a:spLocks noChangeArrowheads="1"/>
          </p:cNvSpPr>
          <p:nvPr/>
        </p:nvSpPr>
        <p:spPr bwMode="auto">
          <a:xfrm>
            <a:off x="381000" y="3352800"/>
            <a:ext cx="2133600" cy="641350"/>
          </a:xfrm>
          <a:prstGeom prst="rect">
            <a:avLst/>
          </a:prstGeom>
          <a:noFill/>
          <a:ln w="9525">
            <a:noFill/>
            <a:miter lim="800000"/>
            <a:headEnd/>
            <a:tailEnd/>
          </a:ln>
        </p:spPr>
        <p:txBody>
          <a:bodyPr>
            <a:prstTxWarp prst="textNoShape">
              <a:avLst/>
            </a:prstTxWarp>
            <a:spAutoFit/>
          </a:bodyPr>
          <a:lstStyle/>
          <a:p>
            <a:pPr algn="ctr"/>
            <a:r>
              <a:rPr lang="en-US" sz="1800" b="1" i="1"/>
              <a:t>Unsynchronized objects</a:t>
            </a:r>
          </a:p>
        </p:txBody>
      </p:sp>
      <p:sp>
        <p:nvSpPr>
          <p:cNvPr id="26634" name="Text Box 6"/>
          <p:cNvSpPr txBox="1">
            <a:spLocks noChangeArrowheads="1"/>
          </p:cNvSpPr>
          <p:nvPr/>
        </p:nvSpPr>
        <p:spPr bwMode="auto">
          <a:xfrm>
            <a:off x="609600" y="4724400"/>
            <a:ext cx="1981200" cy="641350"/>
          </a:xfrm>
          <a:prstGeom prst="rect">
            <a:avLst/>
          </a:prstGeom>
          <a:noFill/>
          <a:ln w="9525">
            <a:noFill/>
            <a:miter lim="800000"/>
            <a:headEnd/>
            <a:tailEnd/>
          </a:ln>
        </p:spPr>
        <p:txBody>
          <a:bodyPr>
            <a:prstTxWarp prst="textNoShape">
              <a:avLst/>
            </a:prstTxWarp>
            <a:spAutoFit/>
          </a:bodyPr>
          <a:lstStyle/>
          <a:p>
            <a:pPr algn="ctr"/>
            <a:r>
              <a:rPr lang="en-US" sz="1800" b="1" i="1"/>
              <a:t>Synchronized queues</a:t>
            </a:r>
          </a:p>
        </p:txBody>
      </p:sp>
      <p:grpSp>
        <p:nvGrpSpPr>
          <p:cNvPr id="26635" name="Group 29"/>
          <p:cNvGrpSpPr>
            <a:grpSpLocks/>
          </p:cNvGrpSpPr>
          <p:nvPr/>
        </p:nvGrpSpPr>
        <p:grpSpPr bwMode="auto">
          <a:xfrm>
            <a:off x="7239000" y="4495800"/>
            <a:ext cx="457200" cy="1828800"/>
            <a:chOff x="1008" y="2736"/>
            <a:chExt cx="336" cy="1152"/>
          </a:xfrm>
        </p:grpSpPr>
        <p:sp>
          <p:nvSpPr>
            <p:cNvPr id="26690" name="Rectangle 30"/>
            <p:cNvSpPr>
              <a:spLocks noChangeArrowheads="1"/>
            </p:cNvSpPr>
            <p:nvPr/>
          </p:nvSpPr>
          <p:spPr bwMode="auto">
            <a:xfrm>
              <a:off x="1008" y="2736"/>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1" name="Rectangle 31"/>
            <p:cNvSpPr>
              <a:spLocks noChangeArrowheads="1"/>
            </p:cNvSpPr>
            <p:nvPr/>
          </p:nvSpPr>
          <p:spPr bwMode="auto">
            <a:xfrm>
              <a:off x="1008" y="3024"/>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2" name="Rectangle 32"/>
            <p:cNvSpPr>
              <a:spLocks noChangeArrowheads="1"/>
            </p:cNvSpPr>
            <p:nvPr/>
          </p:nvSpPr>
          <p:spPr bwMode="auto">
            <a:xfrm>
              <a:off x="1008" y="3312"/>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93" name="Line 33"/>
            <p:cNvSpPr>
              <a:spLocks noChangeShapeType="1"/>
            </p:cNvSpPr>
            <p:nvPr/>
          </p:nvSpPr>
          <p:spPr bwMode="auto">
            <a:xfrm>
              <a:off x="1008"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6694" name="Line 34"/>
            <p:cNvSpPr>
              <a:spLocks noChangeShapeType="1"/>
            </p:cNvSpPr>
            <p:nvPr/>
          </p:nvSpPr>
          <p:spPr bwMode="auto">
            <a:xfrm>
              <a:off x="1344"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sp>
        <p:nvSpPr>
          <p:cNvPr id="26636" name="Oval 35"/>
          <p:cNvSpPr>
            <a:spLocks noChangeArrowheads="1"/>
          </p:cNvSpPr>
          <p:nvPr/>
        </p:nvSpPr>
        <p:spPr bwMode="auto">
          <a:xfrm>
            <a:off x="6934200" y="34290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grpSp>
        <p:nvGrpSpPr>
          <p:cNvPr id="26637" name="Group 38"/>
          <p:cNvGrpSpPr>
            <a:grpSpLocks/>
          </p:cNvGrpSpPr>
          <p:nvPr/>
        </p:nvGrpSpPr>
        <p:grpSpPr bwMode="auto">
          <a:xfrm>
            <a:off x="5257800" y="4495800"/>
            <a:ext cx="457200" cy="1828800"/>
            <a:chOff x="1008" y="2736"/>
            <a:chExt cx="336" cy="1152"/>
          </a:xfrm>
        </p:grpSpPr>
        <p:sp>
          <p:nvSpPr>
            <p:cNvPr id="26685" name="Rectangle 39"/>
            <p:cNvSpPr>
              <a:spLocks noChangeArrowheads="1"/>
            </p:cNvSpPr>
            <p:nvPr/>
          </p:nvSpPr>
          <p:spPr bwMode="auto">
            <a:xfrm>
              <a:off x="1008" y="2736"/>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86" name="Rectangle 40"/>
            <p:cNvSpPr>
              <a:spLocks noChangeArrowheads="1"/>
            </p:cNvSpPr>
            <p:nvPr/>
          </p:nvSpPr>
          <p:spPr bwMode="auto">
            <a:xfrm>
              <a:off x="1008" y="3024"/>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87" name="Rectangle 41"/>
            <p:cNvSpPr>
              <a:spLocks noChangeArrowheads="1"/>
            </p:cNvSpPr>
            <p:nvPr/>
          </p:nvSpPr>
          <p:spPr bwMode="auto">
            <a:xfrm>
              <a:off x="1008" y="3312"/>
              <a:ext cx="336" cy="288"/>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endParaRPr lang="en-US"/>
            </a:p>
          </p:txBody>
        </p:sp>
        <p:sp>
          <p:nvSpPr>
            <p:cNvPr id="26688" name="Line 42"/>
            <p:cNvSpPr>
              <a:spLocks noChangeShapeType="1"/>
            </p:cNvSpPr>
            <p:nvPr/>
          </p:nvSpPr>
          <p:spPr bwMode="auto">
            <a:xfrm>
              <a:off x="1008"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6689" name="Line 43"/>
            <p:cNvSpPr>
              <a:spLocks noChangeShapeType="1"/>
            </p:cNvSpPr>
            <p:nvPr/>
          </p:nvSpPr>
          <p:spPr bwMode="auto">
            <a:xfrm>
              <a:off x="1344" y="3600"/>
              <a:ext cx="0" cy="288"/>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sp>
        <p:nvSpPr>
          <p:cNvPr id="26638" name="Oval 44"/>
          <p:cNvSpPr>
            <a:spLocks noChangeArrowheads="1"/>
          </p:cNvSpPr>
          <p:nvPr/>
        </p:nvSpPr>
        <p:spPr bwMode="auto">
          <a:xfrm>
            <a:off x="4953000" y="3429000"/>
            <a:ext cx="1143000" cy="609600"/>
          </a:xfrm>
          <a:prstGeom prst="ellipse">
            <a:avLst/>
          </a:prstGeom>
          <a:solidFill>
            <a:schemeClr val="accent1"/>
          </a:solidFill>
          <a:ln w="28575">
            <a:solidFill>
              <a:schemeClr val="tx1"/>
            </a:solidFill>
            <a:round/>
            <a:headEnd/>
            <a:tailEnd/>
          </a:ln>
        </p:spPr>
        <p:txBody>
          <a:bodyPr wrap="none" anchor="ctr">
            <a:prstTxWarp prst="textNoShape">
              <a:avLst/>
            </a:prstTxWarp>
          </a:bodyPr>
          <a:lstStyle/>
          <a:p>
            <a:endParaRPr lang="en-US"/>
          </a:p>
        </p:txBody>
      </p:sp>
      <p:sp>
        <p:nvSpPr>
          <p:cNvPr id="26639" name="Line 58"/>
          <p:cNvSpPr>
            <a:spLocks noChangeShapeType="1"/>
          </p:cNvSpPr>
          <p:nvPr/>
        </p:nvSpPr>
        <p:spPr bwMode="auto">
          <a:xfrm>
            <a:off x="3886200" y="3962400"/>
            <a:ext cx="1295400" cy="11430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26640" name="Group 12"/>
          <p:cNvGrpSpPr>
            <a:grpSpLocks/>
          </p:cNvGrpSpPr>
          <p:nvPr/>
        </p:nvGrpSpPr>
        <p:grpSpPr bwMode="auto">
          <a:xfrm>
            <a:off x="3352800" y="4572000"/>
            <a:ext cx="304800" cy="304800"/>
            <a:chOff x="624" y="2976"/>
            <a:chExt cx="528" cy="480"/>
          </a:xfrm>
        </p:grpSpPr>
        <p:sp>
          <p:nvSpPr>
            <p:cNvPr id="26680" name="AutoShape 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81" name="Line 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82" name="Line 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83" name="Line 1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84" name="Line 1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26641" name="Group 20"/>
          <p:cNvGrpSpPr>
            <a:grpSpLocks/>
          </p:cNvGrpSpPr>
          <p:nvPr/>
        </p:nvGrpSpPr>
        <p:grpSpPr bwMode="auto">
          <a:xfrm>
            <a:off x="3352800" y="5029200"/>
            <a:ext cx="304800" cy="304800"/>
            <a:chOff x="624" y="2976"/>
            <a:chExt cx="528" cy="480"/>
          </a:xfrm>
        </p:grpSpPr>
        <p:sp>
          <p:nvSpPr>
            <p:cNvPr id="26675" name="AutoShape 21"/>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76" name="Line 22"/>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7" name="Line 23"/>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8" name="Line 24"/>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9" name="Line 25"/>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26642" name="Group 46"/>
          <p:cNvGrpSpPr>
            <a:grpSpLocks/>
          </p:cNvGrpSpPr>
          <p:nvPr/>
        </p:nvGrpSpPr>
        <p:grpSpPr bwMode="auto">
          <a:xfrm>
            <a:off x="5334000" y="4572000"/>
            <a:ext cx="304800" cy="304800"/>
            <a:chOff x="624" y="2976"/>
            <a:chExt cx="528" cy="480"/>
          </a:xfrm>
        </p:grpSpPr>
        <p:sp>
          <p:nvSpPr>
            <p:cNvPr id="26670" name="AutoShape 47"/>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71" name="Line 48"/>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2" name="Line 49"/>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3" name="Line 50"/>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74" name="Line 51"/>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26643" name="Group 52"/>
          <p:cNvGrpSpPr>
            <a:grpSpLocks/>
          </p:cNvGrpSpPr>
          <p:nvPr/>
        </p:nvGrpSpPr>
        <p:grpSpPr bwMode="auto">
          <a:xfrm>
            <a:off x="4343400" y="4419600"/>
            <a:ext cx="304800" cy="304800"/>
            <a:chOff x="624" y="2976"/>
            <a:chExt cx="528" cy="480"/>
          </a:xfrm>
        </p:grpSpPr>
        <p:sp>
          <p:nvSpPr>
            <p:cNvPr id="26665" name="AutoShape 53"/>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66" name="Line 54"/>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7" name="Line 55"/>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8" name="Line 56"/>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9" name="Line 57"/>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
        <p:nvSpPr>
          <p:cNvPr id="26644" name="Line 59"/>
          <p:cNvSpPr>
            <a:spLocks noChangeShapeType="1"/>
          </p:cNvSpPr>
          <p:nvPr/>
        </p:nvSpPr>
        <p:spPr bwMode="auto">
          <a:xfrm flipV="1">
            <a:off x="3505200" y="4114800"/>
            <a:ext cx="0" cy="3810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6645" name="Line 60"/>
          <p:cNvSpPr>
            <a:spLocks noChangeShapeType="1"/>
          </p:cNvSpPr>
          <p:nvPr/>
        </p:nvSpPr>
        <p:spPr bwMode="auto">
          <a:xfrm flipV="1">
            <a:off x="5486400" y="4114800"/>
            <a:ext cx="0" cy="3810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6646" name="Line 61"/>
          <p:cNvSpPr>
            <a:spLocks noChangeShapeType="1"/>
          </p:cNvSpPr>
          <p:nvPr/>
        </p:nvSpPr>
        <p:spPr bwMode="auto">
          <a:xfrm flipV="1">
            <a:off x="7467600" y="4114800"/>
            <a:ext cx="0" cy="3810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26647" name="Group 62"/>
          <p:cNvGrpSpPr>
            <a:grpSpLocks/>
          </p:cNvGrpSpPr>
          <p:nvPr/>
        </p:nvGrpSpPr>
        <p:grpSpPr bwMode="auto">
          <a:xfrm>
            <a:off x="7315200" y="4343400"/>
            <a:ext cx="304800" cy="304800"/>
            <a:chOff x="624" y="2976"/>
            <a:chExt cx="528" cy="480"/>
          </a:xfrm>
        </p:grpSpPr>
        <p:sp>
          <p:nvSpPr>
            <p:cNvPr id="26660" name="AutoShape 63"/>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61" name="Line 64"/>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2" name="Line 65"/>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3" name="Line 66"/>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64" name="Line 67"/>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26648" name="Group 68"/>
          <p:cNvGrpSpPr>
            <a:grpSpLocks/>
          </p:cNvGrpSpPr>
          <p:nvPr/>
        </p:nvGrpSpPr>
        <p:grpSpPr bwMode="auto">
          <a:xfrm>
            <a:off x="7315200" y="5029200"/>
            <a:ext cx="304800" cy="304800"/>
            <a:chOff x="624" y="2976"/>
            <a:chExt cx="528" cy="480"/>
          </a:xfrm>
        </p:grpSpPr>
        <p:sp>
          <p:nvSpPr>
            <p:cNvPr id="26655" name="AutoShape 69"/>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56" name="Line 70"/>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7" name="Line 71"/>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8" name="Line 72"/>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9" name="Line 73"/>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grpSp>
        <p:nvGrpSpPr>
          <p:cNvPr id="26649" name="Group 74"/>
          <p:cNvGrpSpPr>
            <a:grpSpLocks/>
          </p:cNvGrpSpPr>
          <p:nvPr/>
        </p:nvGrpSpPr>
        <p:grpSpPr bwMode="auto">
          <a:xfrm>
            <a:off x="7315200" y="5486400"/>
            <a:ext cx="304800" cy="304800"/>
            <a:chOff x="624" y="2976"/>
            <a:chExt cx="528" cy="480"/>
          </a:xfrm>
        </p:grpSpPr>
        <p:sp>
          <p:nvSpPr>
            <p:cNvPr id="26650" name="AutoShape 75"/>
            <p:cNvSpPr>
              <a:spLocks noChangeArrowheads="1"/>
            </p:cNvSpPr>
            <p:nvPr/>
          </p:nvSpPr>
          <p:spPr bwMode="auto">
            <a:xfrm>
              <a:off x="624" y="2976"/>
              <a:ext cx="528" cy="480"/>
            </a:xfrm>
            <a:prstGeom prst="foldedCorner">
              <a:avLst>
                <a:gd name="adj" fmla="val 12500"/>
              </a:avLst>
            </a:prstGeom>
            <a:solidFill>
              <a:srgbClr val="C1DEFA"/>
            </a:solidFill>
            <a:ln w="19050">
              <a:solidFill>
                <a:schemeClr val="tx1"/>
              </a:solidFill>
              <a:round/>
              <a:headEnd/>
              <a:tailEnd/>
            </a:ln>
          </p:spPr>
          <p:txBody>
            <a:bodyPr wrap="none" anchor="ctr">
              <a:prstTxWarp prst="textNoShape">
                <a:avLst/>
              </a:prstTxWarp>
            </a:bodyPr>
            <a:lstStyle/>
            <a:p>
              <a:endParaRPr lang="en-US"/>
            </a:p>
          </p:txBody>
        </p:sp>
        <p:sp>
          <p:nvSpPr>
            <p:cNvPr id="26651" name="Line 76"/>
            <p:cNvSpPr>
              <a:spLocks noChangeShapeType="1"/>
            </p:cNvSpPr>
            <p:nvPr/>
          </p:nvSpPr>
          <p:spPr bwMode="auto">
            <a:xfrm>
              <a:off x="720" y="3072"/>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2" name="Line 77"/>
            <p:cNvSpPr>
              <a:spLocks noChangeShapeType="1"/>
            </p:cNvSpPr>
            <p:nvPr/>
          </p:nvSpPr>
          <p:spPr bwMode="auto">
            <a:xfrm>
              <a:off x="720" y="3168"/>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3" name="Line 78"/>
            <p:cNvSpPr>
              <a:spLocks noChangeShapeType="1"/>
            </p:cNvSpPr>
            <p:nvPr/>
          </p:nvSpPr>
          <p:spPr bwMode="auto">
            <a:xfrm>
              <a:off x="720" y="3264"/>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sp>
          <p:nvSpPr>
            <p:cNvPr id="26654" name="Line 79"/>
            <p:cNvSpPr>
              <a:spLocks noChangeShapeType="1"/>
            </p:cNvSpPr>
            <p:nvPr/>
          </p:nvSpPr>
          <p:spPr bwMode="auto">
            <a:xfrm>
              <a:off x="720" y="3360"/>
              <a:ext cx="336"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spTree>
  </p:cSld>
  <p:clrMapOvr>
    <a:masterClrMapping/>
  </p:clrMapOvr>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1867</TotalTime>
  <Words>3936</Words>
  <Application>Microsoft Macintosh PowerPoint</Application>
  <PresentationFormat>On-screen Show (4:3)</PresentationFormat>
  <Paragraphs>577</Paragraphs>
  <Slides>42</Slides>
  <Notes>41</Notes>
  <HiddenSlides>0</HiddenSlides>
  <MMClips>0</MMClips>
  <ScaleCrop>false</ScaleCrop>
  <HeadingPairs>
    <vt:vector size="4" baseType="variant">
      <vt:variant>
        <vt:lpstr>Design Template</vt:lpstr>
      </vt:variant>
      <vt:variant>
        <vt:i4>1</vt:i4>
      </vt:variant>
      <vt:variant>
        <vt:lpstr>Slide Titles</vt:lpstr>
      </vt:variant>
      <vt:variant>
        <vt:i4>42</vt:i4>
      </vt:variant>
    </vt:vector>
  </HeadingPairs>
  <TitlesOfParts>
    <vt:vector size="43" baseType="lpstr">
      <vt:lpstr>UB_Screen</vt:lpstr>
      <vt:lpstr>12. Architectural Styles for Concurrency</vt:lpstr>
      <vt:lpstr>Roadmap</vt:lpstr>
      <vt:lpstr>Sources</vt:lpstr>
      <vt:lpstr>Roadmap</vt:lpstr>
      <vt:lpstr>Software Architecture</vt:lpstr>
      <vt:lpstr>Architectural style</vt:lpstr>
      <vt:lpstr>Roadmap</vt:lpstr>
      <vt:lpstr>Communication Styles</vt:lpstr>
      <vt:lpstr>Simulated Message-Passing</vt:lpstr>
      <vt:lpstr>Three-layered Application Architectures</vt:lpstr>
      <vt:lpstr>Problems with Layered Designs</vt:lpstr>
      <vt:lpstr>Roadmap</vt:lpstr>
      <vt:lpstr>Flow Architectures</vt:lpstr>
      <vt:lpstr>Unix Pipes</vt:lpstr>
      <vt:lpstr>Unix Pipes</vt:lpstr>
      <vt:lpstr>Flow Stages</vt:lpstr>
      <vt:lpstr>Flow Policies</vt:lpstr>
      <vt:lpstr>Limiting Flow</vt:lpstr>
      <vt:lpstr>Roadmap</vt:lpstr>
      <vt:lpstr>Example: a Pull-based Prime Sieve</vt:lpstr>
      <vt:lpstr>Using Put-Take Buffers</vt:lpstr>
      <vt:lpstr>The PrimeSieve</vt:lpstr>
      <vt:lpstr>Pull-based integer sources</vt:lpstr>
      <vt:lpstr>The ActivePrime Class</vt:lpstr>
      <vt:lpstr>Slide 25</vt:lpstr>
      <vt:lpstr>Roadmap</vt:lpstr>
      <vt:lpstr>Blackboard Architectures</vt:lpstr>
      <vt:lpstr>Result Parallelism</vt:lpstr>
      <vt:lpstr>Agenda Parallelism</vt:lpstr>
      <vt:lpstr>Specialist Parallelism</vt:lpstr>
      <vt:lpstr>Linda</vt:lpstr>
      <vt:lpstr>Linda primitives</vt:lpstr>
      <vt:lpstr>Roadmap</vt:lpstr>
      <vt:lpstr>Example: Fibonacci with JavaSpaces</vt:lpstr>
      <vt:lpstr>Accessing the tuple space</vt:lpstr>
      <vt:lpstr>Slide 36</vt:lpstr>
      <vt:lpstr>Roadmap</vt:lpstr>
      <vt:lpstr>Counting words with a thread pool</vt:lpstr>
      <vt:lpstr>Time versus number of threads</vt:lpstr>
      <vt:lpstr>What you should know!</vt:lpstr>
      <vt:lpstr>Can you answer these questions?</vt:lpstr>
      <vt:lpstr>License</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185</cp:revision>
  <cp:lastPrinted>2010-11-11T13:05:34Z</cp:lastPrinted>
  <dcterms:created xsi:type="dcterms:W3CDTF">2010-12-07T12:49:17Z</dcterms:created>
  <dcterms:modified xsi:type="dcterms:W3CDTF">2010-12-07T13:21:36Z</dcterms:modified>
</cp:coreProperties>
</file>