
<file path=[Content_Types].xml><?xml version="1.0" encoding="utf-8"?>
<Types xmlns="http://schemas.openxmlformats.org/package/2006/content-types">
  <Override PartName="/ppt/slides/slide14.xml" ContentType="application/vnd.openxmlformats-officedocument.presentationml.slide+xml"/>
  <Override PartName="/ppt/slides/slide33.xml" ContentType="application/vnd.openxmlformats-officedocument.presentationml.slide+xml"/>
  <Override PartName="/ppt/slides/slide49.xml" ContentType="application/vnd.openxmlformats-officedocument.presentationml.slide+xml"/>
  <Override PartName="/ppt/notesSlides/notesSlide30.xml" ContentType="application/vnd.openxmlformats-officedocument.presentationml.notesSlide+xml"/>
  <Override PartName="/ppt/embeddings/Microsoft_Equation5.bin" ContentType="application/vnd.openxmlformats-officedocument.oleObject"/>
  <Default Extension="bin" ContentType="application/vnd.openxmlformats-officedocument.presentationml.printerSettings"/>
  <Override PartName="/ppt/notesSlides/notesSlide13.xml" ContentType="application/vnd.openxmlformats-officedocument.presentationml.notesSlide+xml"/>
  <Override PartName="/ppt/notesSlides/notesSlide29.xml" ContentType="application/vnd.openxmlformats-officedocument.presentationml.notesSlide+xml"/>
  <Override PartName="/ppt/notesSlides/notesSlide2.xml" ContentType="application/vnd.openxmlformats-officedocument.presentationml.notesSlide+xml"/>
  <Override PartName="/ppt/slides/slide18.xml" ContentType="application/vnd.openxmlformats-officedocument.presentationml.slide+xml"/>
  <Override PartName="/ppt/slides/slide37.xml" ContentType="application/vnd.openxmlformats-officedocument.presentationml.slide+xml"/>
  <Override PartName="/ppt/notesSlides/notesSlide48.xml" ContentType="application/vnd.openxmlformats-officedocument.presentationml.notesSlide+xml"/>
  <Override PartName="/ppt/slides/slide3.xml" ContentType="application/vnd.openxmlformats-officedocument.presentationml.slide+xml"/>
  <Override PartName="/ppt/notesSlides/notesSlide34.xml" ContentType="application/vnd.openxmlformats-officedocument.presentationml.notesSlide+xml"/>
  <Override PartName="/ppt/slideLayouts/slideLayout1.xml" ContentType="application/vnd.openxmlformats-officedocument.presentationml.slideLayout+xml"/>
  <Override PartName="/ppt/slides/slide23.xml" ContentType="application/vnd.openxmlformats-officedocument.presentationml.slide+xml"/>
  <Override PartName="/ppt/slides/slide42.xml" ContentType="application/vnd.openxmlformats-officedocument.presentationml.slide+xml"/>
  <Override PartName="/ppt/theme/theme1.xml" ContentType="application/vnd.openxmlformats-officedocument.theme+xml"/>
  <Override PartName="/ppt/notesSlides/notesSlide17.xml" ContentType="application/vnd.openxmlformats-officedocument.presentationml.notesSlide+xml"/>
  <Override PartName="/ppt/notesSlides/notesSlide36.xml" ContentType="application/vnd.openxmlformats-officedocument.presentationml.notesSlide+xml"/>
  <Override PartName="/ppt/notesSlides/notesSlide6.xml" ContentType="application/vnd.openxmlformats-officedocument.presentationml.notesSlide+xml"/>
  <Override PartName="/ppt/notesSlides/notesSlide22.xml" ContentType="application/vnd.openxmlformats-officedocument.presentationml.notesSlide+xml"/>
  <Override PartName="/ppt/slides/slide7.xml" ContentType="application/vnd.openxmlformats-officedocument.presentationml.slide+xml"/>
  <Override PartName="/ppt/slideLayouts/slideLayout5.xml" ContentType="application/vnd.openxmlformats-officedocument.presentationml.slideLayout+xml"/>
  <Override PartName="/ppt/slides/slide30.xml" ContentType="application/vnd.openxmlformats-officedocument.presentationml.slide+xml"/>
  <Override PartName="/ppt/slides/slide27.xml" ContentType="application/vnd.openxmlformats-officedocument.presentationml.slide+xml"/>
  <Override PartName="/ppt/slides/slide11.xml" ContentType="application/vnd.openxmlformats-officedocument.presentationml.slide+xml"/>
  <Override PartName="/ppt/slides/slide46.xml" ContentType="application/vnd.openxmlformats-officedocument.presentationml.slide+xml"/>
  <Override PartName="/ppt/notesSlides/notesSlide41.xml" ContentType="application/vnd.openxmlformats-officedocument.presentationml.notesSlide+xml"/>
  <Override PartName="/ppt/embeddings/Microsoft_Equation2.bin" ContentType="application/vnd.openxmlformats-officedocument.oleObject"/>
  <Override PartName="/ppt/notesSlides/notesSlide8.xml" ContentType="application/vnd.openxmlformats-officedocument.presentationml.notesSlide+xml"/>
  <Override PartName="/ppt/charts/chart4.xml" ContentType="application/vnd.openxmlformats-officedocument.drawingml.chart+xml"/>
  <Override PartName="/ppt/notesSlides/notesSlide26.xml" ContentType="application/vnd.openxmlformats-officedocument.presentationml.notesSlide+xml"/>
  <Override PartName="/ppt/notesSlides/notesSlide45.xml" ContentType="application/vnd.openxmlformats-officedocument.presentationml.notesSlide+xml"/>
  <Override PartName="/ppt/slides/slide15.xml" ContentType="application/vnd.openxmlformats-officedocument.presentationml.slide+xml"/>
  <Override PartName="/ppt/slides/slide34.xml" ContentType="application/vnd.openxmlformats-officedocument.presentationml.slide+xml"/>
  <Override PartName="/ppt/notesSlides/notesSlide31.xml" ContentType="application/vnd.openxmlformats-officedocument.presentationml.notesSlide+xml"/>
  <Override PartName="/ppt/embeddings/Microsoft_Equation6.bin" ContentType="application/vnd.openxmlformats-officedocument.oleObject"/>
  <Override PartName="/ppt/slides/slide20.xml" ContentType="application/vnd.openxmlformats-officedocument.presentationml.slide+xml"/>
  <Override PartName="/ppt/presProps.xml" ContentType="application/vnd.openxmlformats-officedocument.presentationml.presProps+xml"/>
  <Override PartName="/ppt/notesSlides/notesSlide14.xml" ContentType="application/vnd.openxmlformats-officedocument.presentationml.notesSlide+xml"/>
  <Override PartName="/ppt/notesSlides/notesSlide3.xml" ContentType="application/vnd.openxmlformats-officedocument.presentationml.notesSlide+xml"/>
  <Override PartName="/ppt/slides/slide19.xml" ContentType="application/vnd.openxmlformats-officedocument.presentationml.slide+xml"/>
  <Override PartName="/ppt/slides/slide38.xml" ContentType="application/vnd.openxmlformats-officedocument.presentationml.slide+xml"/>
  <Override PartName="/ppt/notesSlides/notesSlide49.xml" ContentType="application/vnd.openxmlformats-officedocument.presentationml.notesSlide+xml"/>
  <Override PartName="/ppt/slides/slide4.xml" ContentType="application/vnd.openxmlformats-officedocument.presentationml.slide+xml"/>
  <Override PartName="/ppt/notesSlides/notesSlide35.xml" ContentType="application/vnd.openxmlformats-officedocument.presentationml.notesSlide+xml"/>
  <Override PartName="/ppt/slideLayouts/slideLayout2.xml" ContentType="application/vnd.openxmlformats-officedocument.presentationml.slideLayout+xml"/>
  <Override PartName="/ppt/slides/slide24.xml" ContentType="application/vnd.openxmlformats-officedocument.presentationml.slide+xml"/>
  <Override PartName="/ppt/slides/slide43.xml" ContentType="application/vnd.openxmlformats-officedocument.presentationml.slide+xml"/>
  <Override PartName="/ppt/theme/theme2.xml" ContentType="application/vnd.openxmlformats-officedocument.theme+xml"/>
  <Override PartName="/ppt/charts/chart1.xml" ContentType="application/vnd.openxmlformats-officedocument.drawingml.chart+xml"/>
  <Override PartName="/ppt/handoutMasters/handoutMaster1.xml" ContentType="application/vnd.openxmlformats-officedocument.presentationml.handoutMaster+xml"/>
  <Override PartName="/ppt/notesSlides/notesSlide18.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ppt/notesSlides/notesSlide7.xml" ContentType="application/vnd.openxmlformats-officedocument.presentationml.notesSlide+xml"/>
  <Default Extension="jpeg" ContentType="image/jpeg"/>
  <Override PartName="/ppt/notesSlides/notesSlide23.xml" ContentType="application/vnd.openxmlformats-officedocument.presentationml.notesSlide+xml"/>
  <Default Extension="vml" ContentType="application/vnd.openxmlformats-officedocument.vmlDrawing"/>
  <Override PartName="/ppt/slides/slide12.xml" ContentType="application/vnd.openxmlformats-officedocument.presentationml.slide+xml"/>
  <Override PartName="/ppt/slides/slide8.xml" ContentType="application/vnd.openxmlformats-officedocument.presentationml.slide+xml"/>
  <Override PartName="/ppt/slides/slide28.xml" ContentType="application/vnd.openxmlformats-officedocument.presentationml.slide+xml"/>
  <Override PartName="/ppt/slides/slide47.xml" ContentType="application/vnd.openxmlformats-officedocument.presentationml.slide+xml"/>
  <Override PartName="/ppt/slides/slide31.xml" ContentType="application/vnd.openxmlformats-officedocument.presentationml.slide+xml"/>
  <Override PartName="/ppt/notesSlides/notesSlide42.xml" ContentType="application/vnd.openxmlformats-officedocument.presentationml.notesSlide+xml"/>
  <Override PartName="/ppt/embeddings/Microsoft_Equation3.bin" ContentType="application/vnd.openxmlformats-officedocument.oleObject"/>
  <Override PartName="/ppt/notesSlides/notesSlide9.xml" ContentType="application/vnd.openxmlformats-officedocument.presentationml.notesSlide+xml"/>
  <Override PartName="/ppt/charts/chart5.xml" ContentType="application/vnd.openxmlformats-officedocument.drawingml.chart+xml"/>
  <Override PartName="/ppt/notesSlides/notesSlide11.xml" ContentType="application/vnd.openxmlformats-officedocument.presentationml.notesSlide+xml"/>
  <Default Extension="rels" ContentType="application/vnd.openxmlformats-package.relationships+xml"/>
  <Override PartName="/ppt/notesSlides/notesSlide27.xml" ContentType="application/vnd.openxmlformats-officedocument.presentationml.notesSlide+xml"/>
  <Override PartName="/ppt/notesSlides/notesSlide46.xml" ContentType="application/vnd.openxmlformats-officedocument.presentationml.notesSlide+xml"/>
  <Override PartName="/ppt/slides/slide16.xml" ContentType="application/vnd.openxmlformats-officedocument.presentationml.slide+xml"/>
  <Override PartName="/ppt/slides/slide35.xml" ContentType="application/vnd.openxmlformats-officedocument.presentationml.slide+xml"/>
  <Override PartName="/ppt/slides/slide1.xml" ContentType="application/vnd.openxmlformats-officedocument.presentationml.slide+xml"/>
  <Override PartName="/ppt/notesSlides/notesSlide32.xml" ContentType="application/vnd.openxmlformats-officedocument.presentationml.notesSlide+xml"/>
  <Override PartName="/ppt/slides/slide21.xml" ContentType="application/vnd.openxmlformats-officedocument.presentationml.slide+xml"/>
  <Override PartName="/ppt/slides/slide40.xml" ContentType="application/vnd.openxmlformats-officedocument.presentationml.slide+xml"/>
  <Override PartName="/ppt/notesSlides/notesSlide15.xml" ContentType="application/vnd.openxmlformats-officedocument.presentationml.notesSlide+xml"/>
  <Override PartName="/ppt/notesSlides/notesSlide4.xml" ContentType="application/vnd.openxmlformats-officedocument.presentationml.notesSlide+xml"/>
  <Override PartName="/ppt/slides/slide39.xml" ContentType="application/vnd.openxmlformats-officedocument.presentationml.slide+xml"/>
  <Override PartName="/ppt/notesSlides/notesSlide20.xml" ContentType="application/vnd.openxmlformats-officedocument.presentationml.notesSlide+xml"/>
  <Override PartName="/ppt/slides/slide5.xml" ContentType="application/vnd.openxmlformats-officedocument.presentationml.slide+xml"/>
  <Override PartName="/ppt/slideMasters/slideMaster1.xml" ContentType="application/vnd.openxmlformats-officedocument.presentationml.slideMaster+xml"/>
  <Override PartName="/ppt/slideLayouts/slideLayout3.xml" ContentType="application/vnd.openxmlformats-officedocument.presentationml.slideLayout+xml"/>
  <Override PartName="/ppt/slides/slide25.xml" ContentType="application/vnd.openxmlformats-officedocument.presentationml.slide+xml"/>
  <Override PartName="/ppt/slides/slide44.xml" ContentType="application/vnd.openxmlformats-officedocument.presentationml.slide+xml"/>
  <Override PartName="/ppt/theme/theme3.xml" ContentType="application/vnd.openxmlformats-officedocument.theme+xml"/>
  <Override PartName="/ppt/charts/chart2.xml" ContentType="application/vnd.openxmlformats-officedocument.drawingml.chart+xml"/>
  <Override PartName="/ppt/notesSlides/notesSlide19.xml" ContentType="application/vnd.openxmlformats-officedocument.presentationml.notesSlide+xml"/>
  <Override PartName="/ppt/notesSlides/notesSlide38.xml" ContentType="application/vnd.openxmlformats-officedocument.presentationml.notesSlide+xml"/>
  <Override PartName="/ppt/notesSlides/notesSlide24.xml" ContentType="application/vnd.openxmlformats-officedocument.presentationml.notesSlide+xml"/>
  <Override PartName="/ppt/slides/slide9.xml" ContentType="application/vnd.openxmlformats-officedocument.presentationml.slide+xml"/>
  <Override PartName="/ppt/slides/slide13.xml" ContentType="application/vnd.openxmlformats-officedocument.presentationml.slide+xml"/>
  <Default Extension="xml" ContentType="application/xml"/>
  <Override PartName="/ppt/tableStyles.xml" ContentType="application/vnd.openxmlformats-officedocument.presentationml.tableStyles+xml"/>
  <Override PartName="/ppt/slides/slide48.xml" ContentType="application/vnd.openxmlformats-officedocument.presentationml.slide+xml"/>
  <Override PartName="/ppt/notesSlides/notesSlide10.xml" ContentType="application/vnd.openxmlformats-officedocument.presentationml.notesSlide+xml"/>
  <Override PartName="/ppt/slides/slide32.xml" ContentType="application/vnd.openxmlformats-officedocument.presentationml.slide+xml"/>
  <Override PartName="/ppt/embeddings/Microsoft_Equation4.bin" ContentType="application/vnd.openxmlformats-officedocument.oleObject"/>
  <Override PartName="/ppt/slides/slide29.xml" ContentType="application/vnd.openxmlformats-officedocument.presentationml.slide+xml"/>
  <Override PartName="/ppt/viewProps.xml" ContentType="application/vnd.openxmlformats-officedocument.presentationml.viewProps+xml"/>
  <Override PartName="/ppt/notesSlides/notesSlide43.xml" ContentType="application/vnd.openxmlformats-officedocument.presentationml.notesSlide+xml"/>
  <Override PartName="/docProps/app.xml" ContentType="application/vnd.openxmlformats-officedocument.extended-properties+xml"/>
  <Override PartName="/ppt/notesMasters/notesMaster1.xml" ContentType="application/vnd.openxmlformats-officedocument.presentationml.notesMaster+xml"/>
  <Override PartName="/ppt/notesSlides/notesSlide12.xml" ContentType="application/vnd.openxmlformats-officedocument.presentationml.notesSlide+xml"/>
  <Override PartName="/ppt/notesSlides/notesSlide28.xml" ContentType="application/vnd.openxmlformats-officedocument.presentationml.notesSlide+xml"/>
  <Override PartName="/ppt/notesSlides/notesSlide1.xml" ContentType="application/vnd.openxmlformats-officedocument.presentationml.notesSlide+xml"/>
  <Override PartName="/ppt/slides/slide17.xml" ContentType="application/vnd.openxmlformats-officedocument.presentationml.slide+xml"/>
  <Override PartName="/ppt/slides/slide36.xml" ContentType="application/vnd.openxmlformats-officedocument.presentationml.slide+xml"/>
  <Override PartName="/ppt/presentation.xml" ContentType="application/vnd.openxmlformats-officedocument.presentationml.presentation.main+xml"/>
  <Override PartName="/ppt/notesSlides/notesSlide47.xml" ContentType="application/vnd.openxmlformats-officedocument.presentationml.notesSlide+xml"/>
  <Override PartName="/ppt/slides/slide2.xml" ContentType="application/vnd.openxmlformats-officedocument.presentationml.slide+xml"/>
  <Override PartName="/ppt/notesSlides/notesSlide33.xml" ContentType="application/vnd.openxmlformats-officedocument.presentationml.notesSlide+xml"/>
  <Override PartName="/ppt/slides/slide22.xml" ContentType="application/vnd.openxmlformats-officedocument.presentationml.slide+xml"/>
  <Override PartName="/ppt/slides/slide41.xml" ContentType="application/vnd.openxmlformats-officedocument.presentationml.slide+xml"/>
  <Override PartName="/ppt/notesSlides/notesSlide16.xml" ContentType="application/vnd.openxmlformats-officedocument.presentationml.notesSlide+xml"/>
  <Override PartName="/ppt/notesSlides/notesSlide5.xml" ContentType="application/vnd.openxmlformats-officedocument.presentationml.notesSlide+xml"/>
  <Default Extension="pict" ContentType="image/pict"/>
  <Override PartName="/ppt/notesSlides/notesSlide40.xml" ContentType="application/vnd.openxmlformats-officedocument.presentationml.notesSlide+xml"/>
  <Override PartName="/ppt/slideLayouts/slideLayout4.xml" ContentType="application/vnd.openxmlformats-officedocument.presentationml.slideLayout+xml"/>
  <Override PartName="/ppt/notesSlides/notesSlide21.xml" ContentType="application/vnd.openxmlformats-officedocument.presentationml.notesSlide+xml"/>
  <Override PartName="/ppt/slides/slide26.xml" ContentType="application/vnd.openxmlformats-officedocument.presentationml.slide+xml"/>
  <Override PartName="/ppt/slides/slide45.xml" ContentType="application/vnd.openxmlformats-officedocument.presentationml.slide+xml"/>
  <Override PartName="/ppt/slides/slide10.xml" ContentType="application/vnd.openxmlformats-officedocument.presentationml.slide+xml"/>
  <Override PartName="/ppt/slides/slide6.xml" ContentType="application/vnd.openxmlformats-officedocument.presentationml.slide+xml"/>
  <Override PartName="/ppt/embeddings/Microsoft_Equation1.bin" ContentType="application/vnd.openxmlformats-officedocument.oleObject"/>
  <Override PartName="/ppt/charts/chart3.xml" ContentType="application/vnd.openxmlformats-officedocument.drawingml.chart+xml"/>
  <Default Extension="pdf" ContentType="application/pdf"/>
  <Override PartName="/ppt/notesSlides/notesSlide39.xml" ContentType="application/vnd.openxmlformats-officedocument.presentationml.notesSlide+xml"/>
  <Default Extension="png" ContentType="image/png"/>
  <Override PartName="/ppt/notesSlides/notesSlide25.xml" ContentType="application/vnd.openxmlformats-officedocument.presentationml.notesSlide+xml"/>
  <Override PartName="/ppt/notesSlides/notesSlide44.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SpecialPlsOnTitleSld="0" strictFirstAndLastChars="0" saveSubsetFonts="1" autoCompressPictures="0">
  <p:sldMasterIdLst>
    <p:sldMasterId id="2147483650" r:id="rId1"/>
  </p:sldMasterIdLst>
  <p:notesMasterIdLst>
    <p:notesMasterId r:id="rId51"/>
  </p:notesMasterIdLst>
  <p:handoutMasterIdLst>
    <p:handoutMasterId r:id="rId52"/>
  </p:handoutMasterIdLst>
  <p:sldIdLst>
    <p:sldId id="324" r:id="rId2"/>
    <p:sldId id="326" r:id="rId3"/>
    <p:sldId id="457" r:id="rId4"/>
    <p:sldId id="458" r:id="rId5"/>
    <p:sldId id="396" r:id="rId6"/>
    <p:sldId id="459" r:id="rId7"/>
    <p:sldId id="415" r:id="rId8"/>
    <p:sldId id="390" r:id="rId9"/>
    <p:sldId id="398" r:id="rId10"/>
    <p:sldId id="397" r:id="rId11"/>
    <p:sldId id="400" r:id="rId12"/>
    <p:sldId id="426" r:id="rId13"/>
    <p:sldId id="427" r:id="rId14"/>
    <p:sldId id="428" r:id="rId15"/>
    <p:sldId id="438" r:id="rId16"/>
    <p:sldId id="425" r:id="rId17"/>
    <p:sldId id="460" r:id="rId18"/>
    <p:sldId id="424" r:id="rId19"/>
    <p:sldId id="429" r:id="rId20"/>
    <p:sldId id="431" r:id="rId21"/>
    <p:sldId id="432" r:id="rId22"/>
    <p:sldId id="433" r:id="rId23"/>
    <p:sldId id="461" r:id="rId24"/>
    <p:sldId id="443" r:id="rId25"/>
    <p:sldId id="444" r:id="rId26"/>
    <p:sldId id="446" r:id="rId27"/>
    <p:sldId id="447" r:id="rId28"/>
    <p:sldId id="445" r:id="rId29"/>
    <p:sldId id="455" r:id="rId30"/>
    <p:sldId id="456" r:id="rId31"/>
    <p:sldId id="462" r:id="rId32"/>
    <p:sldId id="394" r:id="rId33"/>
    <p:sldId id="402" r:id="rId34"/>
    <p:sldId id="401" r:id="rId35"/>
    <p:sldId id="463" r:id="rId36"/>
    <p:sldId id="411" r:id="rId37"/>
    <p:sldId id="413" r:id="rId38"/>
    <p:sldId id="410" r:id="rId39"/>
    <p:sldId id="412" r:id="rId40"/>
    <p:sldId id="419" r:id="rId41"/>
    <p:sldId id="454" r:id="rId42"/>
    <p:sldId id="465" r:id="rId43"/>
    <p:sldId id="466" r:id="rId44"/>
    <p:sldId id="430" r:id="rId45"/>
    <p:sldId id="435" r:id="rId46"/>
    <p:sldId id="437" r:id="rId47"/>
    <p:sldId id="436" r:id="rId48"/>
    <p:sldId id="355" r:id="rId49"/>
    <p:sldId id="377" r:id="rId50"/>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Helvetica" charset="0"/>
        <a:ea typeface="+mn-ea"/>
        <a:cs typeface="+mn-cs"/>
      </a:defRPr>
    </a:lvl1pPr>
    <a:lvl2pPr marL="457200" algn="l" rtl="0" eaLnBrk="0" fontAlgn="base" hangingPunct="0">
      <a:spcBef>
        <a:spcPct val="0"/>
      </a:spcBef>
      <a:spcAft>
        <a:spcPct val="0"/>
      </a:spcAft>
      <a:defRPr sz="2400" kern="1200">
        <a:solidFill>
          <a:schemeClr val="tx1"/>
        </a:solidFill>
        <a:latin typeface="Helvetica" charset="0"/>
        <a:ea typeface="+mn-ea"/>
        <a:cs typeface="+mn-cs"/>
      </a:defRPr>
    </a:lvl2pPr>
    <a:lvl3pPr marL="914400" algn="l" rtl="0" eaLnBrk="0" fontAlgn="base" hangingPunct="0">
      <a:spcBef>
        <a:spcPct val="0"/>
      </a:spcBef>
      <a:spcAft>
        <a:spcPct val="0"/>
      </a:spcAft>
      <a:defRPr sz="2400" kern="1200">
        <a:solidFill>
          <a:schemeClr val="tx1"/>
        </a:solidFill>
        <a:latin typeface="Helvetica" charset="0"/>
        <a:ea typeface="+mn-ea"/>
        <a:cs typeface="+mn-cs"/>
      </a:defRPr>
    </a:lvl3pPr>
    <a:lvl4pPr marL="1371600" algn="l" rtl="0" eaLnBrk="0" fontAlgn="base" hangingPunct="0">
      <a:spcBef>
        <a:spcPct val="0"/>
      </a:spcBef>
      <a:spcAft>
        <a:spcPct val="0"/>
      </a:spcAft>
      <a:defRPr sz="2400" kern="1200">
        <a:solidFill>
          <a:schemeClr val="tx1"/>
        </a:solidFill>
        <a:latin typeface="Helvetica" charset="0"/>
        <a:ea typeface="+mn-ea"/>
        <a:cs typeface="+mn-cs"/>
      </a:defRPr>
    </a:lvl4pPr>
    <a:lvl5pPr marL="1828800" algn="l" rtl="0" eaLnBrk="0" fontAlgn="base" hangingPunct="0">
      <a:spcBef>
        <a:spcPct val="0"/>
      </a:spcBef>
      <a:spcAft>
        <a:spcPct val="0"/>
      </a:spcAft>
      <a:defRPr sz="2400" kern="1200">
        <a:solidFill>
          <a:schemeClr val="tx1"/>
        </a:solidFill>
        <a:latin typeface="Helvetica" charset="0"/>
        <a:ea typeface="+mn-ea"/>
        <a:cs typeface="+mn-cs"/>
      </a:defRPr>
    </a:lvl5pPr>
    <a:lvl6pPr marL="2286000" algn="l" defTabSz="457200" rtl="0" eaLnBrk="1" latinLnBrk="0" hangingPunct="1">
      <a:defRPr sz="2400" kern="1200">
        <a:solidFill>
          <a:schemeClr val="tx1"/>
        </a:solidFill>
        <a:latin typeface="Helvetica" charset="0"/>
        <a:ea typeface="+mn-ea"/>
        <a:cs typeface="+mn-cs"/>
      </a:defRPr>
    </a:lvl6pPr>
    <a:lvl7pPr marL="2743200" algn="l" defTabSz="457200" rtl="0" eaLnBrk="1" latinLnBrk="0" hangingPunct="1">
      <a:defRPr sz="2400" kern="1200">
        <a:solidFill>
          <a:schemeClr val="tx1"/>
        </a:solidFill>
        <a:latin typeface="Helvetica" charset="0"/>
        <a:ea typeface="+mn-ea"/>
        <a:cs typeface="+mn-cs"/>
      </a:defRPr>
    </a:lvl7pPr>
    <a:lvl8pPr marL="3200400" algn="l" defTabSz="457200" rtl="0" eaLnBrk="1" latinLnBrk="0" hangingPunct="1">
      <a:defRPr sz="2400" kern="1200">
        <a:solidFill>
          <a:schemeClr val="tx1"/>
        </a:solidFill>
        <a:latin typeface="Helvetica" charset="0"/>
        <a:ea typeface="+mn-ea"/>
        <a:cs typeface="+mn-cs"/>
      </a:defRPr>
    </a:lvl8pPr>
    <a:lvl9pPr marL="3657600" algn="l" defTabSz="457200" rtl="0" eaLnBrk="1" latinLnBrk="0" hangingPunct="1">
      <a:defRPr sz="2400" kern="1200">
        <a:solidFill>
          <a:schemeClr val="tx1"/>
        </a:solidFill>
        <a:latin typeface="Helvetica"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00FF00"/>
    <a:srgbClr val="000000"/>
    <a:srgbClr val="C1DEFA"/>
    <a:srgbClr val="A7A7A7"/>
    <a:srgbClr val="D3D3D3"/>
    <a:srgbClr val="7F0101"/>
    <a:srgbClr val="60BDC4"/>
    <a:srgbClr val="B4CFDC"/>
    <a:srgbClr val="C9D4DC"/>
    <a:srgbClr val="FEFFC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showOutlineIcons="0">
    <p:restoredLeft sz="15620"/>
    <p:restoredTop sz="94660"/>
  </p:normalViewPr>
  <p:slideViewPr>
    <p:cSldViewPr>
      <p:cViewPr varScale="1">
        <p:scale>
          <a:sx n="162" d="100"/>
          <a:sy n="162" d="100"/>
        </p:scale>
        <p:origin x="-912" y="-1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00" d="100"/>
        <a:sy n="200" d="100"/>
      </p:scale>
      <p:origin x="0" y="22592"/>
    </p:cViewPr>
  </p:sorterViewPr>
  <p:notesViewPr>
    <p:cSldViewPr>
      <p:cViewPr varScale="1">
        <p:scale>
          <a:sx n="66" d="100"/>
          <a:sy n="66" d="100"/>
        </p:scale>
        <p:origin x="0" y="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notesMaster" Target="notesMasters/notesMaster1.xml"/><Relationship Id="rId52" Type="http://schemas.openxmlformats.org/officeDocument/2006/relationships/handoutMaster" Target="handoutMasters/handoutMaster1.xml"/><Relationship Id="rId53" Type="http://schemas.openxmlformats.org/officeDocument/2006/relationships/printerSettings" Target="printerSettings/printerSettings1.bin"/><Relationship Id="rId54" Type="http://schemas.openxmlformats.org/officeDocument/2006/relationships/presProps" Target="presProps.xml"/><Relationship Id="rId55" Type="http://schemas.openxmlformats.org/officeDocument/2006/relationships/viewProps" Target="viewProps.xml"/><Relationship Id="rId56" Type="http://schemas.openxmlformats.org/officeDocument/2006/relationships/theme" Target="theme/theme1.xml"/><Relationship Id="rId57"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charts/_rels/chart1.xml.rels><?xml version="1.0" encoding="UTF-8" standalone="yes"?>
<Relationships xmlns="http://schemas.openxmlformats.org/package/2006/relationships"><Relationship Id="rId1" Type="http://schemas.openxmlformats.org/officeDocument/2006/relationships/oleObject" Target="Macintosh%20HD:Users:fabrizioperin:scg:GitRepos:lectures-cp:Examples:Java:WordCounter:statisticsMYO.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Macintosh%20HD:Users:fabrizioperin:scg:GitRepos:lectures-cp:Examples:Java:WordCounter:statisticsMYO.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Macintosh%20HD:Users:fabrizioperin:scg:GitRepos:lectures-cp:Examples:Java:WordCounter:statistics.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Macintosh%20HD:Users:fabrizioperin:scg:GitRepos:lectures-cp:Examples:Java:WordCounter:statistics.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Macintosh%20HD:Users:fabrizioperin:scg:GitRepos:lectures-cp:Examples:Java:WordCounter:statistic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style val="18"/>
  <c:chart>
    <c:plotArea>
      <c:layout/>
      <c:areaChart>
        <c:grouping val="standard"/>
        <c:ser>
          <c:idx val="0"/>
          <c:order val="0"/>
          <c:tx>
            <c:strRef>
              <c:f>'Test runs'!$A$2</c:f>
              <c:strCache>
                <c:ptCount val="1"/>
                <c:pt idx="0">
                  <c:v>threads</c:v>
                </c:pt>
              </c:strCache>
            </c:strRef>
          </c:tx>
          <c:val>
            <c:numRef>
              <c:f>'Test runs'!$A$3:$A$22</c:f>
              <c:numCache>
                <c:formatCode>General</c:formatCode>
                <c:ptCount val="20"/>
                <c:pt idx="0">
                  <c:v>1.0</c:v>
                </c:pt>
                <c:pt idx="1">
                  <c:v>2.0</c:v>
                </c:pt>
                <c:pt idx="2">
                  <c:v>3.0</c:v>
                </c:pt>
                <c:pt idx="3">
                  <c:v>4.0</c:v>
                </c:pt>
                <c:pt idx="4">
                  <c:v>5.0</c:v>
                </c:pt>
                <c:pt idx="5">
                  <c:v>6.0</c:v>
                </c:pt>
                <c:pt idx="6">
                  <c:v>7.0</c:v>
                </c:pt>
                <c:pt idx="7">
                  <c:v>8.0</c:v>
                </c:pt>
                <c:pt idx="8">
                  <c:v>9.0</c:v>
                </c:pt>
                <c:pt idx="9">
                  <c:v>10.0</c:v>
                </c:pt>
                <c:pt idx="10">
                  <c:v>11.0</c:v>
                </c:pt>
                <c:pt idx="11">
                  <c:v>12.0</c:v>
                </c:pt>
                <c:pt idx="12">
                  <c:v>13.0</c:v>
                </c:pt>
                <c:pt idx="13">
                  <c:v>14.0</c:v>
                </c:pt>
                <c:pt idx="14">
                  <c:v>15.0</c:v>
                </c:pt>
                <c:pt idx="15">
                  <c:v>16.0</c:v>
                </c:pt>
                <c:pt idx="16">
                  <c:v>17.0</c:v>
                </c:pt>
                <c:pt idx="17">
                  <c:v>18.0</c:v>
                </c:pt>
                <c:pt idx="18">
                  <c:v>19.0</c:v>
                </c:pt>
                <c:pt idx="19">
                  <c:v>20.0</c:v>
                </c:pt>
              </c:numCache>
            </c:numRef>
          </c:val>
        </c:ser>
        <c:ser>
          <c:idx val="1"/>
          <c:order val="1"/>
          <c:tx>
            <c:strRef>
              <c:f>'Test runs'!$B$2</c:f>
              <c:strCache>
                <c:ptCount val="1"/>
                <c:pt idx="0">
                  <c:v>time</c:v>
                </c:pt>
              </c:strCache>
            </c:strRef>
          </c:tx>
          <c:val>
            <c:numRef>
              <c:f>'Test runs'!$B$3:$B$22</c:f>
              <c:numCache>
                <c:formatCode>General</c:formatCode>
                <c:ptCount val="20"/>
                <c:pt idx="0">
                  <c:v>61.0</c:v>
                </c:pt>
                <c:pt idx="1">
                  <c:v>40.0</c:v>
                </c:pt>
                <c:pt idx="2">
                  <c:v>31.0</c:v>
                </c:pt>
                <c:pt idx="3">
                  <c:v>23.0</c:v>
                </c:pt>
                <c:pt idx="4">
                  <c:v>22.0</c:v>
                </c:pt>
                <c:pt idx="5">
                  <c:v>15.0</c:v>
                </c:pt>
                <c:pt idx="6">
                  <c:v>11.0</c:v>
                </c:pt>
                <c:pt idx="7">
                  <c:v>9.0</c:v>
                </c:pt>
                <c:pt idx="8">
                  <c:v>12.0</c:v>
                </c:pt>
                <c:pt idx="9">
                  <c:v>9.0</c:v>
                </c:pt>
                <c:pt idx="10">
                  <c:v>9.0</c:v>
                </c:pt>
                <c:pt idx="11">
                  <c:v>14.0</c:v>
                </c:pt>
                <c:pt idx="12">
                  <c:v>11.0</c:v>
                </c:pt>
                <c:pt idx="13">
                  <c:v>13.0</c:v>
                </c:pt>
                <c:pt idx="14">
                  <c:v>11.0</c:v>
                </c:pt>
                <c:pt idx="15">
                  <c:v>13.0</c:v>
                </c:pt>
                <c:pt idx="16">
                  <c:v>10.0</c:v>
                </c:pt>
                <c:pt idx="17">
                  <c:v>8.0</c:v>
                </c:pt>
                <c:pt idx="18">
                  <c:v>10.0</c:v>
                </c:pt>
                <c:pt idx="19">
                  <c:v>8.0</c:v>
                </c:pt>
              </c:numCache>
            </c:numRef>
          </c:val>
        </c:ser>
        <c:axId val="527657912"/>
        <c:axId val="527660968"/>
      </c:areaChart>
      <c:catAx>
        <c:axId val="527657912"/>
        <c:scaling>
          <c:orientation val="minMax"/>
        </c:scaling>
        <c:axPos val="b"/>
        <c:tickLblPos val="nextTo"/>
        <c:crossAx val="527660968"/>
        <c:crosses val="autoZero"/>
        <c:auto val="1"/>
        <c:lblAlgn val="ctr"/>
        <c:lblOffset val="100"/>
      </c:catAx>
      <c:valAx>
        <c:axId val="527660968"/>
        <c:scaling>
          <c:orientation val="minMax"/>
        </c:scaling>
        <c:axPos val="l"/>
        <c:majorGridlines/>
        <c:numFmt formatCode="General" sourceLinked="1"/>
        <c:tickLblPos val="nextTo"/>
        <c:crossAx val="527657912"/>
        <c:crosses val="autoZero"/>
        <c:crossBetween val="midCat"/>
      </c:valAx>
    </c:plotArea>
    <c:legend>
      <c:legendPos val="r"/>
      <c:layout/>
    </c:legend>
    <c:plotVisOnly val="1"/>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style val="18"/>
  <c:chart>
    <c:plotArea>
      <c:layout/>
      <c:areaChart>
        <c:grouping val="standard"/>
        <c:ser>
          <c:idx val="0"/>
          <c:order val="0"/>
          <c:tx>
            <c:strRef>
              <c:f>'Test runs'!$A$28</c:f>
              <c:strCache>
                <c:ptCount val="1"/>
                <c:pt idx="0">
                  <c:v>threads</c:v>
                </c:pt>
              </c:strCache>
            </c:strRef>
          </c:tx>
          <c:val>
            <c:numRef>
              <c:f>'Test runs'!$A$29:$A$48</c:f>
              <c:numCache>
                <c:formatCode>General</c:formatCode>
                <c:ptCount val="20"/>
                <c:pt idx="0">
                  <c:v>1.0</c:v>
                </c:pt>
                <c:pt idx="1">
                  <c:v>2.0</c:v>
                </c:pt>
                <c:pt idx="2">
                  <c:v>3.0</c:v>
                </c:pt>
                <c:pt idx="3">
                  <c:v>4.0</c:v>
                </c:pt>
                <c:pt idx="4">
                  <c:v>5.0</c:v>
                </c:pt>
                <c:pt idx="5">
                  <c:v>6.0</c:v>
                </c:pt>
                <c:pt idx="6">
                  <c:v>7.0</c:v>
                </c:pt>
                <c:pt idx="7">
                  <c:v>8.0</c:v>
                </c:pt>
                <c:pt idx="8">
                  <c:v>9.0</c:v>
                </c:pt>
                <c:pt idx="9">
                  <c:v>10.0</c:v>
                </c:pt>
                <c:pt idx="10">
                  <c:v>11.0</c:v>
                </c:pt>
                <c:pt idx="11">
                  <c:v>12.0</c:v>
                </c:pt>
                <c:pt idx="12">
                  <c:v>13.0</c:v>
                </c:pt>
                <c:pt idx="13">
                  <c:v>14.0</c:v>
                </c:pt>
                <c:pt idx="14">
                  <c:v>15.0</c:v>
                </c:pt>
                <c:pt idx="15">
                  <c:v>16.0</c:v>
                </c:pt>
                <c:pt idx="16">
                  <c:v>17.0</c:v>
                </c:pt>
                <c:pt idx="17">
                  <c:v>18.0</c:v>
                </c:pt>
                <c:pt idx="18">
                  <c:v>19.0</c:v>
                </c:pt>
                <c:pt idx="19">
                  <c:v>20.0</c:v>
                </c:pt>
              </c:numCache>
            </c:numRef>
          </c:val>
        </c:ser>
        <c:ser>
          <c:idx val="1"/>
          <c:order val="1"/>
          <c:tx>
            <c:strRef>
              <c:f>'Test runs'!$B$28</c:f>
              <c:strCache>
                <c:ptCount val="1"/>
                <c:pt idx="0">
                  <c:v>time</c:v>
                </c:pt>
              </c:strCache>
            </c:strRef>
          </c:tx>
          <c:val>
            <c:numRef>
              <c:f>'Test runs'!$B$29:$B$48</c:f>
              <c:numCache>
                <c:formatCode>General</c:formatCode>
                <c:ptCount val="20"/>
                <c:pt idx="0">
                  <c:v>73.0</c:v>
                </c:pt>
                <c:pt idx="1">
                  <c:v>16.0</c:v>
                </c:pt>
                <c:pt idx="2">
                  <c:v>33.0</c:v>
                </c:pt>
                <c:pt idx="3">
                  <c:v>13.0</c:v>
                </c:pt>
                <c:pt idx="4">
                  <c:v>14.0</c:v>
                </c:pt>
                <c:pt idx="5">
                  <c:v>16.0</c:v>
                </c:pt>
                <c:pt idx="6">
                  <c:v>13.0</c:v>
                </c:pt>
                <c:pt idx="7">
                  <c:v>14.0</c:v>
                </c:pt>
                <c:pt idx="8">
                  <c:v>19.0</c:v>
                </c:pt>
                <c:pt idx="9">
                  <c:v>22.0</c:v>
                </c:pt>
                <c:pt idx="10">
                  <c:v>14.0</c:v>
                </c:pt>
                <c:pt idx="11">
                  <c:v>16.0</c:v>
                </c:pt>
                <c:pt idx="12">
                  <c:v>16.0</c:v>
                </c:pt>
                <c:pt idx="13">
                  <c:v>23.0</c:v>
                </c:pt>
                <c:pt idx="14">
                  <c:v>22.0</c:v>
                </c:pt>
                <c:pt idx="15">
                  <c:v>23.0</c:v>
                </c:pt>
                <c:pt idx="16">
                  <c:v>14.0</c:v>
                </c:pt>
                <c:pt idx="17">
                  <c:v>18.0</c:v>
                </c:pt>
                <c:pt idx="18">
                  <c:v>15.0</c:v>
                </c:pt>
                <c:pt idx="19">
                  <c:v>15.0</c:v>
                </c:pt>
              </c:numCache>
            </c:numRef>
          </c:val>
        </c:ser>
        <c:axId val="465169336"/>
        <c:axId val="465258984"/>
      </c:areaChart>
      <c:catAx>
        <c:axId val="465169336"/>
        <c:scaling>
          <c:orientation val="minMax"/>
        </c:scaling>
        <c:axPos val="b"/>
        <c:tickLblPos val="nextTo"/>
        <c:crossAx val="465258984"/>
        <c:crosses val="autoZero"/>
        <c:auto val="1"/>
        <c:lblAlgn val="ctr"/>
        <c:lblOffset val="100"/>
      </c:catAx>
      <c:valAx>
        <c:axId val="465258984"/>
        <c:scaling>
          <c:orientation val="minMax"/>
        </c:scaling>
        <c:axPos val="l"/>
        <c:majorGridlines/>
        <c:numFmt formatCode="General" sourceLinked="1"/>
        <c:tickLblPos val="nextTo"/>
        <c:crossAx val="465169336"/>
        <c:crosses val="autoZero"/>
        <c:crossBetween val="midCat"/>
      </c:valAx>
    </c:plotArea>
    <c:legend>
      <c:legendPos val="r"/>
      <c:layout/>
    </c:legend>
    <c:plotVisOnly val="1"/>
  </c:chart>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style val="18"/>
  <c:chart>
    <c:plotArea>
      <c:layout/>
      <c:lineChart>
        <c:grouping val="standard"/>
        <c:ser>
          <c:idx val="0"/>
          <c:order val="0"/>
          <c:tx>
            <c:strRef>
              <c:f>'Test runs'!$F$86</c:f>
              <c:strCache>
                <c:ptCount val="1"/>
                <c:pt idx="0">
                  <c:v>1</c:v>
                </c:pt>
              </c:strCache>
            </c:strRef>
          </c:tx>
          <c:spPr>
            <a:ln>
              <a:solidFill>
                <a:srgbClr val="FF0000"/>
              </a:solidFill>
            </a:ln>
          </c:spPr>
          <c:marker>
            <c:spPr>
              <a:solidFill>
                <a:srgbClr val="FF0000"/>
              </a:solidFill>
              <a:ln>
                <a:solidFill>
                  <a:srgbClr val="FF0000"/>
                </a:solidFill>
              </a:ln>
            </c:spPr>
          </c:marker>
          <c:cat>
            <c:numRef>
              <c:f>'Test runs'!$G$85:$K$85</c:f>
              <c:numCache>
                <c:formatCode>General</c:formatCode>
                <c:ptCount val="5"/>
                <c:pt idx="0">
                  <c:v>50.0</c:v>
                </c:pt>
                <c:pt idx="1">
                  <c:v>500.0</c:v>
                </c:pt>
                <c:pt idx="2">
                  <c:v>5000.0</c:v>
                </c:pt>
                <c:pt idx="3">
                  <c:v>50000.0</c:v>
                </c:pt>
                <c:pt idx="4">
                  <c:v>500000.0</c:v>
                </c:pt>
              </c:numCache>
            </c:numRef>
          </c:cat>
          <c:val>
            <c:numRef>
              <c:f>'Test runs'!$G$86:$K$86</c:f>
              <c:numCache>
                <c:formatCode>General</c:formatCode>
                <c:ptCount val="5"/>
                <c:pt idx="0">
                  <c:v>22564.0</c:v>
                </c:pt>
                <c:pt idx="1">
                  <c:v>867.0</c:v>
                </c:pt>
                <c:pt idx="2">
                  <c:v>754.0</c:v>
                </c:pt>
                <c:pt idx="3">
                  <c:v>696.0</c:v>
                </c:pt>
                <c:pt idx="4">
                  <c:v>737.0</c:v>
                </c:pt>
              </c:numCache>
            </c:numRef>
          </c:val>
        </c:ser>
        <c:ser>
          <c:idx val="1"/>
          <c:order val="1"/>
          <c:tx>
            <c:strRef>
              <c:f>'Test runs'!$F$87</c:f>
              <c:strCache>
                <c:ptCount val="1"/>
                <c:pt idx="0">
                  <c:v>2</c:v>
                </c:pt>
              </c:strCache>
            </c:strRef>
          </c:tx>
          <c:cat>
            <c:numRef>
              <c:f>'Test runs'!$G$85:$K$85</c:f>
              <c:numCache>
                <c:formatCode>General</c:formatCode>
                <c:ptCount val="5"/>
                <c:pt idx="0">
                  <c:v>50.0</c:v>
                </c:pt>
                <c:pt idx="1">
                  <c:v>500.0</c:v>
                </c:pt>
                <c:pt idx="2">
                  <c:v>5000.0</c:v>
                </c:pt>
                <c:pt idx="3">
                  <c:v>50000.0</c:v>
                </c:pt>
                <c:pt idx="4">
                  <c:v>500000.0</c:v>
                </c:pt>
              </c:numCache>
            </c:numRef>
          </c:cat>
          <c:val>
            <c:numRef>
              <c:f>'Test runs'!$G$87:$K$87</c:f>
              <c:numCache>
                <c:formatCode>General</c:formatCode>
                <c:ptCount val="5"/>
                <c:pt idx="0">
                  <c:v>2104.0</c:v>
                </c:pt>
                <c:pt idx="1">
                  <c:v>699.0</c:v>
                </c:pt>
                <c:pt idx="2">
                  <c:v>521.0</c:v>
                </c:pt>
                <c:pt idx="3">
                  <c:v>557.0</c:v>
                </c:pt>
                <c:pt idx="4">
                  <c:v>606.0</c:v>
                </c:pt>
              </c:numCache>
            </c:numRef>
          </c:val>
        </c:ser>
        <c:ser>
          <c:idx val="2"/>
          <c:order val="2"/>
          <c:tx>
            <c:strRef>
              <c:f>'Test runs'!$F$88</c:f>
              <c:strCache>
                <c:ptCount val="1"/>
                <c:pt idx="0">
                  <c:v>3</c:v>
                </c:pt>
              </c:strCache>
            </c:strRef>
          </c:tx>
          <c:cat>
            <c:numRef>
              <c:f>'Test runs'!$G$85:$K$85</c:f>
              <c:numCache>
                <c:formatCode>General</c:formatCode>
                <c:ptCount val="5"/>
                <c:pt idx="0">
                  <c:v>50.0</c:v>
                </c:pt>
                <c:pt idx="1">
                  <c:v>500.0</c:v>
                </c:pt>
                <c:pt idx="2">
                  <c:v>5000.0</c:v>
                </c:pt>
                <c:pt idx="3">
                  <c:v>50000.0</c:v>
                </c:pt>
                <c:pt idx="4">
                  <c:v>500000.0</c:v>
                </c:pt>
              </c:numCache>
            </c:numRef>
          </c:cat>
          <c:val>
            <c:numRef>
              <c:f>'Test runs'!$G$88:$K$88</c:f>
              <c:numCache>
                <c:formatCode>General</c:formatCode>
                <c:ptCount val="5"/>
                <c:pt idx="0">
                  <c:v>2142.0</c:v>
                </c:pt>
                <c:pt idx="1">
                  <c:v>648.0</c:v>
                </c:pt>
                <c:pt idx="2">
                  <c:v>492.0</c:v>
                </c:pt>
                <c:pt idx="3">
                  <c:v>500.0</c:v>
                </c:pt>
                <c:pt idx="4">
                  <c:v>549.0</c:v>
                </c:pt>
              </c:numCache>
            </c:numRef>
          </c:val>
        </c:ser>
        <c:ser>
          <c:idx val="3"/>
          <c:order val="3"/>
          <c:tx>
            <c:strRef>
              <c:f>'Test runs'!$F$89</c:f>
              <c:strCache>
                <c:ptCount val="1"/>
                <c:pt idx="0">
                  <c:v>4</c:v>
                </c:pt>
              </c:strCache>
            </c:strRef>
          </c:tx>
          <c:cat>
            <c:numRef>
              <c:f>'Test runs'!$G$85:$K$85</c:f>
              <c:numCache>
                <c:formatCode>General</c:formatCode>
                <c:ptCount val="5"/>
                <c:pt idx="0">
                  <c:v>50.0</c:v>
                </c:pt>
                <c:pt idx="1">
                  <c:v>500.0</c:v>
                </c:pt>
                <c:pt idx="2">
                  <c:v>5000.0</c:v>
                </c:pt>
                <c:pt idx="3">
                  <c:v>50000.0</c:v>
                </c:pt>
                <c:pt idx="4">
                  <c:v>500000.0</c:v>
                </c:pt>
              </c:numCache>
            </c:numRef>
          </c:cat>
          <c:val>
            <c:numRef>
              <c:f>'Test runs'!$G$89:$K$89</c:f>
              <c:numCache>
                <c:formatCode>General</c:formatCode>
                <c:ptCount val="5"/>
                <c:pt idx="0">
                  <c:v>3471.0</c:v>
                </c:pt>
                <c:pt idx="1">
                  <c:v>625.0</c:v>
                </c:pt>
                <c:pt idx="2">
                  <c:v>492.0</c:v>
                </c:pt>
                <c:pt idx="3">
                  <c:v>473.0</c:v>
                </c:pt>
                <c:pt idx="4">
                  <c:v>543.0</c:v>
                </c:pt>
              </c:numCache>
            </c:numRef>
          </c:val>
        </c:ser>
        <c:ser>
          <c:idx val="4"/>
          <c:order val="4"/>
          <c:tx>
            <c:strRef>
              <c:f>'Test runs'!$F$90</c:f>
              <c:strCache>
                <c:ptCount val="1"/>
                <c:pt idx="0">
                  <c:v>5</c:v>
                </c:pt>
              </c:strCache>
            </c:strRef>
          </c:tx>
          <c:cat>
            <c:numRef>
              <c:f>'Test runs'!$G$85:$K$85</c:f>
              <c:numCache>
                <c:formatCode>General</c:formatCode>
                <c:ptCount val="5"/>
                <c:pt idx="0">
                  <c:v>50.0</c:v>
                </c:pt>
                <c:pt idx="1">
                  <c:v>500.0</c:v>
                </c:pt>
                <c:pt idx="2">
                  <c:v>5000.0</c:v>
                </c:pt>
                <c:pt idx="3">
                  <c:v>50000.0</c:v>
                </c:pt>
                <c:pt idx="4">
                  <c:v>500000.0</c:v>
                </c:pt>
              </c:numCache>
            </c:numRef>
          </c:cat>
          <c:val>
            <c:numRef>
              <c:f>'Test runs'!$G$90:$K$90</c:f>
              <c:numCache>
                <c:formatCode>General</c:formatCode>
                <c:ptCount val="5"/>
                <c:pt idx="0">
                  <c:v>2486.0</c:v>
                </c:pt>
                <c:pt idx="1">
                  <c:v>566.0</c:v>
                </c:pt>
                <c:pt idx="2">
                  <c:v>468.0</c:v>
                </c:pt>
                <c:pt idx="3">
                  <c:v>468.0</c:v>
                </c:pt>
                <c:pt idx="4">
                  <c:v>512.0</c:v>
                </c:pt>
              </c:numCache>
            </c:numRef>
          </c:val>
        </c:ser>
        <c:ser>
          <c:idx val="5"/>
          <c:order val="5"/>
          <c:tx>
            <c:strRef>
              <c:f>'Test runs'!$F$91</c:f>
              <c:strCache>
                <c:ptCount val="1"/>
                <c:pt idx="0">
                  <c:v>6</c:v>
                </c:pt>
              </c:strCache>
            </c:strRef>
          </c:tx>
          <c:cat>
            <c:numRef>
              <c:f>'Test runs'!$G$85:$K$85</c:f>
              <c:numCache>
                <c:formatCode>General</c:formatCode>
                <c:ptCount val="5"/>
                <c:pt idx="0">
                  <c:v>50.0</c:v>
                </c:pt>
                <c:pt idx="1">
                  <c:v>500.0</c:v>
                </c:pt>
                <c:pt idx="2">
                  <c:v>5000.0</c:v>
                </c:pt>
                <c:pt idx="3">
                  <c:v>50000.0</c:v>
                </c:pt>
                <c:pt idx="4">
                  <c:v>500000.0</c:v>
                </c:pt>
              </c:numCache>
            </c:numRef>
          </c:cat>
          <c:val>
            <c:numRef>
              <c:f>'Test runs'!$G$91:$K$91</c:f>
              <c:numCache>
                <c:formatCode>General</c:formatCode>
                <c:ptCount val="5"/>
                <c:pt idx="0">
                  <c:v>3920.0</c:v>
                </c:pt>
                <c:pt idx="1">
                  <c:v>624.0</c:v>
                </c:pt>
                <c:pt idx="2">
                  <c:v>447.0</c:v>
                </c:pt>
                <c:pt idx="3">
                  <c:v>465.0</c:v>
                </c:pt>
                <c:pt idx="4">
                  <c:v>517.0</c:v>
                </c:pt>
              </c:numCache>
            </c:numRef>
          </c:val>
        </c:ser>
        <c:ser>
          <c:idx val="6"/>
          <c:order val="6"/>
          <c:tx>
            <c:strRef>
              <c:f>'Test runs'!$F$92</c:f>
              <c:strCache>
                <c:ptCount val="1"/>
                <c:pt idx="0">
                  <c:v>7</c:v>
                </c:pt>
              </c:strCache>
            </c:strRef>
          </c:tx>
          <c:cat>
            <c:numRef>
              <c:f>'Test runs'!$G$85:$K$85</c:f>
              <c:numCache>
                <c:formatCode>General</c:formatCode>
                <c:ptCount val="5"/>
                <c:pt idx="0">
                  <c:v>50.0</c:v>
                </c:pt>
                <c:pt idx="1">
                  <c:v>500.0</c:v>
                </c:pt>
                <c:pt idx="2">
                  <c:v>5000.0</c:v>
                </c:pt>
                <c:pt idx="3">
                  <c:v>50000.0</c:v>
                </c:pt>
                <c:pt idx="4">
                  <c:v>500000.0</c:v>
                </c:pt>
              </c:numCache>
            </c:numRef>
          </c:cat>
          <c:val>
            <c:numRef>
              <c:f>'Test runs'!$G$92:$K$92</c:f>
              <c:numCache>
                <c:formatCode>General</c:formatCode>
                <c:ptCount val="5"/>
                <c:pt idx="0">
                  <c:v>5090.0</c:v>
                </c:pt>
                <c:pt idx="1">
                  <c:v>596.0</c:v>
                </c:pt>
                <c:pt idx="2">
                  <c:v>462.0</c:v>
                </c:pt>
                <c:pt idx="3">
                  <c:v>464.0</c:v>
                </c:pt>
                <c:pt idx="4">
                  <c:v>501.0</c:v>
                </c:pt>
              </c:numCache>
            </c:numRef>
          </c:val>
        </c:ser>
        <c:ser>
          <c:idx val="7"/>
          <c:order val="7"/>
          <c:tx>
            <c:strRef>
              <c:f>'Test runs'!$F$93</c:f>
              <c:strCache>
                <c:ptCount val="1"/>
                <c:pt idx="0">
                  <c:v>8</c:v>
                </c:pt>
              </c:strCache>
            </c:strRef>
          </c:tx>
          <c:cat>
            <c:numRef>
              <c:f>'Test runs'!$G$85:$K$85</c:f>
              <c:numCache>
                <c:formatCode>General</c:formatCode>
                <c:ptCount val="5"/>
                <c:pt idx="0">
                  <c:v>50.0</c:v>
                </c:pt>
                <c:pt idx="1">
                  <c:v>500.0</c:v>
                </c:pt>
                <c:pt idx="2">
                  <c:v>5000.0</c:v>
                </c:pt>
                <c:pt idx="3">
                  <c:v>50000.0</c:v>
                </c:pt>
                <c:pt idx="4">
                  <c:v>500000.0</c:v>
                </c:pt>
              </c:numCache>
            </c:numRef>
          </c:cat>
          <c:val>
            <c:numRef>
              <c:f>'Test runs'!$G$93:$K$93</c:f>
              <c:numCache>
                <c:formatCode>General</c:formatCode>
                <c:ptCount val="5"/>
                <c:pt idx="0">
                  <c:v>5022.0</c:v>
                </c:pt>
                <c:pt idx="1">
                  <c:v>597.0</c:v>
                </c:pt>
                <c:pt idx="2">
                  <c:v>443.0</c:v>
                </c:pt>
                <c:pt idx="3">
                  <c:v>456.0</c:v>
                </c:pt>
                <c:pt idx="4">
                  <c:v>520.0</c:v>
                </c:pt>
              </c:numCache>
            </c:numRef>
          </c:val>
        </c:ser>
        <c:ser>
          <c:idx val="8"/>
          <c:order val="8"/>
          <c:tx>
            <c:strRef>
              <c:f>'Test runs'!$F$94</c:f>
              <c:strCache>
                <c:ptCount val="1"/>
                <c:pt idx="0">
                  <c:v>9</c:v>
                </c:pt>
              </c:strCache>
            </c:strRef>
          </c:tx>
          <c:spPr>
            <a:ln>
              <a:solidFill>
                <a:srgbClr val="FFFF00"/>
              </a:solidFill>
            </a:ln>
          </c:spPr>
          <c:cat>
            <c:numRef>
              <c:f>'Test runs'!$G$85:$K$85</c:f>
              <c:numCache>
                <c:formatCode>General</c:formatCode>
                <c:ptCount val="5"/>
                <c:pt idx="0">
                  <c:v>50.0</c:v>
                </c:pt>
                <c:pt idx="1">
                  <c:v>500.0</c:v>
                </c:pt>
                <c:pt idx="2">
                  <c:v>5000.0</c:v>
                </c:pt>
                <c:pt idx="3">
                  <c:v>50000.0</c:v>
                </c:pt>
                <c:pt idx="4">
                  <c:v>500000.0</c:v>
                </c:pt>
              </c:numCache>
            </c:numRef>
          </c:cat>
          <c:val>
            <c:numRef>
              <c:f>'Test runs'!$G$94:$K$94</c:f>
              <c:numCache>
                <c:formatCode>General</c:formatCode>
                <c:ptCount val="5"/>
                <c:pt idx="0">
                  <c:v>4182.0</c:v>
                </c:pt>
                <c:pt idx="1">
                  <c:v>724.0</c:v>
                </c:pt>
                <c:pt idx="2">
                  <c:v>444.0</c:v>
                </c:pt>
                <c:pt idx="3">
                  <c:v>456.0</c:v>
                </c:pt>
                <c:pt idx="4">
                  <c:v>512.0</c:v>
                </c:pt>
              </c:numCache>
            </c:numRef>
          </c:val>
        </c:ser>
        <c:ser>
          <c:idx val="9"/>
          <c:order val="9"/>
          <c:tx>
            <c:strRef>
              <c:f>'Test runs'!$F$95</c:f>
              <c:strCache>
                <c:ptCount val="1"/>
                <c:pt idx="0">
                  <c:v>10</c:v>
                </c:pt>
              </c:strCache>
            </c:strRef>
          </c:tx>
          <c:cat>
            <c:numRef>
              <c:f>'Test runs'!$G$85:$K$85</c:f>
              <c:numCache>
                <c:formatCode>General</c:formatCode>
                <c:ptCount val="5"/>
                <c:pt idx="0">
                  <c:v>50.0</c:v>
                </c:pt>
                <c:pt idx="1">
                  <c:v>500.0</c:v>
                </c:pt>
                <c:pt idx="2">
                  <c:v>5000.0</c:v>
                </c:pt>
                <c:pt idx="3">
                  <c:v>50000.0</c:v>
                </c:pt>
                <c:pt idx="4">
                  <c:v>500000.0</c:v>
                </c:pt>
              </c:numCache>
            </c:numRef>
          </c:cat>
          <c:val>
            <c:numRef>
              <c:f>'Test runs'!$G$95:$K$95</c:f>
              <c:numCache>
                <c:formatCode>General</c:formatCode>
                <c:ptCount val="5"/>
                <c:pt idx="0">
                  <c:v>3731.0</c:v>
                </c:pt>
                <c:pt idx="1">
                  <c:v>658.0</c:v>
                </c:pt>
                <c:pt idx="2">
                  <c:v>462.0</c:v>
                </c:pt>
                <c:pt idx="3">
                  <c:v>475.0</c:v>
                </c:pt>
                <c:pt idx="4">
                  <c:v>532.0</c:v>
                </c:pt>
              </c:numCache>
            </c:numRef>
          </c:val>
        </c:ser>
        <c:marker val="1"/>
        <c:axId val="465377848"/>
        <c:axId val="465434056"/>
      </c:lineChart>
      <c:catAx>
        <c:axId val="465377848"/>
        <c:scaling>
          <c:orientation val="minMax"/>
        </c:scaling>
        <c:axPos val="b"/>
        <c:numFmt formatCode="General" sourceLinked="1"/>
        <c:tickLblPos val="nextTo"/>
        <c:crossAx val="465434056"/>
        <c:crosses val="autoZero"/>
        <c:auto val="1"/>
        <c:lblAlgn val="ctr"/>
        <c:lblOffset val="100"/>
      </c:catAx>
      <c:valAx>
        <c:axId val="465434056"/>
        <c:scaling>
          <c:orientation val="minMax"/>
          <c:max val="5000.0"/>
          <c:min val="0.0"/>
        </c:scaling>
        <c:axPos val="l"/>
        <c:majorGridlines/>
        <c:numFmt formatCode="General" sourceLinked="1"/>
        <c:tickLblPos val="nextTo"/>
        <c:crossAx val="465377848"/>
        <c:crosses val="autoZero"/>
        <c:crossBetween val="between"/>
      </c:valAx>
    </c:plotArea>
    <c:legend>
      <c:legendPos val="r"/>
      <c:layout/>
    </c:legend>
    <c:plotVisOnly val="1"/>
  </c:chart>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US"/>
  <c:style val="18"/>
  <c:chart>
    <c:plotArea>
      <c:layout/>
      <c:lineChart>
        <c:grouping val="standard"/>
        <c:ser>
          <c:idx val="0"/>
          <c:order val="0"/>
          <c:tx>
            <c:strRef>
              <c:f>'Test runs'!$F$86</c:f>
              <c:strCache>
                <c:ptCount val="1"/>
                <c:pt idx="0">
                  <c:v>1</c:v>
                </c:pt>
              </c:strCache>
            </c:strRef>
          </c:tx>
          <c:spPr>
            <a:ln>
              <a:solidFill>
                <a:srgbClr val="FF0000"/>
              </a:solidFill>
            </a:ln>
          </c:spPr>
          <c:marker>
            <c:spPr>
              <a:solidFill>
                <a:srgbClr val="FF0000"/>
              </a:solidFill>
              <a:ln>
                <a:solidFill>
                  <a:srgbClr val="FF0000"/>
                </a:solidFill>
              </a:ln>
            </c:spPr>
          </c:marker>
          <c:cat>
            <c:numRef>
              <c:f>'Test runs'!$G$85:$K$85</c:f>
              <c:numCache>
                <c:formatCode>General</c:formatCode>
                <c:ptCount val="5"/>
                <c:pt idx="0">
                  <c:v>50.0</c:v>
                </c:pt>
                <c:pt idx="1">
                  <c:v>500.0</c:v>
                </c:pt>
                <c:pt idx="2">
                  <c:v>5000.0</c:v>
                </c:pt>
                <c:pt idx="3">
                  <c:v>50000.0</c:v>
                </c:pt>
                <c:pt idx="4">
                  <c:v>500000.0</c:v>
                </c:pt>
              </c:numCache>
            </c:numRef>
          </c:cat>
          <c:val>
            <c:numRef>
              <c:f>'Test runs'!$G$86:$K$86</c:f>
              <c:numCache>
                <c:formatCode>General</c:formatCode>
                <c:ptCount val="5"/>
                <c:pt idx="0">
                  <c:v>22564.0</c:v>
                </c:pt>
                <c:pt idx="1">
                  <c:v>867.0</c:v>
                </c:pt>
                <c:pt idx="2">
                  <c:v>754.0</c:v>
                </c:pt>
                <c:pt idx="3">
                  <c:v>696.0</c:v>
                </c:pt>
                <c:pt idx="4">
                  <c:v>737.0</c:v>
                </c:pt>
              </c:numCache>
            </c:numRef>
          </c:val>
        </c:ser>
        <c:ser>
          <c:idx val="1"/>
          <c:order val="1"/>
          <c:tx>
            <c:strRef>
              <c:f>'Test runs'!$F$87</c:f>
              <c:strCache>
                <c:ptCount val="1"/>
                <c:pt idx="0">
                  <c:v>2</c:v>
                </c:pt>
              </c:strCache>
            </c:strRef>
          </c:tx>
          <c:cat>
            <c:numRef>
              <c:f>'Test runs'!$G$85:$K$85</c:f>
              <c:numCache>
                <c:formatCode>General</c:formatCode>
                <c:ptCount val="5"/>
                <c:pt idx="0">
                  <c:v>50.0</c:v>
                </c:pt>
                <c:pt idx="1">
                  <c:v>500.0</c:v>
                </c:pt>
                <c:pt idx="2">
                  <c:v>5000.0</c:v>
                </c:pt>
                <c:pt idx="3">
                  <c:v>50000.0</c:v>
                </c:pt>
                <c:pt idx="4">
                  <c:v>500000.0</c:v>
                </c:pt>
              </c:numCache>
            </c:numRef>
          </c:cat>
          <c:val>
            <c:numRef>
              <c:f>'Test runs'!$G$87:$K$87</c:f>
              <c:numCache>
                <c:formatCode>General</c:formatCode>
                <c:ptCount val="5"/>
                <c:pt idx="0">
                  <c:v>2104.0</c:v>
                </c:pt>
                <c:pt idx="1">
                  <c:v>699.0</c:v>
                </c:pt>
                <c:pt idx="2">
                  <c:v>521.0</c:v>
                </c:pt>
                <c:pt idx="3">
                  <c:v>557.0</c:v>
                </c:pt>
                <c:pt idx="4">
                  <c:v>606.0</c:v>
                </c:pt>
              </c:numCache>
            </c:numRef>
          </c:val>
        </c:ser>
        <c:ser>
          <c:idx val="2"/>
          <c:order val="2"/>
          <c:tx>
            <c:strRef>
              <c:f>'Test runs'!$F$88</c:f>
              <c:strCache>
                <c:ptCount val="1"/>
                <c:pt idx="0">
                  <c:v>3</c:v>
                </c:pt>
              </c:strCache>
            </c:strRef>
          </c:tx>
          <c:cat>
            <c:numRef>
              <c:f>'Test runs'!$G$85:$K$85</c:f>
              <c:numCache>
                <c:formatCode>General</c:formatCode>
                <c:ptCount val="5"/>
                <c:pt idx="0">
                  <c:v>50.0</c:v>
                </c:pt>
                <c:pt idx="1">
                  <c:v>500.0</c:v>
                </c:pt>
                <c:pt idx="2">
                  <c:v>5000.0</c:v>
                </c:pt>
                <c:pt idx="3">
                  <c:v>50000.0</c:v>
                </c:pt>
                <c:pt idx="4">
                  <c:v>500000.0</c:v>
                </c:pt>
              </c:numCache>
            </c:numRef>
          </c:cat>
          <c:val>
            <c:numRef>
              <c:f>'Test runs'!$G$88:$K$88</c:f>
              <c:numCache>
                <c:formatCode>General</c:formatCode>
                <c:ptCount val="5"/>
                <c:pt idx="0">
                  <c:v>2142.0</c:v>
                </c:pt>
                <c:pt idx="1">
                  <c:v>648.0</c:v>
                </c:pt>
                <c:pt idx="2">
                  <c:v>492.0</c:v>
                </c:pt>
                <c:pt idx="3">
                  <c:v>500.0</c:v>
                </c:pt>
                <c:pt idx="4">
                  <c:v>549.0</c:v>
                </c:pt>
              </c:numCache>
            </c:numRef>
          </c:val>
        </c:ser>
        <c:ser>
          <c:idx val="3"/>
          <c:order val="3"/>
          <c:tx>
            <c:strRef>
              <c:f>'Test runs'!$F$89</c:f>
              <c:strCache>
                <c:ptCount val="1"/>
                <c:pt idx="0">
                  <c:v>4</c:v>
                </c:pt>
              </c:strCache>
            </c:strRef>
          </c:tx>
          <c:cat>
            <c:numRef>
              <c:f>'Test runs'!$G$85:$K$85</c:f>
              <c:numCache>
                <c:formatCode>General</c:formatCode>
                <c:ptCount val="5"/>
                <c:pt idx="0">
                  <c:v>50.0</c:v>
                </c:pt>
                <c:pt idx="1">
                  <c:v>500.0</c:v>
                </c:pt>
                <c:pt idx="2">
                  <c:v>5000.0</c:v>
                </c:pt>
                <c:pt idx="3">
                  <c:v>50000.0</c:v>
                </c:pt>
                <c:pt idx="4">
                  <c:v>500000.0</c:v>
                </c:pt>
              </c:numCache>
            </c:numRef>
          </c:cat>
          <c:val>
            <c:numRef>
              <c:f>'Test runs'!$G$89:$K$89</c:f>
              <c:numCache>
                <c:formatCode>General</c:formatCode>
                <c:ptCount val="5"/>
                <c:pt idx="0">
                  <c:v>3471.0</c:v>
                </c:pt>
                <c:pt idx="1">
                  <c:v>625.0</c:v>
                </c:pt>
                <c:pt idx="2">
                  <c:v>492.0</c:v>
                </c:pt>
                <c:pt idx="3">
                  <c:v>473.0</c:v>
                </c:pt>
                <c:pt idx="4">
                  <c:v>543.0</c:v>
                </c:pt>
              </c:numCache>
            </c:numRef>
          </c:val>
        </c:ser>
        <c:ser>
          <c:idx val="4"/>
          <c:order val="4"/>
          <c:tx>
            <c:strRef>
              <c:f>'Test runs'!$F$90</c:f>
              <c:strCache>
                <c:ptCount val="1"/>
                <c:pt idx="0">
                  <c:v>5</c:v>
                </c:pt>
              </c:strCache>
            </c:strRef>
          </c:tx>
          <c:cat>
            <c:numRef>
              <c:f>'Test runs'!$G$85:$K$85</c:f>
              <c:numCache>
                <c:formatCode>General</c:formatCode>
                <c:ptCount val="5"/>
                <c:pt idx="0">
                  <c:v>50.0</c:v>
                </c:pt>
                <c:pt idx="1">
                  <c:v>500.0</c:v>
                </c:pt>
                <c:pt idx="2">
                  <c:v>5000.0</c:v>
                </c:pt>
                <c:pt idx="3">
                  <c:v>50000.0</c:v>
                </c:pt>
                <c:pt idx="4">
                  <c:v>500000.0</c:v>
                </c:pt>
              </c:numCache>
            </c:numRef>
          </c:cat>
          <c:val>
            <c:numRef>
              <c:f>'Test runs'!$G$90:$K$90</c:f>
              <c:numCache>
                <c:formatCode>General</c:formatCode>
                <c:ptCount val="5"/>
                <c:pt idx="0">
                  <c:v>2486.0</c:v>
                </c:pt>
                <c:pt idx="1">
                  <c:v>566.0</c:v>
                </c:pt>
                <c:pt idx="2">
                  <c:v>468.0</c:v>
                </c:pt>
                <c:pt idx="3">
                  <c:v>468.0</c:v>
                </c:pt>
                <c:pt idx="4">
                  <c:v>512.0</c:v>
                </c:pt>
              </c:numCache>
            </c:numRef>
          </c:val>
        </c:ser>
        <c:ser>
          <c:idx val="5"/>
          <c:order val="5"/>
          <c:tx>
            <c:strRef>
              <c:f>'Test runs'!$F$91</c:f>
              <c:strCache>
                <c:ptCount val="1"/>
                <c:pt idx="0">
                  <c:v>6</c:v>
                </c:pt>
              </c:strCache>
            </c:strRef>
          </c:tx>
          <c:cat>
            <c:numRef>
              <c:f>'Test runs'!$G$85:$K$85</c:f>
              <c:numCache>
                <c:formatCode>General</c:formatCode>
                <c:ptCount val="5"/>
                <c:pt idx="0">
                  <c:v>50.0</c:v>
                </c:pt>
                <c:pt idx="1">
                  <c:v>500.0</c:v>
                </c:pt>
                <c:pt idx="2">
                  <c:v>5000.0</c:v>
                </c:pt>
                <c:pt idx="3">
                  <c:v>50000.0</c:v>
                </c:pt>
                <c:pt idx="4">
                  <c:v>500000.0</c:v>
                </c:pt>
              </c:numCache>
            </c:numRef>
          </c:cat>
          <c:val>
            <c:numRef>
              <c:f>'Test runs'!$G$91:$K$91</c:f>
              <c:numCache>
                <c:formatCode>General</c:formatCode>
                <c:ptCount val="5"/>
                <c:pt idx="0">
                  <c:v>3920.0</c:v>
                </c:pt>
                <c:pt idx="1">
                  <c:v>624.0</c:v>
                </c:pt>
                <c:pt idx="2">
                  <c:v>447.0</c:v>
                </c:pt>
                <c:pt idx="3">
                  <c:v>465.0</c:v>
                </c:pt>
                <c:pt idx="4">
                  <c:v>517.0</c:v>
                </c:pt>
              </c:numCache>
            </c:numRef>
          </c:val>
        </c:ser>
        <c:ser>
          <c:idx val="6"/>
          <c:order val="6"/>
          <c:tx>
            <c:strRef>
              <c:f>'Test runs'!$F$92</c:f>
              <c:strCache>
                <c:ptCount val="1"/>
                <c:pt idx="0">
                  <c:v>7</c:v>
                </c:pt>
              </c:strCache>
            </c:strRef>
          </c:tx>
          <c:cat>
            <c:numRef>
              <c:f>'Test runs'!$G$85:$K$85</c:f>
              <c:numCache>
                <c:formatCode>General</c:formatCode>
                <c:ptCount val="5"/>
                <c:pt idx="0">
                  <c:v>50.0</c:v>
                </c:pt>
                <c:pt idx="1">
                  <c:v>500.0</c:v>
                </c:pt>
                <c:pt idx="2">
                  <c:v>5000.0</c:v>
                </c:pt>
                <c:pt idx="3">
                  <c:v>50000.0</c:v>
                </c:pt>
                <c:pt idx="4">
                  <c:v>500000.0</c:v>
                </c:pt>
              </c:numCache>
            </c:numRef>
          </c:cat>
          <c:val>
            <c:numRef>
              <c:f>'Test runs'!$G$92:$K$92</c:f>
              <c:numCache>
                <c:formatCode>General</c:formatCode>
                <c:ptCount val="5"/>
                <c:pt idx="0">
                  <c:v>5090.0</c:v>
                </c:pt>
                <c:pt idx="1">
                  <c:v>596.0</c:v>
                </c:pt>
                <c:pt idx="2">
                  <c:v>462.0</c:v>
                </c:pt>
                <c:pt idx="3">
                  <c:v>464.0</c:v>
                </c:pt>
                <c:pt idx="4">
                  <c:v>501.0</c:v>
                </c:pt>
              </c:numCache>
            </c:numRef>
          </c:val>
        </c:ser>
        <c:ser>
          <c:idx val="7"/>
          <c:order val="7"/>
          <c:tx>
            <c:strRef>
              <c:f>'Test runs'!$F$93</c:f>
              <c:strCache>
                <c:ptCount val="1"/>
                <c:pt idx="0">
                  <c:v>8</c:v>
                </c:pt>
              </c:strCache>
            </c:strRef>
          </c:tx>
          <c:spPr>
            <a:ln>
              <a:solidFill>
                <a:srgbClr val="00FF00"/>
              </a:solidFill>
            </a:ln>
          </c:spPr>
          <c:cat>
            <c:numRef>
              <c:f>'Test runs'!$G$85:$K$85</c:f>
              <c:numCache>
                <c:formatCode>General</c:formatCode>
                <c:ptCount val="5"/>
                <c:pt idx="0">
                  <c:v>50.0</c:v>
                </c:pt>
                <c:pt idx="1">
                  <c:v>500.0</c:v>
                </c:pt>
                <c:pt idx="2">
                  <c:v>5000.0</c:v>
                </c:pt>
                <c:pt idx="3">
                  <c:v>50000.0</c:v>
                </c:pt>
                <c:pt idx="4">
                  <c:v>500000.0</c:v>
                </c:pt>
              </c:numCache>
            </c:numRef>
          </c:cat>
          <c:val>
            <c:numRef>
              <c:f>'Test runs'!$G$93:$K$93</c:f>
              <c:numCache>
                <c:formatCode>General</c:formatCode>
                <c:ptCount val="5"/>
                <c:pt idx="0">
                  <c:v>5022.0</c:v>
                </c:pt>
                <c:pt idx="1">
                  <c:v>597.0</c:v>
                </c:pt>
                <c:pt idx="2">
                  <c:v>443.0</c:v>
                </c:pt>
                <c:pt idx="3">
                  <c:v>456.0</c:v>
                </c:pt>
                <c:pt idx="4">
                  <c:v>520.0</c:v>
                </c:pt>
              </c:numCache>
            </c:numRef>
          </c:val>
        </c:ser>
        <c:ser>
          <c:idx val="8"/>
          <c:order val="8"/>
          <c:tx>
            <c:strRef>
              <c:f>'Test runs'!$F$94</c:f>
              <c:strCache>
                <c:ptCount val="1"/>
                <c:pt idx="0">
                  <c:v>9</c:v>
                </c:pt>
              </c:strCache>
            </c:strRef>
          </c:tx>
          <c:cat>
            <c:numRef>
              <c:f>'Test runs'!$G$85:$K$85</c:f>
              <c:numCache>
                <c:formatCode>General</c:formatCode>
                <c:ptCount val="5"/>
                <c:pt idx="0">
                  <c:v>50.0</c:v>
                </c:pt>
                <c:pt idx="1">
                  <c:v>500.0</c:v>
                </c:pt>
                <c:pt idx="2">
                  <c:v>5000.0</c:v>
                </c:pt>
                <c:pt idx="3">
                  <c:v>50000.0</c:v>
                </c:pt>
                <c:pt idx="4">
                  <c:v>500000.0</c:v>
                </c:pt>
              </c:numCache>
            </c:numRef>
          </c:cat>
          <c:val>
            <c:numRef>
              <c:f>'Test runs'!$G$94:$K$94</c:f>
              <c:numCache>
                <c:formatCode>General</c:formatCode>
                <c:ptCount val="5"/>
                <c:pt idx="0">
                  <c:v>4182.0</c:v>
                </c:pt>
                <c:pt idx="1">
                  <c:v>724.0</c:v>
                </c:pt>
                <c:pt idx="2">
                  <c:v>444.0</c:v>
                </c:pt>
                <c:pt idx="3">
                  <c:v>456.0</c:v>
                </c:pt>
                <c:pt idx="4">
                  <c:v>512.0</c:v>
                </c:pt>
              </c:numCache>
            </c:numRef>
          </c:val>
        </c:ser>
        <c:ser>
          <c:idx val="9"/>
          <c:order val="9"/>
          <c:tx>
            <c:strRef>
              <c:f>'Test runs'!$F$95</c:f>
              <c:strCache>
                <c:ptCount val="1"/>
                <c:pt idx="0">
                  <c:v>10</c:v>
                </c:pt>
              </c:strCache>
            </c:strRef>
          </c:tx>
          <c:cat>
            <c:numRef>
              <c:f>'Test runs'!$G$85:$K$85</c:f>
              <c:numCache>
                <c:formatCode>General</c:formatCode>
                <c:ptCount val="5"/>
                <c:pt idx="0">
                  <c:v>50.0</c:v>
                </c:pt>
                <c:pt idx="1">
                  <c:v>500.0</c:v>
                </c:pt>
                <c:pt idx="2">
                  <c:v>5000.0</c:v>
                </c:pt>
                <c:pt idx="3">
                  <c:v>50000.0</c:v>
                </c:pt>
                <c:pt idx="4">
                  <c:v>500000.0</c:v>
                </c:pt>
              </c:numCache>
            </c:numRef>
          </c:cat>
          <c:val>
            <c:numRef>
              <c:f>'Test runs'!$G$95:$K$95</c:f>
              <c:numCache>
                <c:formatCode>General</c:formatCode>
                <c:ptCount val="5"/>
                <c:pt idx="0">
                  <c:v>3731.0</c:v>
                </c:pt>
                <c:pt idx="1">
                  <c:v>658.0</c:v>
                </c:pt>
                <c:pt idx="2">
                  <c:v>462.0</c:v>
                </c:pt>
                <c:pt idx="3">
                  <c:v>475.0</c:v>
                </c:pt>
                <c:pt idx="4">
                  <c:v>532.0</c:v>
                </c:pt>
              </c:numCache>
            </c:numRef>
          </c:val>
        </c:ser>
        <c:marker val="1"/>
        <c:axId val="527888376"/>
        <c:axId val="527891400"/>
      </c:lineChart>
      <c:catAx>
        <c:axId val="527888376"/>
        <c:scaling>
          <c:orientation val="minMax"/>
        </c:scaling>
        <c:axPos val="b"/>
        <c:numFmt formatCode="General" sourceLinked="1"/>
        <c:tickLblPos val="nextTo"/>
        <c:crossAx val="527891400"/>
        <c:crosses val="autoZero"/>
        <c:auto val="1"/>
        <c:lblAlgn val="ctr"/>
        <c:lblOffset val="100"/>
      </c:catAx>
      <c:valAx>
        <c:axId val="527891400"/>
        <c:scaling>
          <c:orientation val="minMax"/>
          <c:max val="850.0"/>
          <c:min val="400.0"/>
        </c:scaling>
        <c:axPos val="l"/>
        <c:majorGridlines/>
        <c:numFmt formatCode="General" sourceLinked="1"/>
        <c:tickLblPos val="nextTo"/>
        <c:crossAx val="527888376"/>
        <c:crosses val="autoZero"/>
        <c:crossBetween val="between"/>
        <c:majorUnit val="500.0"/>
        <c:minorUnit val="50.0"/>
      </c:valAx>
    </c:plotArea>
    <c:legend>
      <c:legendPos val="r"/>
      <c:layout>
        <c:manualLayout>
          <c:xMode val="edge"/>
          <c:yMode val="edge"/>
          <c:x val="0.938077519273505"/>
          <c:y val="0.335609878310666"/>
          <c:w val="0.0619224807264945"/>
          <c:h val="0.372416607015032"/>
        </c:manualLayout>
      </c:layout>
    </c:legend>
    <c:plotVisOnly val="1"/>
  </c:chart>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en-US"/>
  <c:style val="18"/>
  <c:chart>
    <c:plotArea>
      <c:layout/>
      <c:lineChart>
        <c:grouping val="standard"/>
        <c:ser>
          <c:idx val="0"/>
          <c:order val="0"/>
          <c:tx>
            <c:strRef>
              <c:f>'Test runs'!$G$85</c:f>
              <c:strCache>
                <c:ptCount val="1"/>
                <c:pt idx="0">
                  <c:v>50</c:v>
                </c:pt>
              </c:strCache>
            </c:strRef>
          </c:tx>
          <c:cat>
            <c:numRef>
              <c:f>'Test runs'!$F$86:$F$95</c:f>
              <c:numCache>
                <c:formatCode>General</c:formatCode>
                <c:ptCount val="10"/>
                <c:pt idx="0">
                  <c:v>1.0</c:v>
                </c:pt>
                <c:pt idx="1">
                  <c:v>2.0</c:v>
                </c:pt>
                <c:pt idx="2">
                  <c:v>3.0</c:v>
                </c:pt>
                <c:pt idx="3">
                  <c:v>4.0</c:v>
                </c:pt>
                <c:pt idx="4">
                  <c:v>5.0</c:v>
                </c:pt>
                <c:pt idx="5">
                  <c:v>6.0</c:v>
                </c:pt>
                <c:pt idx="6">
                  <c:v>7.0</c:v>
                </c:pt>
                <c:pt idx="7">
                  <c:v>8.0</c:v>
                </c:pt>
                <c:pt idx="8">
                  <c:v>9.0</c:v>
                </c:pt>
                <c:pt idx="9">
                  <c:v>10.0</c:v>
                </c:pt>
              </c:numCache>
            </c:numRef>
          </c:cat>
          <c:val>
            <c:numRef>
              <c:f>'Test runs'!$G$86:$G$95</c:f>
              <c:numCache>
                <c:formatCode>General</c:formatCode>
                <c:ptCount val="10"/>
                <c:pt idx="0">
                  <c:v>22564.0</c:v>
                </c:pt>
                <c:pt idx="1">
                  <c:v>2104.0</c:v>
                </c:pt>
                <c:pt idx="2">
                  <c:v>2142.0</c:v>
                </c:pt>
                <c:pt idx="3">
                  <c:v>3471.0</c:v>
                </c:pt>
                <c:pt idx="4">
                  <c:v>2486.0</c:v>
                </c:pt>
                <c:pt idx="5">
                  <c:v>3920.0</c:v>
                </c:pt>
                <c:pt idx="6">
                  <c:v>5090.0</c:v>
                </c:pt>
                <c:pt idx="7">
                  <c:v>5022.0</c:v>
                </c:pt>
                <c:pt idx="8">
                  <c:v>4182.0</c:v>
                </c:pt>
                <c:pt idx="9">
                  <c:v>3731.0</c:v>
                </c:pt>
              </c:numCache>
            </c:numRef>
          </c:val>
        </c:ser>
        <c:ser>
          <c:idx val="1"/>
          <c:order val="1"/>
          <c:tx>
            <c:strRef>
              <c:f>'Test runs'!$H$85</c:f>
              <c:strCache>
                <c:ptCount val="1"/>
                <c:pt idx="0">
                  <c:v>500</c:v>
                </c:pt>
              </c:strCache>
            </c:strRef>
          </c:tx>
          <c:cat>
            <c:numRef>
              <c:f>'Test runs'!$F$86:$F$95</c:f>
              <c:numCache>
                <c:formatCode>General</c:formatCode>
                <c:ptCount val="10"/>
                <c:pt idx="0">
                  <c:v>1.0</c:v>
                </c:pt>
                <c:pt idx="1">
                  <c:v>2.0</c:v>
                </c:pt>
                <c:pt idx="2">
                  <c:v>3.0</c:v>
                </c:pt>
                <c:pt idx="3">
                  <c:v>4.0</c:v>
                </c:pt>
                <c:pt idx="4">
                  <c:v>5.0</c:v>
                </c:pt>
                <c:pt idx="5">
                  <c:v>6.0</c:v>
                </c:pt>
                <c:pt idx="6">
                  <c:v>7.0</c:v>
                </c:pt>
                <c:pt idx="7">
                  <c:v>8.0</c:v>
                </c:pt>
                <c:pt idx="8">
                  <c:v>9.0</c:v>
                </c:pt>
                <c:pt idx="9">
                  <c:v>10.0</c:v>
                </c:pt>
              </c:numCache>
            </c:numRef>
          </c:cat>
          <c:val>
            <c:numRef>
              <c:f>'Test runs'!$H$86:$H$95</c:f>
              <c:numCache>
                <c:formatCode>General</c:formatCode>
                <c:ptCount val="10"/>
                <c:pt idx="0">
                  <c:v>867.0</c:v>
                </c:pt>
                <c:pt idx="1">
                  <c:v>699.0</c:v>
                </c:pt>
                <c:pt idx="2">
                  <c:v>648.0</c:v>
                </c:pt>
                <c:pt idx="3">
                  <c:v>625.0</c:v>
                </c:pt>
                <c:pt idx="4">
                  <c:v>566.0</c:v>
                </c:pt>
                <c:pt idx="5">
                  <c:v>624.0</c:v>
                </c:pt>
                <c:pt idx="6">
                  <c:v>596.0</c:v>
                </c:pt>
                <c:pt idx="7">
                  <c:v>597.0</c:v>
                </c:pt>
                <c:pt idx="8">
                  <c:v>724.0</c:v>
                </c:pt>
                <c:pt idx="9">
                  <c:v>658.0</c:v>
                </c:pt>
              </c:numCache>
            </c:numRef>
          </c:val>
        </c:ser>
        <c:ser>
          <c:idx val="2"/>
          <c:order val="2"/>
          <c:tx>
            <c:strRef>
              <c:f>'Test runs'!$I$85</c:f>
              <c:strCache>
                <c:ptCount val="1"/>
                <c:pt idx="0">
                  <c:v>5000</c:v>
                </c:pt>
              </c:strCache>
            </c:strRef>
          </c:tx>
          <c:spPr>
            <a:ln>
              <a:solidFill>
                <a:srgbClr val="00FF00"/>
              </a:solidFill>
            </a:ln>
          </c:spPr>
          <c:marker>
            <c:spPr>
              <a:solidFill>
                <a:srgbClr val="00FF00"/>
              </a:solidFill>
              <a:ln>
                <a:solidFill>
                  <a:srgbClr val="00FF00"/>
                </a:solidFill>
              </a:ln>
            </c:spPr>
          </c:marker>
          <c:cat>
            <c:numRef>
              <c:f>'Test runs'!$F$86:$F$95</c:f>
              <c:numCache>
                <c:formatCode>General</c:formatCode>
                <c:ptCount val="10"/>
                <c:pt idx="0">
                  <c:v>1.0</c:v>
                </c:pt>
                <c:pt idx="1">
                  <c:v>2.0</c:v>
                </c:pt>
                <c:pt idx="2">
                  <c:v>3.0</c:v>
                </c:pt>
                <c:pt idx="3">
                  <c:v>4.0</c:v>
                </c:pt>
                <c:pt idx="4">
                  <c:v>5.0</c:v>
                </c:pt>
                <c:pt idx="5">
                  <c:v>6.0</c:v>
                </c:pt>
                <c:pt idx="6">
                  <c:v>7.0</c:v>
                </c:pt>
                <c:pt idx="7">
                  <c:v>8.0</c:v>
                </c:pt>
                <c:pt idx="8">
                  <c:v>9.0</c:v>
                </c:pt>
                <c:pt idx="9">
                  <c:v>10.0</c:v>
                </c:pt>
              </c:numCache>
            </c:numRef>
          </c:cat>
          <c:val>
            <c:numRef>
              <c:f>'Test runs'!$I$86:$I$95</c:f>
              <c:numCache>
                <c:formatCode>General</c:formatCode>
                <c:ptCount val="10"/>
                <c:pt idx="0">
                  <c:v>754.0</c:v>
                </c:pt>
                <c:pt idx="1">
                  <c:v>521.0</c:v>
                </c:pt>
                <c:pt idx="2">
                  <c:v>492.0</c:v>
                </c:pt>
                <c:pt idx="3">
                  <c:v>492.0</c:v>
                </c:pt>
                <c:pt idx="4">
                  <c:v>468.0</c:v>
                </c:pt>
                <c:pt idx="5">
                  <c:v>447.0</c:v>
                </c:pt>
                <c:pt idx="6">
                  <c:v>462.0</c:v>
                </c:pt>
                <c:pt idx="7">
                  <c:v>443.0</c:v>
                </c:pt>
                <c:pt idx="8">
                  <c:v>444.0</c:v>
                </c:pt>
                <c:pt idx="9">
                  <c:v>462.0</c:v>
                </c:pt>
              </c:numCache>
            </c:numRef>
          </c:val>
        </c:ser>
        <c:ser>
          <c:idx val="3"/>
          <c:order val="3"/>
          <c:tx>
            <c:strRef>
              <c:f>'Test runs'!$J$85</c:f>
              <c:strCache>
                <c:ptCount val="1"/>
                <c:pt idx="0">
                  <c:v>50000</c:v>
                </c:pt>
              </c:strCache>
            </c:strRef>
          </c:tx>
          <c:cat>
            <c:numRef>
              <c:f>'Test runs'!$F$86:$F$95</c:f>
              <c:numCache>
                <c:formatCode>General</c:formatCode>
                <c:ptCount val="10"/>
                <c:pt idx="0">
                  <c:v>1.0</c:v>
                </c:pt>
                <c:pt idx="1">
                  <c:v>2.0</c:v>
                </c:pt>
                <c:pt idx="2">
                  <c:v>3.0</c:v>
                </c:pt>
                <c:pt idx="3">
                  <c:v>4.0</c:v>
                </c:pt>
                <c:pt idx="4">
                  <c:v>5.0</c:v>
                </c:pt>
                <c:pt idx="5">
                  <c:v>6.0</c:v>
                </c:pt>
                <c:pt idx="6">
                  <c:v>7.0</c:v>
                </c:pt>
                <c:pt idx="7">
                  <c:v>8.0</c:v>
                </c:pt>
                <c:pt idx="8">
                  <c:v>9.0</c:v>
                </c:pt>
                <c:pt idx="9">
                  <c:v>10.0</c:v>
                </c:pt>
              </c:numCache>
            </c:numRef>
          </c:cat>
          <c:val>
            <c:numRef>
              <c:f>'Test runs'!$J$86:$J$95</c:f>
              <c:numCache>
                <c:formatCode>General</c:formatCode>
                <c:ptCount val="10"/>
                <c:pt idx="0">
                  <c:v>696.0</c:v>
                </c:pt>
                <c:pt idx="1">
                  <c:v>557.0</c:v>
                </c:pt>
                <c:pt idx="2">
                  <c:v>500.0</c:v>
                </c:pt>
                <c:pt idx="3">
                  <c:v>473.0</c:v>
                </c:pt>
                <c:pt idx="4">
                  <c:v>468.0</c:v>
                </c:pt>
                <c:pt idx="5">
                  <c:v>465.0</c:v>
                </c:pt>
                <c:pt idx="6">
                  <c:v>464.0</c:v>
                </c:pt>
                <c:pt idx="7">
                  <c:v>456.0</c:v>
                </c:pt>
                <c:pt idx="8">
                  <c:v>456.0</c:v>
                </c:pt>
                <c:pt idx="9">
                  <c:v>475.0</c:v>
                </c:pt>
              </c:numCache>
            </c:numRef>
          </c:val>
        </c:ser>
        <c:ser>
          <c:idx val="4"/>
          <c:order val="4"/>
          <c:tx>
            <c:strRef>
              <c:f>'Test runs'!$K$85</c:f>
              <c:strCache>
                <c:ptCount val="1"/>
                <c:pt idx="0">
                  <c:v>500000</c:v>
                </c:pt>
              </c:strCache>
            </c:strRef>
          </c:tx>
          <c:spPr>
            <a:ln>
              <a:solidFill>
                <a:srgbClr val="3366FF"/>
              </a:solidFill>
            </a:ln>
          </c:spPr>
          <c:marker>
            <c:spPr>
              <a:solidFill>
                <a:srgbClr val="3366FF"/>
              </a:solidFill>
              <a:ln>
                <a:solidFill>
                  <a:srgbClr val="3366FF"/>
                </a:solidFill>
              </a:ln>
            </c:spPr>
          </c:marker>
          <c:cat>
            <c:numRef>
              <c:f>'Test runs'!$F$86:$F$95</c:f>
              <c:numCache>
                <c:formatCode>General</c:formatCode>
                <c:ptCount val="10"/>
                <c:pt idx="0">
                  <c:v>1.0</c:v>
                </c:pt>
                <c:pt idx="1">
                  <c:v>2.0</c:v>
                </c:pt>
                <c:pt idx="2">
                  <c:v>3.0</c:v>
                </c:pt>
                <c:pt idx="3">
                  <c:v>4.0</c:v>
                </c:pt>
                <c:pt idx="4">
                  <c:v>5.0</c:v>
                </c:pt>
                <c:pt idx="5">
                  <c:v>6.0</c:v>
                </c:pt>
                <c:pt idx="6">
                  <c:v>7.0</c:v>
                </c:pt>
                <c:pt idx="7">
                  <c:v>8.0</c:v>
                </c:pt>
                <c:pt idx="8">
                  <c:v>9.0</c:v>
                </c:pt>
                <c:pt idx="9">
                  <c:v>10.0</c:v>
                </c:pt>
              </c:numCache>
            </c:numRef>
          </c:cat>
          <c:val>
            <c:numRef>
              <c:f>'Test runs'!$K$86:$K$95</c:f>
              <c:numCache>
                <c:formatCode>General</c:formatCode>
                <c:ptCount val="10"/>
                <c:pt idx="0">
                  <c:v>737.0</c:v>
                </c:pt>
                <c:pt idx="1">
                  <c:v>606.0</c:v>
                </c:pt>
                <c:pt idx="2">
                  <c:v>549.0</c:v>
                </c:pt>
                <c:pt idx="3">
                  <c:v>543.0</c:v>
                </c:pt>
                <c:pt idx="4">
                  <c:v>512.0</c:v>
                </c:pt>
                <c:pt idx="5">
                  <c:v>517.0</c:v>
                </c:pt>
                <c:pt idx="6">
                  <c:v>501.0</c:v>
                </c:pt>
                <c:pt idx="7">
                  <c:v>520.0</c:v>
                </c:pt>
                <c:pt idx="8">
                  <c:v>512.0</c:v>
                </c:pt>
                <c:pt idx="9">
                  <c:v>532.0</c:v>
                </c:pt>
              </c:numCache>
            </c:numRef>
          </c:val>
        </c:ser>
        <c:marker val="1"/>
        <c:axId val="527943160"/>
        <c:axId val="527948456"/>
      </c:lineChart>
      <c:catAx>
        <c:axId val="527943160"/>
        <c:scaling>
          <c:orientation val="minMax"/>
        </c:scaling>
        <c:axPos val="b"/>
        <c:numFmt formatCode="General" sourceLinked="1"/>
        <c:tickLblPos val="nextTo"/>
        <c:crossAx val="527948456"/>
        <c:crosses val="autoZero"/>
        <c:auto val="1"/>
        <c:lblAlgn val="ctr"/>
        <c:lblOffset val="100"/>
      </c:catAx>
      <c:valAx>
        <c:axId val="527948456"/>
        <c:scaling>
          <c:orientation val="minMax"/>
          <c:max val="5000.0"/>
          <c:min val="0.0"/>
        </c:scaling>
        <c:axPos val="l"/>
        <c:majorGridlines/>
        <c:numFmt formatCode="General" sourceLinked="1"/>
        <c:tickLblPos val="nextTo"/>
        <c:crossAx val="527943160"/>
        <c:crosses val="autoZero"/>
        <c:crossBetween val="between"/>
      </c:valAx>
    </c:plotArea>
    <c:legend>
      <c:legendPos val="r"/>
      <c:layout/>
    </c:legend>
    <c:plotVisOnly val="1"/>
  </c:chart>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3.pict"/><Relationship Id="rId2" Type="http://schemas.openxmlformats.org/officeDocument/2006/relationships/image" Target="../media/image4.pict"/></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pict"/><Relationship Id="rId2" Type="http://schemas.openxmlformats.org/officeDocument/2006/relationships/image" Target="../media/image6.pict"/><Relationship Id="rId3" Type="http://schemas.openxmlformats.org/officeDocument/2006/relationships/image" Target="../media/image7.pict"/></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pict"/></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charset="0"/>
              </a:defRPr>
            </a:lvl1pPr>
          </a:lstStyle>
          <a:p>
            <a:endParaRPr lang="en-US"/>
          </a:p>
        </p:txBody>
      </p:sp>
      <p:sp>
        <p:nvSpPr>
          <p:cNvPr id="3075"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charset="0"/>
              </a:defRPr>
            </a:lvl1pPr>
          </a:lstStyle>
          <a:p>
            <a:endParaRPr lang="en-US"/>
          </a:p>
        </p:txBody>
      </p:sp>
      <p:sp>
        <p:nvSpPr>
          <p:cNvPr id="3076"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charset="0"/>
              </a:defRPr>
            </a:lvl1pPr>
          </a:lstStyle>
          <a:p>
            <a:endParaRPr lang="en-US"/>
          </a:p>
        </p:txBody>
      </p:sp>
      <p:sp>
        <p:nvSpPr>
          <p:cNvPr id="3077"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charset="0"/>
              </a:defRPr>
            </a:lvl1pPr>
          </a:lstStyle>
          <a:p>
            <a:fld id="{5CB9D4BE-97ED-D644-B6FA-01C981B8E0C2}" type="slidenum">
              <a:rPr lang="en-US"/>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charset="0"/>
              </a:defRPr>
            </a:lvl1pPr>
          </a:lstStyle>
          <a:p>
            <a:endParaRPr lang="en-US"/>
          </a:p>
        </p:txBody>
      </p:sp>
      <p:sp>
        <p:nvSpPr>
          <p:cNvPr id="5123"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charset="0"/>
              </a:defRPr>
            </a:lvl1pPr>
          </a:lstStyle>
          <a:p>
            <a:endParaRPr lang="en-US"/>
          </a:p>
        </p:txBody>
      </p:sp>
      <p:sp>
        <p:nvSpPr>
          <p:cNvPr id="922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12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charset="0"/>
              </a:defRPr>
            </a:lvl1pPr>
          </a:lstStyle>
          <a:p>
            <a:endParaRPr lang="en-US"/>
          </a:p>
        </p:txBody>
      </p:sp>
      <p:sp>
        <p:nvSpPr>
          <p:cNvPr id="512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charset="0"/>
              </a:defRPr>
            </a:lvl1pPr>
          </a:lstStyle>
          <a:p>
            <a:fld id="{5ABDFAD1-2743-3F4F-8EBB-F5CEA22ACB1D}" type="slidenum">
              <a:rPr lang="en-US"/>
              <a:pPr/>
              <a:t>‹#›</a:t>
            </a:fld>
            <a:endParaRPr lang="en-US"/>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266" name="Rectangle 2"/>
          <p:cNvSpPr>
            <a:spLocks noGrp="1" noRot="1" noChangeAspect="1" noChangeArrowheads="1"/>
          </p:cNvSpPr>
          <p:nvPr>
            <p:ph type="sldImg"/>
          </p:nvPr>
        </p:nvSpPr>
        <p:spPr>
          <a:solidFill>
            <a:srgbClr val="FFFFFF"/>
          </a:solidFill>
          <a:ln/>
        </p:spPr>
      </p:sp>
      <p:sp>
        <p:nvSpPr>
          <p:cNvPr id="11267" name="Rectangle 3"/>
          <p:cNvSpPr>
            <a:spLocks noGrp="1" noChangeArrowheads="1"/>
          </p:cNvSpPr>
          <p:nvPr>
            <p:ph type="body" idx="1"/>
          </p:nvPr>
        </p:nvSpPr>
        <p:spPr>
          <a:solidFill>
            <a:srgbClr val="FFFFFF"/>
          </a:solidFill>
          <a:ln>
            <a:solidFill>
              <a:srgbClr val="000000"/>
            </a:solidFill>
          </a:ln>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414CBD40-75E6-E249-9C29-6EFEB2D6F9C2}" type="slidenum">
              <a:rPr lang="en-GB"/>
              <a:pPr/>
              <a:t>10</a:t>
            </a:fld>
            <a:endParaRPr lang="en-GB"/>
          </a:p>
        </p:txBody>
      </p:sp>
      <p:sp>
        <p:nvSpPr>
          <p:cNvPr id="57345" name="Text Box 1"/>
          <p:cNvSpPr txBox="1">
            <a:spLocks noGrp="1" noRot="1" noChangeAspect="1" noChangeArrowheads="1"/>
          </p:cNvSpPr>
          <p:nvPr>
            <p:ph type="sldImg"/>
          </p:nvPr>
        </p:nvSpPr>
        <p:spPr bwMode="auto">
          <a:xfrm>
            <a:off x="0" y="0"/>
            <a:ext cx="1588" cy="1588"/>
          </a:xfrm>
          <a:prstGeom prst="rect">
            <a:avLst/>
          </a:prstGeom>
          <a:solidFill>
            <a:srgbClr val="FFFFFF"/>
          </a:solidFill>
          <a:ln>
            <a:solidFill>
              <a:srgbClr val="000000"/>
            </a:solidFill>
            <a:miter lim="800000"/>
            <a:headEnd/>
            <a:tailEnd/>
          </a:ln>
        </p:spPr>
      </p:sp>
      <p:sp>
        <p:nvSpPr>
          <p:cNvPr id="57346" name="Text Box 2"/>
          <p:cNvSpPr txBox="1">
            <a:spLocks noGrp="1" noChangeArrowheads="1"/>
          </p:cNvSpPr>
          <p:nvPr>
            <p:ph type="body" idx="1"/>
          </p:nvPr>
        </p:nvSpPr>
        <p:spPr bwMode="auto">
          <a:xfrm>
            <a:off x="0" y="-228600"/>
            <a:ext cx="1588" cy="460375"/>
          </a:xfrm>
          <a:prstGeom prst="rect">
            <a:avLst/>
          </a:prstGeom>
          <a:solidFill>
            <a:srgbClr val="FFFFFF"/>
          </a:solidFill>
          <a:ln w="9360">
            <a:solidFill>
              <a:srgbClr val="000000"/>
            </a:solidFill>
            <a:round/>
            <a:headEnd/>
            <a:tailEnd/>
          </a:ln>
        </p:spPr>
        <p:txBody>
          <a:bodyPr wrap="none" anchor="ctr">
            <a:prstTxWarp prst="textNoShape">
              <a:avLst/>
            </a:prstTxWarp>
          </a:bodyPr>
          <a:lstStyle/>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dirty="0" smtClean="0">
                <a:ea typeface="SimSun" charset="-122"/>
                <a:cs typeface="SimSun" charset="-122"/>
              </a:rPr>
              <a:t>Sequential </a:t>
            </a:r>
            <a:r>
              <a:rPr lang="en-GB" dirty="0" smtClean="0">
                <a:ea typeface="SimSun" charset="-122"/>
                <a:cs typeface="SimSun" charset="-122"/>
              </a:rPr>
              <a:t>execution vs. </a:t>
            </a:r>
            <a:r>
              <a:rPr lang="en-GB" dirty="0" smtClean="0">
                <a:ea typeface="SimSun" charset="-122"/>
                <a:cs typeface="SimSun" charset="-122"/>
              </a:rPr>
              <a:t>parallel</a:t>
            </a:r>
            <a:r>
              <a:rPr lang="en-GB" dirty="0" smtClean="0">
                <a:ea typeface="SimSun" charset="-122"/>
                <a:cs typeface="SimSun" charset="-122"/>
              </a:rPr>
              <a:t> execution is a</a:t>
            </a:r>
            <a:r>
              <a:rPr lang="en-GB" baseline="0" dirty="0" smtClean="0">
                <a:ea typeface="SimSun" charset="-122"/>
                <a:cs typeface="SimSun" charset="-122"/>
              </a:rPr>
              <a:t> matter of </a:t>
            </a:r>
            <a:r>
              <a:rPr lang="en-GB" dirty="0" smtClean="0">
                <a:ea typeface="SimSun" charset="-122"/>
                <a:cs typeface="SimSun" charset="-122"/>
              </a:rPr>
              <a:t>speedup </a:t>
            </a:r>
            <a:endParaRPr lang="en-GB" dirty="0">
              <a:ea typeface="SimSun" charset="-122"/>
              <a:cs typeface="SimSun"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414CBD40-75E6-E249-9C29-6EFEB2D6F9C2}" type="slidenum">
              <a:rPr lang="en-GB"/>
              <a:pPr/>
              <a:t>11</a:t>
            </a:fld>
            <a:endParaRPr lang="en-GB"/>
          </a:p>
        </p:txBody>
      </p:sp>
      <p:sp>
        <p:nvSpPr>
          <p:cNvPr id="57345" name="Text Box 1"/>
          <p:cNvSpPr txBox="1">
            <a:spLocks noGrp="1" noRot="1" noChangeAspect="1" noChangeArrowheads="1"/>
          </p:cNvSpPr>
          <p:nvPr>
            <p:ph type="sldImg"/>
          </p:nvPr>
        </p:nvSpPr>
        <p:spPr bwMode="auto">
          <a:xfrm>
            <a:off x="0" y="0"/>
            <a:ext cx="1588" cy="1588"/>
          </a:xfrm>
          <a:prstGeom prst="rect">
            <a:avLst/>
          </a:prstGeom>
          <a:solidFill>
            <a:srgbClr val="FFFFFF"/>
          </a:solidFill>
          <a:ln>
            <a:solidFill>
              <a:srgbClr val="000000"/>
            </a:solidFill>
            <a:miter lim="800000"/>
            <a:headEnd/>
            <a:tailEnd/>
          </a:ln>
        </p:spPr>
      </p:sp>
      <p:sp>
        <p:nvSpPr>
          <p:cNvPr id="57346" name="Text Box 2"/>
          <p:cNvSpPr txBox="1">
            <a:spLocks noGrp="1" noChangeArrowheads="1"/>
          </p:cNvSpPr>
          <p:nvPr>
            <p:ph type="body" idx="1"/>
          </p:nvPr>
        </p:nvSpPr>
        <p:spPr bwMode="auto">
          <a:xfrm>
            <a:off x="0" y="-228600"/>
            <a:ext cx="1588" cy="460375"/>
          </a:xfrm>
          <a:prstGeom prst="rect">
            <a:avLst/>
          </a:prstGeom>
          <a:solidFill>
            <a:srgbClr val="FFFFFF"/>
          </a:solidFill>
          <a:ln w="9360">
            <a:solidFill>
              <a:srgbClr val="000000"/>
            </a:solidFill>
            <a:round/>
            <a:headEnd/>
            <a:tailEnd/>
          </a:ln>
        </p:spPr>
        <p:txBody>
          <a:bodyPr wrap="none" anchor="ctr">
            <a:prstTxWarp prst="textNoShape">
              <a:avLst/>
            </a:prstTxWarp>
          </a:bodyPr>
          <a:lstStyle/>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smtClean="0">
                <a:ea typeface="SimSun" charset="-122"/>
                <a:cs typeface="SimSun" charset="-122"/>
              </a:rPr>
              <a:t>Amdahl’s </a:t>
            </a:r>
            <a:r>
              <a:rPr lang="en-GB" dirty="0" smtClean="0">
                <a:ea typeface="SimSun" charset="-122"/>
                <a:cs typeface="SimSun" charset="-122"/>
              </a:rPr>
              <a:t>law about speedup </a:t>
            </a:r>
            <a:endParaRPr lang="en-GB" dirty="0">
              <a:ea typeface="SimSun" charset="-122"/>
              <a:cs typeface="SimSun"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414CBD40-75E6-E249-9C29-6EFEB2D6F9C2}" type="slidenum">
              <a:rPr lang="en-GB"/>
              <a:pPr/>
              <a:t>12</a:t>
            </a:fld>
            <a:endParaRPr lang="en-GB"/>
          </a:p>
        </p:txBody>
      </p:sp>
      <p:sp>
        <p:nvSpPr>
          <p:cNvPr id="57345" name="Text Box 1"/>
          <p:cNvSpPr txBox="1">
            <a:spLocks noGrp="1" noRot="1" noChangeAspect="1" noChangeArrowheads="1"/>
          </p:cNvSpPr>
          <p:nvPr>
            <p:ph type="sldImg"/>
          </p:nvPr>
        </p:nvSpPr>
        <p:spPr bwMode="auto">
          <a:xfrm>
            <a:off x="0" y="0"/>
            <a:ext cx="1588" cy="1588"/>
          </a:xfrm>
          <a:prstGeom prst="rect">
            <a:avLst/>
          </a:prstGeom>
          <a:solidFill>
            <a:srgbClr val="FFFFFF"/>
          </a:solidFill>
          <a:ln>
            <a:solidFill>
              <a:srgbClr val="000000"/>
            </a:solidFill>
            <a:miter lim="800000"/>
            <a:headEnd/>
            <a:tailEnd/>
          </a:ln>
        </p:spPr>
      </p:sp>
      <p:sp>
        <p:nvSpPr>
          <p:cNvPr id="57346" name="Text Box 2"/>
          <p:cNvSpPr txBox="1">
            <a:spLocks noGrp="1" noChangeArrowheads="1"/>
          </p:cNvSpPr>
          <p:nvPr>
            <p:ph type="body" idx="1"/>
          </p:nvPr>
        </p:nvSpPr>
        <p:spPr bwMode="auto">
          <a:xfrm>
            <a:off x="0" y="-228600"/>
            <a:ext cx="1588" cy="460375"/>
          </a:xfrm>
          <a:prstGeom prst="rect">
            <a:avLst/>
          </a:prstGeom>
          <a:solidFill>
            <a:srgbClr val="FFFFFF"/>
          </a:solidFill>
          <a:ln w="9360">
            <a:solidFill>
              <a:srgbClr val="000000"/>
            </a:solidFill>
            <a:round/>
            <a:headEnd/>
            <a:tailEnd/>
          </a:ln>
        </p:spPr>
        <p:txBody>
          <a:bodyPr wrap="none" anchor="ctr">
            <a:prstTxWarp prst="textNoShape">
              <a:avLst/>
            </a:prstTxWarp>
          </a:bodyPr>
          <a:lstStyle/>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dirty="0" smtClean="0">
                <a:ea typeface="SimSun" charset="-122"/>
                <a:cs typeface="SimSun" charset="-122"/>
              </a:rPr>
              <a:t>A</a:t>
            </a:r>
            <a:r>
              <a:rPr lang="en-GB" dirty="0" err="1" smtClean="0">
                <a:ea typeface="SimSun" charset="-122"/>
                <a:cs typeface="SimSun" charset="-122"/>
              </a:rPr>
              <a:t>pply</a:t>
            </a:r>
            <a:r>
              <a:rPr lang="en-GB" dirty="0" smtClean="0">
                <a:ea typeface="SimSun" charset="-122"/>
                <a:cs typeface="SimSun" charset="-122"/>
              </a:rPr>
              <a:t> </a:t>
            </a:r>
            <a:r>
              <a:rPr lang="en-GB" dirty="0" err="1" smtClean="0">
                <a:ea typeface="SimSun" charset="-122"/>
                <a:cs typeface="SimSun" charset="-122"/>
              </a:rPr>
              <a:t>almdahl’s</a:t>
            </a:r>
            <a:r>
              <a:rPr lang="en-GB" dirty="0" smtClean="0">
                <a:ea typeface="SimSun" charset="-122"/>
                <a:cs typeface="SimSun" charset="-122"/>
              </a:rPr>
              <a:t> law</a:t>
            </a:r>
            <a:endParaRPr lang="en-GB" dirty="0">
              <a:ea typeface="SimSun" charset="-122"/>
              <a:cs typeface="SimSun"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414CBD40-75E6-E249-9C29-6EFEB2D6F9C2}" type="slidenum">
              <a:rPr lang="en-GB"/>
              <a:pPr/>
              <a:t>13</a:t>
            </a:fld>
            <a:endParaRPr lang="en-GB"/>
          </a:p>
        </p:txBody>
      </p:sp>
      <p:sp>
        <p:nvSpPr>
          <p:cNvPr id="57345" name="Text Box 1"/>
          <p:cNvSpPr txBox="1">
            <a:spLocks noGrp="1" noRot="1" noChangeAspect="1" noChangeArrowheads="1"/>
          </p:cNvSpPr>
          <p:nvPr>
            <p:ph type="sldImg"/>
          </p:nvPr>
        </p:nvSpPr>
        <p:spPr bwMode="auto">
          <a:xfrm>
            <a:off x="0" y="0"/>
            <a:ext cx="1588" cy="1588"/>
          </a:xfrm>
          <a:prstGeom prst="rect">
            <a:avLst/>
          </a:prstGeom>
          <a:solidFill>
            <a:srgbClr val="FFFFFF"/>
          </a:solidFill>
          <a:ln>
            <a:solidFill>
              <a:srgbClr val="000000"/>
            </a:solidFill>
            <a:miter lim="800000"/>
            <a:headEnd/>
            <a:tailEnd/>
          </a:ln>
        </p:spPr>
      </p:sp>
      <p:sp>
        <p:nvSpPr>
          <p:cNvPr id="57346" name="Text Box 2"/>
          <p:cNvSpPr txBox="1">
            <a:spLocks noGrp="1" noChangeArrowheads="1"/>
          </p:cNvSpPr>
          <p:nvPr>
            <p:ph type="body" idx="1"/>
          </p:nvPr>
        </p:nvSpPr>
        <p:spPr bwMode="auto">
          <a:xfrm>
            <a:off x="0" y="-228600"/>
            <a:ext cx="1588" cy="460375"/>
          </a:xfrm>
          <a:prstGeom prst="rect">
            <a:avLst/>
          </a:prstGeom>
          <a:solidFill>
            <a:srgbClr val="FFFFFF"/>
          </a:solidFill>
          <a:ln w="9360">
            <a:solidFill>
              <a:srgbClr val="000000"/>
            </a:solidFill>
            <a:round/>
            <a:headEnd/>
            <a:tailEnd/>
          </a:ln>
        </p:spPr>
        <p:txBody>
          <a:bodyPr wrap="none" anchor="ctr">
            <a:prstTxWarp prst="textNoShape">
              <a:avLst/>
            </a:prstTxWarp>
          </a:bodyPr>
          <a:lstStyle/>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dirty="0" smtClean="0">
                <a:ea typeface="SimSun" charset="-122"/>
                <a:cs typeface="SimSun" charset="-122"/>
              </a:rPr>
              <a:t>Maximum speedup</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414CBD40-75E6-E249-9C29-6EFEB2D6F9C2}" type="slidenum">
              <a:rPr lang="en-GB"/>
              <a:pPr/>
              <a:t>14</a:t>
            </a:fld>
            <a:endParaRPr lang="en-GB"/>
          </a:p>
        </p:txBody>
      </p:sp>
      <p:sp>
        <p:nvSpPr>
          <p:cNvPr id="57345" name="Text Box 1"/>
          <p:cNvSpPr txBox="1">
            <a:spLocks noGrp="1" noRot="1" noChangeAspect="1" noChangeArrowheads="1"/>
          </p:cNvSpPr>
          <p:nvPr>
            <p:ph type="sldImg"/>
          </p:nvPr>
        </p:nvSpPr>
        <p:spPr bwMode="auto">
          <a:xfrm>
            <a:off x="0" y="0"/>
            <a:ext cx="1588" cy="1588"/>
          </a:xfrm>
          <a:prstGeom prst="rect">
            <a:avLst/>
          </a:prstGeom>
          <a:solidFill>
            <a:srgbClr val="FFFFFF"/>
          </a:solidFill>
          <a:ln>
            <a:solidFill>
              <a:srgbClr val="000000"/>
            </a:solidFill>
            <a:miter lim="800000"/>
            <a:headEnd/>
            <a:tailEnd/>
          </a:ln>
        </p:spPr>
      </p:sp>
      <p:sp>
        <p:nvSpPr>
          <p:cNvPr id="57346" name="Text Box 2"/>
          <p:cNvSpPr txBox="1">
            <a:spLocks noGrp="1" noChangeArrowheads="1"/>
          </p:cNvSpPr>
          <p:nvPr>
            <p:ph type="body" idx="1"/>
          </p:nvPr>
        </p:nvSpPr>
        <p:spPr bwMode="auto">
          <a:xfrm>
            <a:off x="0" y="-228600"/>
            <a:ext cx="1588" cy="460375"/>
          </a:xfrm>
          <a:prstGeom prst="rect">
            <a:avLst/>
          </a:prstGeom>
          <a:solidFill>
            <a:srgbClr val="FFFFFF"/>
          </a:solidFill>
          <a:ln w="9360">
            <a:solidFill>
              <a:srgbClr val="000000"/>
            </a:solidFill>
            <a:round/>
            <a:headEnd/>
            <a:tailEnd/>
          </a:ln>
        </p:spPr>
        <p:txBody>
          <a:bodyPr wrap="none" anchor="ctr">
            <a:prstTxWarp prst="textNoShape">
              <a:avLst/>
            </a:prstTxWarp>
          </a:bodyPr>
          <a:lstStyle/>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dirty="0" smtClean="0">
                <a:ea typeface="SimSun" charset="-122"/>
                <a:cs typeface="SimSun" charset="-122"/>
              </a:rPr>
              <a:t>Second key</a:t>
            </a:r>
            <a:r>
              <a:rPr lang="en-US" baseline="0" dirty="0" smtClean="0">
                <a:ea typeface="SimSun" charset="-122"/>
                <a:cs typeface="SimSun" charset="-122"/>
              </a:rPr>
              <a:t> point. You have to think carefully about the problem to don’t force parallelism were doesn’t really help and how you have to organize your code that is the one of the main difference with concurrent programming</a:t>
            </a:r>
            <a:r>
              <a:rPr lang="en-GB" baseline="0" dirty="0" smtClean="0">
                <a:ea typeface="SimSun" charset="-122"/>
                <a:cs typeface="SimSun" charset="-122"/>
              </a:rPr>
              <a:t>.</a:t>
            </a:r>
            <a:endParaRPr lang="en-GB" dirty="0">
              <a:ea typeface="SimSun" charset="-122"/>
              <a:cs typeface="SimSun"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414CBD40-75E6-E249-9C29-6EFEB2D6F9C2}" type="slidenum">
              <a:rPr lang="en-GB"/>
              <a:pPr/>
              <a:t>15</a:t>
            </a:fld>
            <a:endParaRPr lang="en-GB"/>
          </a:p>
        </p:txBody>
      </p:sp>
      <p:sp>
        <p:nvSpPr>
          <p:cNvPr id="57345" name="Text Box 1"/>
          <p:cNvSpPr txBox="1">
            <a:spLocks noGrp="1" noRot="1" noChangeAspect="1" noChangeArrowheads="1"/>
          </p:cNvSpPr>
          <p:nvPr>
            <p:ph type="sldImg"/>
          </p:nvPr>
        </p:nvSpPr>
        <p:spPr bwMode="auto">
          <a:xfrm>
            <a:off x="0" y="0"/>
            <a:ext cx="1588" cy="1588"/>
          </a:xfrm>
          <a:prstGeom prst="rect">
            <a:avLst/>
          </a:prstGeom>
          <a:solidFill>
            <a:srgbClr val="FFFFFF"/>
          </a:solidFill>
          <a:ln>
            <a:solidFill>
              <a:srgbClr val="000000"/>
            </a:solidFill>
            <a:miter lim="800000"/>
            <a:headEnd/>
            <a:tailEnd/>
          </a:ln>
        </p:spPr>
      </p:sp>
      <p:sp>
        <p:nvSpPr>
          <p:cNvPr id="57346" name="Text Box 2"/>
          <p:cNvSpPr txBox="1">
            <a:spLocks noGrp="1" noChangeArrowheads="1"/>
          </p:cNvSpPr>
          <p:nvPr>
            <p:ph type="body" idx="1"/>
          </p:nvPr>
        </p:nvSpPr>
        <p:spPr bwMode="auto">
          <a:xfrm>
            <a:off x="0" y="-228600"/>
            <a:ext cx="1588" cy="460375"/>
          </a:xfrm>
          <a:prstGeom prst="rect">
            <a:avLst/>
          </a:prstGeom>
          <a:solidFill>
            <a:srgbClr val="FFFFFF"/>
          </a:solidFill>
          <a:ln w="9360">
            <a:solidFill>
              <a:srgbClr val="000000"/>
            </a:solidFill>
            <a:round/>
            <a:headEnd/>
            <a:tailEnd/>
          </a:ln>
        </p:spPr>
        <p:txBody>
          <a:bodyPr wrap="none" anchor="ctr">
            <a:prstTxWarp prst="textNoShape">
              <a:avLst/>
            </a:prstTxWarp>
          </a:bodyPr>
          <a:lstStyle/>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dirty="0">
              <a:ea typeface="SimSun" charset="-122"/>
              <a:cs typeface="SimSun"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414CBD40-75E6-E249-9C29-6EFEB2D6F9C2}" type="slidenum">
              <a:rPr lang="en-GB"/>
              <a:pPr/>
              <a:t>16</a:t>
            </a:fld>
            <a:endParaRPr lang="en-GB"/>
          </a:p>
        </p:txBody>
      </p:sp>
      <p:sp>
        <p:nvSpPr>
          <p:cNvPr id="57345" name="Text Box 1"/>
          <p:cNvSpPr txBox="1">
            <a:spLocks noGrp="1" noRot="1" noChangeAspect="1" noChangeArrowheads="1"/>
          </p:cNvSpPr>
          <p:nvPr>
            <p:ph type="sldImg"/>
          </p:nvPr>
        </p:nvSpPr>
        <p:spPr bwMode="auto">
          <a:xfrm>
            <a:off x="0" y="0"/>
            <a:ext cx="1588" cy="1588"/>
          </a:xfrm>
          <a:prstGeom prst="rect">
            <a:avLst/>
          </a:prstGeom>
          <a:solidFill>
            <a:srgbClr val="FFFFFF"/>
          </a:solidFill>
          <a:ln>
            <a:solidFill>
              <a:srgbClr val="000000"/>
            </a:solidFill>
            <a:miter lim="800000"/>
            <a:headEnd/>
            <a:tailEnd/>
          </a:ln>
        </p:spPr>
      </p:sp>
      <p:sp>
        <p:nvSpPr>
          <p:cNvPr id="57346" name="Text Box 2"/>
          <p:cNvSpPr txBox="1">
            <a:spLocks noGrp="1" noChangeArrowheads="1"/>
          </p:cNvSpPr>
          <p:nvPr>
            <p:ph type="body" idx="1"/>
          </p:nvPr>
        </p:nvSpPr>
        <p:spPr bwMode="auto">
          <a:xfrm>
            <a:off x="0" y="-228600"/>
            <a:ext cx="1588" cy="460375"/>
          </a:xfrm>
          <a:prstGeom prst="rect">
            <a:avLst/>
          </a:prstGeom>
          <a:solidFill>
            <a:srgbClr val="FFFFFF"/>
          </a:solidFill>
          <a:ln w="9360">
            <a:solidFill>
              <a:srgbClr val="000000"/>
            </a:solidFill>
            <a:round/>
            <a:headEnd/>
            <a:tailEnd/>
          </a:ln>
        </p:spPr>
        <p:txBody>
          <a:bodyPr wrap="none" anchor="ctr">
            <a:prstTxWarp prst="textNoShape">
              <a:avLst/>
            </a:prstTxWarp>
          </a:bodyPr>
          <a:lstStyle/>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dirty="0" smtClean="0">
                <a:ea typeface="SimSun" charset="-122"/>
                <a:cs typeface="SimSun" charset="-122"/>
              </a:rPr>
              <a:t>A</a:t>
            </a:r>
            <a:r>
              <a:rPr lang="en-GB" dirty="0" err="1" smtClean="0">
                <a:ea typeface="SimSun" charset="-122"/>
                <a:cs typeface="SimSun" charset="-122"/>
              </a:rPr>
              <a:t>pply</a:t>
            </a:r>
            <a:r>
              <a:rPr lang="en-GB" dirty="0" smtClean="0">
                <a:ea typeface="SimSun" charset="-122"/>
                <a:cs typeface="SimSun" charset="-122"/>
              </a:rPr>
              <a:t> Amdahl’s law</a:t>
            </a:r>
            <a:endParaRPr lang="en-GB" dirty="0">
              <a:ea typeface="SimSun" charset="-122"/>
              <a:cs typeface="SimSun"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Rectangle 2"/>
          <p:cNvSpPr>
            <a:spLocks noGrp="1" noRot="1" noChangeAspect="1" noChangeArrowheads="1"/>
          </p:cNvSpPr>
          <p:nvPr>
            <p:ph type="sldImg"/>
          </p:nvPr>
        </p:nvSpPr>
        <p:spPr>
          <a:solidFill>
            <a:srgbClr val="FFFFFF"/>
          </a:solidFill>
          <a:ln/>
        </p:spPr>
      </p:sp>
      <p:sp>
        <p:nvSpPr>
          <p:cNvPr id="13315"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414CBD40-75E6-E249-9C29-6EFEB2D6F9C2}" type="slidenum">
              <a:rPr lang="en-GB"/>
              <a:pPr/>
              <a:t>18</a:t>
            </a:fld>
            <a:endParaRPr lang="en-GB"/>
          </a:p>
        </p:txBody>
      </p:sp>
      <p:sp>
        <p:nvSpPr>
          <p:cNvPr id="57345" name="Text Box 1"/>
          <p:cNvSpPr txBox="1">
            <a:spLocks noGrp="1" noRot="1" noChangeAspect="1" noChangeArrowheads="1"/>
          </p:cNvSpPr>
          <p:nvPr>
            <p:ph type="sldImg"/>
          </p:nvPr>
        </p:nvSpPr>
        <p:spPr bwMode="auto">
          <a:xfrm>
            <a:off x="0" y="0"/>
            <a:ext cx="1588" cy="1588"/>
          </a:xfrm>
          <a:prstGeom prst="rect">
            <a:avLst/>
          </a:prstGeom>
          <a:solidFill>
            <a:srgbClr val="FFFFFF"/>
          </a:solidFill>
          <a:ln>
            <a:solidFill>
              <a:srgbClr val="000000"/>
            </a:solidFill>
            <a:miter lim="800000"/>
            <a:headEnd/>
            <a:tailEnd/>
          </a:ln>
        </p:spPr>
      </p:sp>
      <p:sp>
        <p:nvSpPr>
          <p:cNvPr id="57346" name="Text Box 2"/>
          <p:cNvSpPr txBox="1">
            <a:spLocks noGrp="1" noChangeArrowheads="1"/>
          </p:cNvSpPr>
          <p:nvPr>
            <p:ph type="body" idx="1"/>
          </p:nvPr>
        </p:nvSpPr>
        <p:spPr bwMode="auto">
          <a:xfrm>
            <a:off x="0" y="-228600"/>
            <a:ext cx="1588" cy="460375"/>
          </a:xfrm>
          <a:prstGeom prst="rect">
            <a:avLst/>
          </a:prstGeom>
          <a:solidFill>
            <a:srgbClr val="FFFFFF"/>
          </a:solidFill>
          <a:ln w="9360">
            <a:solidFill>
              <a:srgbClr val="000000"/>
            </a:solidFill>
            <a:round/>
            <a:headEnd/>
            <a:tailEnd/>
          </a:ln>
        </p:spPr>
        <p:txBody>
          <a:bodyPr wrap="none" anchor="ctr">
            <a:prstTxWarp prst="textNoShape">
              <a:avLst/>
            </a:prstTxWarp>
          </a:bodyPr>
          <a:lstStyle/>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a:ea typeface="SimSun" charset="-122"/>
              <a:cs typeface="SimSun"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414CBD40-75E6-E249-9C29-6EFEB2D6F9C2}" type="slidenum">
              <a:rPr lang="en-GB"/>
              <a:pPr/>
              <a:t>19</a:t>
            </a:fld>
            <a:endParaRPr lang="en-GB"/>
          </a:p>
        </p:txBody>
      </p:sp>
      <p:sp>
        <p:nvSpPr>
          <p:cNvPr id="57345" name="Text Box 1"/>
          <p:cNvSpPr txBox="1">
            <a:spLocks noGrp="1" noRot="1" noChangeAspect="1" noChangeArrowheads="1"/>
          </p:cNvSpPr>
          <p:nvPr>
            <p:ph type="sldImg"/>
          </p:nvPr>
        </p:nvSpPr>
        <p:spPr bwMode="auto">
          <a:xfrm>
            <a:off x="0" y="0"/>
            <a:ext cx="1588" cy="1588"/>
          </a:xfrm>
          <a:prstGeom prst="rect">
            <a:avLst/>
          </a:prstGeom>
          <a:solidFill>
            <a:srgbClr val="FFFFFF"/>
          </a:solidFill>
          <a:ln>
            <a:solidFill>
              <a:srgbClr val="000000"/>
            </a:solidFill>
            <a:miter lim="800000"/>
            <a:headEnd/>
            <a:tailEnd/>
          </a:ln>
        </p:spPr>
      </p:sp>
      <p:sp>
        <p:nvSpPr>
          <p:cNvPr id="57346" name="Text Box 2"/>
          <p:cNvSpPr txBox="1">
            <a:spLocks noGrp="1" noChangeArrowheads="1"/>
          </p:cNvSpPr>
          <p:nvPr>
            <p:ph type="body" idx="1"/>
          </p:nvPr>
        </p:nvSpPr>
        <p:spPr bwMode="auto">
          <a:xfrm>
            <a:off x="0" y="-228600"/>
            <a:ext cx="1588" cy="460375"/>
          </a:xfrm>
          <a:prstGeom prst="rect">
            <a:avLst/>
          </a:prstGeom>
          <a:solidFill>
            <a:srgbClr val="FFFFFF"/>
          </a:solidFill>
          <a:ln w="9360">
            <a:solidFill>
              <a:srgbClr val="000000"/>
            </a:solidFill>
            <a:round/>
            <a:headEnd/>
            <a:tailEnd/>
          </a:ln>
        </p:spPr>
        <p:txBody>
          <a:bodyPr wrap="none" anchor="ctr">
            <a:prstTxWarp prst="textNoShape">
              <a:avLst/>
            </a:prstTxWarp>
          </a:bodyPr>
          <a:lstStyle/>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dirty="0" smtClean="0">
                <a:ea typeface="SimSun" charset="-122"/>
                <a:cs typeface="SimSun" charset="-122"/>
              </a:rPr>
              <a:t>Example </a:t>
            </a:r>
            <a:r>
              <a:rPr lang="en-GB" dirty="0" smtClean="0">
                <a:ea typeface="SimSun" charset="-122"/>
                <a:cs typeface="SimSun" charset="-122"/>
              </a:rPr>
              <a:t>of algorithm</a:t>
            </a:r>
            <a:r>
              <a:rPr lang="en-GB" baseline="0" dirty="0" smtClean="0">
                <a:ea typeface="SimSun" charset="-122"/>
                <a:cs typeface="SimSun" charset="-122"/>
              </a:rPr>
              <a:t> containing all three kinds of possible parallelism.</a:t>
            </a:r>
            <a:endParaRPr lang="en-GB" dirty="0">
              <a:ea typeface="SimSun" charset="-122"/>
              <a:cs typeface="SimSun"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414CBD40-75E6-E249-9C29-6EFEB2D6F9C2}" type="slidenum">
              <a:rPr lang="en-GB"/>
              <a:pPr/>
              <a:t>20</a:t>
            </a:fld>
            <a:endParaRPr lang="en-GB"/>
          </a:p>
        </p:txBody>
      </p:sp>
      <p:sp>
        <p:nvSpPr>
          <p:cNvPr id="57345" name="Text Box 1"/>
          <p:cNvSpPr txBox="1">
            <a:spLocks noGrp="1" noRot="1" noChangeAspect="1" noChangeArrowheads="1"/>
          </p:cNvSpPr>
          <p:nvPr>
            <p:ph type="sldImg"/>
          </p:nvPr>
        </p:nvSpPr>
        <p:spPr bwMode="auto">
          <a:xfrm>
            <a:off x="0" y="0"/>
            <a:ext cx="1588" cy="1588"/>
          </a:xfrm>
          <a:prstGeom prst="rect">
            <a:avLst/>
          </a:prstGeom>
          <a:solidFill>
            <a:srgbClr val="FFFFFF"/>
          </a:solidFill>
          <a:ln>
            <a:solidFill>
              <a:srgbClr val="000000"/>
            </a:solidFill>
            <a:miter lim="800000"/>
            <a:headEnd/>
            <a:tailEnd/>
          </a:ln>
        </p:spPr>
      </p:sp>
      <p:sp>
        <p:nvSpPr>
          <p:cNvPr id="57346" name="Text Box 2"/>
          <p:cNvSpPr txBox="1">
            <a:spLocks noGrp="1" noChangeArrowheads="1"/>
          </p:cNvSpPr>
          <p:nvPr>
            <p:ph type="body" idx="1"/>
          </p:nvPr>
        </p:nvSpPr>
        <p:spPr bwMode="auto">
          <a:xfrm>
            <a:off x="0" y="-228600"/>
            <a:ext cx="1588" cy="460375"/>
          </a:xfrm>
          <a:prstGeom prst="rect">
            <a:avLst/>
          </a:prstGeom>
          <a:solidFill>
            <a:srgbClr val="FFFFFF"/>
          </a:solidFill>
          <a:ln w="9360">
            <a:solidFill>
              <a:srgbClr val="000000"/>
            </a:solidFill>
            <a:round/>
            <a:headEnd/>
            <a:tailEnd/>
          </a:ln>
        </p:spPr>
        <p:txBody>
          <a:bodyPr wrap="none" anchor="ctr">
            <a:prstTxWarp prst="textNoShape">
              <a:avLst/>
            </a:prstTxWarp>
          </a:bodyPr>
          <a:lstStyle/>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smtClean="0">
                <a:ea typeface="SimSun" charset="-122"/>
                <a:cs typeface="SimSun" charset="-122"/>
              </a:rPr>
              <a:t>Motion Compensation on different data</a:t>
            </a:r>
            <a:endParaRPr lang="en-GB" dirty="0">
              <a:ea typeface="SimSun" charset="-122"/>
              <a:cs typeface="SimSun"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414CBD40-75E6-E249-9C29-6EFEB2D6F9C2}" type="slidenum">
              <a:rPr lang="en-GB"/>
              <a:pPr/>
              <a:t>21</a:t>
            </a:fld>
            <a:endParaRPr lang="en-GB"/>
          </a:p>
        </p:txBody>
      </p:sp>
      <p:sp>
        <p:nvSpPr>
          <p:cNvPr id="57345" name="Text Box 1"/>
          <p:cNvSpPr txBox="1">
            <a:spLocks noGrp="1" noRot="1" noChangeAspect="1" noChangeArrowheads="1"/>
          </p:cNvSpPr>
          <p:nvPr>
            <p:ph type="sldImg"/>
          </p:nvPr>
        </p:nvSpPr>
        <p:spPr bwMode="auto">
          <a:xfrm>
            <a:off x="0" y="0"/>
            <a:ext cx="1588" cy="1588"/>
          </a:xfrm>
          <a:prstGeom prst="rect">
            <a:avLst/>
          </a:prstGeom>
          <a:solidFill>
            <a:srgbClr val="FFFFFF"/>
          </a:solidFill>
          <a:ln>
            <a:solidFill>
              <a:srgbClr val="000000"/>
            </a:solidFill>
            <a:miter lim="800000"/>
            <a:headEnd/>
            <a:tailEnd/>
          </a:ln>
        </p:spPr>
      </p:sp>
      <p:sp>
        <p:nvSpPr>
          <p:cNvPr id="57346" name="Text Box 2"/>
          <p:cNvSpPr txBox="1">
            <a:spLocks noGrp="1" noChangeArrowheads="1"/>
          </p:cNvSpPr>
          <p:nvPr>
            <p:ph type="body" idx="1"/>
          </p:nvPr>
        </p:nvSpPr>
        <p:spPr bwMode="auto">
          <a:xfrm>
            <a:off x="0" y="-228600"/>
            <a:ext cx="1588" cy="460375"/>
          </a:xfrm>
          <a:prstGeom prst="rect">
            <a:avLst/>
          </a:prstGeom>
          <a:solidFill>
            <a:srgbClr val="FFFFFF"/>
          </a:solidFill>
          <a:ln w="9360">
            <a:solidFill>
              <a:srgbClr val="000000"/>
            </a:solidFill>
            <a:round/>
            <a:headEnd/>
            <a:tailEnd/>
          </a:ln>
        </p:spPr>
        <p:txBody>
          <a:bodyPr wrap="none" anchor="ctr">
            <a:prstTxWarp prst="textNoShape">
              <a:avLst/>
            </a:prstTxWarp>
          </a:bodyPr>
          <a:lstStyle/>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dirty="0" smtClean="0">
                <a:ea typeface="SimSun" charset="-122"/>
                <a:cs typeface="SimSun" charset="-122"/>
              </a:rPr>
              <a:t>Frequency encoded </a:t>
            </a:r>
            <a:r>
              <a:rPr lang="en-US" dirty="0" err="1" smtClean="0">
                <a:ea typeface="SimSun" charset="-122"/>
                <a:cs typeface="SimSun" charset="-122"/>
              </a:rPr>
              <a:t>macroblocks</a:t>
            </a:r>
            <a:r>
              <a:rPr lang="en-US" baseline="0" dirty="0" smtClean="0">
                <a:ea typeface="SimSun" charset="-122"/>
                <a:cs typeface="SimSun" charset="-122"/>
              </a:rPr>
              <a:t> and differentially coded motion vectors</a:t>
            </a:r>
            <a:endParaRPr lang="en-GB" dirty="0">
              <a:ea typeface="SimSun" charset="-122"/>
              <a:cs typeface="SimSun"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414CBD40-75E6-E249-9C29-6EFEB2D6F9C2}" type="slidenum">
              <a:rPr lang="en-GB"/>
              <a:pPr/>
              <a:t>22</a:t>
            </a:fld>
            <a:endParaRPr lang="en-GB"/>
          </a:p>
        </p:txBody>
      </p:sp>
      <p:sp>
        <p:nvSpPr>
          <p:cNvPr id="57345" name="Text Box 1"/>
          <p:cNvSpPr txBox="1">
            <a:spLocks noGrp="1" noRot="1" noChangeAspect="1" noChangeArrowheads="1"/>
          </p:cNvSpPr>
          <p:nvPr>
            <p:ph type="sldImg"/>
          </p:nvPr>
        </p:nvSpPr>
        <p:spPr bwMode="auto">
          <a:xfrm>
            <a:off x="0" y="0"/>
            <a:ext cx="1588" cy="1588"/>
          </a:xfrm>
          <a:prstGeom prst="rect">
            <a:avLst/>
          </a:prstGeom>
          <a:solidFill>
            <a:srgbClr val="FFFFFF"/>
          </a:solidFill>
          <a:ln>
            <a:solidFill>
              <a:srgbClr val="000000"/>
            </a:solidFill>
            <a:miter lim="800000"/>
            <a:headEnd/>
            <a:tailEnd/>
          </a:ln>
        </p:spPr>
      </p:sp>
      <p:sp>
        <p:nvSpPr>
          <p:cNvPr id="57346" name="Text Box 2"/>
          <p:cNvSpPr txBox="1">
            <a:spLocks noGrp="1" noChangeArrowheads="1"/>
          </p:cNvSpPr>
          <p:nvPr>
            <p:ph type="body" idx="1"/>
          </p:nvPr>
        </p:nvSpPr>
        <p:spPr bwMode="auto">
          <a:xfrm>
            <a:off x="0" y="-228600"/>
            <a:ext cx="1588" cy="460375"/>
          </a:xfrm>
          <a:prstGeom prst="rect">
            <a:avLst/>
          </a:prstGeom>
          <a:solidFill>
            <a:srgbClr val="FFFFFF"/>
          </a:solidFill>
          <a:ln w="9360">
            <a:solidFill>
              <a:srgbClr val="000000"/>
            </a:solidFill>
            <a:round/>
            <a:headEnd/>
            <a:tailEnd/>
          </a:ln>
        </p:spPr>
        <p:txBody>
          <a:bodyPr wrap="none" anchor="ctr">
            <a:prstTxWarp prst="textNoShape">
              <a:avLst/>
            </a:prstTxWarp>
          </a:bodyPr>
          <a:lstStyle/>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dirty="0" smtClean="0">
                <a:ea typeface="SimSun" charset="-122"/>
                <a:cs typeface="SimSun" charset="-122"/>
              </a:rPr>
              <a:t>The</a:t>
            </a:r>
            <a:r>
              <a:rPr lang="en-US" baseline="0" dirty="0" smtClean="0">
                <a:ea typeface="SimSun" charset="-122"/>
                <a:cs typeface="SimSun" charset="-122"/>
              </a:rPr>
              <a:t> task on the left (frequency encoded </a:t>
            </a:r>
            <a:r>
              <a:rPr lang="en-US" baseline="0" dirty="0" err="1" smtClean="0">
                <a:ea typeface="SimSun" charset="-122"/>
                <a:cs typeface="SimSun" charset="-122"/>
              </a:rPr>
              <a:t>macroblocks</a:t>
            </a:r>
            <a:r>
              <a:rPr lang="en-US" baseline="0" dirty="0" smtClean="0">
                <a:ea typeface="SimSun" charset="-122"/>
                <a:cs typeface="SimSun" charset="-122"/>
              </a:rPr>
              <a:t>) that is part of a task decomposition it splits the data internally performing data decomposition</a:t>
            </a:r>
            <a:endParaRPr lang="en-GB" dirty="0">
              <a:ea typeface="SimSun" charset="-122"/>
              <a:cs typeface="SimSun"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Rectangle 2"/>
          <p:cNvSpPr>
            <a:spLocks noGrp="1" noRot="1" noChangeAspect="1" noChangeArrowheads="1"/>
          </p:cNvSpPr>
          <p:nvPr>
            <p:ph type="sldImg"/>
          </p:nvPr>
        </p:nvSpPr>
        <p:spPr>
          <a:solidFill>
            <a:srgbClr val="FFFFFF"/>
          </a:solidFill>
          <a:ln/>
        </p:spPr>
      </p:sp>
      <p:sp>
        <p:nvSpPr>
          <p:cNvPr id="13315"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Rectangle 2"/>
          <p:cNvSpPr>
            <a:spLocks noGrp="1" noRot="1" noChangeAspect="1" noChangeArrowheads="1"/>
          </p:cNvSpPr>
          <p:nvPr>
            <p:ph type="sldImg"/>
          </p:nvPr>
        </p:nvSpPr>
        <p:spPr>
          <a:solidFill>
            <a:srgbClr val="FFFFFF"/>
          </a:solidFill>
          <a:ln/>
        </p:spPr>
      </p:sp>
      <p:sp>
        <p:nvSpPr>
          <p:cNvPr id="13315"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Rectangle 2"/>
          <p:cNvSpPr>
            <a:spLocks noGrp="1" noRot="1" noChangeAspect="1" noChangeArrowheads="1"/>
          </p:cNvSpPr>
          <p:nvPr>
            <p:ph type="sldImg"/>
          </p:nvPr>
        </p:nvSpPr>
        <p:spPr>
          <a:solidFill>
            <a:srgbClr val="FFFFFF"/>
          </a:solidFill>
          <a:ln/>
        </p:spPr>
      </p:sp>
      <p:sp>
        <p:nvSpPr>
          <p:cNvPr id="13315"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dirty="0" smtClean="0"/>
              <a:t>The difference between Executors</a:t>
            </a:r>
            <a:r>
              <a:rPr lang="en-US" baseline="0" dirty="0" smtClean="0"/>
              <a:t> and Threads is that with executors you can decouple task submission from task execution.</a:t>
            </a:r>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Rectangle 2"/>
          <p:cNvSpPr>
            <a:spLocks noGrp="1" noRot="1" noChangeAspect="1" noChangeArrowheads="1"/>
          </p:cNvSpPr>
          <p:nvPr>
            <p:ph type="sldImg"/>
          </p:nvPr>
        </p:nvSpPr>
        <p:spPr>
          <a:solidFill>
            <a:srgbClr val="FFFFFF"/>
          </a:solidFill>
          <a:ln/>
        </p:spPr>
      </p:sp>
      <p:sp>
        <p:nvSpPr>
          <p:cNvPr id="13315"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Rectangle 2"/>
          <p:cNvSpPr>
            <a:spLocks noGrp="1" noRot="1" noChangeAspect="1" noChangeArrowheads="1"/>
          </p:cNvSpPr>
          <p:nvPr>
            <p:ph type="sldImg"/>
          </p:nvPr>
        </p:nvSpPr>
        <p:spPr>
          <a:solidFill>
            <a:srgbClr val="FFFFFF"/>
          </a:solidFill>
          <a:ln/>
        </p:spPr>
      </p:sp>
      <p:sp>
        <p:nvSpPr>
          <p:cNvPr id="13315"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Rectangle 2"/>
          <p:cNvSpPr>
            <a:spLocks noGrp="1" noRot="1" noChangeAspect="1" noChangeArrowheads="1"/>
          </p:cNvSpPr>
          <p:nvPr>
            <p:ph type="sldImg"/>
          </p:nvPr>
        </p:nvSpPr>
        <p:spPr>
          <a:solidFill>
            <a:srgbClr val="FFFFFF"/>
          </a:solidFill>
          <a:ln/>
        </p:spPr>
      </p:sp>
      <p:sp>
        <p:nvSpPr>
          <p:cNvPr id="13315"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Rectangle 2"/>
          <p:cNvSpPr>
            <a:spLocks noGrp="1" noRot="1" noChangeAspect="1" noChangeArrowheads="1"/>
          </p:cNvSpPr>
          <p:nvPr>
            <p:ph type="sldImg"/>
          </p:nvPr>
        </p:nvSpPr>
        <p:spPr>
          <a:solidFill>
            <a:srgbClr val="FFFFFF"/>
          </a:solidFill>
          <a:ln/>
        </p:spPr>
      </p:sp>
      <p:sp>
        <p:nvSpPr>
          <p:cNvPr id="13315"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Rectangle 2"/>
          <p:cNvSpPr>
            <a:spLocks noGrp="1" noRot="1" noChangeAspect="1" noChangeArrowheads="1"/>
          </p:cNvSpPr>
          <p:nvPr>
            <p:ph type="sldImg"/>
          </p:nvPr>
        </p:nvSpPr>
        <p:spPr>
          <a:solidFill>
            <a:srgbClr val="FFFFFF"/>
          </a:solidFill>
          <a:ln/>
        </p:spPr>
      </p:sp>
      <p:sp>
        <p:nvSpPr>
          <p:cNvPr id="13315"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Rectangle 2"/>
          <p:cNvSpPr>
            <a:spLocks noGrp="1" noRot="1" noChangeAspect="1" noChangeArrowheads="1"/>
          </p:cNvSpPr>
          <p:nvPr>
            <p:ph type="sldImg"/>
          </p:nvPr>
        </p:nvSpPr>
        <p:spPr>
          <a:solidFill>
            <a:srgbClr val="FFFFFF"/>
          </a:solidFill>
          <a:ln/>
        </p:spPr>
      </p:sp>
      <p:sp>
        <p:nvSpPr>
          <p:cNvPr id="13315"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Rectangle 2"/>
          <p:cNvSpPr>
            <a:spLocks noGrp="1" noRot="1" noChangeAspect="1" noChangeArrowheads="1"/>
          </p:cNvSpPr>
          <p:nvPr>
            <p:ph type="sldImg"/>
          </p:nvPr>
        </p:nvSpPr>
        <p:spPr>
          <a:solidFill>
            <a:srgbClr val="FFFFFF"/>
          </a:solidFill>
          <a:ln/>
        </p:spPr>
      </p:sp>
      <p:sp>
        <p:nvSpPr>
          <p:cNvPr id="13315"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8370" name="Rectangle 2"/>
          <p:cNvSpPr>
            <a:spLocks noGrp="1" noRot="1" noChangeAspect="1" noChangeArrowheads="1"/>
          </p:cNvSpPr>
          <p:nvPr>
            <p:ph type="sldImg"/>
          </p:nvPr>
        </p:nvSpPr>
        <p:spPr>
          <a:solidFill>
            <a:srgbClr val="FFFFFF"/>
          </a:solidFill>
          <a:ln/>
        </p:spPr>
      </p:sp>
      <p:sp>
        <p:nvSpPr>
          <p:cNvPr id="58371" name="Rectangle 3"/>
          <p:cNvSpPr>
            <a:spLocks noGrp="1" noChangeArrowheads="1"/>
          </p:cNvSpPr>
          <p:nvPr>
            <p:ph type="body" idx="1"/>
          </p:nvPr>
        </p:nvSpPr>
        <p:spPr>
          <a:solidFill>
            <a:srgbClr val="FFFFFF"/>
          </a:solidFill>
          <a:ln>
            <a:solidFill>
              <a:srgbClr val="000000"/>
            </a:solidFill>
          </a:ln>
        </p:spPr>
        <p:txBody>
          <a:bodyPr/>
          <a:lstStyle/>
          <a:p>
            <a:r>
              <a:rPr lang="en-US" dirty="0" smtClean="0"/>
              <a:t>Sequential</a:t>
            </a:r>
            <a:r>
              <a:rPr lang="en-US" baseline="0" dirty="0" smtClean="0"/>
              <a:t> algorithm to calculate the max</a:t>
            </a:r>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8370" name="Rectangle 2"/>
          <p:cNvSpPr>
            <a:spLocks noGrp="1" noRot="1" noChangeAspect="1" noChangeArrowheads="1"/>
          </p:cNvSpPr>
          <p:nvPr>
            <p:ph type="sldImg"/>
          </p:nvPr>
        </p:nvSpPr>
        <p:spPr>
          <a:solidFill>
            <a:srgbClr val="FFFFFF"/>
          </a:solidFill>
          <a:ln/>
        </p:spPr>
      </p:sp>
      <p:sp>
        <p:nvSpPr>
          <p:cNvPr id="58371" name="Rectangle 3"/>
          <p:cNvSpPr>
            <a:spLocks noGrp="1" noChangeArrowheads="1"/>
          </p:cNvSpPr>
          <p:nvPr>
            <p:ph type="body" idx="1"/>
          </p:nvPr>
        </p:nvSpPr>
        <p:spPr>
          <a:solidFill>
            <a:srgbClr val="FFFFFF"/>
          </a:solidFill>
          <a:ln>
            <a:solidFill>
              <a:srgbClr val="000000"/>
            </a:solidFill>
          </a:ln>
        </p:spPr>
        <p:txBody>
          <a:bodyPr/>
          <a:lstStyle/>
          <a:p>
            <a:r>
              <a:rPr lang="en-US" dirty="0" smtClean="0"/>
              <a:t>Part of code performing the parallel</a:t>
            </a:r>
            <a:r>
              <a:rPr lang="en-US" baseline="0" dirty="0" smtClean="0"/>
              <a:t> decomposition</a:t>
            </a:r>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8370" name="Rectangle 2"/>
          <p:cNvSpPr>
            <a:spLocks noGrp="1" noRot="1" noChangeAspect="1" noChangeArrowheads="1"/>
          </p:cNvSpPr>
          <p:nvPr>
            <p:ph type="sldImg"/>
          </p:nvPr>
        </p:nvSpPr>
        <p:spPr>
          <a:solidFill>
            <a:srgbClr val="FFFFFF"/>
          </a:solidFill>
          <a:ln/>
        </p:spPr>
      </p:sp>
      <p:sp>
        <p:nvSpPr>
          <p:cNvPr id="58371" name="Rectangle 3"/>
          <p:cNvSpPr>
            <a:spLocks noGrp="1" noChangeArrowheads="1"/>
          </p:cNvSpPr>
          <p:nvPr>
            <p:ph type="body" idx="1"/>
          </p:nvPr>
        </p:nvSpPr>
        <p:spPr>
          <a:solidFill>
            <a:srgbClr val="FFFFFF"/>
          </a:solidFill>
          <a:ln>
            <a:solidFill>
              <a:srgbClr val="000000"/>
            </a:solidFill>
          </a:ln>
        </p:spPr>
        <p:txBody>
          <a:bodyPr/>
          <a:lstStyle/>
          <a:p>
            <a:r>
              <a:rPr lang="en-US" dirty="0" smtClean="0"/>
              <a:t>test</a:t>
            </a:r>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Rectangle 2"/>
          <p:cNvSpPr>
            <a:spLocks noGrp="1" noRot="1" noChangeAspect="1" noChangeArrowheads="1"/>
          </p:cNvSpPr>
          <p:nvPr>
            <p:ph type="sldImg"/>
          </p:nvPr>
        </p:nvSpPr>
        <p:spPr>
          <a:solidFill>
            <a:srgbClr val="FFFFFF"/>
          </a:solidFill>
          <a:ln/>
        </p:spPr>
      </p:sp>
      <p:sp>
        <p:nvSpPr>
          <p:cNvPr id="13315"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8370" name="Rectangle 2"/>
          <p:cNvSpPr>
            <a:spLocks noGrp="1" noRot="1" noChangeAspect="1" noChangeArrowheads="1"/>
          </p:cNvSpPr>
          <p:nvPr>
            <p:ph type="sldImg"/>
          </p:nvPr>
        </p:nvSpPr>
        <p:spPr>
          <a:solidFill>
            <a:srgbClr val="FFFFFF"/>
          </a:solidFill>
          <a:ln/>
        </p:spPr>
      </p:sp>
      <p:sp>
        <p:nvSpPr>
          <p:cNvPr id="58371" name="Rectangle 3"/>
          <p:cNvSpPr>
            <a:spLocks noGrp="1" noChangeArrowheads="1"/>
          </p:cNvSpPr>
          <p:nvPr>
            <p:ph type="body" idx="1"/>
          </p:nvPr>
        </p:nvSpPr>
        <p:spPr>
          <a:solidFill>
            <a:srgbClr val="FFFFFF"/>
          </a:solidFill>
          <a:ln>
            <a:solidFill>
              <a:srgbClr val="000000"/>
            </a:solidFill>
          </a:ln>
        </p:spPr>
        <p:txBody>
          <a:bodyPr/>
          <a:lstStyle/>
          <a:p>
            <a:r>
              <a:rPr lang="en-US" baseline="0" dirty="0" smtClean="0"/>
              <a:t>divide et </a:t>
            </a:r>
            <a:r>
              <a:rPr lang="en-US" baseline="0" dirty="0" err="1" smtClean="0"/>
              <a:t>impera</a:t>
            </a:r>
            <a:r>
              <a:rPr lang="en-US" baseline="0" dirty="0" smtClean="0"/>
              <a:t> algorithms are perfect for parallelism because are parallel by them selves.</a:t>
            </a:r>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8370" name="Rectangle 2"/>
          <p:cNvSpPr>
            <a:spLocks noGrp="1" noRot="1" noChangeAspect="1" noChangeArrowheads="1"/>
          </p:cNvSpPr>
          <p:nvPr>
            <p:ph type="sldImg"/>
          </p:nvPr>
        </p:nvSpPr>
        <p:spPr>
          <a:solidFill>
            <a:srgbClr val="FFFFFF"/>
          </a:solidFill>
          <a:ln/>
        </p:spPr>
      </p:sp>
      <p:sp>
        <p:nvSpPr>
          <p:cNvPr id="58371" name="Rectangle 3"/>
          <p:cNvSpPr>
            <a:spLocks noGrp="1" noChangeArrowheads="1"/>
          </p:cNvSpPr>
          <p:nvPr>
            <p:ph type="body" idx="1"/>
          </p:nvPr>
        </p:nvSpPr>
        <p:spPr>
          <a:solidFill>
            <a:srgbClr val="FFFFFF"/>
          </a:solidFill>
          <a:ln>
            <a:solidFill>
              <a:srgbClr val="000000"/>
            </a:solidFill>
          </a:ln>
        </p:spPr>
        <p:txBody>
          <a:bodyPr/>
          <a:lstStyle/>
          <a:p>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8370" name="Rectangle 2"/>
          <p:cNvSpPr>
            <a:spLocks noGrp="1" noRot="1" noChangeAspect="1" noChangeArrowheads="1"/>
          </p:cNvSpPr>
          <p:nvPr>
            <p:ph type="sldImg"/>
          </p:nvPr>
        </p:nvSpPr>
        <p:spPr>
          <a:solidFill>
            <a:srgbClr val="FFFFFF"/>
          </a:solidFill>
          <a:ln/>
        </p:spPr>
      </p:sp>
      <p:sp>
        <p:nvSpPr>
          <p:cNvPr id="58371" name="Rectangle 3"/>
          <p:cNvSpPr>
            <a:spLocks noGrp="1" noChangeArrowheads="1"/>
          </p:cNvSpPr>
          <p:nvPr>
            <p:ph type="body" idx="1"/>
          </p:nvPr>
        </p:nvSpPr>
        <p:spPr>
          <a:solidFill>
            <a:srgbClr val="FFFFFF"/>
          </a:solidFill>
          <a:ln>
            <a:solidFill>
              <a:srgbClr val="000000"/>
            </a:solidFill>
          </a:ln>
        </p:spPr>
        <p:txBody>
          <a:bodyPr/>
          <a:lstStyle/>
          <a:p>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8370" name="Rectangle 2"/>
          <p:cNvSpPr>
            <a:spLocks noGrp="1" noRot="1" noChangeAspect="1" noChangeArrowheads="1"/>
          </p:cNvSpPr>
          <p:nvPr>
            <p:ph type="sldImg"/>
          </p:nvPr>
        </p:nvSpPr>
        <p:spPr>
          <a:solidFill>
            <a:srgbClr val="FFFFFF"/>
          </a:solidFill>
          <a:ln/>
        </p:spPr>
      </p:sp>
      <p:sp>
        <p:nvSpPr>
          <p:cNvPr id="58371" name="Rectangle 3"/>
          <p:cNvSpPr>
            <a:spLocks noGrp="1" noChangeArrowheads="1"/>
          </p:cNvSpPr>
          <p:nvPr>
            <p:ph type="body" idx="1"/>
          </p:nvPr>
        </p:nvSpPr>
        <p:spPr>
          <a:solidFill>
            <a:srgbClr val="FFFFFF"/>
          </a:solidFill>
          <a:ln>
            <a:solidFill>
              <a:srgbClr val="000000"/>
            </a:solidFill>
          </a:ln>
        </p:spPr>
        <p:txBody>
          <a:bodyPr/>
          <a:lstStyle/>
          <a:p>
            <a:r>
              <a:rPr lang="en-US"/>
              <a:t>It is impossible for primes to be discovered out of order!</a:t>
            </a:r>
          </a:p>
          <a:p>
            <a:r>
              <a:rPr lang="en-US"/>
              <a:t>The only synchronization is hidden in the Slot class.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Rectangle 2"/>
          <p:cNvSpPr>
            <a:spLocks noGrp="1" noRot="1" noChangeAspect="1" noChangeArrowheads="1"/>
          </p:cNvSpPr>
          <p:nvPr>
            <p:ph type="sldImg"/>
          </p:nvPr>
        </p:nvSpPr>
        <p:spPr>
          <a:solidFill>
            <a:srgbClr val="FFFFFF"/>
          </a:solidFill>
          <a:ln/>
        </p:spPr>
      </p:sp>
      <p:sp>
        <p:nvSpPr>
          <p:cNvPr id="13315"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8370" name="Rectangle 2"/>
          <p:cNvSpPr>
            <a:spLocks noGrp="1" noRot="1" noChangeAspect="1" noChangeArrowheads="1"/>
          </p:cNvSpPr>
          <p:nvPr>
            <p:ph type="sldImg"/>
          </p:nvPr>
        </p:nvSpPr>
        <p:spPr>
          <a:solidFill>
            <a:srgbClr val="FFFFFF"/>
          </a:solidFill>
          <a:ln/>
        </p:spPr>
      </p:sp>
      <p:sp>
        <p:nvSpPr>
          <p:cNvPr id="58371" name="Rectangle 3"/>
          <p:cNvSpPr>
            <a:spLocks noGrp="1" noChangeArrowheads="1"/>
          </p:cNvSpPr>
          <p:nvPr>
            <p:ph type="body" idx="1"/>
          </p:nvPr>
        </p:nvSpPr>
        <p:spPr>
          <a:solidFill>
            <a:srgbClr val="FFFFFF"/>
          </a:solidFill>
          <a:ln>
            <a:solidFill>
              <a:srgbClr val="000000"/>
            </a:solidFill>
          </a:ln>
        </p:spPr>
        <p:txBody>
          <a:bodyPr/>
          <a:lstStyle/>
          <a:p>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8370" name="Rectangle 2"/>
          <p:cNvSpPr>
            <a:spLocks noGrp="1" noRot="1" noChangeAspect="1" noChangeArrowheads="1"/>
          </p:cNvSpPr>
          <p:nvPr>
            <p:ph type="sldImg"/>
          </p:nvPr>
        </p:nvSpPr>
        <p:spPr>
          <a:solidFill>
            <a:srgbClr val="FFFFFF"/>
          </a:solidFill>
          <a:ln/>
        </p:spPr>
      </p:sp>
      <p:sp>
        <p:nvSpPr>
          <p:cNvPr id="58371" name="Rectangle 3"/>
          <p:cNvSpPr>
            <a:spLocks noGrp="1" noChangeArrowheads="1"/>
          </p:cNvSpPr>
          <p:nvPr>
            <p:ph type="body" idx="1"/>
          </p:nvPr>
        </p:nvSpPr>
        <p:spPr>
          <a:solidFill>
            <a:srgbClr val="FFFFFF"/>
          </a:solidFill>
          <a:ln>
            <a:solidFill>
              <a:srgbClr val="000000"/>
            </a:solidFill>
          </a:ln>
        </p:spPr>
        <p:txBody>
          <a:bodyPr/>
          <a:lstStyle/>
          <a:p>
            <a:r>
              <a:rPr lang="en-US" dirty="0" smtClean="0"/>
              <a:t>Why</a:t>
            </a:r>
            <a:r>
              <a:rPr lang="en-US" baseline="0" dirty="0" smtClean="0"/>
              <a:t> the first time we didn’t get a speedup of the execution time up to the number of cores that the machine has?</a:t>
            </a:r>
          </a:p>
          <a:p>
            <a:r>
              <a:rPr lang="en-US" baseline="0" dirty="0" smtClean="0"/>
              <a:t>Because the is a shared resource that makes the threads waiting on it (the counter). So more threads means more time wasted on the shared resource (I’m not keeping my super computer busy)</a:t>
            </a:r>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8370" name="Rectangle 2"/>
          <p:cNvSpPr>
            <a:spLocks noGrp="1" noRot="1" noChangeAspect="1" noChangeArrowheads="1"/>
          </p:cNvSpPr>
          <p:nvPr>
            <p:ph type="sldImg"/>
          </p:nvPr>
        </p:nvSpPr>
        <p:spPr>
          <a:solidFill>
            <a:srgbClr val="FFFFFF"/>
          </a:solidFill>
          <a:ln/>
        </p:spPr>
      </p:sp>
      <p:sp>
        <p:nvSpPr>
          <p:cNvPr id="58371" name="Rectangle 3"/>
          <p:cNvSpPr>
            <a:spLocks noGrp="1" noChangeArrowheads="1"/>
          </p:cNvSpPr>
          <p:nvPr>
            <p:ph type="body" idx="1"/>
          </p:nvPr>
        </p:nvSpPr>
        <p:spPr>
          <a:solidFill>
            <a:srgbClr val="FFFFFF"/>
          </a:solidFill>
          <a:ln>
            <a:solidFill>
              <a:srgbClr val="000000"/>
            </a:solidFill>
          </a:ln>
        </p:spPr>
        <p:txBody>
          <a:bodyPr/>
          <a:lstStyle/>
          <a:p>
            <a:r>
              <a:rPr lang="en-US" dirty="0" smtClean="0"/>
              <a:t>Example of execution of the word</a:t>
            </a:r>
            <a:r>
              <a:rPr lang="en-US" baseline="0" dirty="0" smtClean="0"/>
              <a:t> count algorithm in which the synchronization “problem” ( problem from the point of view of parallel execution but not a problem from the point of concurrent programming) solved. You have a speedup up to the core of the machine than the execution is worst because of the context switch of the threads. </a:t>
            </a:r>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8370" name="Rectangle 2"/>
          <p:cNvSpPr>
            <a:spLocks noGrp="1" noRot="1" noChangeAspect="1" noChangeArrowheads="1"/>
          </p:cNvSpPr>
          <p:nvPr>
            <p:ph type="sldImg"/>
          </p:nvPr>
        </p:nvSpPr>
        <p:spPr>
          <a:solidFill>
            <a:srgbClr val="FFFFFF"/>
          </a:solidFill>
          <a:ln/>
        </p:spPr>
      </p:sp>
      <p:sp>
        <p:nvSpPr>
          <p:cNvPr id="58371" name="Rectangle 3"/>
          <p:cNvSpPr>
            <a:spLocks noGrp="1" noChangeArrowheads="1"/>
          </p:cNvSpPr>
          <p:nvPr>
            <p:ph type="body" idx="1"/>
          </p:nvPr>
        </p:nvSpPr>
        <p:spPr>
          <a:solidFill>
            <a:srgbClr val="FFFFFF"/>
          </a:solidFill>
          <a:ln>
            <a:solidFill>
              <a:srgbClr val="000000"/>
            </a:solidFill>
          </a:ln>
        </p:spPr>
        <p:txBody>
          <a:bodyPr/>
          <a:lstStyle/>
          <a:p>
            <a:r>
              <a:rPr lang="en-US" dirty="0" smtClean="0"/>
              <a:t>Same example of before with 2 core</a:t>
            </a:r>
            <a:r>
              <a:rPr lang="en-US" baseline="0" dirty="0" smtClean="0"/>
              <a:t>. More evident that one thread per core is not the best solution. The best number of thread is the number that gave me the best speedup (core + 1 usually)</a:t>
            </a:r>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8370" name="Rectangle 2"/>
          <p:cNvSpPr>
            <a:spLocks noGrp="1" noRot="1" noChangeAspect="1" noChangeArrowheads="1"/>
          </p:cNvSpPr>
          <p:nvPr>
            <p:ph type="sldImg"/>
          </p:nvPr>
        </p:nvSpPr>
        <p:spPr>
          <a:solidFill>
            <a:srgbClr val="FFFFFF"/>
          </a:solidFill>
          <a:ln/>
        </p:spPr>
      </p:sp>
      <p:sp>
        <p:nvSpPr>
          <p:cNvPr id="58371" name="Rectangle 3"/>
          <p:cNvSpPr>
            <a:spLocks noGrp="1" noChangeArrowheads="1"/>
          </p:cNvSpPr>
          <p:nvPr>
            <p:ph type="body" idx="1"/>
          </p:nvPr>
        </p:nvSpPr>
        <p:spPr>
          <a:solidFill>
            <a:srgbClr val="FFFFFF"/>
          </a:solidFill>
          <a:ln>
            <a:solidFill>
              <a:srgbClr val="000000"/>
            </a:solidFill>
          </a:ln>
        </p:spPr>
        <p:txBody>
          <a:bodyPr/>
          <a:lstStyle/>
          <a:p>
            <a:r>
              <a:rPr lang="en-US" dirty="0" smtClean="0"/>
              <a:t>Problem</a:t>
            </a:r>
            <a:r>
              <a:rPr lang="en-US" baseline="0" dirty="0" smtClean="0"/>
              <a:t> of shared resource in the word count algorithm solved with </a:t>
            </a:r>
            <a:r>
              <a:rPr lang="en-US" baseline="0" dirty="0" err="1" smtClean="0"/>
              <a:t>AtomicInteger</a:t>
            </a:r>
            <a:r>
              <a:rPr lang="en-US" baseline="0" dirty="0" smtClean="0"/>
              <a:t> (that uses still synchronization but at the level of the VM so it is faster than a high level implementation) </a:t>
            </a:r>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8370" name="Rectangle 2"/>
          <p:cNvSpPr>
            <a:spLocks noGrp="1" noRot="1" noChangeAspect="1" noChangeArrowheads="1"/>
          </p:cNvSpPr>
          <p:nvPr>
            <p:ph type="sldImg"/>
          </p:nvPr>
        </p:nvSpPr>
        <p:spPr>
          <a:solidFill>
            <a:srgbClr val="FFFFFF"/>
          </a:solidFill>
          <a:ln/>
        </p:spPr>
      </p:sp>
      <p:sp>
        <p:nvSpPr>
          <p:cNvPr id="58371" name="Rectangle 3"/>
          <p:cNvSpPr>
            <a:spLocks noGrp="1" noChangeArrowheads="1"/>
          </p:cNvSpPr>
          <p:nvPr>
            <p:ph type="body" idx="1"/>
          </p:nvPr>
        </p:nvSpPr>
        <p:spPr>
          <a:solidFill>
            <a:srgbClr val="FFFFFF"/>
          </a:solidFill>
          <a:ln>
            <a:solidFill>
              <a:srgbClr val="000000"/>
            </a:solidFill>
          </a:ln>
        </p:spPr>
        <p:txBody>
          <a:bodyPr/>
          <a:lstStyle/>
          <a:p>
            <a:r>
              <a:rPr lang="en-US" dirty="0" smtClean="0"/>
              <a:t>What about balance the</a:t>
            </a:r>
            <a:r>
              <a:rPr lang="en-US" baseline="0" dirty="0" smtClean="0"/>
              <a:t> </a:t>
            </a:r>
            <a:r>
              <a:rPr lang="en-US" baseline="0" dirty="0" err="1" smtClean="0"/>
              <a:t>threadpool</a:t>
            </a:r>
            <a:r>
              <a:rPr lang="en-US" baseline="0" dirty="0" smtClean="0"/>
              <a:t> – from the point of view of the thread</a:t>
            </a:r>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8370" name="Rectangle 2"/>
          <p:cNvSpPr>
            <a:spLocks noGrp="1" noRot="1" noChangeAspect="1" noChangeArrowheads="1"/>
          </p:cNvSpPr>
          <p:nvPr>
            <p:ph type="sldImg"/>
          </p:nvPr>
        </p:nvSpPr>
        <p:spPr>
          <a:solidFill>
            <a:srgbClr val="FFFFFF"/>
          </a:solidFill>
          <a:ln/>
        </p:spPr>
      </p:sp>
      <p:sp>
        <p:nvSpPr>
          <p:cNvPr id="58371" name="Rectangle 3"/>
          <p:cNvSpPr>
            <a:spLocks noGrp="1" noChangeArrowheads="1"/>
          </p:cNvSpPr>
          <p:nvPr>
            <p:ph type="body" idx="1"/>
          </p:nvPr>
        </p:nvSpPr>
        <p:spPr>
          <a:solidFill>
            <a:srgbClr val="FFFFFF"/>
          </a:solidFill>
          <a:ln>
            <a:solidFill>
              <a:srgbClr val="000000"/>
            </a:solid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What about balance the</a:t>
            </a:r>
            <a:r>
              <a:rPr lang="en-US" baseline="0" dirty="0" smtClean="0"/>
              <a:t> </a:t>
            </a:r>
            <a:r>
              <a:rPr lang="en-US" baseline="0" dirty="0" err="1" smtClean="0"/>
              <a:t>threadpool</a:t>
            </a:r>
            <a:r>
              <a:rPr lang="en-US" baseline="0" dirty="0" smtClean="0"/>
              <a:t> – from the point of view of the thread. Detail of the previous graph. In a 4 core the minimum has been achieved with 8 threads (there is always a thread that can jump in in the case a thread is waiting for a shared resource)</a:t>
            </a:r>
            <a:endParaRPr lang="en-US" dirty="0" smtClean="0"/>
          </a:p>
          <a:p>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8370" name="Rectangle 2"/>
          <p:cNvSpPr>
            <a:spLocks noGrp="1" noRot="1" noChangeAspect="1" noChangeArrowheads="1"/>
          </p:cNvSpPr>
          <p:nvPr>
            <p:ph type="sldImg"/>
          </p:nvPr>
        </p:nvSpPr>
        <p:spPr>
          <a:solidFill>
            <a:srgbClr val="FFFFFF"/>
          </a:solidFill>
          <a:ln/>
        </p:spPr>
      </p:sp>
      <p:sp>
        <p:nvSpPr>
          <p:cNvPr id="58371" name="Rectangle 3"/>
          <p:cNvSpPr>
            <a:spLocks noGrp="1" noChangeArrowheads="1"/>
          </p:cNvSpPr>
          <p:nvPr>
            <p:ph type="body" idx="1"/>
          </p:nvPr>
        </p:nvSpPr>
        <p:spPr>
          <a:solidFill>
            <a:srgbClr val="FFFFFF"/>
          </a:solidFill>
          <a:ln>
            <a:solidFill>
              <a:srgbClr val="000000"/>
            </a:solid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What about balance the</a:t>
            </a:r>
            <a:r>
              <a:rPr lang="en-US" baseline="0" dirty="0" smtClean="0"/>
              <a:t> </a:t>
            </a:r>
            <a:r>
              <a:rPr lang="en-US" baseline="0" dirty="0" err="1" smtClean="0"/>
              <a:t>threadpool</a:t>
            </a:r>
            <a:r>
              <a:rPr lang="en-US" baseline="0" dirty="0" smtClean="0"/>
              <a:t> – from the point of view of the the chunk. The minimum has been achieved with 5000 element in a chunk. Smaller size for the chunks would cause spawning to many tasks. Higher number would spawn to few tasks that would not really take advantage from the parallel execution</a:t>
            </a:r>
            <a:endParaRPr lang="en-US" dirty="0"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0114" name="Rectangle 2"/>
          <p:cNvSpPr>
            <a:spLocks noGrp="1" noRot="1" noChangeAspect="1" noChangeArrowheads="1" noTextEdit="1"/>
          </p:cNvSpPr>
          <p:nvPr>
            <p:ph type="sldImg"/>
          </p:nvPr>
        </p:nvSpPr>
        <p:spPr>
          <a:ln/>
        </p:spPr>
      </p:sp>
      <p:sp>
        <p:nvSpPr>
          <p:cNvPr id="90115"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3186" name="Rectangle 2"/>
          <p:cNvSpPr>
            <a:spLocks noGrp="1" noRot="1" noChangeAspect="1" noChangeArrowheads="1"/>
          </p:cNvSpPr>
          <p:nvPr>
            <p:ph type="sldImg"/>
          </p:nvPr>
        </p:nvSpPr>
        <p:spPr>
          <a:solidFill>
            <a:srgbClr val="FFFFFF"/>
          </a:solidFill>
          <a:ln/>
        </p:spPr>
      </p:sp>
      <p:sp>
        <p:nvSpPr>
          <p:cNvPr id="93187"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414CBD40-75E6-E249-9C29-6EFEB2D6F9C2}" type="slidenum">
              <a:rPr lang="en-GB"/>
              <a:pPr/>
              <a:t>5</a:t>
            </a:fld>
            <a:endParaRPr lang="en-GB"/>
          </a:p>
        </p:txBody>
      </p:sp>
      <p:sp>
        <p:nvSpPr>
          <p:cNvPr id="57345" name="Text Box 1"/>
          <p:cNvSpPr txBox="1">
            <a:spLocks noGrp="1" noRot="1" noChangeAspect="1" noChangeArrowheads="1"/>
          </p:cNvSpPr>
          <p:nvPr>
            <p:ph type="sldImg"/>
          </p:nvPr>
        </p:nvSpPr>
        <p:spPr bwMode="auto">
          <a:xfrm>
            <a:off x="0" y="0"/>
            <a:ext cx="1588" cy="1588"/>
          </a:xfrm>
          <a:prstGeom prst="rect">
            <a:avLst/>
          </a:prstGeom>
          <a:solidFill>
            <a:srgbClr val="FFFFFF"/>
          </a:solidFill>
          <a:ln>
            <a:solidFill>
              <a:srgbClr val="000000"/>
            </a:solidFill>
            <a:miter lim="800000"/>
            <a:headEnd/>
            <a:tailEnd/>
          </a:ln>
        </p:spPr>
      </p:sp>
      <p:sp>
        <p:nvSpPr>
          <p:cNvPr id="57346" name="Text Box 2"/>
          <p:cNvSpPr txBox="1">
            <a:spLocks noGrp="1" noChangeArrowheads="1"/>
          </p:cNvSpPr>
          <p:nvPr>
            <p:ph type="body" idx="1"/>
          </p:nvPr>
        </p:nvSpPr>
        <p:spPr bwMode="auto">
          <a:xfrm>
            <a:off x="0" y="-228600"/>
            <a:ext cx="1588" cy="460375"/>
          </a:xfrm>
          <a:prstGeom prst="rect">
            <a:avLst/>
          </a:prstGeom>
          <a:solidFill>
            <a:srgbClr val="FFFFFF"/>
          </a:solidFill>
          <a:ln w="9360">
            <a:solidFill>
              <a:srgbClr val="000000"/>
            </a:solidFill>
            <a:round/>
            <a:headEnd/>
            <a:tailEnd/>
          </a:ln>
        </p:spPr>
        <p:txBody>
          <a:bodyPr wrap="none" anchor="ctr">
            <a:prstTxWarp prst="textNoShape">
              <a:avLst/>
            </a:prstTxWarp>
          </a:bodyPr>
          <a:lstStyle/>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smtClean="0">
                <a:ea typeface="SimSun" charset="-122"/>
                <a:cs typeface="SimSun" charset="-122"/>
              </a:rPr>
              <a:t>A</a:t>
            </a:r>
            <a:r>
              <a:rPr lang="en-GB" baseline="0" dirty="0" smtClean="0">
                <a:ea typeface="SimSun" charset="-122"/>
                <a:cs typeface="SimSun" charset="-122"/>
              </a:rPr>
              <a:t> difference is the execution in time</a:t>
            </a:r>
            <a:endParaRPr lang="en-GB" dirty="0">
              <a:ea typeface="SimSun" charset="-122"/>
              <a:cs typeface="SimSun"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Rectangle 2"/>
          <p:cNvSpPr>
            <a:spLocks noGrp="1" noRot="1" noChangeAspect="1" noChangeArrowheads="1"/>
          </p:cNvSpPr>
          <p:nvPr>
            <p:ph type="sldImg"/>
          </p:nvPr>
        </p:nvSpPr>
        <p:spPr>
          <a:solidFill>
            <a:srgbClr val="FFFFFF"/>
          </a:solidFill>
          <a:ln/>
        </p:spPr>
      </p:sp>
      <p:sp>
        <p:nvSpPr>
          <p:cNvPr id="13315"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414CBD40-75E6-E249-9C29-6EFEB2D6F9C2}" type="slidenum">
              <a:rPr lang="en-GB"/>
              <a:pPr/>
              <a:t>7</a:t>
            </a:fld>
            <a:endParaRPr lang="en-GB"/>
          </a:p>
        </p:txBody>
      </p:sp>
      <p:sp>
        <p:nvSpPr>
          <p:cNvPr id="57345" name="Text Box 1"/>
          <p:cNvSpPr txBox="1">
            <a:spLocks noGrp="1" noRot="1" noChangeAspect="1" noChangeArrowheads="1"/>
          </p:cNvSpPr>
          <p:nvPr>
            <p:ph type="sldImg"/>
          </p:nvPr>
        </p:nvSpPr>
        <p:spPr bwMode="auto">
          <a:xfrm>
            <a:off x="0" y="0"/>
            <a:ext cx="1588" cy="1588"/>
          </a:xfrm>
          <a:prstGeom prst="rect">
            <a:avLst/>
          </a:prstGeom>
          <a:solidFill>
            <a:srgbClr val="FFFFFF"/>
          </a:solidFill>
          <a:ln>
            <a:solidFill>
              <a:srgbClr val="000000"/>
            </a:solidFill>
            <a:miter lim="800000"/>
            <a:headEnd/>
            <a:tailEnd/>
          </a:ln>
        </p:spPr>
      </p:sp>
      <p:sp>
        <p:nvSpPr>
          <p:cNvPr id="57346" name="Text Box 2"/>
          <p:cNvSpPr txBox="1">
            <a:spLocks noGrp="1" noChangeArrowheads="1"/>
          </p:cNvSpPr>
          <p:nvPr>
            <p:ph type="body" idx="1"/>
          </p:nvPr>
        </p:nvSpPr>
        <p:spPr bwMode="auto">
          <a:xfrm>
            <a:off x="0" y="-228600"/>
            <a:ext cx="1588" cy="460375"/>
          </a:xfrm>
          <a:prstGeom prst="rect">
            <a:avLst/>
          </a:prstGeom>
          <a:solidFill>
            <a:srgbClr val="FFFFFF"/>
          </a:solidFill>
          <a:ln w="9360">
            <a:solidFill>
              <a:srgbClr val="000000"/>
            </a:solidFill>
            <a:round/>
            <a:headEnd/>
            <a:tailEnd/>
          </a:ln>
        </p:spPr>
        <p:txBody>
          <a:bodyPr wrap="none" anchor="ctr">
            <a:prstTxWarp prst="textNoShape">
              <a:avLst/>
            </a:prstTxWarp>
          </a:bodyPr>
          <a:lstStyle/>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dirty="0" smtClean="0">
                <a:ea typeface="SimSun" charset="-122"/>
                <a:cs typeface="SimSun" charset="-122"/>
              </a:rPr>
              <a:t>First</a:t>
            </a:r>
            <a:r>
              <a:rPr lang="en-US" baseline="0" dirty="0" smtClean="0">
                <a:ea typeface="SimSun" charset="-122"/>
                <a:cs typeface="SimSun" charset="-122"/>
              </a:rPr>
              <a:t> key point: If my tasks are too simple or there is too much concurrency among executing threads run the code in parallel doesn’t change anything</a:t>
            </a:r>
            <a:endParaRPr lang="en-GB" dirty="0">
              <a:ea typeface="SimSun" charset="-122"/>
              <a:cs typeface="SimSun"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414CBD40-75E6-E249-9C29-6EFEB2D6F9C2}" type="slidenum">
              <a:rPr lang="en-GB"/>
              <a:pPr/>
              <a:t>8</a:t>
            </a:fld>
            <a:endParaRPr lang="en-GB"/>
          </a:p>
        </p:txBody>
      </p:sp>
      <p:sp>
        <p:nvSpPr>
          <p:cNvPr id="57345" name="Text Box 1"/>
          <p:cNvSpPr txBox="1">
            <a:spLocks noGrp="1" noRot="1" noChangeAspect="1" noChangeArrowheads="1"/>
          </p:cNvSpPr>
          <p:nvPr>
            <p:ph type="sldImg"/>
          </p:nvPr>
        </p:nvSpPr>
        <p:spPr bwMode="auto">
          <a:xfrm>
            <a:off x="0" y="0"/>
            <a:ext cx="1588" cy="1588"/>
          </a:xfrm>
          <a:prstGeom prst="rect">
            <a:avLst/>
          </a:prstGeom>
          <a:solidFill>
            <a:srgbClr val="FFFFFF"/>
          </a:solidFill>
          <a:ln>
            <a:solidFill>
              <a:srgbClr val="000000"/>
            </a:solidFill>
            <a:miter lim="800000"/>
            <a:headEnd/>
            <a:tailEnd/>
          </a:ln>
        </p:spPr>
      </p:sp>
      <p:sp>
        <p:nvSpPr>
          <p:cNvPr id="57346" name="Text Box 2"/>
          <p:cNvSpPr txBox="1">
            <a:spLocks noGrp="1" noChangeArrowheads="1"/>
          </p:cNvSpPr>
          <p:nvPr>
            <p:ph type="body" idx="1"/>
          </p:nvPr>
        </p:nvSpPr>
        <p:spPr bwMode="auto">
          <a:xfrm>
            <a:off x="0" y="-228600"/>
            <a:ext cx="1588" cy="460375"/>
          </a:xfrm>
          <a:prstGeom prst="rect">
            <a:avLst/>
          </a:prstGeom>
          <a:solidFill>
            <a:srgbClr val="FFFFFF"/>
          </a:solidFill>
          <a:ln w="9360">
            <a:solidFill>
              <a:srgbClr val="000000"/>
            </a:solidFill>
            <a:round/>
            <a:headEnd/>
            <a:tailEnd/>
          </a:ln>
        </p:spPr>
        <p:txBody>
          <a:bodyPr wrap="none" anchor="ctr">
            <a:prstTxWarp prst="textNoShape">
              <a:avLst/>
            </a:prstTxWarp>
          </a:bodyPr>
          <a:lstStyle/>
          <a:p>
            <a:pPr marL="0" marR="0" indent="0" algn="l" defTabSz="914400" rtl="0" eaLnBrk="0" fontAlgn="base" latinLnBrk="0" hangingPunct="0">
              <a:lnSpc>
                <a:spcPct val="100000"/>
              </a:lnSpc>
              <a:spcBef>
                <a:spcPts val="450"/>
              </a:spcBef>
              <a:spcAft>
                <a:spcPct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dirty="0" smtClean="0">
                <a:ea typeface="SimSun" charset="-122"/>
                <a:cs typeface="SimSun" charset="-122"/>
              </a:rPr>
              <a:t>Sequential </a:t>
            </a:r>
            <a:r>
              <a:rPr lang="en-GB" dirty="0" smtClean="0">
                <a:ea typeface="SimSun" charset="-122"/>
                <a:cs typeface="SimSun" charset="-122"/>
              </a:rPr>
              <a:t>execution vs. parallel execution is a</a:t>
            </a:r>
            <a:r>
              <a:rPr lang="en-GB" baseline="0" dirty="0" smtClean="0">
                <a:ea typeface="SimSun" charset="-122"/>
                <a:cs typeface="SimSun" charset="-122"/>
              </a:rPr>
              <a:t> matter of </a:t>
            </a:r>
            <a:r>
              <a:rPr lang="en-GB" dirty="0" smtClean="0">
                <a:ea typeface="SimSun" charset="-122"/>
                <a:cs typeface="SimSun" charset="-122"/>
              </a:rPr>
              <a:t>speedup </a:t>
            </a:r>
          </a:p>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dirty="0">
              <a:ea typeface="SimSun" charset="-122"/>
              <a:cs typeface="SimSun"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414CBD40-75E6-E249-9C29-6EFEB2D6F9C2}" type="slidenum">
              <a:rPr lang="en-GB"/>
              <a:pPr/>
              <a:t>9</a:t>
            </a:fld>
            <a:endParaRPr lang="en-GB"/>
          </a:p>
        </p:txBody>
      </p:sp>
      <p:sp>
        <p:nvSpPr>
          <p:cNvPr id="57345" name="Text Box 1"/>
          <p:cNvSpPr txBox="1">
            <a:spLocks noGrp="1" noRot="1" noChangeAspect="1" noChangeArrowheads="1"/>
          </p:cNvSpPr>
          <p:nvPr>
            <p:ph type="sldImg"/>
          </p:nvPr>
        </p:nvSpPr>
        <p:spPr bwMode="auto">
          <a:xfrm>
            <a:off x="0" y="0"/>
            <a:ext cx="1588" cy="1588"/>
          </a:xfrm>
          <a:prstGeom prst="rect">
            <a:avLst/>
          </a:prstGeom>
          <a:solidFill>
            <a:srgbClr val="FFFFFF"/>
          </a:solidFill>
          <a:ln>
            <a:solidFill>
              <a:srgbClr val="000000"/>
            </a:solidFill>
            <a:miter lim="800000"/>
            <a:headEnd/>
            <a:tailEnd/>
          </a:ln>
        </p:spPr>
      </p:sp>
      <p:sp>
        <p:nvSpPr>
          <p:cNvPr id="57346" name="Text Box 2"/>
          <p:cNvSpPr txBox="1">
            <a:spLocks noGrp="1" noChangeArrowheads="1"/>
          </p:cNvSpPr>
          <p:nvPr>
            <p:ph type="body" idx="1"/>
          </p:nvPr>
        </p:nvSpPr>
        <p:spPr bwMode="auto">
          <a:xfrm>
            <a:off x="0" y="-228600"/>
            <a:ext cx="1588" cy="460375"/>
          </a:xfrm>
          <a:prstGeom prst="rect">
            <a:avLst/>
          </a:prstGeom>
          <a:solidFill>
            <a:srgbClr val="FFFFFF"/>
          </a:solidFill>
          <a:ln w="9360">
            <a:solidFill>
              <a:srgbClr val="000000"/>
            </a:solidFill>
            <a:round/>
            <a:headEnd/>
            <a:tailEnd/>
          </a:ln>
        </p:spPr>
        <p:txBody>
          <a:bodyPr wrap="none" anchor="ctr">
            <a:prstTxWarp prst="textNoShape">
              <a:avLst/>
            </a:prstTxWarp>
          </a:bodyPr>
          <a:lstStyle/>
          <a:p>
            <a:pPr marL="0" marR="0" indent="0" algn="l" defTabSz="914400" rtl="0" eaLnBrk="0" fontAlgn="base" latinLnBrk="0" hangingPunct="0">
              <a:lnSpc>
                <a:spcPct val="100000"/>
              </a:lnSpc>
              <a:spcBef>
                <a:spcPts val="450"/>
              </a:spcBef>
              <a:spcAft>
                <a:spcPct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dirty="0" smtClean="0">
                <a:ea typeface="SimSun" charset="-122"/>
                <a:cs typeface="SimSun" charset="-122"/>
              </a:rPr>
              <a:t>Sequential </a:t>
            </a:r>
            <a:r>
              <a:rPr lang="en-GB" dirty="0" smtClean="0">
                <a:ea typeface="SimSun" charset="-122"/>
                <a:cs typeface="SimSun" charset="-122"/>
              </a:rPr>
              <a:t>execution vs. parallel execution is a</a:t>
            </a:r>
            <a:r>
              <a:rPr lang="en-GB" baseline="0" dirty="0" smtClean="0">
                <a:ea typeface="SimSun" charset="-122"/>
                <a:cs typeface="SimSun" charset="-122"/>
              </a:rPr>
              <a:t> matter of </a:t>
            </a:r>
            <a:r>
              <a:rPr lang="en-GB" dirty="0" smtClean="0">
                <a:ea typeface="SimSun" charset="-122"/>
                <a:cs typeface="SimSun" charset="-122"/>
              </a:rPr>
              <a:t>speedup </a:t>
            </a:r>
          </a:p>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dirty="0">
              <a:ea typeface="SimSun" charset="-122"/>
              <a:cs typeface="SimSun"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spTree>
      <p:nvGrpSpPr>
        <p:cNvPr id="1" name=""/>
        <p:cNvGrpSpPr/>
        <p:nvPr/>
      </p:nvGrpSpPr>
      <p:grpSpPr>
        <a:xfrm>
          <a:off x="0" y="0"/>
          <a:ext cx="0" cy="0"/>
          <a:chOff x="0" y="0"/>
          <a:chExt cx="0" cy="0"/>
        </a:xfrm>
      </p:grpSpPr>
      <p:sp>
        <p:nvSpPr>
          <p:cNvPr id="4" name="Rectangle 3"/>
          <p:cNvSpPr>
            <a:spLocks noChangeArrowheads="1"/>
          </p:cNvSpPr>
          <p:nvPr/>
        </p:nvSpPr>
        <p:spPr bwMode="auto">
          <a:xfrm>
            <a:off x="0" y="107950"/>
            <a:ext cx="7305675" cy="6640513"/>
          </a:xfrm>
          <a:prstGeom prst="rect">
            <a:avLst/>
          </a:prstGeom>
          <a:solidFill>
            <a:srgbClr val="E1EBF5"/>
          </a:solidFill>
          <a:ln w="9525">
            <a:noFill/>
            <a:miter lim="800000"/>
            <a:headEnd/>
            <a:tailEnd/>
          </a:ln>
          <a:effectLst/>
        </p:spPr>
        <p:txBody>
          <a:bodyPr wrap="none" anchor="ctr">
            <a:prstTxWarp prst="textNoShape">
              <a:avLst/>
            </a:prstTxWarp>
          </a:bodyPr>
          <a:lstStyle/>
          <a:p>
            <a:endParaRPr lang="en-US"/>
          </a:p>
        </p:txBody>
      </p:sp>
      <p:sp>
        <p:nvSpPr>
          <p:cNvPr id="5" name="Rectangle 11"/>
          <p:cNvSpPr>
            <a:spLocks noChangeArrowheads="1"/>
          </p:cNvSpPr>
          <p:nvPr userDrawn="1"/>
        </p:nvSpPr>
        <p:spPr bwMode="auto">
          <a:xfrm>
            <a:off x="0" y="1447800"/>
            <a:ext cx="7315200" cy="5029200"/>
          </a:xfrm>
          <a:prstGeom prst="rect">
            <a:avLst/>
          </a:prstGeom>
          <a:solidFill>
            <a:srgbClr val="9CBDDE"/>
          </a:solidFill>
          <a:ln w="9525">
            <a:noFill/>
            <a:miter lim="800000"/>
            <a:headEnd/>
            <a:tailEnd/>
          </a:ln>
          <a:effectLst/>
        </p:spPr>
        <p:txBody>
          <a:bodyPr wrap="none" anchor="ctr">
            <a:prstTxWarp prst="textNoShape">
              <a:avLst/>
            </a:prstTxWarp>
          </a:bodyPr>
          <a:lstStyle/>
          <a:p>
            <a:pPr algn="ctr"/>
            <a:endParaRPr lang="de-DE">
              <a:latin typeface="Times" charset="0"/>
            </a:endParaRPr>
          </a:p>
        </p:txBody>
      </p:sp>
      <p:sp>
        <p:nvSpPr>
          <p:cNvPr id="6" name="Rectangle 2"/>
          <p:cNvSpPr>
            <a:spLocks noChangeArrowheads="1"/>
          </p:cNvSpPr>
          <p:nvPr/>
        </p:nvSpPr>
        <p:spPr bwMode="auto">
          <a:xfrm>
            <a:off x="7305675" y="1447800"/>
            <a:ext cx="1835150" cy="5029200"/>
          </a:xfrm>
          <a:prstGeom prst="rect">
            <a:avLst/>
          </a:prstGeom>
          <a:solidFill>
            <a:srgbClr val="B3CCE6"/>
          </a:solidFill>
          <a:ln w="9525">
            <a:noFill/>
            <a:miter lim="800000"/>
            <a:headEnd/>
            <a:tailEnd/>
          </a:ln>
          <a:effectLst/>
        </p:spPr>
        <p:txBody>
          <a:bodyPr wrap="none" anchor="ctr">
            <a:prstTxWarp prst="textNoShape">
              <a:avLst/>
            </a:prstTxWarp>
          </a:bodyPr>
          <a:lstStyle/>
          <a:p>
            <a:pPr algn="ctr"/>
            <a:endParaRPr lang="de-DE">
              <a:solidFill>
                <a:srgbClr val="BED3EA"/>
              </a:solidFill>
              <a:latin typeface="Times" charset="0"/>
            </a:endParaRPr>
          </a:p>
        </p:txBody>
      </p:sp>
      <p:pic>
        <p:nvPicPr>
          <p:cNvPr id="7" name="Picture 10"/>
          <p:cNvPicPr>
            <a:picLocks noChangeAspect="1" noChangeArrowheads="1"/>
          </p:cNvPicPr>
          <p:nvPr/>
        </p:nvPicPr>
        <p:blipFill>
          <a:blip r:embed="rId2"/>
          <a:srcRect/>
          <a:stretch>
            <a:fillRect/>
          </a:stretch>
        </p:blipFill>
        <p:spPr bwMode="auto">
          <a:xfrm>
            <a:off x="7737475" y="107950"/>
            <a:ext cx="1306513" cy="1006475"/>
          </a:xfrm>
          <a:prstGeom prst="rect">
            <a:avLst/>
          </a:prstGeom>
          <a:noFill/>
          <a:ln w="9525">
            <a:noFill/>
            <a:miter lim="800000"/>
            <a:headEnd/>
            <a:tailEnd/>
          </a:ln>
        </p:spPr>
      </p:pic>
      <p:sp>
        <p:nvSpPr>
          <p:cNvPr id="218117" name="Rectangle 5"/>
          <p:cNvSpPr>
            <a:spLocks noGrp="1" noChangeArrowheads="1"/>
          </p:cNvSpPr>
          <p:nvPr>
            <p:ph type="ctrTitle"/>
          </p:nvPr>
        </p:nvSpPr>
        <p:spPr>
          <a:xfrm>
            <a:off x="539750" y="1654175"/>
            <a:ext cx="6621463" cy="1143000"/>
          </a:xfrm>
        </p:spPr>
        <p:txBody>
          <a:bodyPr/>
          <a:lstStyle>
            <a:lvl1pPr>
              <a:defRPr>
                <a:solidFill>
                  <a:srgbClr val="550F85"/>
                </a:solidFill>
              </a:defRPr>
            </a:lvl1pPr>
          </a:lstStyle>
          <a:p>
            <a:r>
              <a:rPr lang="de-CH"/>
              <a:t>Click to edit Master title style</a:t>
            </a:r>
          </a:p>
        </p:txBody>
      </p:sp>
      <p:sp>
        <p:nvSpPr>
          <p:cNvPr id="218118" name="Rectangle 6"/>
          <p:cNvSpPr>
            <a:spLocks noGrp="1" noChangeArrowheads="1"/>
          </p:cNvSpPr>
          <p:nvPr>
            <p:ph type="subTitle" idx="1"/>
          </p:nvPr>
        </p:nvSpPr>
        <p:spPr>
          <a:xfrm>
            <a:off x="539750" y="3022600"/>
            <a:ext cx="6621463" cy="1752600"/>
          </a:xfrm>
        </p:spPr>
        <p:txBody>
          <a:bodyPr anchor="t"/>
          <a:lstStyle>
            <a:lvl1pPr marL="0" indent="0">
              <a:buFontTx/>
              <a:buNone/>
              <a:defRPr/>
            </a:lvl1pPr>
          </a:lstStyle>
          <a:p>
            <a:r>
              <a:rPr lang="de-CH"/>
              <a:t>Click to edit Master subtitle style</a:t>
            </a:r>
          </a:p>
        </p:txBody>
      </p:sp>
      <p:sp>
        <p:nvSpPr>
          <p:cNvPr id="8" name="Rectangle 7"/>
          <p:cNvSpPr>
            <a:spLocks noGrp="1" noChangeArrowheads="1"/>
          </p:cNvSpPr>
          <p:nvPr>
            <p:ph type="dt" sz="half" idx="10"/>
          </p:nvPr>
        </p:nvSpPr>
        <p:spPr>
          <a:xfrm>
            <a:off x="539750" y="6548438"/>
            <a:ext cx="2889250" cy="252412"/>
          </a:xfrm>
        </p:spPr>
        <p:txBody>
          <a:bodyPr wrap="none"/>
          <a:lstStyle>
            <a:lvl1pPr>
              <a:defRPr>
                <a:solidFill>
                  <a:schemeClr val="tx1"/>
                </a:solidFill>
              </a:defRPr>
            </a:lvl1pPr>
          </a:lstStyle>
          <a:p>
            <a:r>
              <a:rPr lang="en-US"/>
              <a:t>© Oscar Nierstrasz</a:t>
            </a:r>
            <a:endParaRPr lang="de-CH"/>
          </a:p>
        </p:txBody>
      </p:sp>
      <p:sp>
        <p:nvSpPr>
          <p:cNvPr id="9" name="Rectangle 8"/>
          <p:cNvSpPr>
            <a:spLocks noGrp="1" noChangeArrowheads="1"/>
          </p:cNvSpPr>
          <p:nvPr>
            <p:ph type="ftr" sz="quarter" idx="11"/>
          </p:nvPr>
        </p:nvSpPr>
        <p:spPr>
          <a:xfrm>
            <a:off x="107950" y="179388"/>
            <a:ext cx="4464050" cy="252412"/>
          </a:xfrm>
        </p:spPr>
        <p:txBody>
          <a:bodyPr wrap="square"/>
          <a:lstStyle>
            <a:lvl1pPr>
              <a:defRPr>
                <a:solidFill>
                  <a:schemeClr val="tx1"/>
                </a:solidFill>
              </a:defRPr>
            </a:lvl1pPr>
          </a:lstStyle>
          <a:p>
            <a:r>
              <a:rPr lang="en-US"/>
              <a:t>Architectural Styles for Concurrency</a:t>
            </a:r>
            <a:endParaRPr lang="de-CH"/>
          </a:p>
        </p:txBody>
      </p:sp>
      <p:sp>
        <p:nvSpPr>
          <p:cNvPr id="10" name="Rectangle 9"/>
          <p:cNvSpPr>
            <a:spLocks noGrp="1" noChangeArrowheads="1"/>
          </p:cNvSpPr>
          <p:nvPr>
            <p:ph type="sldNum" sz="quarter" idx="12"/>
          </p:nvPr>
        </p:nvSpPr>
        <p:spPr>
          <a:xfrm>
            <a:off x="8743950" y="6548438"/>
            <a:ext cx="360363" cy="215900"/>
          </a:xfrm>
        </p:spPr>
        <p:txBody>
          <a:bodyPr/>
          <a:lstStyle>
            <a:lvl1pPr>
              <a:defRPr>
                <a:solidFill>
                  <a:schemeClr val="tx1"/>
                </a:solidFill>
              </a:defRPr>
            </a:lvl1pPr>
          </a:lstStyle>
          <a:p>
            <a:fld id="{CF566D41-1C23-D646-AD7A-82B45929429F}" type="slidenum">
              <a:rPr lang="de-CH"/>
              <a:pPr/>
              <a:t>‹#›</a:t>
            </a:fld>
            <a:endParaRPr lang="de-CH" sz="1400">
              <a:latin typeface="Times"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ln/>
        </p:spPr>
        <p:txBody>
          <a:bodyPr/>
          <a:lstStyle>
            <a:lvl1pPr>
              <a:defRPr/>
            </a:lvl1pPr>
          </a:lstStyle>
          <a:p>
            <a:r>
              <a:rPr lang="en-US"/>
              <a:t>© Oscar Nierstrasz</a:t>
            </a:r>
            <a:endParaRPr lang="de-CH"/>
          </a:p>
        </p:txBody>
      </p:sp>
      <p:sp>
        <p:nvSpPr>
          <p:cNvPr id="5" name="Rectangle 7"/>
          <p:cNvSpPr>
            <a:spLocks noGrp="1" noChangeArrowheads="1"/>
          </p:cNvSpPr>
          <p:nvPr>
            <p:ph type="ftr" sz="quarter" idx="11"/>
          </p:nvPr>
        </p:nvSpPr>
        <p:spPr>
          <a:ln/>
        </p:spPr>
        <p:txBody>
          <a:bodyPr/>
          <a:lstStyle>
            <a:lvl1pPr>
              <a:defRPr/>
            </a:lvl1pPr>
          </a:lstStyle>
          <a:p>
            <a:r>
              <a:rPr lang="en-US"/>
              <a:t>Architectural Styles for Concurrency</a:t>
            </a:r>
            <a:endParaRPr lang="de-CH"/>
          </a:p>
        </p:txBody>
      </p:sp>
      <p:sp>
        <p:nvSpPr>
          <p:cNvPr id="6" name="Rectangle 8"/>
          <p:cNvSpPr>
            <a:spLocks noGrp="1" noChangeArrowheads="1"/>
          </p:cNvSpPr>
          <p:nvPr>
            <p:ph type="sldNum" sz="quarter" idx="12"/>
          </p:nvPr>
        </p:nvSpPr>
        <p:spPr>
          <a:ln/>
        </p:spPr>
        <p:txBody>
          <a:bodyPr/>
          <a:lstStyle>
            <a:lvl1pPr>
              <a:defRPr/>
            </a:lvl1pPr>
          </a:lstStyle>
          <a:p>
            <a:fld id="{DE01858A-7BB4-324B-9155-493AB29C1794}" type="slidenum">
              <a:rPr lang="de-CH"/>
              <a:pPr/>
              <a:t>‹#›</a:t>
            </a:fld>
            <a:endParaRPr lang="de-CH" sz="1400">
              <a:solidFill>
                <a:srgbClr val="7E7E7E"/>
              </a:solidFill>
              <a:latin typeface="Times"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39750" y="1654175"/>
            <a:ext cx="3959225" cy="4498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51375" y="1654175"/>
            <a:ext cx="3959225" cy="4498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dt" sz="half" idx="10"/>
          </p:nvPr>
        </p:nvSpPr>
        <p:spPr>
          <a:ln/>
        </p:spPr>
        <p:txBody>
          <a:bodyPr/>
          <a:lstStyle>
            <a:lvl1pPr>
              <a:defRPr/>
            </a:lvl1pPr>
          </a:lstStyle>
          <a:p>
            <a:r>
              <a:rPr lang="en-US"/>
              <a:t>© Oscar Nierstrasz</a:t>
            </a:r>
            <a:endParaRPr lang="de-CH"/>
          </a:p>
        </p:txBody>
      </p:sp>
      <p:sp>
        <p:nvSpPr>
          <p:cNvPr id="6" name="Rectangle 7"/>
          <p:cNvSpPr>
            <a:spLocks noGrp="1" noChangeArrowheads="1"/>
          </p:cNvSpPr>
          <p:nvPr>
            <p:ph type="ftr" sz="quarter" idx="11"/>
          </p:nvPr>
        </p:nvSpPr>
        <p:spPr>
          <a:ln/>
        </p:spPr>
        <p:txBody>
          <a:bodyPr/>
          <a:lstStyle>
            <a:lvl1pPr>
              <a:defRPr/>
            </a:lvl1pPr>
          </a:lstStyle>
          <a:p>
            <a:r>
              <a:rPr lang="en-US"/>
              <a:t>Architectural Styles for Concurrency</a:t>
            </a:r>
            <a:endParaRPr lang="de-CH"/>
          </a:p>
        </p:txBody>
      </p:sp>
      <p:sp>
        <p:nvSpPr>
          <p:cNvPr id="7" name="Rectangle 8"/>
          <p:cNvSpPr>
            <a:spLocks noGrp="1" noChangeArrowheads="1"/>
          </p:cNvSpPr>
          <p:nvPr>
            <p:ph type="sldNum" sz="quarter" idx="12"/>
          </p:nvPr>
        </p:nvSpPr>
        <p:spPr>
          <a:ln/>
        </p:spPr>
        <p:txBody>
          <a:bodyPr/>
          <a:lstStyle>
            <a:lvl1pPr>
              <a:defRPr/>
            </a:lvl1pPr>
          </a:lstStyle>
          <a:p>
            <a:fld id="{F27EFEE3-2FD4-354E-8C42-846D7C4323DE}" type="slidenum">
              <a:rPr lang="de-CH"/>
              <a:pPr/>
              <a:t>‹#›</a:t>
            </a:fld>
            <a:endParaRPr lang="de-CH" sz="1400">
              <a:solidFill>
                <a:srgbClr val="7E7E7E"/>
              </a:solidFill>
              <a:latin typeface="Times"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dt" sz="half" idx="10"/>
          </p:nvPr>
        </p:nvSpPr>
        <p:spPr>
          <a:ln/>
        </p:spPr>
        <p:txBody>
          <a:bodyPr/>
          <a:lstStyle>
            <a:lvl1pPr>
              <a:defRPr/>
            </a:lvl1pPr>
          </a:lstStyle>
          <a:p>
            <a:r>
              <a:rPr lang="en-US"/>
              <a:t>© Oscar Nierstrasz</a:t>
            </a:r>
            <a:endParaRPr lang="de-CH"/>
          </a:p>
        </p:txBody>
      </p:sp>
      <p:sp>
        <p:nvSpPr>
          <p:cNvPr id="4" name="Rectangle 7"/>
          <p:cNvSpPr>
            <a:spLocks noGrp="1" noChangeArrowheads="1"/>
          </p:cNvSpPr>
          <p:nvPr>
            <p:ph type="ftr" sz="quarter" idx="11"/>
          </p:nvPr>
        </p:nvSpPr>
        <p:spPr>
          <a:ln/>
        </p:spPr>
        <p:txBody>
          <a:bodyPr/>
          <a:lstStyle>
            <a:lvl1pPr>
              <a:defRPr/>
            </a:lvl1pPr>
          </a:lstStyle>
          <a:p>
            <a:r>
              <a:rPr lang="en-US"/>
              <a:t>Architectural Styles for Concurrency</a:t>
            </a:r>
            <a:endParaRPr lang="de-CH"/>
          </a:p>
        </p:txBody>
      </p:sp>
      <p:sp>
        <p:nvSpPr>
          <p:cNvPr id="5" name="Rectangle 8"/>
          <p:cNvSpPr>
            <a:spLocks noGrp="1" noChangeArrowheads="1"/>
          </p:cNvSpPr>
          <p:nvPr>
            <p:ph type="sldNum" sz="quarter" idx="12"/>
          </p:nvPr>
        </p:nvSpPr>
        <p:spPr>
          <a:ln/>
        </p:spPr>
        <p:txBody>
          <a:bodyPr/>
          <a:lstStyle>
            <a:lvl1pPr>
              <a:defRPr/>
            </a:lvl1pPr>
          </a:lstStyle>
          <a:p>
            <a:fld id="{020BF479-3A39-EA4C-BD57-CFD10FD3C5AD}" type="slidenum">
              <a:rPr lang="de-CH"/>
              <a:pPr/>
              <a:t>‹#›</a:t>
            </a:fld>
            <a:endParaRPr lang="de-CH" sz="1400">
              <a:solidFill>
                <a:srgbClr val="7E7E7E"/>
              </a:solidFill>
              <a:latin typeface="Times"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r>
              <a:rPr lang="en-US"/>
              <a:t>© Oscar Nierstrasz</a:t>
            </a:r>
            <a:endParaRPr lang="de-CH"/>
          </a:p>
        </p:txBody>
      </p:sp>
      <p:sp>
        <p:nvSpPr>
          <p:cNvPr id="3" name="Rectangle 7"/>
          <p:cNvSpPr>
            <a:spLocks noGrp="1" noChangeArrowheads="1"/>
          </p:cNvSpPr>
          <p:nvPr>
            <p:ph type="ftr" sz="quarter" idx="11"/>
          </p:nvPr>
        </p:nvSpPr>
        <p:spPr>
          <a:ln/>
        </p:spPr>
        <p:txBody>
          <a:bodyPr/>
          <a:lstStyle>
            <a:lvl1pPr>
              <a:defRPr/>
            </a:lvl1pPr>
          </a:lstStyle>
          <a:p>
            <a:r>
              <a:rPr lang="en-US"/>
              <a:t>Architectural Styles for Concurrency</a:t>
            </a:r>
            <a:endParaRPr lang="de-CH"/>
          </a:p>
        </p:txBody>
      </p:sp>
      <p:sp>
        <p:nvSpPr>
          <p:cNvPr id="4" name="Rectangle 8"/>
          <p:cNvSpPr>
            <a:spLocks noGrp="1" noChangeArrowheads="1"/>
          </p:cNvSpPr>
          <p:nvPr>
            <p:ph type="sldNum" sz="quarter" idx="12"/>
          </p:nvPr>
        </p:nvSpPr>
        <p:spPr>
          <a:ln/>
        </p:spPr>
        <p:txBody>
          <a:bodyPr/>
          <a:lstStyle>
            <a:lvl1pPr>
              <a:defRPr/>
            </a:lvl1pPr>
          </a:lstStyle>
          <a:p>
            <a:fld id="{A2C6B09F-6710-5D45-89F3-D7F00E8AE0EE}" type="slidenum">
              <a:rPr lang="de-CH"/>
              <a:pPr/>
              <a:t>‹#›</a:t>
            </a:fld>
            <a:endParaRPr lang="de-CH" sz="1400">
              <a:solidFill>
                <a:srgbClr val="7E7E7E"/>
              </a:solidFill>
              <a:latin typeface="Times"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217098" name="Rectangle 10"/>
          <p:cNvSpPr>
            <a:spLocks noChangeArrowheads="1"/>
          </p:cNvSpPr>
          <p:nvPr userDrawn="1"/>
        </p:nvSpPr>
        <p:spPr bwMode="auto">
          <a:xfrm>
            <a:off x="0" y="0"/>
            <a:ext cx="9144000" cy="1447800"/>
          </a:xfrm>
          <a:prstGeom prst="rect">
            <a:avLst/>
          </a:prstGeom>
          <a:solidFill>
            <a:srgbClr val="E1EBF5"/>
          </a:solidFill>
          <a:ln w="9525">
            <a:noFill/>
            <a:miter lim="800000"/>
            <a:headEnd/>
            <a:tailEnd/>
          </a:ln>
          <a:effectLst/>
        </p:spPr>
        <p:txBody>
          <a:bodyPr wrap="none" anchor="ctr">
            <a:prstTxWarp prst="textNoShape">
              <a:avLst/>
            </a:prstTxWarp>
          </a:bodyPr>
          <a:lstStyle/>
          <a:p>
            <a:endParaRPr lang="en-US"/>
          </a:p>
        </p:txBody>
      </p:sp>
      <p:sp>
        <p:nvSpPr>
          <p:cNvPr id="217091" name="Rectangle 3"/>
          <p:cNvSpPr>
            <a:spLocks noChangeArrowheads="1"/>
          </p:cNvSpPr>
          <p:nvPr/>
        </p:nvSpPr>
        <p:spPr bwMode="auto">
          <a:xfrm>
            <a:off x="0" y="1438275"/>
            <a:ext cx="9144000" cy="85725"/>
          </a:xfrm>
          <a:prstGeom prst="rect">
            <a:avLst/>
          </a:prstGeom>
          <a:solidFill>
            <a:srgbClr val="9CBDDE"/>
          </a:solidFill>
          <a:ln w="9525">
            <a:noFill/>
            <a:miter lim="800000"/>
            <a:headEnd/>
            <a:tailEnd/>
          </a:ln>
          <a:effectLst/>
        </p:spPr>
        <p:txBody>
          <a:bodyPr wrap="none" anchor="ctr">
            <a:prstTxWarp prst="textNoShape">
              <a:avLst/>
            </a:prstTxWarp>
          </a:bodyPr>
          <a:lstStyle/>
          <a:p>
            <a:pPr algn="ctr"/>
            <a:endParaRPr lang="de-DE">
              <a:latin typeface="Times" charset="0"/>
            </a:endParaRPr>
          </a:p>
        </p:txBody>
      </p:sp>
      <p:sp>
        <p:nvSpPr>
          <p:cNvPr id="1028" name="Rectangle 4"/>
          <p:cNvSpPr>
            <a:spLocks noGrp="1" noChangeArrowheads="1"/>
          </p:cNvSpPr>
          <p:nvPr>
            <p:ph type="title"/>
          </p:nvPr>
        </p:nvSpPr>
        <p:spPr bwMode="auto">
          <a:xfrm>
            <a:off x="539750" y="554038"/>
            <a:ext cx="8070850" cy="8175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de-CH"/>
              <a:t>Click to edit Master title style</a:t>
            </a:r>
          </a:p>
        </p:txBody>
      </p:sp>
      <p:sp>
        <p:nvSpPr>
          <p:cNvPr id="1029" name="Rectangle 5"/>
          <p:cNvSpPr>
            <a:spLocks noGrp="1" noChangeArrowheads="1"/>
          </p:cNvSpPr>
          <p:nvPr>
            <p:ph type="body" idx="1"/>
          </p:nvPr>
        </p:nvSpPr>
        <p:spPr bwMode="auto">
          <a:xfrm>
            <a:off x="539750" y="1654175"/>
            <a:ext cx="8070850" cy="4498975"/>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de-CH"/>
              <a:t>Click to edit Master text styles</a:t>
            </a:r>
          </a:p>
          <a:p>
            <a:pPr lvl="1"/>
            <a:r>
              <a:rPr lang="de-CH"/>
              <a:t>Second level</a:t>
            </a:r>
          </a:p>
          <a:p>
            <a:pPr lvl="2"/>
            <a:r>
              <a:rPr lang="de-CH"/>
              <a:t>Third level</a:t>
            </a:r>
          </a:p>
          <a:p>
            <a:pPr lvl="3"/>
            <a:r>
              <a:rPr lang="de-CH"/>
              <a:t>Fourth level</a:t>
            </a:r>
          </a:p>
          <a:p>
            <a:pPr lvl="4"/>
            <a:r>
              <a:rPr lang="de-CH"/>
              <a:t>Fifth level</a:t>
            </a:r>
          </a:p>
        </p:txBody>
      </p:sp>
      <p:sp>
        <p:nvSpPr>
          <p:cNvPr id="217094" name="Rectangle 6"/>
          <p:cNvSpPr>
            <a:spLocks noGrp="1" noChangeArrowheads="1"/>
          </p:cNvSpPr>
          <p:nvPr>
            <p:ph type="dt" sz="half" idx="2"/>
          </p:nvPr>
        </p:nvSpPr>
        <p:spPr bwMode="auto">
          <a:xfrm>
            <a:off x="539750" y="6548438"/>
            <a:ext cx="3811588" cy="179387"/>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defRPr sz="1200">
                <a:solidFill>
                  <a:srgbClr val="A7A7A7"/>
                </a:solidFill>
              </a:defRPr>
            </a:lvl1pPr>
          </a:lstStyle>
          <a:p>
            <a:r>
              <a:rPr lang="en-US"/>
              <a:t>© Oscar Nierstrasz</a:t>
            </a:r>
            <a:endParaRPr lang="de-CH"/>
          </a:p>
        </p:txBody>
      </p:sp>
      <p:sp>
        <p:nvSpPr>
          <p:cNvPr id="217095" name="Rectangle 7"/>
          <p:cNvSpPr>
            <a:spLocks noGrp="1" noChangeArrowheads="1"/>
          </p:cNvSpPr>
          <p:nvPr>
            <p:ph type="ftr" sz="quarter" idx="3"/>
          </p:nvPr>
        </p:nvSpPr>
        <p:spPr bwMode="auto">
          <a:xfrm>
            <a:off x="107950" y="179388"/>
            <a:ext cx="5399088" cy="252412"/>
          </a:xfrm>
          <a:prstGeom prst="rect">
            <a:avLst/>
          </a:prstGeom>
          <a:noFill/>
          <a:ln w="9525">
            <a:noFill/>
            <a:miter lim="800000"/>
            <a:headEnd/>
            <a:tailEnd/>
          </a:ln>
          <a:effectLst/>
        </p:spPr>
        <p:txBody>
          <a:bodyPr vert="horz" wrap="none" lIns="0" tIns="0" rIns="0" bIns="0" numCol="1" anchor="t" anchorCtr="0" compatLnSpc="1">
            <a:prstTxWarp prst="textNoShape">
              <a:avLst/>
            </a:prstTxWarp>
          </a:bodyPr>
          <a:lstStyle>
            <a:lvl1pPr>
              <a:defRPr sz="1000">
                <a:solidFill>
                  <a:srgbClr val="A7A7A7"/>
                </a:solidFill>
              </a:defRPr>
            </a:lvl1pPr>
          </a:lstStyle>
          <a:p>
            <a:r>
              <a:rPr lang="en-US"/>
              <a:t>Architectural Styles for Concurrency</a:t>
            </a:r>
            <a:endParaRPr lang="de-CH"/>
          </a:p>
        </p:txBody>
      </p:sp>
      <p:sp>
        <p:nvSpPr>
          <p:cNvPr id="217096" name="Rectangle 8"/>
          <p:cNvSpPr>
            <a:spLocks noGrp="1" noChangeArrowheads="1"/>
          </p:cNvSpPr>
          <p:nvPr>
            <p:ph type="sldNum" sz="quarter" idx="4"/>
          </p:nvPr>
        </p:nvSpPr>
        <p:spPr bwMode="auto">
          <a:xfrm>
            <a:off x="7543800" y="6553200"/>
            <a:ext cx="1350963" cy="179388"/>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r">
              <a:defRPr sz="1200">
                <a:solidFill>
                  <a:srgbClr val="A7A7A7"/>
                </a:solidFill>
              </a:defRPr>
            </a:lvl1pPr>
          </a:lstStyle>
          <a:p>
            <a:fld id="{A186AC42-FABF-6E49-B1A0-E33CDF95E6BA}" type="slidenum">
              <a:rPr lang="de-CH"/>
              <a:pPr/>
              <a:t>‹#›</a:t>
            </a:fld>
            <a:endParaRPr lang="de-CH" sz="1400">
              <a:solidFill>
                <a:srgbClr val="7E7E7E"/>
              </a:solidFill>
              <a:latin typeface="Times" charset="0"/>
            </a:endParaRPr>
          </a:p>
        </p:txBody>
      </p:sp>
    </p:spTree>
  </p:cSld>
  <p:clrMap bg1="lt1" tx1="dk1" bg2="lt2" tx2="dk2" accent1="accent1" accent2="accent2" accent3="accent3" accent4="accent4" accent5="accent5" accent6="accent6" hlink="hlink" folHlink="folHlink"/>
  <p:sldLayoutIdLst>
    <p:sldLayoutId id="2147483799" r:id="rId1"/>
    <p:sldLayoutId id="2147483795" r:id="rId2"/>
    <p:sldLayoutId id="2147483796" r:id="rId3"/>
    <p:sldLayoutId id="2147483797" r:id="rId4"/>
    <p:sldLayoutId id="2147483798" r:id="rId5"/>
  </p:sldLayoutIdLst>
  <p:hf hdr="0"/>
  <p:txStyles>
    <p:titleStyle>
      <a:lvl1pPr algn="l" rtl="0" eaLnBrk="0" fontAlgn="base" hangingPunct="0">
        <a:lnSpc>
          <a:spcPct val="90000"/>
        </a:lnSpc>
        <a:spcBef>
          <a:spcPct val="0"/>
        </a:spcBef>
        <a:spcAft>
          <a:spcPct val="0"/>
        </a:spcAft>
        <a:defRPr sz="2800" b="1">
          <a:solidFill>
            <a:srgbClr val="0A017F"/>
          </a:solidFill>
          <a:latin typeface="+mj-lt"/>
          <a:ea typeface="ＭＳ Ｐゴシック" charset="-128"/>
          <a:cs typeface="ＭＳ Ｐゴシック" charset="-128"/>
        </a:defRPr>
      </a:lvl1pPr>
      <a:lvl2pPr algn="l" rtl="0" eaLnBrk="0" fontAlgn="base" hangingPunct="0">
        <a:lnSpc>
          <a:spcPct val="90000"/>
        </a:lnSpc>
        <a:spcBef>
          <a:spcPct val="0"/>
        </a:spcBef>
        <a:spcAft>
          <a:spcPct val="0"/>
        </a:spcAft>
        <a:defRPr sz="2800" b="1">
          <a:solidFill>
            <a:srgbClr val="0A017F"/>
          </a:solidFill>
          <a:latin typeface="Helvetica" charset="0"/>
          <a:ea typeface="ＭＳ Ｐゴシック" charset="-128"/>
          <a:cs typeface="ＭＳ Ｐゴシック" charset="-128"/>
        </a:defRPr>
      </a:lvl2pPr>
      <a:lvl3pPr algn="l" rtl="0" eaLnBrk="0" fontAlgn="base" hangingPunct="0">
        <a:lnSpc>
          <a:spcPct val="90000"/>
        </a:lnSpc>
        <a:spcBef>
          <a:spcPct val="0"/>
        </a:spcBef>
        <a:spcAft>
          <a:spcPct val="0"/>
        </a:spcAft>
        <a:defRPr sz="2800" b="1">
          <a:solidFill>
            <a:srgbClr val="0A017F"/>
          </a:solidFill>
          <a:latin typeface="Helvetica" charset="0"/>
          <a:ea typeface="ＭＳ Ｐゴシック" charset="-128"/>
          <a:cs typeface="ＭＳ Ｐゴシック" charset="-128"/>
        </a:defRPr>
      </a:lvl3pPr>
      <a:lvl4pPr algn="l" rtl="0" eaLnBrk="0" fontAlgn="base" hangingPunct="0">
        <a:lnSpc>
          <a:spcPct val="90000"/>
        </a:lnSpc>
        <a:spcBef>
          <a:spcPct val="0"/>
        </a:spcBef>
        <a:spcAft>
          <a:spcPct val="0"/>
        </a:spcAft>
        <a:defRPr sz="2800" b="1">
          <a:solidFill>
            <a:srgbClr val="0A017F"/>
          </a:solidFill>
          <a:latin typeface="Helvetica" charset="0"/>
          <a:ea typeface="ＭＳ Ｐゴシック" charset="-128"/>
          <a:cs typeface="ＭＳ Ｐゴシック" charset="-128"/>
        </a:defRPr>
      </a:lvl4pPr>
      <a:lvl5pPr algn="l" rtl="0" eaLnBrk="0" fontAlgn="base" hangingPunct="0">
        <a:lnSpc>
          <a:spcPct val="90000"/>
        </a:lnSpc>
        <a:spcBef>
          <a:spcPct val="0"/>
        </a:spcBef>
        <a:spcAft>
          <a:spcPct val="0"/>
        </a:spcAft>
        <a:defRPr sz="2800" b="1">
          <a:solidFill>
            <a:srgbClr val="0A017F"/>
          </a:solidFill>
          <a:latin typeface="Helvetica" charset="0"/>
          <a:ea typeface="ＭＳ Ｐゴシック" charset="-128"/>
          <a:cs typeface="ＭＳ Ｐゴシック" charset="-128"/>
        </a:defRPr>
      </a:lvl5pPr>
      <a:lvl6pPr marL="457200" algn="l" rtl="0" fontAlgn="base">
        <a:lnSpc>
          <a:spcPct val="90000"/>
        </a:lnSpc>
        <a:spcBef>
          <a:spcPct val="0"/>
        </a:spcBef>
        <a:spcAft>
          <a:spcPct val="0"/>
        </a:spcAft>
        <a:defRPr sz="2800" b="1">
          <a:solidFill>
            <a:srgbClr val="0A017F"/>
          </a:solidFill>
          <a:latin typeface="Helvetica" charset="0"/>
        </a:defRPr>
      </a:lvl6pPr>
      <a:lvl7pPr marL="914400" algn="l" rtl="0" fontAlgn="base">
        <a:lnSpc>
          <a:spcPct val="90000"/>
        </a:lnSpc>
        <a:spcBef>
          <a:spcPct val="0"/>
        </a:spcBef>
        <a:spcAft>
          <a:spcPct val="0"/>
        </a:spcAft>
        <a:defRPr sz="2800" b="1">
          <a:solidFill>
            <a:srgbClr val="0A017F"/>
          </a:solidFill>
          <a:latin typeface="Helvetica" charset="0"/>
        </a:defRPr>
      </a:lvl7pPr>
      <a:lvl8pPr marL="1371600" algn="l" rtl="0" fontAlgn="base">
        <a:lnSpc>
          <a:spcPct val="90000"/>
        </a:lnSpc>
        <a:spcBef>
          <a:spcPct val="0"/>
        </a:spcBef>
        <a:spcAft>
          <a:spcPct val="0"/>
        </a:spcAft>
        <a:defRPr sz="2800" b="1">
          <a:solidFill>
            <a:srgbClr val="0A017F"/>
          </a:solidFill>
          <a:latin typeface="Helvetica" charset="0"/>
        </a:defRPr>
      </a:lvl8pPr>
      <a:lvl9pPr marL="1828800" algn="l" rtl="0" fontAlgn="base">
        <a:lnSpc>
          <a:spcPct val="90000"/>
        </a:lnSpc>
        <a:spcBef>
          <a:spcPct val="0"/>
        </a:spcBef>
        <a:spcAft>
          <a:spcPct val="0"/>
        </a:spcAft>
        <a:defRPr sz="2800" b="1">
          <a:solidFill>
            <a:srgbClr val="0A017F"/>
          </a:solidFill>
          <a:latin typeface="Helvetica" charset="0"/>
        </a:defRPr>
      </a:lvl9pPr>
    </p:titleStyle>
    <p:bodyStyle>
      <a:lvl1pPr marL="419100" indent="-419100" algn="l" rtl="0" eaLnBrk="0" fontAlgn="base" hangingPunct="0">
        <a:lnSpc>
          <a:spcPct val="95000"/>
        </a:lnSpc>
        <a:spcBef>
          <a:spcPct val="20000"/>
        </a:spcBef>
        <a:spcAft>
          <a:spcPct val="0"/>
        </a:spcAft>
        <a:buClr>
          <a:schemeClr val="hlink"/>
        </a:buClr>
        <a:buSzPct val="85000"/>
        <a:buFont typeface="Helvetica CE" charset="0"/>
        <a:buChar char="&gt;"/>
        <a:defRPr sz="2400">
          <a:solidFill>
            <a:srgbClr val="0A017F"/>
          </a:solidFill>
          <a:latin typeface="+mn-lt"/>
          <a:ea typeface="ＭＳ Ｐゴシック" charset="-128"/>
          <a:cs typeface="ＭＳ Ｐゴシック" charset="-128"/>
        </a:defRPr>
      </a:lvl1pPr>
      <a:lvl2pPr marL="838200" indent="-381000" algn="l" rtl="0" eaLnBrk="0" fontAlgn="base" hangingPunct="0">
        <a:lnSpc>
          <a:spcPct val="95000"/>
        </a:lnSpc>
        <a:spcBef>
          <a:spcPct val="20000"/>
        </a:spcBef>
        <a:spcAft>
          <a:spcPct val="0"/>
        </a:spcAft>
        <a:buFont typeface="Helvetica CE" charset="0"/>
        <a:buChar char="—"/>
        <a:defRPr sz="2000">
          <a:solidFill>
            <a:srgbClr val="0A017F"/>
          </a:solidFill>
          <a:latin typeface="+mn-lt"/>
          <a:ea typeface="ＭＳ Ｐゴシック" charset="-128"/>
        </a:defRPr>
      </a:lvl2pPr>
      <a:lvl3pPr marL="1295400" indent="-381000" algn="l" rtl="0" eaLnBrk="0" fontAlgn="base" hangingPunct="0">
        <a:lnSpc>
          <a:spcPct val="95000"/>
        </a:lnSpc>
        <a:spcBef>
          <a:spcPct val="20000"/>
        </a:spcBef>
        <a:spcAft>
          <a:spcPct val="0"/>
        </a:spcAft>
        <a:buSzPct val="85000"/>
        <a:buFont typeface="Helvetica CE" charset="0"/>
        <a:buChar char="–"/>
        <a:defRPr i="1">
          <a:solidFill>
            <a:srgbClr val="7F0101"/>
          </a:solidFill>
          <a:latin typeface="+mn-lt"/>
          <a:ea typeface="ＭＳ Ｐゴシック" charset="-128"/>
        </a:defRPr>
      </a:lvl3pPr>
      <a:lvl4pPr marL="1714500" indent="-381000" algn="l" rtl="0" eaLnBrk="0" fontAlgn="base" hangingPunct="0">
        <a:lnSpc>
          <a:spcPct val="95000"/>
        </a:lnSpc>
        <a:spcBef>
          <a:spcPct val="20000"/>
        </a:spcBef>
        <a:spcAft>
          <a:spcPct val="0"/>
        </a:spcAft>
        <a:buSzPct val="85000"/>
        <a:buFont typeface="Helvetica CE" charset="0"/>
        <a:buChar char="–"/>
        <a:defRPr>
          <a:solidFill>
            <a:srgbClr val="0A017F"/>
          </a:solidFill>
          <a:latin typeface="+mn-lt"/>
          <a:ea typeface="ＭＳ Ｐゴシック" charset="-128"/>
        </a:defRPr>
      </a:lvl4pPr>
      <a:lvl5pPr marL="2286000" indent="-381000" algn="l" rtl="0" eaLnBrk="0" fontAlgn="base" hangingPunct="0">
        <a:lnSpc>
          <a:spcPct val="95000"/>
        </a:lnSpc>
        <a:spcBef>
          <a:spcPct val="20000"/>
        </a:spcBef>
        <a:spcAft>
          <a:spcPct val="0"/>
        </a:spcAft>
        <a:buClr>
          <a:schemeClr val="tx1"/>
        </a:buClr>
        <a:buSzPct val="85000"/>
        <a:buFont typeface="Helvetica CE" charset="0"/>
        <a:buChar char="–"/>
        <a:defRPr>
          <a:solidFill>
            <a:srgbClr val="0A017F"/>
          </a:solidFill>
          <a:latin typeface="+mn-lt"/>
          <a:ea typeface="ＭＳ Ｐゴシック" charset="-128"/>
        </a:defRPr>
      </a:lvl5pPr>
      <a:lvl6pPr marL="2743200" indent="-381000" algn="l" rtl="0" fontAlgn="base">
        <a:lnSpc>
          <a:spcPct val="95000"/>
        </a:lnSpc>
        <a:spcBef>
          <a:spcPct val="20000"/>
        </a:spcBef>
        <a:spcAft>
          <a:spcPct val="0"/>
        </a:spcAft>
        <a:buClr>
          <a:schemeClr val="tx1"/>
        </a:buClr>
        <a:buSzPct val="85000"/>
        <a:buFont typeface="Helvetica CE" charset="-18"/>
        <a:buChar char="–"/>
        <a:defRPr>
          <a:solidFill>
            <a:srgbClr val="0A017F"/>
          </a:solidFill>
          <a:latin typeface="+mn-lt"/>
          <a:ea typeface="ＭＳ Ｐゴシック" charset="-128"/>
        </a:defRPr>
      </a:lvl6pPr>
      <a:lvl7pPr marL="3200400" indent="-381000" algn="l" rtl="0" fontAlgn="base">
        <a:lnSpc>
          <a:spcPct val="95000"/>
        </a:lnSpc>
        <a:spcBef>
          <a:spcPct val="20000"/>
        </a:spcBef>
        <a:spcAft>
          <a:spcPct val="0"/>
        </a:spcAft>
        <a:buClr>
          <a:schemeClr val="tx1"/>
        </a:buClr>
        <a:buSzPct val="85000"/>
        <a:buFont typeface="Helvetica CE" charset="-18"/>
        <a:buChar char="–"/>
        <a:defRPr>
          <a:solidFill>
            <a:srgbClr val="0A017F"/>
          </a:solidFill>
          <a:latin typeface="+mn-lt"/>
          <a:ea typeface="ＭＳ Ｐゴシック" charset="-128"/>
        </a:defRPr>
      </a:lvl7pPr>
      <a:lvl8pPr marL="3657600" indent="-381000" algn="l" rtl="0" fontAlgn="base">
        <a:lnSpc>
          <a:spcPct val="95000"/>
        </a:lnSpc>
        <a:spcBef>
          <a:spcPct val="20000"/>
        </a:spcBef>
        <a:spcAft>
          <a:spcPct val="0"/>
        </a:spcAft>
        <a:buClr>
          <a:schemeClr val="tx1"/>
        </a:buClr>
        <a:buSzPct val="85000"/>
        <a:buFont typeface="Helvetica CE" charset="-18"/>
        <a:buChar char="–"/>
        <a:defRPr>
          <a:solidFill>
            <a:srgbClr val="0A017F"/>
          </a:solidFill>
          <a:latin typeface="+mn-lt"/>
          <a:ea typeface="ＭＳ Ｐゴシック" charset="-128"/>
        </a:defRPr>
      </a:lvl8pPr>
      <a:lvl9pPr marL="4114800" indent="-381000" algn="l" rtl="0" fontAlgn="base">
        <a:lnSpc>
          <a:spcPct val="95000"/>
        </a:lnSpc>
        <a:spcBef>
          <a:spcPct val="20000"/>
        </a:spcBef>
        <a:spcAft>
          <a:spcPct val="0"/>
        </a:spcAft>
        <a:buClr>
          <a:schemeClr val="tx1"/>
        </a:buClr>
        <a:buSzPct val="85000"/>
        <a:buFont typeface="Helvetica CE" charset="-18"/>
        <a:buChar char="–"/>
        <a:defRPr>
          <a:solidFill>
            <a:srgbClr val="0A017F"/>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4" Type="http://schemas.openxmlformats.org/officeDocument/2006/relationships/oleObject" Target="../embeddings/Microsoft_Equation1.bin"/><Relationship Id="rId5" Type="http://schemas.openxmlformats.org/officeDocument/2006/relationships/oleObject" Target="../embeddings/Microsoft_Equation2.bin"/><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4" Type="http://schemas.openxmlformats.org/officeDocument/2006/relationships/oleObject" Target="../embeddings/Microsoft_Equation3.bin"/><Relationship Id="rId5" Type="http://schemas.openxmlformats.org/officeDocument/2006/relationships/oleObject" Target="../embeddings/Microsoft_Equation4.bin"/><Relationship Id="rId6" Type="http://schemas.openxmlformats.org/officeDocument/2006/relationships/oleObject" Target="../embeddings/Microsoft_Equation5.bin"/><Relationship Id="rId1" Type="http://schemas.openxmlformats.org/officeDocument/2006/relationships/vmlDrawing" Target="../drawings/vmlDrawing2.vml"/><Relationship Id="rId2"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4" Type="http://schemas.openxmlformats.org/officeDocument/2006/relationships/oleObject" Target="../embeddings/Microsoft_Equation6.bin"/><Relationship Id="rId1" Type="http://schemas.openxmlformats.org/officeDocument/2006/relationships/vmlDrawing" Target="../drawings/vmlDrawing3.vml"/><Relationship Id="rId2"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9.pdf"/><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http://gee.cs.oswego.edu/dl/concurrency-interest/index.html"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9.pdf"/><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image" Target="../media/image9.pdf"/><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image" Target="../media/image9.pdf"/><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2.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chart" Target="../charts/char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chart" Target="../charts/char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chart" Target="../charts/char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 Id="rId3" Type="http://schemas.openxmlformats.org/officeDocument/2006/relationships/chart" Target="../charts/char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 Id="rId3" Type="http://schemas.openxmlformats.org/officeDocument/2006/relationships/chart" Target="../charts/char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9.xml"/><Relationship Id="rId3" Type="http://schemas.openxmlformats.org/officeDocument/2006/relationships/image" Target="../media/image1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242" name="Rectangle 2"/>
          <p:cNvSpPr>
            <a:spLocks noGrp="1" noChangeArrowheads="1"/>
          </p:cNvSpPr>
          <p:nvPr>
            <p:ph type="ctrTitle"/>
          </p:nvPr>
        </p:nvSpPr>
        <p:spPr/>
        <p:txBody>
          <a:bodyPr/>
          <a:lstStyle/>
          <a:p>
            <a:pPr>
              <a:lnSpc>
                <a:spcPct val="100000"/>
              </a:lnSpc>
            </a:pPr>
            <a:r>
              <a:rPr lang="en-US" dirty="0" smtClean="0"/>
              <a:t>13. Introduction to Parallel Programming</a:t>
            </a:r>
          </a:p>
        </p:txBody>
      </p:sp>
      <p:sp>
        <p:nvSpPr>
          <p:cNvPr id="10243" name="Rectangle 3"/>
          <p:cNvSpPr>
            <a:spLocks noGrp="1" noChangeArrowheads="1"/>
          </p:cNvSpPr>
          <p:nvPr>
            <p:ph type="subTitle" idx="1"/>
          </p:nvPr>
        </p:nvSpPr>
        <p:spPr/>
        <p:txBody>
          <a:bodyPr/>
          <a:lstStyle/>
          <a:p>
            <a:r>
              <a:rPr lang="en-US" dirty="0" err="1" smtClean="0"/>
              <a:t>Fabrizio</a:t>
            </a:r>
            <a:r>
              <a:rPr lang="en-US" dirty="0" smtClean="0"/>
              <a:t> </a:t>
            </a:r>
            <a:r>
              <a:rPr lang="en-US" dirty="0" err="1" smtClean="0"/>
              <a:t>Perin</a:t>
            </a:r>
            <a:endParaRPr lang="en-US" dirty="0" smtClean="0"/>
          </a:p>
          <a:p>
            <a:r>
              <a:rPr lang="en-US" dirty="0" smtClean="0"/>
              <a:t>Prof</a:t>
            </a:r>
            <a:r>
              <a:rPr lang="en-US" dirty="0"/>
              <a:t>. O. </a:t>
            </a:r>
            <a:r>
              <a:rPr lang="en-US" dirty="0" smtClean="0"/>
              <a:t>Nierstrasz</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195" name="Rectangle 3"/>
          <p:cNvSpPr>
            <a:spLocks noGrp="1" noChangeArrowheads="1"/>
          </p:cNvSpPr>
          <p:nvPr>
            <p:ph type="title" idx="4294967295"/>
          </p:nvPr>
        </p:nvSpPr>
        <p:spPr>
          <a:xfrm>
            <a:off x="539750" y="554038"/>
            <a:ext cx="8070850" cy="904875"/>
          </a:xfrm>
          <a:ln/>
        </p:spPr>
        <p:txBody>
          <a:bodyPr/>
          <a:lstStyle/>
          <a:p>
            <a:pPr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dirty="0" smtClean="0"/>
              <a:t>Why we should practice parallel programming? </a:t>
            </a:r>
            <a:endParaRPr lang="en-US" sz="2800" b="1" dirty="0">
              <a:solidFill>
                <a:srgbClr val="0A017F"/>
              </a:solidFill>
            </a:endParaRPr>
          </a:p>
        </p:txBody>
      </p:sp>
      <p:sp>
        <p:nvSpPr>
          <p:cNvPr id="12" name="Date Placeholder 3"/>
          <p:cNvSpPr>
            <a:spLocks noGrp="1"/>
          </p:cNvSpPr>
          <p:nvPr>
            <p:ph type="dt" sz="quarter" idx="10"/>
          </p:nvPr>
        </p:nvSpPr>
        <p:spPr>
          <a:xfrm>
            <a:off x="539750" y="6548438"/>
            <a:ext cx="3811588" cy="179387"/>
          </a:xfrm>
          <a:noFill/>
        </p:spPr>
        <p:txBody>
          <a:bodyPr/>
          <a:lstStyle/>
          <a:p>
            <a:r>
              <a:rPr lang="en-US" dirty="0" smtClean="0"/>
              <a:t>© Oscar </a:t>
            </a:r>
            <a:r>
              <a:rPr lang="en-US" dirty="0" err="1" smtClean="0"/>
              <a:t>Nierstrasz</a:t>
            </a:r>
            <a:endParaRPr lang="de-CH" dirty="0" smtClean="0"/>
          </a:p>
        </p:txBody>
      </p:sp>
      <p:sp>
        <p:nvSpPr>
          <p:cNvPr id="13" name="Slide Number Placeholder 5"/>
          <p:cNvSpPr>
            <a:spLocks noGrp="1"/>
          </p:cNvSpPr>
          <p:nvPr>
            <p:ph type="sldNum" sz="quarter" idx="12"/>
          </p:nvPr>
        </p:nvSpPr>
        <p:spPr>
          <a:xfrm>
            <a:off x="7543800" y="6553200"/>
            <a:ext cx="1350963" cy="179388"/>
          </a:xfrm>
          <a:noFill/>
        </p:spPr>
        <p:txBody>
          <a:bodyPr/>
          <a:lstStyle/>
          <a:p>
            <a:fld id="{4C3ED7A8-D5DC-BE4E-AD16-29AB58523544}" type="slidenum">
              <a:rPr lang="de-CH" smtClean="0"/>
              <a:pPr/>
              <a:t>10</a:t>
            </a:fld>
            <a:endParaRPr lang="de-CH" sz="1400" dirty="0" smtClean="0">
              <a:solidFill>
                <a:srgbClr val="7E7E7E"/>
              </a:solidFill>
              <a:latin typeface="Times" charset="0"/>
            </a:endParaRPr>
          </a:p>
        </p:txBody>
      </p:sp>
      <p:sp>
        <p:nvSpPr>
          <p:cNvPr id="14" name="Footer Placeholder 7"/>
          <p:cNvSpPr>
            <a:spLocks noGrp="1"/>
          </p:cNvSpPr>
          <p:nvPr>
            <p:ph type="ftr" sz="quarter" idx="11"/>
          </p:nvPr>
        </p:nvSpPr>
        <p:spPr>
          <a:xfrm>
            <a:off x="107950" y="179388"/>
            <a:ext cx="5399088" cy="252412"/>
          </a:xfrm>
          <a:noFill/>
        </p:spPr>
        <p:txBody>
          <a:bodyPr/>
          <a:lstStyle/>
          <a:p>
            <a:r>
              <a:rPr lang="en-US" dirty="0" smtClean="0"/>
              <a:t>Parallelism</a:t>
            </a:r>
          </a:p>
        </p:txBody>
      </p:sp>
      <p:sp>
        <p:nvSpPr>
          <p:cNvPr id="7" name="Rectangle 6"/>
          <p:cNvSpPr/>
          <p:nvPr/>
        </p:nvSpPr>
        <p:spPr>
          <a:xfrm>
            <a:off x="4191000" y="2590800"/>
            <a:ext cx="4800600" cy="3657600"/>
          </a:xfrm>
          <a:prstGeom prst="rect">
            <a:avLst/>
          </a:prstGeom>
        </p:spPr>
        <p:txBody>
          <a:bodyPr wrap="square">
            <a:noAutofit/>
          </a:bodyPr>
          <a:lstStyle/>
          <a:p>
            <a:r>
              <a:rPr lang="en-US" dirty="0" smtClean="0"/>
              <a:t>Speedup = old running time / new running time</a:t>
            </a:r>
          </a:p>
          <a:p>
            <a:endParaRPr lang="en-US" dirty="0" smtClean="0"/>
          </a:p>
          <a:p>
            <a:r>
              <a:rPr lang="en-US" dirty="0" smtClean="0"/>
              <a:t>Speedup = 140/ 65 = 2.15</a:t>
            </a:r>
          </a:p>
          <a:p>
            <a:endParaRPr lang="en-US" dirty="0" smtClean="0"/>
          </a:p>
          <a:p>
            <a:r>
              <a:rPr lang="en-US" dirty="0" smtClean="0"/>
              <a:t>(parallel version is 2.15 times faster)</a:t>
            </a:r>
            <a:endParaRPr lang="en-US" dirty="0"/>
          </a:p>
        </p:txBody>
      </p:sp>
      <p:sp>
        <p:nvSpPr>
          <p:cNvPr id="15" name="Rectangle 14"/>
          <p:cNvSpPr/>
          <p:nvPr/>
        </p:nvSpPr>
        <p:spPr bwMode="auto">
          <a:xfrm>
            <a:off x="2286000" y="3657600"/>
            <a:ext cx="3810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fontScale="85000" lnSpcReduction="10000"/>
          </a:bodyPr>
          <a:lstStyle/>
          <a:p>
            <a:pPr marL="0" marR="0" indent="0" algn="ctr" defTabSz="914400" latinLnBrk="0">
              <a:lnSpc>
                <a:spcPct val="80000"/>
              </a:lnSpc>
              <a:buClrTx/>
              <a:buSzTx/>
              <a:buFontTx/>
              <a:buNone/>
              <a:tabLst/>
            </a:pPr>
            <a:r>
              <a:rPr lang="en-US" sz="1700" dirty="0" smtClean="0"/>
              <a:t>25</a:t>
            </a:r>
          </a:p>
        </p:txBody>
      </p:sp>
      <p:sp>
        <p:nvSpPr>
          <p:cNvPr id="16" name="Rectangle 15"/>
          <p:cNvSpPr/>
          <p:nvPr/>
        </p:nvSpPr>
        <p:spPr bwMode="auto">
          <a:xfrm>
            <a:off x="2286000" y="3200400"/>
            <a:ext cx="17526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algn="ctr">
              <a:lnSpc>
                <a:spcPct val="80000"/>
              </a:lnSpc>
            </a:pPr>
            <a:r>
              <a:rPr lang="en-US" sz="1700" dirty="0" smtClean="0"/>
              <a:t>20</a:t>
            </a:r>
          </a:p>
        </p:txBody>
      </p:sp>
      <p:sp>
        <p:nvSpPr>
          <p:cNvPr id="17" name="Rectangle 16"/>
          <p:cNvSpPr/>
          <p:nvPr/>
        </p:nvSpPr>
        <p:spPr bwMode="auto">
          <a:xfrm>
            <a:off x="2743200" y="3657600"/>
            <a:ext cx="3810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marL="0" marR="0" indent="0" algn="ctr" defTabSz="914400" latinLnBrk="0">
              <a:lnSpc>
                <a:spcPct val="80000"/>
              </a:lnSpc>
              <a:buClrTx/>
              <a:buSzTx/>
              <a:buFontTx/>
              <a:buNone/>
              <a:tabLst/>
            </a:pPr>
            <a:r>
              <a:rPr lang="en-US" sz="1400" dirty="0" smtClean="0"/>
              <a:t>25</a:t>
            </a:r>
          </a:p>
        </p:txBody>
      </p:sp>
      <p:sp>
        <p:nvSpPr>
          <p:cNvPr id="18" name="Rectangle 17"/>
          <p:cNvSpPr/>
          <p:nvPr/>
        </p:nvSpPr>
        <p:spPr bwMode="auto">
          <a:xfrm>
            <a:off x="3200400" y="3657600"/>
            <a:ext cx="3810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marL="0" marR="0" indent="0" algn="ctr" defTabSz="914400" latinLnBrk="0">
              <a:lnSpc>
                <a:spcPct val="80000"/>
              </a:lnSpc>
              <a:buClrTx/>
              <a:buSzTx/>
              <a:buFontTx/>
              <a:buNone/>
              <a:tabLst/>
            </a:pPr>
            <a:r>
              <a:rPr lang="en-US" sz="1400" dirty="0" smtClean="0"/>
              <a:t>25</a:t>
            </a:r>
          </a:p>
        </p:txBody>
      </p:sp>
      <p:sp>
        <p:nvSpPr>
          <p:cNvPr id="19" name="Rectangle 18"/>
          <p:cNvSpPr/>
          <p:nvPr/>
        </p:nvSpPr>
        <p:spPr bwMode="auto">
          <a:xfrm>
            <a:off x="3657600" y="3657600"/>
            <a:ext cx="3810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marL="0" marR="0" indent="0" algn="ctr" defTabSz="914400" latinLnBrk="0">
              <a:lnSpc>
                <a:spcPct val="80000"/>
              </a:lnSpc>
              <a:buClrTx/>
              <a:buSzTx/>
              <a:buFontTx/>
              <a:buNone/>
              <a:tabLst/>
            </a:pPr>
            <a:r>
              <a:rPr lang="en-US" sz="1400" dirty="0" smtClean="0"/>
              <a:t>25</a:t>
            </a:r>
          </a:p>
        </p:txBody>
      </p:sp>
      <p:sp>
        <p:nvSpPr>
          <p:cNvPr id="20" name="Rectangle 19"/>
          <p:cNvSpPr/>
          <p:nvPr/>
        </p:nvSpPr>
        <p:spPr bwMode="auto">
          <a:xfrm>
            <a:off x="2286000" y="4114800"/>
            <a:ext cx="17526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algn="ctr">
              <a:lnSpc>
                <a:spcPct val="80000"/>
              </a:lnSpc>
            </a:pPr>
            <a:r>
              <a:rPr lang="en-US" sz="1700" dirty="0" smtClean="0"/>
              <a:t>20</a:t>
            </a:r>
          </a:p>
        </p:txBody>
      </p:sp>
      <p:sp>
        <p:nvSpPr>
          <p:cNvPr id="24" name="Down Arrow 23"/>
          <p:cNvSpPr/>
          <p:nvPr/>
        </p:nvSpPr>
        <p:spPr bwMode="auto">
          <a:xfrm>
            <a:off x="1981200" y="3048000"/>
            <a:ext cx="228600" cy="1752600"/>
          </a:xfrm>
          <a:prstGeom prst="downArrow">
            <a:avLst>
              <a:gd name="adj1" fmla="val 37373"/>
              <a:gd name="adj2" fmla="val 48246"/>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Helvetica" charset="0"/>
            </a:endParaRPr>
          </a:p>
        </p:txBody>
      </p:sp>
      <p:sp>
        <p:nvSpPr>
          <p:cNvPr id="25" name="Rectangle 24"/>
          <p:cNvSpPr/>
          <p:nvPr/>
        </p:nvSpPr>
        <p:spPr bwMode="auto">
          <a:xfrm>
            <a:off x="152400" y="3200400"/>
            <a:ext cx="17526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algn="ctr">
              <a:lnSpc>
                <a:spcPct val="80000"/>
              </a:lnSpc>
            </a:pPr>
            <a:r>
              <a:rPr lang="en-US" sz="1700" dirty="0" smtClean="0"/>
              <a:t>20</a:t>
            </a:r>
          </a:p>
        </p:txBody>
      </p:sp>
      <p:sp>
        <p:nvSpPr>
          <p:cNvPr id="26" name="Rectangle 25"/>
          <p:cNvSpPr/>
          <p:nvPr/>
        </p:nvSpPr>
        <p:spPr bwMode="auto">
          <a:xfrm>
            <a:off x="152400" y="3657600"/>
            <a:ext cx="17526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algn="ctr">
              <a:lnSpc>
                <a:spcPct val="80000"/>
              </a:lnSpc>
            </a:pPr>
            <a:r>
              <a:rPr lang="en-US" sz="1700" dirty="0" smtClean="0"/>
              <a:t>100</a:t>
            </a:r>
          </a:p>
        </p:txBody>
      </p:sp>
      <p:sp>
        <p:nvSpPr>
          <p:cNvPr id="27" name="Rectangle 26"/>
          <p:cNvSpPr/>
          <p:nvPr/>
        </p:nvSpPr>
        <p:spPr bwMode="auto">
          <a:xfrm>
            <a:off x="152400" y="4114800"/>
            <a:ext cx="17526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algn="ctr">
              <a:lnSpc>
                <a:spcPct val="80000"/>
              </a:lnSpc>
            </a:pPr>
            <a:r>
              <a:rPr lang="en-US" sz="1700" dirty="0" smtClean="0"/>
              <a:t>20</a:t>
            </a:r>
            <a:endParaRPr lang="en-US" sz="1700" dirty="0"/>
          </a:p>
        </p:txBody>
      </p:sp>
      <p:sp>
        <p:nvSpPr>
          <p:cNvPr id="21" name="TextBox 20"/>
          <p:cNvSpPr txBox="1"/>
          <p:nvPr/>
        </p:nvSpPr>
        <p:spPr>
          <a:xfrm>
            <a:off x="685800" y="4648200"/>
            <a:ext cx="698178" cy="461665"/>
          </a:xfrm>
          <a:prstGeom prst="rect">
            <a:avLst/>
          </a:prstGeom>
          <a:noFill/>
        </p:spPr>
        <p:txBody>
          <a:bodyPr wrap="square" rtlCol="0">
            <a:spAutoFit/>
          </a:bodyPr>
          <a:lstStyle/>
          <a:p>
            <a:pPr algn="ctr"/>
            <a:r>
              <a:rPr lang="en-US" dirty="0" smtClean="0"/>
              <a:t>140</a:t>
            </a:r>
            <a:endParaRPr lang="en-US" dirty="0"/>
          </a:p>
        </p:txBody>
      </p:sp>
      <p:sp>
        <p:nvSpPr>
          <p:cNvPr id="22" name="TextBox 21"/>
          <p:cNvSpPr txBox="1"/>
          <p:nvPr/>
        </p:nvSpPr>
        <p:spPr>
          <a:xfrm>
            <a:off x="2819400" y="4648200"/>
            <a:ext cx="698178" cy="461665"/>
          </a:xfrm>
          <a:prstGeom prst="rect">
            <a:avLst/>
          </a:prstGeom>
          <a:noFill/>
        </p:spPr>
        <p:txBody>
          <a:bodyPr wrap="square" rtlCol="0">
            <a:spAutoFit/>
          </a:bodyPr>
          <a:lstStyle/>
          <a:p>
            <a:pPr algn="ctr"/>
            <a:r>
              <a:rPr lang="en-US" dirty="0" smtClean="0"/>
              <a:t>65</a:t>
            </a:r>
            <a:endParaRPr lang="en-US" dirty="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195" name="Rectangle 3"/>
          <p:cNvSpPr>
            <a:spLocks noGrp="1" noChangeArrowheads="1"/>
          </p:cNvSpPr>
          <p:nvPr>
            <p:ph type="title" idx="4294967295"/>
          </p:nvPr>
        </p:nvSpPr>
        <p:spPr>
          <a:xfrm>
            <a:off x="539750" y="554038"/>
            <a:ext cx="8070850" cy="904875"/>
          </a:xfrm>
          <a:ln/>
        </p:spPr>
        <p:txBody>
          <a:bodyPr/>
          <a:lstStyle/>
          <a:p>
            <a:pPr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dirty="0" smtClean="0"/>
              <a:t>Why we should practice parallel programming? </a:t>
            </a:r>
            <a:endParaRPr lang="en-US" sz="2800" b="1" dirty="0">
              <a:solidFill>
                <a:srgbClr val="0A017F"/>
              </a:solidFill>
            </a:endParaRPr>
          </a:p>
        </p:txBody>
      </p:sp>
      <p:sp>
        <p:nvSpPr>
          <p:cNvPr id="12" name="Date Placeholder 3"/>
          <p:cNvSpPr>
            <a:spLocks noGrp="1"/>
          </p:cNvSpPr>
          <p:nvPr>
            <p:ph type="dt" sz="quarter" idx="10"/>
          </p:nvPr>
        </p:nvSpPr>
        <p:spPr>
          <a:xfrm>
            <a:off x="539750" y="6548438"/>
            <a:ext cx="3811588" cy="179387"/>
          </a:xfrm>
          <a:noFill/>
        </p:spPr>
        <p:txBody>
          <a:bodyPr/>
          <a:lstStyle/>
          <a:p>
            <a:r>
              <a:rPr lang="en-US" dirty="0" smtClean="0"/>
              <a:t>© Oscar </a:t>
            </a:r>
            <a:r>
              <a:rPr lang="en-US" dirty="0" err="1" smtClean="0"/>
              <a:t>Nierstrasz</a:t>
            </a:r>
            <a:endParaRPr lang="de-CH" dirty="0" smtClean="0"/>
          </a:p>
        </p:txBody>
      </p:sp>
      <p:sp>
        <p:nvSpPr>
          <p:cNvPr id="13" name="Slide Number Placeholder 5"/>
          <p:cNvSpPr>
            <a:spLocks noGrp="1"/>
          </p:cNvSpPr>
          <p:nvPr>
            <p:ph type="sldNum" sz="quarter" idx="12"/>
          </p:nvPr>
        </p:nvSpPr>
        <p:spPr>
          <a:xfrm>
            <a:off x="7543800" y="6553200"/>
            <a:ext cx="1350963" cy="179388"/>
          </a:xfrm>
          <a:noFill/>
        </p:spPr>
        <p:txBody>
          <a:bodyPr/>
          <a:lstStyle/>
          <a:p>
            <a:fld id="{4C3ED7A8-D5DC-BE4E-AD16-29AB58523544}" type="slidenum">
              <a:rPr lang="de-CH" smtClean="0"/>
              <a:pPr/>
              <a:t>11</a:t>
            </a:fld>
            <a:endParaRPr lang="de-CH" sz="1400" dirty="0" smtClean="0">
              <a:solidFill>
                <a:srgbClr val="7E7E7E"/>
              </a:solidFill>
              <a:latin typeface="Times" charset="0"/>
            </a:endParaRPr>
          </a:p>
        </p:txBody>
      </p:sp>
      <p:sp>
        <p:nvSpPr>
          <p:cNvPr id="14" name="Footer Placeholder 7"/>
          <p:cNvSpPr>
            <a:spLocks noGrp="1"/>
          </p:cNvSpPr>
          <p:nvPr>
            <p:ph type="ftr" sz="quarter" idx="11"/>
          </p:nvPr>
        </p:nvSpPr>
        <p:spPr>
          <a:xfrm>
            <a:off x="107950" y="179388"/>
            <a:ext cx="5399088" cy="252412"/>
          </a:xfrm>
          <a:noFill/>
        </p:spPr>
        <p:txBody>
          <a:bodyPr/>
          <a:lstStyle/>
          <a:p>
            <a:r>
              <a:rPr lang="en-US" dirty="0" smtClean="0"/>
              <a:t>Parallelism</a:t>
            </a:r>
          </a:p>
        </p:txBody>
      </p:sp>
      <p:sp>
        <p:nvSpPr>
          <p:cNvPr id="15" name="Rectangle 14"/>
          <p:cNvSpPr/>
          <p:nvPr/>
        </p:nvSpPr>
        <p:spPr bwMode="auto">
          <a:xfrm>
            <a:off x="2286000" y="3657600"/>
            <a:ext cx="3810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fontScale="85000" lnSpcReduction="10000"/>
          </a:bodyPr>
          <a:lstStyle/>
          <a:p>
            <a:pPr marL="0" marR="0" indent="0" algn="ctr" defTabSz="914400" latinLnBrk="0">
              <a:lnSpc>
                <a:spcPct val="80000"/>
              </a:lnSpc>
              <a:buClrTx/>
              <a:buSzTx/>
              <a:buFontTx/>
              <a:buNone/>
              <a:tabLst/>
            </a:pPr>
            <a:r>
              <a:rPr lang="en-US" sz="1700" dirty="0" smtClean="0"/>
              <a:t>25</a:t>
            </a:r>
          </a:p>
        </p:txBody>
      </p:sp>
      <p:sp>
        <p:nvSpPr>
          <p:cNvPr id="16" name="Rectangle 15"/>
          <p:cNvSpPr/>
          <p:nvPr/>
        </p:nvSpPr>
        <p:spPr bwMode="auto">
          <a:xfrm>
            <a:off x="2286000" y="3200400"/>
            <a:ext cx="17526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algn="ctr">
              <a:lnSpc>
                <a:spcPct val="80000"/>
              </a:lnSpc>
            </a:pPr>
            <a:r>
              <a:rPr lang="en-US" sz="1700" dirty="0" smtClean="0"/>
              <a:t>20</a:t>
            </a:r>
          </a:p>
        </p:txBody>
      </p:sp>
      <p:sp>
        <p:nvSpPr>
          <p:cNvPr id="17" name="Rectangle 16"/>
          <p:cNvSpPr/>
          <p:nvPr/>
        </p:nvSpPr>
        <p:spPr bwMode="auto">
          <a:xfrm>
            <a:off x="2743200" y="3657600"/>
            <a:ext cx="3810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marL="0" marR="0" indent="0" algn="ctr" defTabSz="914400" latinLnBrk="0">
              <a:lnSpc>
                <a:spcPct val="80000"/>
              </a:lnSpc>
              <a:buClrTx/>
              <a:buSzTx/>
              <a:buFontTx/>
              <a:buNone/>
              <a:tabLst/>
            </a:pPr>
            <a:r>
              <a:rPr lang="en-US" sz="1400" dirty="0" smtClean="0"/>
              <a:t>25</a:t>
            </a:r>
          </a:p>
        </p:txBody>
      </p:sp>
      <p:sp>
        <p:nvSpPr>
          <p:cNvPr id="18" name="Rectangle 17"/>
          <p:cNvSpPr/>
          <p:nvPr/>
        </p:nvSpPr>
        <p:spPr bwMode="auto">
          <a:xfrm>
            <a:off x="3200400" y="3657600"/>
            <a:ext cx="3810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marL="0" marR="0" indent="0" algn="ctr" defTabSz="914400" latinLnBrk="0">
              <a:lnSpc>
                <a:spcPct val="80000"/>
              </a:lnSpc>
              <a:buClrTx/>
              <a:buSzTx/>
              <a:buFontTx/>
              <a:buNone/>
              <a:tabLst/>
            </a:pPr>
            <a:r>
              <a:rPr lang="en-US" sz="1400" dirty="0" smtClean="0"/>
              <a:t>25</a:t>
            </a:r>
          </a:p>
        </p:txBody>
      </p:sp>
      <p:sp>
        <p:nvSpPr>
          <p:cNvPr id="19" name="Rectangle 18"/>
          <p:cNvSpPr/>
          <p:nvPr/>
        </p:nvSpPr>
        <p:spPr bwMode="auto">
          <a:xfrm>
            <a:off x="3657600" y="3657600"/>
            <a:ext cx="3810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marL="0" marR="0" indent="0" algn="ctr" defTabSz="914400" latinLnBrk="0">
              <a:lnSpc>
                <a:spcPct val="80000"/>
              </a:lnSpc>
              <a:buClrTx/>
              <a:buSzTx/>
              <a:buFontTx/>
              <a:buNone/>
              <a:tabLst/>
            </a:pPr>
            <a:r>
              <a:rPr lang="en-US" sz="1400" dirty="0" smtClean="0"/>
              <a:t>25</a:t>
            </a:r>
          </a:p>
        </p:txBody>
      </p:sp>
      <p:sp>
        <p:nvSpPr>
          <p:cNvPr id="20" name="Rectangle 19"/>
          <p:cNvSpPr/>
          <p:nvPr/>
        </p:nvSpPr>
        <p:spPr bwMode="auto">
          <a:xfrm>
            <a:off x="2286000" y="4114800"/>
            <a:ext cx="17526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algn="ctr">
              <a:lnSpc>
                <a:spcPct val="80000"/>
              </a:lnSpc>
            </a:pPr>
            <a:r>
              <a:rPr lang="en-US" sz="1700" dirty="0" smtClean="0"/>
              <a:t>20</a:t>
            </a:r>
          </a:p>
        </p:txBody>
      </p:sp>
      <p:sp>
        <p:nvSpPr>
          <p:cNvPr id="24" name="Down Arrow 23"/>
          <p:cNvSpPr/>
          <p:nvPr/>
        </p:nvSpPr>
        <p:spPr bwMode="auto">
          <a:xfrm>
            <a:off x="1981200" y="3048000"/>
            <a:ext cx="228600" cy="1752600"/>
          </a:xfrm>
          <a:prstGeom prst="downArrow">
            <a:avLst>
              <a:gd name="adj1" fmla="val 37373"/>
              <a:gd name="adj2" fmla="val 48246"/>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Helvetica" charset="0"/>
            </a:endParaRPr>
          </a:p>
        </p:txBody>
      </p:sp>
      <p:sp>
        <p:nvSpPr>
          <p:cNvPr id="25" name="Rectangle 24"/>
          <p:cNvSpPr/>
          <p:nvPr/>
        </p:nvSpPr>
        <p:spPr bwMode="auto">
          <a:xfrm>
            <a:off x="152400" y="3200400"/>
            <a:ext cx="17526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algn="ctr">
              <a:lnSpc>
                <a:spcPct val="80000"/>
              </a:lnSpc>
            </a:pPr>
            <a:r>
              <a:rPr lang="en-US" sz="1700" dirty="0" smtClean="0"/>
              <a:t>20</a:t>
            </a:r>
          </a:p>
        </p:txBody>
      </p:sp>
      <p:sp>
        <p:nvSpPr>
          <p:cNvPr id="26" name="Rectangle 25"/>
          <p:cNvSpPr/>
          <p:nvPr/>
        </p:nvSpPr>
        <p:spPr bwMode="auto">
          <a:xfrm>
            <a:off x="152400" y="3657600"/>
            <a:ext cx="17526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algn="ctr">
              <a:lnSpc>
                <a:spcPct val="80000"/>
              </a:lnSpc>
            </a:pPr>
            <a:r>
              <a:rPr lang="en-US" sz="1700" dirty="0" smtClean="0"/>
              <a:t>100</a:t>
            </a:r>
          </a:p>
        </p:txBody>
      </p:sp>
      <p:sp>
        <p:nvSpPr>
          <p:cNvPr id="27" name="Rectangle 26"/>
          <p:cNvSpPr/>
          <p:nvPr/>
        </p:nvSpPr>
        <p:spPr bwMode="auto">
          <a:xfrm>
            <a:off x="152400" y="4114800"/>
            <a:ext cx="17526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algn="ctr">
              <a:lnSpc>
                <a:spcPct val="80000"/>
              </a:lnSpc>
            </a:pPr>
            <a:r>
              <a:rPr lang="en-US" sz="1700" dirty="0" smtClean="0"/>
              <a:t>20</a:t>
            </a:r>
            <a:endParaRPr lang="en-US" sz="1700" dirty="0"/>
          </a:p>
        </p:txBody>
      </p:sp>
      <p:sp>
        <p:nvSpPr>
          <p:cNvPr id="21" name="TextBox 20"/>
          <p:cNvSpPr txBox="1"/>
          <p:nvPr/>
        </p:nvSpPr>
        <p:spPr>
          <a:xfrm>
            <a:off x="685800" y="4648200"/>
            <a:ext cx="698178" cy="461665"/>
          </a:xfrm>
          <a:prstGeom prst="rect">
            <a:avLst/>
          </a:prstGeom>
          <a:noFill/>
        </p:spPr>
        <p:txBody>
          <a:bodyPr wrap="square" rtlCol="0">
            <a:spAutoFit/>
          </a:bodyPr>
          <a:lstStyle/>
          <a:p>
            <a:pPr algn="ctr"/>
            <a:r>
              <a:rPr lang="en-US" dirty="0" smtClean="0"/>
              <a:t>140</a:t>
            </a:r>
            <a:endParaRPr lang="en-US" dirty="0"/>
          </a:p>
        </p:txBody>
      </p:sp>
      <p:sp>
        <p:nvSpPr>
          <p:cNvPr id="22" name="TextBox 21"/>
          <p:cNvSpPr txBox="1"/>
          <p:nvPr/>
        </p:nvSpPr>
        <p:spPr>
          <a:xfrm>
            <a:off x="2819400" y="4648200"/>
            <a:ext cx="698178" cy="461665"/>
          </a:xfrm>
          <a:prstGeom prst="rect">
            <a:avLst/>
          </a:prstGeom>
          <a:noFill/>
        </p:spPr>
        <p:txBody>
          <a:bodyPr wrap="square" rtlCol="0">
            <a:spAutoFit/>
          </a:bodyPr>
          <a:lstStyle/>
          <a:p>
            <a:pPr algn="ctr"/>
            <a:r>
              <a:rPr lang="en-US" dirty="0" smtClean="0"/>
              <a:t>65</a:t>
            </a:r>
            <a:endParaRPr lang="en-US" dirty="0"/>
          </a:p>
        </p:txBody>
      </p:sp>
      <p:graphicFrame>
        <p:nvGraphicFramePr>
          <p:cNvPr id="128002" name="Object 2"/>
          <p:cNvGraphicFramePr>
            <a:graphicFrameLocks noChangeAspect="1"/>
          </p:cNvGraphicFramePr>
          <p:nvPr/>
        </p:nvGraphicFramePr>
        <p:xfrm>
          <a:off x="4648200" y="2667000"/>
          <a:ext cx="3736947" cy="1447800"/>
        </p:xfrm>
        <a:graphic>
          <a:graphicData uri="http://schemas.openxmlformats.org/presentationml/2006/ole">
            <p:oleObj spid="_x0000_s128002" name="Equation" r:id="rId4" imgW="1409700" imgH="546100" progId="Equation.3">
              <p:embed/>
            </p:oleObj>
          </a:graphicData>
        </a:graphic>
      </p:graphicFrame>
      <p:graphicFrame>
        <p:nvGraphicFramePr>
          <p:cNvPr id="128003" name="Object 3"/>
          <p:cNvGraphicFramePr>
            <a:graphicFrameLocks noChangeAspect="1"/>
          </p:cNvGraphicFramePr>
          <p:nvPr/>
        </p:nvGraphicFramePr>
        <p:xfrm>
          <a:off x="4724400" y="4572000"/>
          <a:ext cx="3810000" cy="990600"/>
        </p:xfrm>
        <a:graphic>
          <a:graphicData uri="http://schemas.openxmlformats.org/presentationml/2006/ole">
            <p:oleObj spid="_x0000_s128003" name="Equation" r:id="rId5" imgW="1612900" imgH="419100" progId="Equation.3">
              <p:embed/>
            </p:oleObj>
          </a:graphicData>
        </a:graphic>
      </p:graphicFrame>
      <p:sp>
        <p:nvSpPr>
          <p:cNvPr id="23" name="Rectangle 4"/>
          <p:cNvSpPr txBox="1">
            <a:spLocks noChangeArrowheads="1"/>
          </p:cNvSpPr>
          <p:nvPr/>
        </p:nvSpPr>
        <p:spPr bwMode="auto">
          <a:xfrm>
            <a:off x="3505200" y="1752600"/>
            <a:ext cx="2286000" cy="609600"/>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algn="ctr">
              <a:tabLst>
                <a:tab pos="355600" algn="l"/>
                <a:tab pos="711200" algn="l"/>
                <a:tab pos="1065213" algn="l"/>
                <a:tab pos="1420813" algn="l"/>
                <a:tab pos="1778000" algn="l"/>
                <a:tab pos="2133600" algn="l"/>
                <a:tab pos="2487613" algn="l"/>
                <a:tab pos="2843213" algn="l"/>
                <a:tab pos="3200400" algn="l"/>
                <a:tab pos="3556000" algn="l"/>
                <a:tab pos="3911600" algn="l"/>
                <a:tab pos="4265613" algn="l"/>
                <a:tab pos="4343400" algn="l"/>
                <a:tab pos="5067300" algn="l"/>
                <a:tab pos="5791200" algn="l"/>
                <a:tab pos="6515100" algn="l"/>
              </a:tabLst>
            </a:pPr>
            <a:r>
              <a:rPr lang="en-GB" sz="2800" dirty="0" smtClean="0">
                <a:solidFill>
                  <a:srgbClr val="000052"/>
                </a:solidFill>
                <a:latin typeface="ArialMT" pitchFamily="32" charset="0"/>
                <a:ea typeface="ArialMT" pitchFamily="32" charset="0"/>
                <a:cs typeface="ArialMT" pitchFamily="32" charset="0"/>
              </a:rPr>
              <a:t>Amdahl’s law</a:t>
            </a:r>
            <a:endParaRPr lang="en-GB" dirty="0">
              <a:solidFill>
                <a:srgbClr val="0B5502"/>
              </a:solidFill>
              <a:latin typeface="ArialMT" pitchFamily="32" charset="0"/>
              <a:ea typeface="ArialMT" pitchFamily="32" charset="0"/>
              <a:cs typeface="ArialMT" pitchFamily="32" charset="0"/>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195" name="Rectangle 3"/>
          <p:cNvSpPr>
            <a:spLocks noGrp="1" noChangeArrowheads="1"/>
          </p:cNvSpPr>
          <p:nvPr>
            <p:ph type="title" idx="4294967295"/>
          </p:nvPr>
        </p:nvSpPr>
        <p:spPr>
          <a:xfrm>
            <a:off x="539750" y="554038"/>
            <a:ext cx="8070850" cy="904875"/>
          </a:xfrm>
          <a:ln/>
        </p:spPr>
        <p:txBody>
          <a:bodyPr/>
          <a:lstStyle/>
          <a:p>
            <a:pPr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dirty="0" smtClean="0"/>
              <a:t>Why we should practice parallel programming? </a:t>
            </a:r>
            <a:endParaRPr lang="en-US" sz="2800" b="1" dirty="0">
              <a:solidFill>
                <a:srgbClr val="0A017F"/>
              </a:solidFill>
            </a:endParaRPr>
          </a:p>
        </p:txBody>
      </p:sp>
      <p:sp>
        <p:nvSpPr>
          <p:cNvPr id="12" name="Date Placeholder 3"/>
          <p:cNvSpPr>
            <a:spLocks noGrp="1"/>
          </p:cNvSpPr>
          <p:nvPr>
            <p:ph type="dt" sz="quarter" idx="10"/>
          </p:nvPr>
        </p:nvSpPr>
        <p:spPr>
          <a:xfrm>
            <a:off x="539750" y="6548438"/>
            <a:ext cx="3811588" cy="179387"/>
          </a:xfrm>
          <a:noFill/>
        </p:spPr>
        <p:txBody>
          <a:bodyPr/>
          <a:lstStyle/>
          <a:p>
            <a:r>
              <a:rPr lang="en-US" dirty="0" smtClean="0"/>
              <a:t>© Oscar </a:t>
            </a:r>
            <a:r>
              <a:rPr lang="en-US" dirty="0" err="1" smtClean="0"/>
              <a:t>Nierstrasz</a:t>
            </a:r>
            <a:endParaRPr lang="de-CH" dirty="0" smtClean="0"/>
          </a:p>
        </p:txBody>
      </p:sp>
      <p:sp>
        <p:nvSpPr>
          <p:cNvPr id="13" name="Slide Number Placeholder 5"/>
          <p:cNvSpPr>
            <a:spLocks noGrp="1"/>
          </p:cNvSpPr>
          <p:nvPr>
            <p:ph type="sldNum" sz="quarter" idx="12"/>
          </p:nvPr>
        </p:nvSpPr>
        <p:spPr>
          <a:xfrm>
            <a:off x="7543800" y="6553200"/>
            <a:ext cx="1350963" cy="179388"/>
          </a:xfrm>
          <a:noFill/>
        </p:spPr>
        <p:txBody>
          <a:bodyPr/>
          <a:lstStyle/>
          <a:p>
            <a:fld id="{4C3ED7A8-D5DC-BE4E-AD16-29AB58523544}" type="slidenum">
              <a:rPr lang="de-CH" smtClean="0"/>
              <a:pPr/>
              <a:t>12</a:t>
            </a:fld>
            <a:endParaRPr lang="de-CH" sz="1400" dirty="0" smtClean="0">
              <a:solidFill>
                <a:srgbClr val="7E7E7E"/>
              </a:solidFill>
              <a:latin typeface="Times" charset="0"/>
            </a:endParaRPr>
          </a:p>
        </p:txBody>
      </p:sp>
      <p:sp>
        <p:nvSpPr>
          <p:cNvPr id="14" name="Footer Placeholder 7"/>
          <p:cNvSpPr>
            <a:spLocks noGrp="1"/>
          </p:cNvSpPr>
          <p:nvPr>
            <p:ph type="ftr" sz="quarter" idx="11"/>
          </p:nvPr>
        </p:nvSpPr>
        <p:spPr>
          <a:xfrm>
            <a:off x="107950" y="179388"/>
            <a:ext cx="5399088" cy="252412"/>
          </a:xfrm>
          <a:noFill/>
        </p:spPr>
        <p:txBody>
          <a:bodyPr/>
          <a:lstStyle/>
          <a:p>
            <a:r>
              <a:rPr lang="en-US" dirty="0" smtClean="0"/>
              <a:t>Parallelism</a:t>
            </a:r>
          </a:p>
        </p:txBody>
      </p:sp>
      <p:sp>
        <p:nvSpPr>
          <p:cNvPr id="10" name="Rectangle 4"/>
          <p:cNvSpPr txBox="1">
            <a:spLocks noChangeArrowheads="1"/>
          </p:cNvSpPr>
          <p:nvPr/>
        </p:nvSpPr>
        <p:spPr bwMode="auto">
          <a:xfrm>
            <a:off x="3505200" y="1752600"/>
            <a:ext cx="2286000" cy="609600"/>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algn="ctr">
              <a:tabLst>
                <a:tab pos="355600" algn="l"/>
                <a:tab pos="711200" algn="l"/>
                <a:tab pos="1065213" algn="l"/>
                <a:tab pos="1420813" algn="l"/>
                <a:tab pos="1778000" algn="l"/>
                <a:tab pos="2133600" algn="l"/>
                <a:tab pos="2487613" algn="l"/>
                <a:tab pos="2843213" algn="l"/>
                <a:tab pos="3200400" algn="l"/>
                <a:tab pos="3556000" algn="l"/>
                <a:tab pos="3911600" algn="l"/>
                <a:tab pos="4265613" algn="l"/>
                <a:tab pos="4343400" algn="l"/>
                <a:tab pos="5067300" algn="l"/>
                <a:tab pos="5791200" algn="l"/>
                <a:tab pos="6515100" algn="l"/>
              </a:tabLst>
            </a:pPr>
            <a:r>
              <a:rPr lang="en-GB" sz="2800" dirty="0" smtClean="0">
                <a:solidFill>
                  <a:srgbClr val="000052"/>
                </a:solidFill>
                <a:latin typeface="ArialMT" pitchFamily="32" charset="0"/>
                <a:ea typeface="ArialMT" pitchFamily="32" charset="0"/>
                <a:cs typeface="ArialMT" pitchFamily="32" charset="0"/>
              </a:rPr>
              <a:t>Amdahl’s law</a:t>
            </a:r>
            <a:endParaRPr lang="en-GB" dirty="0">
              <a:solidFill>
                <a:srgbClr val="0B5502"/>
              </a:solidFill>
              <a:latin typeface="ArialMT" pitchFamily="32" charset="0"/>
              <a:ea typeface="ArialMT" pitchFamily="32" charset="0"/>
              <a:cs typeface="ArialMT" pitchFamily="32" charset="0"/>
            </a:endParaRPr>
          </a:p>
        </p:txBody>
      </p:sp>
      <p:sp>
        <p:nvSpPr>
          <p:cNvPr id="15" name="Rectangle 14"/>
          <p:cNvSpPr/>
          <p:nvPr/>
        </p:nvSpPr>
        <p:spPr bwMode="auto">
          <a:xfrm>
            <a:off x="2286000" y="3657600"/>
            <a:ext cx="3810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fontScale="85000" lnSpcReduction="10000"/>
          </a:bodyPr>
          <a:lstStyle/>
          <a:p>
            <a:pPr marL="0" marR="0" indent="0" algn="ctr" defTabSz="914400" latinLnBrk="0">
              <a:lnSpc>
                <a:spcPct val="80000"/>
              </a:lnSpc>
              <a:buClrTx/>
              <a:buSzTx/>
              <a:buFontTx/>
              <a:buNone/>
              <a:tabLst/>
            </a:pPr>
            <a:r>
              <a:rPr lang="en-US" sz="1700" dirty="0" smtClean="0"/>
              <a:t>25</a:t>
            </a:r>
          </a:p>
        </p:txBody>
      </p:sp>
      <p:sp>
        <p:nvSpPr>
          <p:cNvPr id="16" name="Rectangle 15"/>
          <p:cNvSpPr/>
          <p:nvPr/>
        </p:nvSpPr>
        <p:spPr bwMode="auto">
          <a:xfrm>
            <a:off x="2286000" y="3200400"/>
            <a:ext cx="17526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algn="ctr">
              <a:lnSpc>
                <a:spcPct val="80000"/>
              </a:lnSpc>
            </a:pPr>
            <a:r>
              <a:rPr lang="en-US" sz="1700" dirty="0" smtClean="0"/>
              <a:t>20</a:t>
            </a:r>
          </a:p>
        </p:txBody>
      </p:sp>
      <p:sp>
        <p:nvSpPr>
          <p:cNvPr id="17" name="Rectangle 16"/>
          <p:cNvSpPr/>
          <p:nvPr/>
        </p:nvSpPr>
        <p:spPr bwMode="auto">
          <a:xfrm>
            <a:off x="2743200" y="3657600"/>
            <a:ext cx="3810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marL="0" marR="0" indent="0" algn="ctr" defTabSz="914400" latinLnBrk="0">
              <a:lnSpc>
                <a:spcPct val="80000"/>
              </a:lnSpc>
              <a:buClrTx/>
              <a:buSzTx/>
              <a:buFontTx/>
              <a:buNone/>
              <a:tabLst/>
            </a:pPr>
            <a:r>
              <a:rPr lang="en-US" sz="1400" dirty="0" smtClean="0"/>
              <a:t>25</a:t>
            </a:r>
          </a:p>
        </p:txBody>
      </p:sp>
      <p:sp>
        <p:nvSpPr>
          <p:cNvPr id="18" name="Rectangle 17"/>
          <p:cNvSpPr/>
          <p:nvPr/>
        </p:nvSpPr>
        <p:spPr bwMode="auto">
          <a:xfrm>
            <a:off x="3200400" y="3657600"/>
            <a:ext cx="3810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marL="0" marR="0" indent="0" algn="ctr" defTabSz="914400" latinLnBrk="0">
              <a:lnSpc>
                <a:spcPct val="80000"/>
              </a:lnSpc>
              <a:buClrTx/>
              <a:buSzTx/>
              <a:buFontTx/>
              <a:buNone/>
              <a:tabLst/>
            </a:pPr>
            <a:r>
              <a:rPr lang="en-US" sz="1400" dirty="0" smtClean="0"/>
              <a:t>25</a:t>
            </a:r>
          </a:p>
        </p:txBody>
      </p:sp>
      <p:sp>
        <p:nvSpPr>
          <p:cNvPr id="19" name="Rectangle 18"/>
          <p:cNvSpPr/>
          <p:nvPr/>
        </p:nvSpPr>
        <p:spPr bwMode="auto">
          <a:xfrm>
            <a:off x="3657600" y="3657600"/>
            <a:ext cx="3810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marL="0" marR="0" indent="0" algn="ctr" defTabSz="914400" latinLnBrk="0">
              <a:lnSpc>
                <a:spcPct val="80000"/>
              </a:lnSpc>
              <a:buClrTx/>
              <a:buSzTx/>
              <a:buFontTx/>
              <a:buNone/>
              <a:tabLst/>
            </a:pPr>
            <a:r>
              <a:rPr lang="en-US" sz="1400" dirty="0" smtClean="0"/>
              <a:t>25</a:t>
            </a:r>
          </a:p>
        </p:txBody>
      </p:sp>
      <p:sp>
        <p:nvSpPr>
          <p:cNvPr id="20" name="Rectangle 19"/>
          <p:cNvSpPr/>
          <p:nvPr/>
        </p:nvSpPr>
        <p:spPr bwMode="auto">
          <a:xfrm>
            <a:off x="2286000" y="4114800"/>
            <a:ext cx="17526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algn="ctr">
              <a:lnSpc>
                <a:spcPct val="80000"/>
              </a:lnSpc>
            </a:pPr>
            <a:r>
              <a:rPr lang="en-US" sz="1700" dirty="0" smtClean="0"/>
              <a:t>20</a:t>
            </a:r>
          </a:p>
        </p:txBody>
      </p:sp>
      <p:sp>
        <p:nvSpPr>
          <p:cNvPr id="24" name="Down Arrow 23"/>
          <p:cNvSpPr/>
          <p:nvPr/>
        </p:nvSpPr>
        <p:spPr bwMode="auto">
          <a:xfrm>
            <a:off x="1981200" y="3048000"/>
            <a:ext cx="228600" cy="1752600"/>
          </a:xfrm>
          <a:prstGeom prst="downArrow">
            <a:avLst>
              <a:gd name="adj1" fmla="val 37373"/>
              <a:gd name="adj2" fmla="val 48246"/>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Helvetica" charset="0"/>
            </a:endParaRPr>
          </a:p>
        </p:txBody>
      </p:sp>
      <p:sp>
        <p:nvSpPr>
          <p:cNvPr id="25" name="Rectangle 24"/>
          <p:cNvSpPr/>
          <p:nvPr/>
        </p:nvSpPr>
        <p:spPr bwMode="auto">
          <a:xfrm>
            <a:off x="152400" y="3200400"/>
            <a:ext cx="17526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algn="ctr">
              <a:lnSpc>
                <a:spcPct val="80000"/>
              </a:lnSpc>
            </a:pPr>
            <a:r>
              <a:rPr lang="en-US" sz="1700" dirty="0" smtClean="0"/>
              <a:t>20</a:t>
            </a:r>
          </a:p>
        </p:txBody>
      </p:sp>
      <p:sp>
        <p:nvSpPr>
          <p:cNvPr id="26" name="Rectangle 25"/>
          <p:cNvSpPr/>
          <p:nvPr/>
        </p:nvSpPr>
        <p:spPr bwMode="auto">
          <a:xfrm>
            <a:off x="152400" y="3657600"/>
            <a:ext cx="17526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algn="ctr">
              <a:lnSpc>
                <a:spcPct val="80000"/>
              </a:lnSpc>
            </a:pPr>
            <a:r>
              <a:rPr lang="en-US" sz="1700" dirty="0" smtClean="0"/>
              <a:t>100</a:t>
            </a:r>
          </a:p>
        </p:txBody>
      </p:sp>
      <p:sp>
        <p:nvSpPr>
          <p:cNvPr id="27" name="Rectangle 26"/>
          <p:cNvSpPr/>
          <p:nvPr/>
        </p:nvSpPr>
        <p:spPr bwMode="auto">
          <a:xfrm>
            <a:off x="152400" y="4114800"/>
            <a:ext cx="17526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algn="ctr">
              <a:lnSpc>
                <a:spcPct val="80000"/>
              </a:lnSpc>
            </a:pPr>
            <a:r>
              <a:rPr lang="en-US" sz="1700" dirty="0" smtClean="0"/>
              <a:t>20</a:t>
            </a:r>
            <a:endParaRPr lang="en-US" sz="1700" dirty="0"/>
          </a:p>
        </p:txBody>
      </p:sp>
      <p:sp>
        <p:nvSpPr>
          <p:cNvPr id="21" name="TextBox 20"/>
          <p:cNvSpPr txBox="1"/>
          <p:nvPr/>
        </p:nvSpPr>
        <p:spPr>
          <a:xfrm>
            <a:off x="685800" y="4648200"/>
            <a:ext cx="698178" cy="461665"/>
          </a:xfrm>
          <a:prstGeom prst="rect">
            <a:avLst/>
          </a:prstGeom>
          <a:noFill/>
        </p:spPr>
        <p:txBody>
          <a:bodyPr wrap="square" rtlCol="0">
            <a:spAutoFit/>
          </a:bodyPr>
          <a:lstStyle/>
          <a:p>
            <a:pPr algn="ctr"/>
            <a:r>
              <a:rPr lang="en-US" dirty="0" smtClean="0"/>
              <a:t>140</a:t>
            </a:r>
            <a:endParaRPr lang="en-US" dirty="0"/>
          </a:p>
        </p:txBody>
      </p:sp>
      <p:sp>
        <p:nvSpPr>
          <p:cNvPr id="22" name="TextBox 21"/>
          <p:cNvSpPr txBox="1"/>
          <p:nvPr/>
        </p:nvSpPr>
        <p:spPr>
          <a:xfrm>
            <a:off x="2819400" y="4648200"/>
            <a:ext cx="698178" cy="461665"/>
          </a:xfrm>
          <a:prstGeom prst="rect">
            <a:avLst/>
          </a:prstGeom>
          <a:noFill/>
        </p:spPr>
        <p:txBody>
          <a:bodyPr wrap="square" rtlCol="0">
            <a:spAutoFit/>
          </a:bodyPr>
          <a:lstStyle/>
          <a:p>
            <a:pPr algn="ctr"/>
            <a:r>
              <a:rPr lang="en-US" dirty="0" smtClean="0"/>
              <a:t>65</a:t>
            </a:r>
            <a:endParaRPr lang="en-US" dirty="0"/>
          </a:p>
        </p:txBody>
      </p:sp>
      <p:graphicFrame>
        <p:nvGraphicFramePr>
          <p:cNvPr id="125954" name="Object 2"/>
          <p:cNvGraphicFramePr>
            <a:graphicFrameLocks noChangeAspect="1"/>
          </p:cNvGraphicFramePr>
          <p:nvPr/>
        </p:nvGraphicFramePr>
        <p:xfrm>
          <a:off x="4191000" y="3810000"/>
          <a:ext cx="4805362" cy="1076162"/>
        </p:xfrm>
        <a:graphic>
          <a:graphicData uri="http://schemas.openxmlformats.org/presentationml/2006/ole">
            <p:oleObj spid="_x0000_s194562" name="Equation" r:id="rId4" imgW="2438400" imgH="546100" progId="Equation.3">
              <p:embed/>
            </p:oleObj>
          </a:graphicData>
        </a:graphic>
      </p:graphicFrame>
      <p:graphicFrame>
        <p:nvGraphicFramePr>
          <p:cNvPr id="23" name="Object 22"/>
          <p:cNvGraphicFramePr>
            <a:graphicFrameLocks noChangeAspect="1"/>
          </p:cNvGraphicFramePr>
          <p:nvPr/>
        </p:nvGraphicFramePr>
        <p:xfrm>
          <a:off x="4200525" y="2590800"/>
          <a:ext cx="4552950" cy="979488"/>
        </p:xfrm>
        <a:graphic>
          <a:graphicData uri="http://schemas.openxmlformats.org/presentationml/2006/ole">
            <p:oleObj spid="_x0000_s194563" name="Equation" r:id="rId5" imgW="1828800" imgH="393700" progId="Equation.3">
              <p:embed/>
            </p:oleObj>
          </a:graphicData>
        </a:graphic>
      </p:graphicFrame>
      <p:graphicFrame>
        <p:nvGraphicFramePr>
          <p:cNvPr id="125958" name="Object 6"/>
          <p:cNvGraphicFramePr>
            <a:graphicFrameLocks noChangeAspect="1"/>
          </p:cNvGraphicFramePr>
          <p:nvPr/>
        </p:nvGraphicFramePr>
        <p:xfrm>
          <a:off x="2895600" y="5334000"/>
          <a:ext cx="6091238" cy="1082675"/>
        </p:xfrm>
        <a:graphic>
          <a:graphicData uri="http://schemas.openxmlformats.org/presentationml/2006/ole">
            <p:oleObj spid="_x0000_s194564" name="Equation" r:id="rId6" imgW="3073400" imgH="546100" progId="Equation.3">
              <p:embed/>
            </p:oleObj>
          </a:graphicData>
        </a:graphic>
      </p:graphicFrame>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195" name="Rectangle 3"/>
          <p:cNvSpPr>
            <a:spLocks noGrp="1" noChangeArrowheads="1"/>
          </p:cNvSpPr>
          <p:nvPr>
            <p:ph type="title" idx="4294967295"/>
          </p:nvPr>
        </p:nvSpPr>
        <p:spPr>
          <a:xfrm>
            <a:off x="539750" y="554038"/>
            <a:ext cx="8070850" cy="904875"/>
          </a:xfrm>
          <a:ln/>
        </p:spPr>
        <p:txBody>
          <a:bodyPr/>
          <a:lstStyle/>
          <a:p>
            <a:pPr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dirty="0" smtClean="0"/>
              <a:t>Why we should practice parallel programming? </a:t>
            </a:r>
            <a:endParaRPr lang="en-US" sz="2800" b="1" dirty="0">
              <a:solidFill>
                <a:srgbClr val="0A017F"/>
              </a:solidFill>
            </a:endParaRPr>
          </a:p>
        </p:txBody>
      </p:sp>
      <p:sp>
        <p:nvSpPr>
          <p:cNvPr id="12" name="Date Placeholder 3"/>
          <p:cNvSpPr>
            <a:spLocks noGrp="1"/>
          </p:cNvSpPr>
          <p:nvPr>
            <p:ph type="dt" sz="quarter" idx="10"/>
          </p:nvPr>
        </p:nvSpPr>
        <p:spPr>
          <a:xfrm>
            <a:off x="539750" y="6548438"/>
            <a:ext cx="3811588" cy="179387"/>
          </a:xfrm>
          <a:noFill/>
        </p:spPr>
        <p:txBody>
          <a:bodyPr/>
          <a:lstStyle/>
          <a:p>
            <a:r>
              <a:rPr lang="en-US" dirty="0" smtClean="0"/>
              <a:t>© Oscar </a:t>
            </a:r>
            <a:r>
              <a:rPr lang="en-US" dirty="0" err="1" smtClean="0"/>
              <a:t>Nierstrasz</a:t>
            </a:r>
            <a:endParaRPr lang="de-CH" dirty="0" smtClean="0"/>
          </a:p>
        </p:txBody>
      </p:sp>
      <p:sp>
        <p:nvSpPr>
          <p:cNvPr id="13" name="Slide Number Placeholder 5"/>
          <p:cNvSpPr>
            <a:spLocks noGrp="1"/>
          </p:cNvSpPr>
          <p:nvPr>
            <p:ph type="sldNum" sz="quarter" idx="12"/>
          </p:nvPr>
        </p:nvSpPr>
        <p:spPr>
          <a:xfrm>
            <a:off x="7543800" y="6553200"/>
            <a:ext cx="1350963" cy="179388"/>
          </a:xfrm>
          <a:noFill/>
        </p:spPr>
        <p:txBody>
          <a:bodyPr/>
          <a:lstStyle/>
          <a:p>
            <a:fld id="{4C3ED7A8-D5DC-BE4E-AD16-29AB58523544}" type="slidenum">
              <a:rPr lang="de-CH" smtClean="0"/>
              <a:pPr/>
              <a:t>13</a:t>
            </a:fld>
            <a:endParaRPr lang="de-CH" sz="1400" dirty="0" smtClean="0">
              <a:solidFill>
                <a:srgbClr val="7E7E7E"/>
              </a:solidFill>
              <a:latin typeface="Times" charset="0"/>
            </a:endParaRPr>
          </a:p>
        </p:txBody>
      </p:sp>
      <p:sp>
        <p:nvSpPr>
          <p:cNvPr id="14" name="Footer Placeholder 7"/>
          <p:cNvSpPr>
            <a:spLocks noGrp="1"/>
          </p:cNvSpPr>
          <p:nvPr>
            <p:ph type="ftr" sz="quarter" idx="11"/>
          </p:nvPr>
        </p:nvSpPr>
        <p:spPr>
          <a:xfrm>
            <a:off x="107950" y="179388"/>
            <a:ext cx="5399088" cy="252412"/>
          </a:xfrm>
          <a:noFill/>
        </p:spPr>
        <p:txBody>
          <a:bodyPr/>
          <a:lstStyle/>
          <a:p>
            <a:r>
              <a:rPr lang="en-US" dirty="0" smtClean="0"/>
              <a:t>Parallelism</a:t>
            </a:r>
          </a:p>
        </p:txBody>
      </p:sp>
      <p:sp>
        <p:nvSpPr>
          <p:cNvPr id="10" name="Rectangle 4"/>
          <p:cNvSpPr txBox="1">
            <a:spLocks noChangeArrowheads="1"/>
          </p:cNvSpPr>
          <p:nvPr/>
        </p:nvSpPr>
        <p:spPr bwMode="auto">
          <a:xfrm>
            <a:off x="3505200" y="1752600"/>
            <a:ext cx="2286000" cy="609600"/>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algn="ctr">
              <a:tabLst>
                <a:tab pos="355600" algn="l"/>
                <a:tab pos="711200" algn="l"/>
                <a:tab pos="1065213" algn="l"/>
                <a:tab pos="1420813" algn="l"/>
                <a:tab pos="1778000" algn="l"/>
                <a:tab pos="2133600" algn="l"/>
                <a:tab pos="2487613" algn="l"/>
                <a:tab pos="2843213" algn="l"/>
                <a:tab pos="3200400" algn="l"/>
                <a:tab pos="3556000" algn="l"/>
                <a:tab pos="3911600" algn="l"/>
                <a:tab pos="4265613" algn="l"/>
                <a:tab pos="4343400" algn="l"/>
                <a:tab pos="5067300" algn="l"/>
                <a:tab pos="5791200" algn="l"/>
                <a:tab pos="6515100" algn="l"/>
              </a:tabLst>
            </a:pPr>
            <a:r>
              <a:rPr lang="en-GB" sz="2800" dirty="0" smtClean="0">
                <a:solidFill>
                  <a:srgbClr val="000052"/>
                </a:solidFill>
                <a:latin typeface="ArialMT" pitchFamily="32" charset="0"/>
                <a:ea typeface="ArialMT" pitchFamily="32" charset="0"/>
                <a:cs typeface="ArialMT" pitchFamily="32" charset="0"/>
              </a:rPr>
              <a:t>Amdahl’s law</a:t>
            </a:r>
            <a:endParaRPr lang="en-GB" dirty="0">
              <a:solidFill>
                <a:srgbClr val="0B5502"/>
              </a:solidFill>
              <a:latin typeface="ArialMT" pitchFamily="32" charset="0"/>
              <a:ea typeface="ArialMT" pitchFamily="32" charset="0"/>
              <a:cs typeface="ArialMT" pitchFamily="32" charset="0"/>
            </a:endParaRPr>
          </a:p>
        </p:txBody>
      </p:sp>
      <p:graphicFrame>
        <p:nvGraphicFramePr>
          <p:cNvPr id="125958" name="Object 6"/>
          <p:cNvGraphicFramePr>
            <a:graphicFrameLocks noChangeAspect="1"/>
          </p:cNvGraphicFramePr>
          <p:nvPr/>
        </p:nvGraphicFramePr>
        <p:xfrm>
          <a:off x="1524000" y="5257800"/>
          <a:ext cx="6091238" cy="1082675"/>
        </p:xfrm>
        <a:graphic>
          <a:graphicData uri="http://schemas.openxmlformats.org/presentationml/2006/ole">
            <p:oleObj spid="_x0000_s196612" name="Equation" r:id="rId4" imgW="3073400" imgH="546100" progId="Equation.3">
              <p:embed/>
            </p:oleObj>
          </a:graphicData>
        </a:graphic>
      </p:graphicFrame>
      <p:sp>
        <p:nvSpPr>
          <p:cNvPr id="28" name="Rectangle 27"/>
          <p:cNvSpPr/>
          <p:nvPr/>
        </p:nvSpPr>
        <p:spPr bwMode="auto">
          <a:xfrm>
            <a:off x="1364048" y="5994057"/>
            <a:ext cx="6400800" cy="381000"/>
          </a:xfrm>
          <a:prstGeom prst="rect">
            <a:avLst/>
          </a:prstGeom>
          <a:solidFill>
            <a:schemeClr val="bg1"/>
          </a:solidFill>
          <a:ln w="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Helvetica" charset="0"/>
            </a:endParaRPr>
          </a:p>
        </p:txBody>
      </p:sp>
      <p:sp>
        <p:nvSpPr>
          <p:cNvPr id="29" name="Rectangle 28"/>
          <p:cNvSpPr/>
          <p:nvPr/>
        </p:nvSpPr>
        <p:spPr bwMode="auto">
          <a:xfrm>
            <a:off x="2286000" y="3657600"/>
            <a:ext cx="3810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fontScale="85000" lnSpcReduction="10000"/>
          </a:bodyPr>
          <a:lstStyle/>
          <a:p>
            <a:pPr marL="0" marR="0" indent="0" algn="ctr" defTabSz="914400" latinLnBrk="0">
              <a:lnSpc>
                <a:spcPct val="80000"/>
              </a:lnSpc>
              <a:buClrTx/>
              <a:buSzTx/>
              <a:buFontTx/>
              <a:buNone/>
              <a:tabLst/>
            </a:pPr>
            <a:r>
              <a:rPr lang="en-US" sz="1700" dirty="0" smtClean="0"/>
              <a:t>25</a:t>
            </a:r>
          </a:p>
        </p:txBody>
      </p:sp>
      <p:sp>
        <p:nvSpPr>
          <p:cNvPr id="30" name="Rectangle 29"/>
          <p:cNvSpPr/>
          <p:nvPr/>
        </p:nvSpPr>
        <p:spPr bwMode="auto">
          <a:xfrm>
            <a:off x="2286000" y="3200400"/>
            <a:ext cx="17526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algn="ctr">
              <a:lnSpc>
                <a:spcPct val="80000"/>
              </a:lnSpc>
            </a:pPr>
            <a:r>
              <a:rPr lang="en-US" sz="1700" dirty="0" smtClean="0"/>
              <a:t>20</a:t>
            </a:r>
          </a:p>
        </p:txBody>
      </p:sp>
      <p:sp>
        <p:nvSpPr>
          <p:cNvPr id="31" name="Rectangle 30"/>
          <p:cNvSpPr/>
          <p:nvPr/>
        </p:nvSpPr>
        <p:spPr bwMode="auto">
          <a:xfrm>
            <a:off x="2743200" y="3657600"/>
            <a:ext cx="3810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marL="0" marR="0" indent="0" algn="ctr" defTabSz="914400" latinLnBrk="0">
              <a:lnSpc>
                <a:spcPct val="80000"/>
              </a:lnSpc>
              <a:buClrTx/>
              <a:buSzTx/>
              <a:buFontTx/>
              <a:buNone/>
              <a:tabLst/>
            </a:pPr>
            <a:r>
              <a:rPr lang="en-US" sz="1400" dirty="0" smtClean="0"/>
              <a:t>25</a:t>
            </a:r>
          </a:p>
        </p:txBody>
      </p:sp>
      <p:sp>
        <p:nvSpPr>
          <p:cNvPr id="32" name="Rectangle 31"/>
          <p:cNvSpPr/>
          <p:nvPr/>
        </p:nvSpPr>
        <p:spPr bwMode="auto">
          <a:xfrm>
            <a:off x="3200400" y="3657600"/>
            <a:ext cx="3810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marL="0" marR="0" indent="0" algn="ctr" defTabSz="914400" latinLnBrk="0">
              <a:lnSpc>
                <a:spcPct val="80000"/>
              </a:lnSpc>
              <a:buClrTx/>
              <a:buSzTx/>
              <a:buFontTx/>
              <a:buNone/>
              <a:tabLst/>
            </a:pPr>
            <a:r>
              <a:rPr lang="en-US" sz="1400" dirty="0" smtClean="0"/>
              <a:t>25</a:t>
            </a:r>
          </a:p>
        </p:txBody>
      </p:sp>
      <p:sp>
        <p:nvSpPr>
          <p:cNvPr id="33" name="Rectangle 32"/>
          <p:cNvSpPr/>
          <p:nvPr/>
        </p:nvSpPr>
        <p:spPr bwMode="auto">
          <a:xfrm>
            <a:off x="3657600" y="3657600"/>
            <a:ext cx="3810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marL="0" marR="0" indent="0" algn="ctr" defTabSz="914400" latinLnBrk="0">
              <a:lnSpc>
                <a:spcPct val="80000"/>
              </a:lnSpc>
              <a:buClrTx/>
              <a:buSzTx/>
              <a:buFontTx/>
              <a:buNone/>
              <a:tabLst/>
            </a:pPr>
            <a:r>
              <a:rPr lang="en-US" sz="1400" dirty="0" smtClean="0"/>
              <a:t>25</a:t>
            </a:r>
          </a:p>
        </p:txBody>
      </p:sp>
      <p:sp>
        <p:nvSpPr>
          <p:cNvPr id="34" name="Rectangle 33"/>
          <p:cNvSpPr/>
          <p:nvPr/>
        </p:nvSpPr>
        <p:spPr bwMode="auto">
          <a:xfrm>
            <a:off x="2286000" y="4114800"/>
            <a:ext cx="17526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algn="ctr">
              <a:lnSpc>
                <a:spcPct val="80000"/>
              </a:lnSpc>
            </a:pPr>
            <a:r>
              <a:rPr lang="en-US" sz="1700" dirty="0" smtClean="0"/>
              <a:t>20</a:t>
            </a:r>
          </a:p>
        </p:txBody>
      </p:sp>
      <p:sp>
        <p:nvSpPr>
          <p:cNvPr id="35" name="Down Arrow 34"/>
          <p:cNvSpPr/>
          <p:nvPr/>
        </p:nvSpPr>
        <p:spPr bwMode="auto">
          <a:xfrm>
            <a:off x="1981200" y="3048000"/>
            <a:ext cx="228600" cy="1752600"/>
          </a:xfrm>
          <a:prstGeom prst="downArrow">
            <a:avLst>
              <a:gd name="adj1" fmla="val 37373"/>
              <a:gd name="adj2" fmla="val 48246"/>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Helvetica" charset="0"/>
            </a:endParaRPr>
          </a:p>
        </p:txBody>
      </p:sp>
      <p:sp>
        <p:nvSpPr>
          <p:cNvPr id="36" name="Rectangle 35"/>
          <p:cNvSpPr/>
          <p:nvPr/>
        </p:nvSpPr>
        <p:spPr bwMode="auto">
          <a:xfrm>
            <a:off x="152400" y="3200400"/>
            <a:ext cx="17526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algn="ctr">
              <a:lnSpc>
                <a:spcPct val="80000"/>
              </a:lnSpc>
            </a:pPr>
            <a:r>
              <a:rPr lang="en-US" sz="1700" dirty="0" smtClean="0"/>
              <a:t>20</a:t>
            </a:r>
          </a:p>
        </p:txBody>
      </p:sp>
      <p:sp>
        <p:nvSpPr>
          <p:cNvPr id="37" name="Rectangle 36"/>
          <p:cNvSpPr/>
          <p:nvPr/>
        </p:nvSpPr>
        <p:spPr bwMode="auto">
          <a:xfrm>
            <a:off x="152400" y="3657600"/>
            <a:ext cx="17526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algn="ctr">
              <a:lnSpc>
                <a:spcPct val="80000"/>
              </a:lnSpc>
            </a:pPr>
            <a:r>
              <a:rPr lang="en-US" sz="1700" dirty="0" smtClean="0"/>
              <a:t>100</a:t>
            </a:r>
          </a:p>
        </p:txBody>
      </p:sp>
      <p:sp>
        <p:nvSpPr>
          <p:cNvPr id="38" name="Rectangle 37"/>
          <p:cNvSpPr/>
          <p:nvPr/>
        </p:nvSpPr>
        <p:spPr bwMode="auto">
          <a:xfrm>
            <a:off x="152400" y="4114800"/>
            <a:ext cx="17526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algn="ctr">
              <a:lnSpc>
                <a:spcPct val="80000"/>
              </a:lnSpc>
            </a:pPr>
            <a:r>
              <a:rPr lang="en-US" sz="1700" dirty="0" smtClean="0"/>
              <a:t>20</a:t>
            </a:r>
            <a:endParaRPr lang="en-US" sz="1700" dirty="0"/>
          </a:p>
        </p:txBody>
      </p:sp>
      <p:sp>
        <p:nvSpPr>
          <p:cNvPr id="39" name="TextBox 38"/>
          <p:cNvSpPr txBox="1"/>
          <p:nvPr/>
        </p:nvSpPr>
        <p:spPr>
          <a:xfrm>
            <a:off x="685800" y="4648200"/>
            <a:ext cx="698178" cy="461665"/>
          </a:xfrm>
          <a:prstGeom prst="rect">
            <a:avLst/>
          </a:prstGeom>
          <a:noFill/>
        </p:spPr>
        <p:txBody>
          <a:bodyPr wrap="square" rtlCol="0">
            <a:spAutoFit/>
          </a:bodyPr>
          <a:lstStyle/>
          <a:p>
            <a:pPr algn="ctr"/>
            <a:r>
              <a:rPr lang="en-US" dirty="0" smtClean="0"/>
              <a:t>140</a:t>
            </a:r>
            <a:endParaRPr lang="en-US" dirty="0"/>
          </a:p>
        </p:txBody>
      </p:sp>
      <p:sp>
        <p:nvSpPr>
          <p:cNvPr id="40" name="TextBox 39"/>
          <p:cNvSpPr txBox="1"/>
          <p:nvPr/>
        </p:nvSpPr>
        <p:spPr>
          <a:xfrm>
            <a:off x="2819400" y="4648200"/>
            <a:ext cx="698178" cy="461665"/>
          </a:xfrm>
          <a:prstGeom prst="rect">
            <a:avLst/>
          </a:prstGeom>
          <a:noFill/>
        </p:spPr>
        <p:txBody>
          <a:bodyPr wrap="square" rtlCol="0">
            <a:spAutoFit/>
          </a:bodyPr>
          <a:lstStyle/>
          <a:p>
            <a:pPr algn="ctr"/>
            <a:r>
              <a:rPr lang="en-US" dirty="0" smtClean="0"/>
              <a:t>65</a:t>
            </a:r>
            <a:endParaRPr lang="en-US" dirty="0"/>
          </a:p>
        </p:txBody>
      </p:sp>
      <p:sp>
        <p:nvSpPr>
          <p:cNvPr id="41" name="Rectangle 40"/>
          <p:cNvSpPr/>
          <p:nvPr/>
        </p:nvSpPr>
        <p:spPr>
          <a:xfrm>
            <a:off x="4191000" y="2590800"/>
            <a:ext cx="4800600" cy="2590800"/>
          </a:xfrm>
          <a:prstGeom prst="rect">
            <a:avLst/>
          </a:prstGeom>
        </p:spPr>
        <p:txBody>
          <a:bodyPr wrap="square">
            <a:noAutofit/>
          </a:bodyPr>
          <a:lstStyle/>
          <a:p>
            <a:r>
              <a:rPr lang="en-US" dirty="0" smtClean="0"/>
              <a:t>The maximum speedup of a program using multiple processors in parallel computing is limited by the time needed for the sequential fraction of the program.</a:t>
            </a:r>
            <a:endParaRPr lang="en-US" dirty="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195" name="Rectangle 3"/>
          <p:cNvSpPr>
            <a:spLocks noGrp="1" noChangeArrowheads="1"/>
          </p:cNvSpPr>
          <p:nvPr>
            <p:ph type="title" idx="4294967295"/>
          </p:nvPr>
        </p:nvSpPr>
        <p:spPr>
          <a:xfrm>
            <a:off x="539750" y="554038"/>
            <a:ext cx="8070850" cy="904875"/>
          </a:xfrm>
          <a:ln/>
        </p:spPr>
        <p:txBody>
          <a:bodyPr/>
          <a:lstStyle/>
          <a:p>
            <a:pPr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dirty="0" smtClean="0"/>
              <a:t>Why we should practice parallel programming? </a:t>
            </a:r>
            <a:endParaRPr lang="en-US" sz="2800" b="1" dirty="0">
              <a:solidFill>
                <a:srgbClr val="0A017F"/>
              </a:solidFill>
            </a:endParaRPr>
          </a:p>
        </p:txBody>
      </p:sp>
      <p:sp>
        <p:nvSpPr>
          <p:cNvPr id="12" name="Date Placeholder 3"/>
          <p:cNvSpPr>
            <a:spLocks noGrp="1"/>
          </p:cNvSpPr>
          <p:nvPr>
            <p:ph type="dt" sz="quarter" idx="10"/>
          </p:nvPr>
        </p:nvSpPr>
        <p:spPr>
          <a:xfrm>
            <a:off x="539750" y="6548438"/>
            <a:ext cx="3811588" cy="179387"/>
          </a:xfrm>
          <a:noFill/>
        </p:spPr>
        <p:txBody>
          <a:bodyPr/>
          <a:lstStyle/>
          <a:p>
            <a:r>
              <a:rPr lang="en-US" dirty="0" smtClean="0"/>
              <a:t>© Oscar </a:t>
            </a:r>
            <a:r>
              <a:rPr lang="en-US" dirty="0" err="1" smtClean="0"/>
              <a:t>Nierstrasz</a:t>
            </a:r>
            <a:endParaRPr lang="de-CH" dirty="0" smtClean="0"/>
          </a:p>
        </p:txBody>
      </p:sp>
      <p:sp>
        <p:nvSpPr>
          <p:cNvPr id="13" name="Slide Number Placeholder 5"/>
          <p:cNvSpPr>
            <a:spLocks noGrp="1"/>
          </p:cNvSpPr>
          <p:nvPr>
            <p:ph type="sldNum" sz="quarter" idx="12"/>
          </p:nvPr>
        </p:nvSpPr>
        <p:spPr>
          <a:xfrm>
            <a:off x="7543800" y="6553200"/>
            <a:ext cx="1350963" cy="179388"/>
          </a:xfrm>
          <a:noFill/>
        </p:spPr>
        <p:txBody>
          <a:bodyPr/>
          <a:lstStyle/>
          <a:p>
            <a:fld id="{4C3ED7A8-D5DC-BE4E-AD16-29AB58523544}" type="slidenum">
              <a:rPr lang="de-CH" smtClean="0"/>
              <a:pPr/>
              <a:t>14</a:t>
            </a:fld>
            <a:endParaRPr lang="de-CH" sz="1400" dirty="0" smtClean="0">
              <a:solidFill>
                <a:srgbClr val="7E7E7E"/>
              </a:solidFill>
              <a:latin typeface="Times" charset="0"/>
            </a:endParaRPr>
          </a:p>
        </p:txBody>
      </p:sp>
      <p:sp>
        <p:nvSpPr>
          <p:cNvPr id="14" name="Footer Placeholder 7"/>
          <p:cNvSpPr>
            <a:spLocks noGrp="1"/>
          </p:cNvSpPr>
          <p:nvPr>
            <p:ph type="ftr" sz="quarter" idx="11"/>
          </p:nvPr>
        </p:nvSpPr>
        <p:spPr>
          <a:xfrm>
            <a:off x="107950" y="179388"/>
            <a:ext cx="5399088" cy="252412"/>
          </a:xfrm>
          <a:noFill/>
        </p:spPr>
        <p:txBody>
          <a:bodyPr/>
          <a:lstStyle/>
          <a:p>
            <a:r>
              <a:rPr lang="en-US" dirty="0" smtClean="0"/>
              <a:t>Parallelism</a:t>
            </a:r>
          </a:p>
        </p:txBody>
      </p:sp>
      <p:sp>
        <p:nvSpPr>
          <p:cNvPr id="16" name="Rectangle 4"/>
          <p:cNvSpPr txBox="1">
            <a:spLocks noChangeArrowheads="1"/>
          </p:cNvSpPr>
          <p:nvPr/>
        </p:nvSpPr>
        <p:spPr bwMode="auto">
          <a:xfrm>
            <a:off x="533400" y="3048000"/>
            <a:ext cx="8077200" cy="1523999"/>
          </a:xfrm>
          <a:prstGeom prst="rect">
            <a:avLst/>
          </a:prstGeom>
          <a:noFill/>
          <a:ln w="9525">
            <a:noFill/>
            <a:miter lim="800000"/>
            <a:headEnd/>
            <a:tailEnd/>
          </a:ln>
        </p:spPr>
        <p:txBody>
          <a:bodyPr vert="horz" wrap="square" lIns="0" tIns="0" rIns="0" bIns="0" numCol="1" anchor="ctr" anchorCtr="0" compatLnSpc="1">
            <a:prstTxWarp prst="textNoShape">
              <a:avLst/>
            </a:prstTxWarp>
            <a:noAutofit/>
          </a:bodyPr>
          <a:lstStyle/>
          <a:p>
            <a:pPr marL="415925" lvl="0" indent="-415925" algn="ctr" hangingPunct="1">
              <a:lnSpc>
                <a:spcPct val="90000"/>
              </a:lnSpc>
              <a:spcBef>
                <a:spcPts val="488"/>
              </a:spcBef>
              <a:buClr>
                <a:srgbClr val="0005DF"/>
              </a:buClr>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sz="5400" b="1" kern="0" dirty="0" smtClean="0">
                <a:solidFill>
                  <a:srgbClr val="0A017F"/>
                </a:solidFill>
                <a:ea typeface="ＭＳ Ｐゴシック" charset="-128"/>
              </a:rPr>
              <a:t>Think about the problem!!!</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195" name="Rectangle 3"/>
          <p:cNvSpPr>
            <a:spLocks noGrp="1" noChangeArrowheads="1"/>
          </p:cNvSpPr>
          <p:nvPr>
            <p:ph type="title"/>
          </p:nvPr>
        </p:nvSpPr>
        <p:spPr/>
        <p:txBody>
          <a:bodyPr/>
          <a:lstStyle/>
          <a:p>
            <a:r>
              <a:rPr lang="en-US" smtClean="0"/>
              <a:t>Why we should practice parallel programming? </a:t>
            </a:r>
            <a:endParaRPr lang="en-US" dirty="0"/>
          </a:p>
        </p:txBody>
      </p:sp>
      <p:sp>
        <p:nvSpPr>
          <p:cNvPr id="46" name="Content Placeholder 45"/>
          <p:cNvSpPr>
            <a:spLocks noGrp="1"/>
          </p:cNvSpPr>
          <p:nvPr>
            <p:ph idx="1"/>
          </p:nvPr>
        </p:nvSpPr>
        <p:spPr/>
        <p:txBody>
          <a:bodyPr/>
          <a:lstStyle/>
          <a:p>
            <a:pPr marL="415925" lvl="0"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dirty="0" smtClean="0"/>
              <a:t>Don’t try to force a non-parallel problem to be parallel</a:t>
            </a:r>
          </a:p>
          <a:p>
            <a:pPr marL="415925" lvl="0"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endParaRPr lang="en-US" dirty="0" smtClean="0"/>
          </a:p>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dirty="0" smtClean="0"/>
              <a:t>Identify which are the program chunks that can provide the best ratio speedup/effort</a:t>
            </a:r>
          </a:p>
        </p:txBody>
      </p:sp>
      <p:sp>
        <p:nvSpPr>
          <p:cNvPr id="12" name="Date Placeholder 3"/>
          <p:cNvSpPr>
            <a:spLocks noGrp="1"/>
          </p:cNvSpPr>
          <p:nvPr>
            <p:ph type="dt" sz="quarter" idx="10"/>
          </p:nvPr>
        </p:nvSpPr>
        <p:spPr/>
        <p:txBody>
          <a:bodyPr/>
          <a:lstStyle/>
          <a:p>
            <a:r>
              <a:rPr lang="en-US" smtClean="0"/>
              <a:t>© Oscar Nierstrasz</a:t>
            </a:r>
            <a:endParaRPr lang="de-CH" dirty="0" smtClean="0"/>
          </a:p>
        </p:txBody>
      </p:sp>
      <p:sp>
        <p:nvSpPr>
          <p:cNvPr id="14" name="Footer Placeholder 7"/>
          <p:cNvSpPr>
            <a:spLocks noGrp="1"/>
          </p:cNvSpPr>
          <p:nvPr>
            <p:ph type="ftr" sz="quarter" idx="11"/>
          </p:nvPr>
        </p:nvSpPr>
        <p:spPr/>
        <p:txBody>
          <a:bodyPr/>
          <a:lstStyle/>
          <a:p>
            <a:r>
              <a:rPr lang="en-US" smtClean="0"/>
              <a:t>Parallelism</a:t>
            </a:r>
            <a:endParaRPr lang="en-US" dirty="0" smtClean="0"/>
          </a:p>
        </p:txBody>
      </p:sp>
      <p:sp>
        <p:nvSpPr>
          <p:cNvPr id="13" name="Slide Number Placeholder 5"/>
          <p:cNvSpPr>
            <a:spLocks noGrp="1"/>
          </p:cNvSpPr>
          <p:nvPr>
            <p:ph type="sldNum" sz="quarter" idx="12"/>
          </p:nvPr>
        </p:nvSpPr>
        <p:spPr/>
        <p:txBody>
          <a:bodyPr/>
          <a:lstStyle/>
          <a:p>
            <a:fld id="{4C3ED7A8-D5DC-BE4E-AD16-29AB58523544}" type="slidenum">
              <a:rPr lang="de-CH" smtClean="0"/>
              <a:pPr/>
              <a:t>15</a:t>
            </a:fld>
            <a:endParaRPr lang="de-CH" dirty="0" smtClean="0"/>
          </a:p>
        </p:txBody>
      </p:sp>
      <p:sp>
        <p:nvSpPr>
          <p:cNvPr id="16" name="Rectangle 4"/>
          <p:cNvSpPr txBox="1">
            <a:spLocks noChangeArrowheads="1"/>
          </p:cNvSpPr>
          <p:nvPr/>
        </p:nvSpPr>
        <p:spPr bwMode="auto">
          <a:xfrm>
            <a:off x="536575" y="2514600"/>
            <a:ext cx="8070850" cy="1523999"/>
          </a:xfrm>
          <a:prstGeom prst="rect">
            <a:avLst/>
          </a:prstGeom>
          <a:noFill/>
          <a:ln w="9525">
            <a:noFill/>
            <a:miter lim="800000"/>
            <a:headEnd/>
            <a:tailEnd/>
          </a:ln>
        </p:spPr>
        <p:txBody>
          <a:bodyPr vert="horz" wrap="square" lIns="0" tIns="0" rIns="0" bIns="0" numCol="1" anchor="ctr" anchorCtr="0" compatLnSpc="1">
            <a:prstTxWarp prst="textNoShape">
              <a:avLst/>
            </a:prstTxWarp>
            <a:normAutofit/>
          </a:bodyPr>
          <a:lstStyle/>
          <a:p>
            <a:pPr marL="415925" lvl="0"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endParaRPr lang="en-US" sz="2000" kern="0" dirty="0" smtClean="0">
              <a:solidFill>
                <a:srgbClr val="0A017F"/>
              </a:solidFill>
              <a:ea typeface="ＭＳ Ｐゴシック" charset="-128"/>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195" name="Rectangle 3"/>
          <p:cNvSpPr>
            <a:spLocks noGrp="1" noChangeArrowheads="1"/>
          </p:cNvSpPr>
          <p:nvPr>
            <p:ph type="title" idx="4294967295"/>
          </p:nvPr>
        </p:nvSpPr>
        <p:spPr>
          <a:xfrm>
            <a:off x="539750" y="554038"/>
            <a:ext cx="8070850" cy="904875"/>
          </a:xfrm>
          <a:ln/>
        </p:spPr>
        <p:txBody>
          <a:bodyPr/>
          <a:lstStyle/>
          <a:p>
            <a:pPr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dirty="0" smtClean="0"/>
              <a:t>Why we should practice parallel programming? </a:t>
            </a:r>
            <a:endParaRPr lang="en-US" sz="2800" b="1" dirty="0">
              <a:solidFill>
                <a:srgbClr val="0A017F"/>
              </a:solidFill>
            </a:endParaRPr>
          </a:p>
        </p:txBody>
      </p:sp>
      <p:sp>
        <p:nvSpPr>
          <p:cNvPr id="12" name="Date Placeholder 3"/>
          <p:cNvSpPr>
            <a:spLocks noGrp="1"/>
          </p:cNvSpPr>
          <p:nvPr>
            <p:ph type="dt" sz="quarter" idx="10"/>
          </p:nvPr>
        </p:nvSpPr>
        <p:spPr>
          <a:xfrm>
            <a:off x="539750" y="6548438"/>
            <a:ext cx="3811588" cy="179387"/>
          </a:xfrm>
          <a:noFill/>
        </p:spPr>
        <p:txBody>
          <a:bodyPr/>
          <a:lstStyle/>
          <a:p>
            <a:r>
              <a:rPr lang="en-US" dirty="0" smtClean="0"/>
              <a:t>© Oscar </a:t>
            </a:r>
            <a:r>
              <a:rPr lang="en-US" dirty="0" err="1" smtClean="0"/>
              <a:t>Nierstrasz</a:t>
            </a:r>
            <a:endParaRPr lang="de-CH" dirty="0" smtClean="0"/>
          </a:p>
        </p:txBody>
      </p:sp>
      <p:sp>
        <p:nvSpPr>
          <p:cNvPr id="13" name="Slide Number Placeholder 5"/>
          <p:cNvSpPr>
            <a:spLocks noGrp="1"/>
          </p:cNvSpPr>
          <p:nvPr>
            <p:ph type="sldNum" sz="quarter" idx="12"/>
          </p:nvPr>
        </p:nvSpPr>
        <p:spPr>
          <a:xfrm>
            <a:off x="7543800" y="6553200"/>
            <a:ext cx="1350963" cy="179388"/>
          </a:xfrm>
          <a:noFill/>
        </p:spPr>
        <p:txBody>
          <a:bodyPr/>
          <a:lstStyle/>
          <a:p>
            <a:fld id="{4C3ED7A8-D5DC-BE4E-AD16-29AB58523544}" type="slidenum">
              <a:rPr lang="de-CH" smtClean="0"/>
              <a:pPr/>
              <a:t>16</a:t>
            </a:fld>
            <a:endParaRPr lang="de-CH" sz="1400" dirty="0" smtClean="0">
              <a:solidFill>
                <a:srgbClr val="7E7E7E"/>
              </a:solidFill>
              <a:latin typeface="Times" charset="0"/>
            </a:endParaRPr>
          </a:p>
        </p:txBody>
      </p:sp>
      <p:sp>
        <p:nvSpPr>
          <p:cNvPr id="14" name="Footer Placeholder 7"/>
          <p:cNvSpPr>
            <a:spLocks noGrp="1"/>
          </p:cNvSpPr>
          <p:nvPr>
            <p:ph type="ftr" sz="quarter" idx="11"/>
          </p:nvPr>
        </p:nvSpPr>
        <p:spPr>
          <a:xfrm>
            <a:off x="107950" y="179388"/>
            <a:ext cx="5399088" cy="252412"/>
          </a:xfrm>
          <a:noFill/>
        </p:spPr>
        <p:txBody>
          <a:bodyPr/>
          <a:lstStyle/>
          <a:p>
            <a:r>
              <a:rPr lang="en-US" dirty="0" smtClean="0"/>
              <a:t>Parallelism</a:t>
            </a:r>
          </a:p>
        </p:txBody>
      </p:sp>
      <p:sp>
        <p:nvSpPr>
          <p:cNvPr id="31" name="Rectangle 30"/>
          <p:cNvSpPr/>
          <p:nvPr/>
        </p:nvSpPr>
        <p:spPr bwMode="auto">
          <a:xfrm>
            <a:off x="3810000" y="3505200"/>
            <a:ext cx="45720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algn="ctr">
              <a:lnSpc>
                <a:spcPct val="80000"/>
              </a:lnSpc>
            </a:pPr>
            <a:r>
              <a:rPr lang="en-US" sz="1700" dirty="0" smtClean="0"/>
              <a:t>B 100</a:t>
            </a:r>
          </a:p>
        </p:txBody>
      </p:sp>
      <p:sp>
        <p:nvSpPr>
          <p:cNvPr id="48" name="Rectangle 47"/>
          <p:cNvSpPr/>
          <p:nvPr/>
        </p:nvSpPr>
        <p:spPr bwMode="auto">
          <a:xfrm>
            <a:off x="1524000" y="3505200"/>
            <a:ext cx="22860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marL="0" marR="0" indent="0" algn="ctr" defTabSz="914400" latinLnBrk="0">
              <a:lnSpc>
                <a:spcPct val="80000"/>
              </a:lnSpc>
              <a:buClrTx/>
              <a:buSzTx/>
              <a:buFontTx/>
              <a:buNone/>
              <a:tabLst/>
            </a:pPr>
            <a:r>
              <a:rPr lang="en-US" sz="1700" dirty="0" smtClean="0"/>
              <a:t>A 50</a:t>
            </a:r>
          </a:p>
        </p:txBody>
      </p:sp>
      <p:sp>
        <p:nvSpPr>
          <p:cNvPr id="50" name="Rectangle 49"/>
          <p:cNvSpPr/>
          <p:nvPr/>
        </p:nvSpPr>
        <p:spPr bwMode="auto">
          <a:xfrm>
            <a:off x="1981200" y="4419600"/>
            <a:ext cx="45720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algn="ctr">
              <a:lnSpc>
                <a:spcPct val="80000"/>
              </a:lnSpc>
            </a:pPr>
            <a:r>
              <a:rPr lang="en-US" sz="1700" dirty="0" smtClean="0"/>
              <a:t>B 100</a:t>
            </a:r>
          </a:p>
        </p:txBody>
      </p:sp>
      <p:sp>
        <p:nvSpPr>
          <p:cNvPr id="53" name="Rectangle 52"/>
          <p:cNvSpPr/>
          <p:nvPr/>
        </p:nvSpPr>
        <p:spPr bwMode="auto">
          <a:xfrm>
            <a:off x="1524000" y="5334000"/>
            <a:ext cx="22860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marL="0" marR="0" indent="0" algn="ctr" defTabSz="914400" latinLnBrk="0">
              <a:lnSpc>
                <a:spcPct val="80000"/>
              </a:lnSpc>
              <a:buClrTx/>
              <a:buSzTx/>
              <a:buFontTx/>
              <a:buNone/>
              <a:tabLst/>
            </a:pPr>
            <a:r>
              <a:rPr lang="en-US" sz="1700" dirty="0" smtClean="0"/>
              <a:t>A 50</a:t>
            </a:r>
          </a:p>
        </p:txBody>
      </p:sp>
      <p:sp>
        <p:nvSpPr>
          <p:cNvPr id="54" name="Rectangle 4"/>
          <p:cNvSpPr txBox="1">
            <a:spLocks noChangeArrowheads="1"/>
          </p:cNvSpPr>
          <p:nvPr/>
        </p:nvSpPr>
        <p:spPr bwMode="auto">
          <a:xfrm>
            <a:off x="228600" y="3048000"/>
            <a:ext cx="755650" cy="685800"/>
          </a:xfrm>
          <a:prstGeom prst="rect">
            <a:avLst/>
          </a:prstGeom>
          <a:noFill/>
          <a:ln w="9525">
            <a:noFill/>
            <a:miter lim="800000"/>
            <a:headEnd/>
            <a:tailEnd/>
          </a:ln>
        </p:spPr>
        <p:txBody>
          <a:bodyPr vert="horz" wrap="square" lIns="0" tIns="0" rIns="0" bIns="0" numCol="1" anchor="ctr" anchorCtr="0" compatLnSpc="1">
            <a:prstTxWarp prst="textNoShape">
              <a:avLst/>
            </a:prstTxWarp>
            <a:normAutofit/>
          </a:bodyPr>
          <a:lstStyle/>
          <a:p>
            <a:pPr marL="415925" marR="0" lvl="0" indent="-415925" algn="l" defTabSz="914400" rtl="0" eaLnBrk="0" fontAlgn="base" latinLnBrk="0" hangingPunct="1">
              <a:lnSpc>
                <a:spcPct val="90000"/>
              </a:lnSpc>
              <a:spcBef>
                <a:spcPts val="488"/>
              </a:spcBef>
              <a:spcAft>
                <a:spcPct val="0"/>
              </a:spcAft>
              <a:buClr>
                <a:srgbClr val="0005DF"/>
              </a:buClr>
              <a:buSzPct val="85000"/>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defRPr/>
            </a:pPr>
            <a:r>
              <a:rPr lang="en-US" kern="0" noProof="0" dirty="0" smtClean="0">
                <a:solidFill>
                  <a:srgbClr val="0A017F"/>
                </a:solidFill>
                <a:latin typeface="+mn-lt"/>
                <a:ea typeface="ＭＳ Ｐゴシック" charset="-128"/>
                <a:cs typeface="ＭＳ Ｐゴシック" charset="-128"/>
              </a:rPr>
              <a:t>e.g.</a:t>
            </a:r>
            <a:endParaRPr kumimoji="0" lang="en-US" sz="2000" b="0" i="0" u="none" strike="noStrike" kern="0" cap="none" spc="0" normalizeH="0" baseline="0" noProof="0" dirty="0" smtClean="0">
              <a:ln>
                <a:noFill/>
              </a:ln>
              <a:solidFill>
                <a:srgbClr val="0A017F"/>
              </a:solidFill>
              <a:effectLst/>
              <a:uLnTx/>
              <a:uFillTx/>
              <a:latin typeface="+mn-lt"/>
              <a:ea typeface="ＭＳ Ｐゴシック" charset="-128"/>
            </a:endParaRPr>
          </a:p>
        </p:txBody>
      </p:sp>
      <p:sp>
        <p:nvSpPr>
          <p:cNvPr id="55" name="Rectangle 4"/>
          <p:cNvSpPr txBox="1">
            <a:spLocks noChangeArrowheads="1"/>
          </p:cNvSpPr>
          <p:nvPr/>
        </p:nvSpPr>
        <p:spPr bwMode="auto">
          <a:xfrm>
            <a:off x="228600" y="5181600"/>
            <a:ext cx="755650" cy="685800"/>
          </a:xfrm>
          <a:prstGeom prst="rect">
            <a:avLst/>
          </a:prstGeom>
          <a:noFill/>
          <a:ln w="9525">
            <a:noFill/>
            <a:miter lim="800000"/>
            <a:headEnd/>
            <a:tailEnd/>
          </a:ln>
        </p:spPr>
        <p:txBody>
          <a:bodyPr vert="horz" wrap="square" lIns="0" tIns="0" rIns="0" bIns="0" numCol="1" anchor="ctr" anchorCtr="0" compatLnSpc="1">
            <a:prstTxWarp prst="textNoShape">
              <a:avLst/>
            </a:prstTxWarp>
            <a:normAutofit/>
          </a:bodyPr>
          <a:lstStyle/>
          <a:p>
            <a:pPr marL="415925" marR="0" lvl="0" indent="-415925" algn="l" defTabSz="914400" rtl="0" eaLnBrk="0" fontAlgn="base" latinLnBrk="0" hangingPunct="1">
              <a:lnSpc>
                <a:spcPct val="90000"/>
              </a:lnSpc>
              <a:spcBef>
                <a:spcPts val="488"/>
              </a:spcBef>
              <a:spcAft>
                <a:spcPct val="0"/>
              </a:spcAft>
              <a:buClr>
                <a:srgbClr val="0005DF"/>
              </a:buClr>
              <a:buSzPct val="85000"/>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defRPr/>
            </a:pPr>
            <a:r>
              <a:rPr lang="en-US" kern="0" dirty="0" smtClean="0">
                <a:solidFill>
                  <a:srgbClr val="0A017F"/>
                </a:solidFill>
                <a:latin typeface="+mn-lt"/>
                <a:ea typeface="ＭＳ Ｐゴシック" charset="-128"/>
                <a:cs typeface="ＭＳ Ｐゴシック" charset="-128"/>
              </a:rPr>
              <a:t>B x</a:t>
            </a:r>
            <a:r>
              <a:rPr kumimoji="0" lang="en-US" sz="2400" b="0" i="0" u="none" strike="noStrike" kern="0" cap="none" spc="0" normalizeH="0" baseline="0" noProof="0" dirty="0" smtClean="0">
                <a:ln>
                  <a:noFill/>
                </a:ln>
                <a:solidFill>
                  <a:srgbClr val="0A017F"/>
                </a:solidFill>
                <a:effectLst/>
                <a:uLnTx/>
                <a:uFillTx/>
                <a:latin typeface="+mn-lt"/>
                <a:ea typeface="ＭＳ Ｐゴシック" charset="-128"/>
                <a:cs typeface="ＭＳ Ｐゴシック" charset="-128"/>
              </a:rPr>
              <a:t>2</a:t>
            </a:r>
            <a:endParaRPr kumimoji="0" lang="en-US" sz="2000" b="0" i="0" u="none" strike="noStrike" kern="0" cap="none" spc="0" normalizeH="0" baseline="0" noProof="0" dirty="0" smtClean="0">
              <a:ln>
                <a:noFill/>
              </a:ln>
              <a:solidFill>
                <a:srgbClr val="0A017F"/>
              </a:solidFill>
              <a:effectLst/>
              <a:uLnTx/>
              <a:uFillTx/>
              <a:latin typeface="+mn-lt"/>
              <a:ea typeface="ＭＳ Ｐゴシック" charset="-128"/>
            </a:endParaRPr>
          </a:p>
        </p:txBody>
      </p:sp>
      <p:sp>
        <p:nvSpPr>
          <p:cNvPr id="56" name="Rectangle 55"/>
          <p:cNvSpPr/>
          <p:nvPr/>
        </p:nvSpPr>
        <p:spPr bwMode="auto">
          <a:xfrm>
            <a:off x="1524000" y="4419600"/>
            <a:ext cx="4572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latinLnBrk="0">
              <a:lnSpc>
                <a:spcPct val="80000"/>
              </a:lnSpc>
              <a:buClrTx/>
              <a:buSzTx/>
              <a:buFontTx/>
              <a:buNone/>
              <a:tabLst/>
            </a:pPr>
            <a:r>
              <a:rPr lang="en-US" sz="1000" dirty="0" smtClean="0"/>
              <a:t>A 10</a:t>
            </a:r>
          </a:p>
        </p:txBody>
      </p:sp>
      <p:sp>
        <p:nvSpPr>
          <p:cNvPr id="57" name="Rectangle 56"/>
          <p:cNvSpPr/>
          <p:nvPr/>
        </p:nvSpPr>
        <p:spPr bwMode="auto">
          <a:xfrm>
            <a:off x="3810000" y="5334000"/>
            <a:ext cx="22860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marL="0" marR="0" indent="0" algn="ctr" defTabSz="914400" latinLnBrk="0">
              <a:lnSpc>
                <a:spcPct val="80000"/>
              </a:lnSpc>
              <a:buClrTx/>
              <a:buSzTx/>
              <a:buFontTx/>
              <a:buNone/>
              <a:tabLst/>
            </a:pPr>
            <a:r>
              <a:rPr lang="en-US" sz="1700" dirty="0" smtClean="0"/>
              <a:t>B 50</a:t>
            </a:r>
          </a:p>
        </p:txBody>
      </p:sp>
      <p:sp>
        <p:nvSpPr>
          <p:cNvPr id="58" name="Rectangle 4"/>
          <p:cNvSpPr txBox="1">
            <a:spLocks noChangeArrowheads="1"/>
          </p:cNvSpPr>
          <p:nvPr/>
        </p:nvSpPr>
        <p:spPr bwMode="auto">
          <a:xfrm>
            <a:off x="533400" y="1676401"/>
            <a:ext cx="8070850" cy="1523999"/>
          </a:xfrm>
          <a:prstGeom prst="rect">
            <a:avLst/>
          </a:prstGeom>
          <a:noFill/>
          <a:ln w="9525">
            <a:noFill/>
            <a:miter lim="800000"/>
            <a:headEnd/>
            <a:tailEnd/>
          </a:ln>
        </p:spPr>
        <p:txBody>
          <a:bodyPr vert="horz" wrap="square" lIns="0" tIns="0" rIns="0" bIns="0" numCol="1" anchor="ctr" anchorCtr="0" compatLnSpc="1">
            <a:prstTxWarp prst="textNoShape">
              <a:avLst/>
            </a:prstTxWarp>
            <a:normAutofit/>
          </a:bodyPr>
          <a:lstStyle/>
          <a:p>
            <a:pPr marL="415925" lvl="0"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sz="2000" dirty="0" smtClean="0"/>
              <a:t>Don’t try to force a non-parallel problem to be parallel</a:t>
            </a:r>
          </a:p>
          <a:p>
            <a:pPr marL="415925" lvl="0"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endParaRPr lang="en-US" sz="2000" kern="0" dirty="0" smtClean="0">
              <a:solidFill>
                <a:srgbClr val="0A017F"/>
              </a:solidFill>
              <a:ea typeface="ＭＳ Ｐゴシック" charset="-128"/>
              <a:cs typeface="ＭＳ Ｐゴシック" charset="-128"/>
            </a:endParaRPr>
          </a:p>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sz="2000" kern="0" dirty="0" smtClean="0">
                <a:solidFill>
                  <a:srgbClr val="0A017F"/>
                </a:solidFill>
                <a:ea typeface="ＭＳ Ｐゴシック" charset="-128"/>
                <a:cs typeface="ＭＳ Ｐゴシック" charset="-128"/>
              </a:rPr>
              <a:t>Identify which are the program chunks that can provide the best ratio speedup/effort</a:t>
            </a:r>
            <a:endParaRPr lang="en-US" sz="2000" kern="0" dirty="0" smtClean="0">
              <a:solidFill>
                <a:srgbClr val="0A017F"/>
              </a:solidFill>
              <a:ea typeface="ＭＳ Ｐゴシック" charset="-128"/>
            </a:endParaRPr>
          </a:p>
        </p:txBody>
      </p:sp>
      <p:sp>
        <p:nvSpPr>
          <p:cNvPr id="61" name="Rectangle 4"/>
          <p:cNvSpPr txBox="1">
            <a:spLocks noChangeArrowheads="1"/>
          </p:cNvSpPr>
          <p:nvPr/>
        </p:nvSpPr>
        <p:spPr bwMode="auto">
          <a:xfrm>
            <a:off x="228600" y="4267200"/>
            <a:ext cx="755650" cy="685800"/>
          </a:xfrm>
          <a:prstGeom prst="rect">
            <a:avLst/>
          </a:prstGeom>
          <a:noFill/>
          <a:ln w="9525">
            <a:noFill/>
            <a:miter lim="800000"/>
            <a:headEnd/>
            <a:tailEnd/>
          </a:ln>
        </p:spPr>
        <p:txBody>
          <a:bodyPr vert="horz" wrap="square" lIns="0" tIns="0" rIns="0" bIns="0" numCol="1" anchor="ctr" anchorCtr="0" compatLnSpc="1">
            <a:prstTxWarp prst="textNoShape">
              <a:avLst/>
            </a:prstTxWarp>
            <a:normAutofit/>
          </a:bodyPr>
          <a:lstStyle/>
          <a:p>
            <a:pPr marL="415925" marR="0" lvl="0" indent="-415925" algn="l" defTabSz="914400" rtl="0" eaLnBrk="0" fontAlgn="base" latinLnBrk="0" hangingPunct="1">
              <a:lnSpc>
                <a:spcPct val="90000"/>
              </a:lnSpc>
              <a:spcBef>
                <a:spcPts val="488"/>
              </a:spcBef>
              <a:spcAft>
                <a:spcPct val="0"/>
              </a:spcAft>
              <a:buClr>
                <a:srgbClr val="0005DF"/>
              </a:buClr>
              <a:buSzPct val="85000"/>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defRPr/>
            </a:pPr>
            <a:r>
              <a:rPr lang="en-US" kern="0" dirty="0" smtClean="0">
                <a:solidFill>
                  <a:srgbClr val="0A017F"/>
                </a:solidFill>
                <a:latin typeface="+mn-lt"/>
                <a:ea typeface="ＭＳ Ｐゴシック" charset="-128"/>
                <a:cs typeface="ＭＳ Ｐゴシック" charset="-128"/>
              </a:rPr>
              <a:t>A </a:t>
            </a:r>
            <a:r>
              <a:rPr lang="en-US" kern="0" dirty="0" err="1" smtClean="0">
                <a:solidFill>
                  <a:srgbClr val="0A017F"/>
                </a:solidFill>
                <a:latin typeface="+mn-lt"/>
                <a:ea typeface="ＭＳ Ｐゴシック" charset="-128"/>
                <a:cs typeface="ＭＳ Ｐゴシック" charset="-128"/>
              </a:rPr>
              <a:t>x</a:t>
            </a:r>
            <a:r>
              <a:rPr kumimoji="0" lang="en-US" sz="2400" b="0" i="0" u="none" strike="noStrike" kern="0" cap="none" spc="0" normalizeH="0" baseline="0" noProof="0" dirty="0" smtClean="0">
                <a:ln>
                  <a:noFill/>
                </a:ln>
                <a:solidFill>
                  <a:srgbClr val="0A017F"/>
                </a:solidFill>
                <a:effectLst/>
                <a:uLnTx/>
                <a:uFillTx/>
                <a:latin typeface="+mn-lt"/>
                <a:ea typeface="ＭＳ Ｐゴシック" charset="-128"/>
                <a:cs typeface="ＭＳ Ｐゴシック" charset="-128"/>
              </a:rPr>
              <a:t>5</a:t>
            </a:r>
            <a:endParaRPr kumimoji="0" lang="en-US" sz="2000" b="0" i="0" u="none" strike="noStrike" kern="0" cap="none" spc="0" normalizeH="0" baseline="0" noProof="0" dirty="0" smtClean="0">
              <a:ln>
                <a:noFill/>
              </a:ln>
              <a:solidFill>
                <a:srgbClr val="0A017F"/>
              </a:solidFill>
              <a:effectLst/>
              <a:uLnTx/>
              <a:uFillTx/>
              <a:latin typeface="+mn-lt"/>
              <a:ea typeface="ＭＳ Ｐゴシック" charset="-128"/>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290" name="Date Placeholder 3"/>
          <p:cNvSpPr>
            <a:spLocks noGrp="1"/>
          </p:cNvSpPr>
          <p:nvPr>
            <p:ph type="dt" sz="quarter" idx="10"/>
          </p:nvPr>
        </p:nvSpPr>
        <p:spPr>
          <a:noFill/>
        </p:spPr>
        <p:txBody>
          <a:bodyPr/>
          <a:lstStyle/>
          <a:p>
            <a:r>
              <a:rPr lang="en-US" smtClean="0"/>
              <a:t>© Oscar Nierstrasz</a:t>
            </a:r>
            <a:endParaRPr lang="de-CH" smtClean="0"/>
          </a:p>
        </p:txBody>
      </p:sp>
      <p:sp>
        <p:nvSpPr>
          <p:cNvPr id="12291" name="Slide Number Placeholder 5"/>
          <p:cNvSpPr>
            <a:spLocks noGrp="1"/>
          </p:cNvSpPr>
          <p:nvPr>
            <p:ph type="sldNum" sz="quarter" idx="12"/>
          </p:nvPr>
        </p:nvSpPr>
        <p:spPr>
          <a:noFill/>
        </p:spPr>
        <p:txBody>
          <a:bodyPr/>
          <a:lstStyle/>
          <a:p>
            <a:fld id="{FF437A90-0871-A442-A23E-411FFCDF3411}" type="slidenum">
              <a:rPr lang="de-CH" smtClean="0"/>
              <a:pPr/>
              <a:t>17</a:t>
            </a:fld>
            <a:endParaRPr lang="de-CH" sz="1400" smtClean="0">
              <a:solidFill>
                <a:srgbClr val="7E7E7E"/>
              </a:solidFill>
              <a:latin typeface="Times" charset="0"/>
            </a:endParaRPr>
          </a:p>
        </p:txBody>
      </p:sp>
      <p:pic>
        <p:nvPicPr>
          <p:cNvPr id="12292"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
        <p:nvSpPr>
          <p:cNvPr id="12293" name="Rectangle 3"/>
          <p:cNvSpPr>
            <a:spLocks noGrp="1" noChangeArrowheads="1"/>
          </p:cNvSpPr>
          <p:nvPr>
            <p:ph type="title"/>
          </p:nvPr>
        </p:nvSpPr>
        <p:spPr/>
        <p:txBody>
          <a:bodyPr/>
          <a:lstStyle/>
          <a:p>
            <a:pPr eaLnBrk="1" hangingPunct="1"/>
            <a:r>
              <a:rPr lang="en-US"/>
              <a:t>Roadmap</a:t>
            </a:r>
          </a:p>
        </p:txBody>
      </p:sp>
      <p:sp>
        <p:nvSpPr>
          <p:cNvPr id="12294" name="Rectangle 4"/>
          <p:cNvSpPr>
            <a:spLocks noGrp="1" noChangeArrowheads="1"/>
          </p:cNvSpPr>
          <p:nvPr>
            <p:ph type="body" idx="1"/>
          </p:nvPr>
        </p:nvSpPr>
        <p:spPr/>
        <p:txBody>
          <a:bodyPr>
            <a:normAutofit/>
          </a:bodyPr>
          <a:lstStyle/>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dirty="0" smtClean="0"/>
              <a:t>Concurrent programming and parallelism</a:t>
            </a:r>
          </a:p>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dirty="0" smtClean="0"/>
              <a:t>Why we should practice parallel programming? (Amdahl's laws about speedup)</a:t>
            </a:r>
          </a:p>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b="1" dirty="0" smtClean="0"/>
              <a:t>Steps to create parallel programs</a:t>
            </a:r>
          </a:p>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dirty="0" smtClean="0"/>
              <a:t>Java library for concurrent and parallel programming</a:t>
            </a:r>
          </a:p>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dirty="0" smtClean="0"/>
              <a:t>Examples (find the max)</a:t>
            </a:r>
          </a:p>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dirty="0" smtClean="0"/>
              <a:t>Example (merge sort parallel)</a:t>
            </a:r>
          </a:p>
        </p:txBody>
      </p:sp>
      <p:sp>
        <p:nvSpPr>
          <p:cNvPr id="12295" name="Footer Placeholder 7"/>
          <p:cNvSpPr>
            <a:spLocks noGrp="1"/>
          </p:cNvSpPr>
          <p:nvPr>
            <p:ph type="ftr" sz="quarter" idx="11"/>
          </p:nvPr>
        </p:nvSpPr>
        <p:spPr>
          <a:noFill/>
        </p:spPr>
        <p:txBody>
          <a:bodyPr/>
          <a:lstStyle/>
          <a:p>
            <a:r>
              <a:rPr lang="en-US" dirty="0" smtClean="0"/>
              <a:t>Parallelism</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195" name="Rectangle 3"/>
          <p:cNvSpPr>
            <a:spLocks noGrp="1" noChangeArrowheads="1"/>
          </p:cNvSpPr>
          <p:nvPr>
            <p:ph type="title" idx="4294967295"/>
          </p:nvPr>
        </p:nvSpPr>
        <p:spPr>
          <a:xfrm>
            <a:off x="539750" y="554038"/>
            <a:ext cx="8070850" cy="904875"/>
          </a:xfrm>
          <a:ln/>
        </p:spPr>
        <p:txBody>
          <a:bodyPr/>
          <a:lstStyle/>
          <a:p>
            <a:pPr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dirty="0" smtClean="0"/>
              <a:t>Common steps to create parallel programs</a:t>
            </a:r>
            <a:endParaRPr lang="en-US" sz="2800" b="1" dirty="0">
              <a:solidFill>
                <a:srgbClr val="0A017F"/>
              </a:solidFill>
            </a:endParaRPr>
          </a:p>
        </p:txBody>
      </p:sp>
      <p:sp>
        <p:nvSpPr>
          <p:cNvPr id="12" name="Date Placeholder 3"/>
          <p:cNvSpPr>
            <a:spLocks noGrp="1"/>
          </p:cNvSpPr>
          <p:nvPr>
            <p:ph type="dt" sz="quarter" idx="10"/>
          </p:nvPr>
        </p:nvSpPr>
        <p:spPr>
          <a:xfrm>
            <a:off x="539750" y="6548438"/>
            <a:ext cx="3811588" cy="179387"/>
          </a:xfrm>
          <a:noFill/>
        </p:spPr>
        <p:txBody>
          <a:bodyPr/>
          <a:lstStyle/>
          <a:p>
            <a:r>
              <a:rPr lang="en-US" dirty="0" smtClean="0"/>
              <a:t>© </a:t>
            </a:r>
            <a:r>
              <a:rPr lang="en-US" dirty="0" err="1" smtClean="0"/>
              <a:t>Rodric</a:t>
            </a:r>
            <a:r>
              <a:rPr lang="en-US" dirty="0" smtClean="0"/>
              <a:t> </a:t>
            </a:r>
            <a:r>
              <a:rPr lang="en-US" dirty="0" err="1" smtClean="0"/>
              <a:t>Rabbah</a:t>
            </a:r>
            <a:r>
              <a:rPr lang="en-US" dirty="0" smtClean="0"/>
              <a:t>, IBM</a:t>
            </a:r>
            <a:endParaRPr lang="de-CH" dirty="0" smtClean="0"/>
          </a:p>
        </p:txBody>
      </p:sp>
      <p:sp>
        <p:nvSpPr>
          <p:cNvPr id="13" name="Slide Number Placeholder 5"/>
          <p:cNvSpPr>
            <a:spLocks noGrp="1"/>
          </p:cNvSpPr>
          <p:nvPr>
            <p:ph type="sldNum" sz="quarter" idx="12"/>
          </p:nvPr>
        </p:nvSpPr>
        <p:spPr>
          <a:xfrm>
            <a:off x="7543800" y="6553200"/>
            <a:ext cx="1350963" cy="179388"/>
          </a:xfrm>
          <a:noFill/>
        </p:spPr>
        <p:txBody>
          <a:bodyPr/>
          <a:lstStyle/>
          <a:p>
            <a:fld id="{4C3ED7A8-D5DC-BE4E-AD16-29AB58523544}" type="slidenum">
              <a:rPr lang="de-CH" smtClean="0"/>
              <a:pPr/>
              <a:t>18</a:t>
            </a:fld>
            <a:endParaRPr lang="de-CH" sz="1400" dirty="0" smtClean="0">
              <a:solidFill>
                <a:srgbClr val="7E7E7E"/>
              </a:solidFill>
              <a:latin typeface="Times" charset="0"/>
            </a:endParaRPr>
          </a:p>
        </p:txBody>
      </p:sp>
      <p:sp>
        <p:nvSpPr>
          <p:cNvPr id="14" name="Footer Placeholder 7"/>
          <p:cNvSpPr>
            <a:spLocks noGrp="1"/>
          </p:cNvSpPr>
          <p:nvPr>
            <p:ph type="ftr" sz="quarter" idx="11"/>
          </p:nvPr>
        </p:nvSpPr>
        <p:spPr>
          <a:xfrm>
            <a:off x="107950" y="179388"/>
            <a:ext cx="5399088" cy="252412"/>
          </a:xfrm>
          <a:noFill/>
        </p:spPr>
        <p:txBody>
          <a:bodyPr/>
          <a:lstStyle/>
          <a:p>
            <a:r>
              <a:rPr lang="en-US" dirty="0" smtClean="0"/>
              <a:t>Parallelism</a:t>
            </a:r>
          </a:p>
        </p:txBody>
      </p:sp>
      <p:pic>
        <p:nvPicPr>
          <p:cNvPr id="15" name="Picture 14" descr="Parallelismsteps.png"/>
          <p:cNvPicPr>
            <a:picLocks noChangeAspect="1"/>
          </p:cNvPicPr>
          <p:nvPr/>
        </p:nvPicPr>
        <p:blipFill>
          <a:blip r:embed="rId3"/>
          <a:stretch>
            <a:fillRect/>
          </a:stretch>
        </p:blipFill>
        <p:spPr>
          <a:xfrm>
            <a:off x="304800" y="1752600"/>
            <a:ext cx="8559801" cy="4451350"/>
          </a:xfrm>
          <a:prstGeom prst="rect">
            <a:avLst/>
          </a:prstGeom>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195" name="Rectangle 3"/>
          <p:cNvSpPr>
            <a:spLocks noGrp="1" noChangeArrowheads="1"/>
          </p:cNvSpPr>
          <p:nvPr>
            <p:ph type="title" idx="4294967295"/>
          </p:nvPr>
        </p:nvSpPr>
        <p:spPr>
          <a:xfrm>
            <a:off x="539750" y="554038"/>
            <a:ext cx="8070850" cy="904875"/>
          </a:xfrm>
          <a:ln/>
        </p:spPr>
        <p:txBody>
          <a:bodyPr/>
          <a:lstStyle/>
          <a:p>
            <a:pPr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dirty="0" smtClean="0"/>
              <a:t>Kinds of parallelism (Problem decomposition)</a:t>
            </a:r>
            <a:endParaRPr lang="en-US" sz="2800" b="1" dirty="0">
              <a:solidFill>
                <a:srgbClr val="0A017F"/>
              </a:solidFill>
            </a:endParaRPr>
          </a:p>
        </p:txBody>
      </p:sp>
      <p:sp>
        <p:nvSpPr>
          <p:cNvPr id="12" name="Date Placeholder 3"/>
          <p:cNvSpPr>
            <a:spLocks noGrp="1"/>
          </p:cNvSpPr>
          <p:nvPr>
            <p:ph type="dt" sz="quarter" idx="10"/>
          </p:nvPr>
        </p:nvSpPr>
        <p:spPr>
          <a:xfrm>
            <a:off x="539750" y="6548438"/>
            <a:ext cx="3811588" cy="179387"/>
          </a:xfrm>
          <a:noFill/>
        </p:spPr>
        <p:txBody>
          <a:bodyPr/>
          <a:lstStyle/>
          <a:p>
            <a:r>
              <a:rPr lang="en-US" dirty="0" smtClean="0"/>
              <a:t>© </a:t>
            </a:r>
            <a:r>
              <a:rPr lang="en-US" dirty="0" err="1" smtClean="0"/>
              <a:t>Rodric</a:t>
            </a:r>
            <a:r>
              <a:rPr lang="en-US" dirty="0" smtClean="0"/>
              <a:t> </a:t>
            </a:r>
            <a:r>
              <a:rPr lang="en-US" dirty="0" err="1" smtClean="0"/>
              <a:t>Rabbah</a:t>
            </a:r>
            <a:r>
              <a:rPr lang="en-US" dirty="0" smtClean="0"/>
              <a:t>, IBM</a:t>
            </a:r>
            <a:endParaRPr lang="de-CH" dirty="0" smtClean="0"/>
          </a:p>
        </p:txBody>
      </p:sp>
      <p:sp>
        <p:nvSpPr>
          <p:cNvPr id="13" name="Slide Number Placeholder 5"/>
          <p:cNvSpPr>
            <a:spLocks noGrp="1"/>
          </p:cNvSpPr>
          <p:nvPr>
            <p:ph type="sldNum" sz="quarter" idx="12"/>
          </p:nvPr>
        </p:nvSpPr>
        <p:spPr>
          <a:xfrm>
            <a:off x="7543800" y="6553200"/>
            <a:ext cx="1350963" cy="179388"/>
          </a:xfrm>
          <a:noFill/>
        </p:spPr>
        <p:txBody>
          <a:bodyPr/>
          <a:lstStyle/>
          <a:p>
            <a:fld id="{4C3ED7A8-D5DC-BE4E-AD16-29AB58523544}" type="slidenum">
              <a:rPr lang="de-CH" smtClean="0"/>
              <a:pPr/>
              <a:t>19</a:t>
            </a:fld>
            <a:endParaRPr lang="de-CH" sz="1400" dirty="0" smtClean="0">
              <a:solidFill>
                <a:srgbClr val="7E7E7E"/>
              </a:solidFill>
              <a:latin typeface="Times" charset="0"/>
            </a:endParaRPr>
          </a:p>
        </p:txBody>
      </p:sp>
      <p:sp>
        <p:nvSpPr>
          <p:cNvPr id="14" name="Footer Placeholder 7"/>
          <p:cNvSpPr>
            <a:spLocks noGrp="1"/>
          </p:cNvSpPr>
          <p:nvPr>
            <p:ph type="ftr" sz="quarter" idx="11"/>
          </p:nvPr>
        </p:nvSpPr>
        <p:spPr>
          <a:xfrm>
            <a:off x="107950" y="179388"/>
            <a:ext cx="5399088" cy="252412"/>
          </a:xfrm>
          <a:noFill/>
        </p:spPr>
        <p:txBody>
          <a:bodyPr/>
          <a:lstStyle/>
          <a:p>
            <a:r>
              <a:rPr lang="en-US" dirty="0" smtClean="0"/>
              <a:t>Parallelism</a:t>
            </a:r>
          </a:p>
        </p:txBody>
      </p:sp>
      <p:sp>
        <p:nvSpPr>
          <p:cNvPr id="8" name="Rectangle 4"/>
          <p:cNvSpPr txBox="1">
            <a:spLocks noChangeArrowheads="1"/>
          </p:cNvSpPr>
          <p:nvPr/>
        </p:nvSpPr>
        <p:spPr bwMode="auto">
          <a:xfrm>
            <a:off x="539750" y="1654175"/>
            <a:ext cx="8070850" cy="4498975"/>
          </a:xfrm>
          <a:prstGeom prst="rect">
            <a:avLst/>
          </a:prstGeom>
          <a:noFill/>
          <a:ln w="9525">
            <a:noFill/>
            <a:miter lim="800000"/>
            <a:headEnd/>
            <a:tailEnd/>
          </a:ln>
        </p:spPr>
        <p:txBody>
          <a:bodyPr vert="horz" wrap="square" lIns="0" tIns="0" rIns="0" bIns="0" numCol="1" anchor="ctr" anchorCtr="0" compatLnSpc="1">
            <a:prstTxWarp prst="textNoShape">
              <a:avLst/>
            </a:prstTxWarp>
            <a:normAutofit/>
          </a:bodyPr>
          <a:lstStyle/>
          <a:p>
            <a:pPr marL="415925" marR="0" lvl="0" indent="-415925" algn="l" defTabSz="914400" rtl="0" eaLnBrk="0" fontAlgn="base" latinLnBrk="0" hangingPunct="1">
              <a:lnSpc>
                <a:spcPct val="90000"/>
              </a:lnSpc>
              <a:spcBef>
                <a:spcPts val="488"/>
              </a:spcBef>
              <a:spcAft>
                <a:spcPct val="0"/>
              </a:spcAft>
              <a:buClr>
                <a:srgbClr val="0005DF"/>
              </a:buClr>
              <a:buSzPct val="85000"/>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defRPr/>
            </a:pPr>
            <a:endParaRPr kumimoji="0" lang="en-US" sz="2000" b="0" i="0" u="none" strike="noStrike" kern="0" cap="none" spc="0" normalizeH="0" baseline="0" noProof="0" dirty="0" smtClean="0">
              <a:ln>
                <a:noFill/>
              </a:ln>
              <a:solidFill>
                <a:srgbClr val="0A017F"/>
              </a:solidFill>
              <a:effectLst/>
              <a:uLnTx/>
              <a:uFillTx/>
              <a:latin typeface="+mn-lt"/>
              <a:ea typeface="ＭＳ Ｐゴシック" charset="-128"/>
            </a:endParaRPr>
          </a:p>
        </p:txBody>
      </p:sp>
      <p:pic>
        <p:nvPicPr>
          <p:cNvPr id="10" name="Picture 9" descr="MPEG_EXAMPLE.pdf"/>
          <p:cNvPicPr>
            <a:picLocks noChangeAspect="1"/>
          </p:cNvPicPr>
          <p:nvPr/>
        </p:nvPicPr>
        <mc:AlternateContent>
          <mc:Choice xmlns:ma="http://schemas.microsoft.com/office/mac/drawingml/2008/main" Requires="ma">
            <p:blipFill>
              <a:blip r:embed="rId3"/>
              <a:stretch>
                <a:fillRect/>
              </a:stretch>
            </p:blipFill>
          </mc:Choice>
          <mc:Fallback>
            <p:blipFill>
              <a:blip r:embed="rId4"/>
              <a:stretch>
                <a:fillRect/>
              </a:stretch>
            </p:blipFill>
          </mc:Fallback>
        </mc:AlternateContent>
        <p:spPr>
          <a:xfrm>
            <a:off x="4648200" y="1600200"/>
            <a:ext cx="4059137" cy="5151540"/>
          </a:xfrm>
          <a:prstGeom prst="rect">
            <a:avLst/>
          </a:prstGeom>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338" name="Date Placeholder 3"/>
          <p:cNvSpPr>
            <a:spLocks noGrp="1"/>
          </p:cNvSpPr>
          <p:nvPr>
            <p:ph type="dt" sz="quarter" idx="10"/>
          </p:nvPr>
        </p:nvSpPr>
        <p:spPr>
          <a:noFill/>
        </p:spPr>
        <p:txBody>
          <a:bodyPr/>
          <a:lstStyle/>
          <a:p>
            <a:r>
              <a:rPr lang="en-US" dirty="0" smtClean="0"/>
              <a:t>© Oscar </a:t>
            </a:r>
            <a:r>
              <a:rPr lang="en-US" dirty="0" err="1" smtClean="0"/>
              <a:t>Nierstrasz</a:t>
            </a:r>
            <a:endParaRPr lang="de-CH" dirty="0" smtClean="0"/>
          </a:p>
        </p:txBody>
      </p:sp>
      <p:sp>
        <p:nvSpPr>
          <p:cNvPr id="14340" name="Slide Number Placeholder 5"/>
          <p:cNvSpPr>
            <a:spLocks noGrp="1"/>
          </p:cNvSpPr>
          <p:nvPr>
            <p:ph type="sldNum" sz="quarter" idx="12"/>
          </p:nvPr>
        </p:nvSpPr>
        <p:spPr>
          <a:noFill/>
        </p:spPr>
        <p:txBody>
          <a:bodyPr/>
          <a:lstStyle/>
          <a:p>
            <a:fld id="{4C3ED7A8-D5DC-BE4E-AD16-29AB58523544}" type="slidenum">
              <a:rPr lang="de-CH" smtClean="0"/>
              <a:pPr/>
              <a:t>2</a:t>
            </a:fld>
            <a:endParaRPr lang="de-CH" sz="1400" dirty="0" smtClean="0">
              <a:solidFill>
                <a:srgbClr val="7E7E7E"/>
              </a:solidFill>
              <a:latin typeface="Times" charset="0"/>
            </a:endParaRPr>
          </a:p>
        </p:txBody>
      </p:sp>
      <p:sp>
        <p:nvSpPr>
          <p:cNvPr id="14341" name="Rectangle 2"/>
          <p:cNvSpPr>
            <a:spLocks noGrp="1" noChangeArrowheads="1"/>
          </p:cNvSpPr>
          <p:nvPr>
            <p:ph type="title"/>
          </p:nvPr>
        </p:nvSpPr>
        <p:spPr/>
        <p:txBody>
          <a:bodyPr/>
          <a:lstStyle/>
          <a:p>
            <a:r>
              <a:rPr lang="en-US" dirty="0"/>
              <a:t>Sources</a:t>
            </a:r>
          </a:p>
        </p:txBody>
      </p:sp>
      <p:sp>
        <p:nvSpPr>
          <p:cNvPr id="14342" name="Rectangle 3"/>
          <p:cNvSpPr>
            <a:spLocks noGrp="1" noChangeArrowheads="1"/>
          </p:cNvSpPr>
          <p:nvPr>
            <p:ph type="body" idx="1"/>
          </p:nvPr>
        </p:nvSpPr>
        <p:spPr>
          <a:xfrm>
            <a:off x="539750" y="1524001"/>
            <a:ext cx="8070850" cy="4953000"/>
          </a:xfrm>
        </p:spPr>
        <p:txBody>
          <a:bodyPr>
            <a:noAutofit/>
          </a:bodyPr>
          <a:lstStyle/>
          <a:p>
            <a:pPr marL="342900" indent="-342900"/>
            <a:r>
              <a:rPr lang="en-US" dirty="0" smtClean="0"/>
              <a:t>Section 4.4 of </a:t>
            </a:r>
            <a:r>
              <a:rPr lang="en-US" i="1" dirty="0" smtClean="0">
                <a:solidFill>
                  <a:srgbClr val="7F0101"/>
                </a:solidFill>
              </a:rPr>
              <a:t>Concurrent Programming in Java </a:t>
            </a:r>
            <a:r>
              <a:rPr lang="en-US" dirty="0" smtClean="0"/>
              <a:t>(Doug Lea, Prentice Hall PTR, November 1999)</a:t>
            </a:r>
          </a:p>
          <a:p>
            <a:pPr marL="762000" lvl="1" indent="-342900"/>
            <a:r>
              <a:rPr lang="en-US" dirty="0" smtClean="0"/>
              <a:t>Covers parallel decomposition in greater detail.</a:t>
            </a:r>
          </a:p>
          <a:p>
            <a:pPr marL="342900" indent="-342900"/>
            <a:endParaRPr lang="en-US" dirty="0" smtClean="0"/>
          </a:p>
          <a:p>
            <a:pPr marL="342900" indent="-342900"/>
            <a:r>
              <a:rPr lang="en-US" dirty="0" smtClean="0"/>
              <a:t>Section 6-7-8 of </a:t>
            </a:r>
            <a:r>
              <a:rPr lang="en-US" i="1" dirty="0" smtClean="0">
                <a:solidFill>
                  <a:srgbClr val="7F0101"/>
                </a:solidFill>
              </a:rPr>
              <a:t>Java concurrency in practice </a:t>
            </a:r>
            <a:r>
              <a:rPr lang="en-US" dirty="0" smtClean="0"/>
              <a:t>(Brian Goetz, et al., </a:t>
            </a:r>
            <a:r>
              <a:rPr lang="en-US" dirty="0" err="1" smtClean="0"/>
              <a:t>﻿Addison</a:t>
            </a:r>
            <a:r>
              <a:rPr lang="en-US" dirty="0" smtClean="0"/>
              <a:t> Wesley Professional </a:t>
            </a:r>
            <a:r>
              <a:rPr lang="en-US" dirty="0" err="1" smtClean="0"/>
              <a:t>﻿May</a:t>
            </a:r>
            <a:r>
              <a:rPr lang="en-US" dirty="0" smtClean="0"/>
              <a:t> 09, 2006)</a:t>
            </a:r>
          </a:p>
          <a:p>
            <a:pPr marL="342900" indent="-342900"/>
            <a:endParaRPr lang="en-US" dirty="0" smtClean="0"/>
          </a:p>
          <a:p>
            <a:pPr marL="342900" indent="-342900"/>
            <a:r>
              <a:rPr lang="en-US" dirty="0" smtClean="0"/>
              <a:t>Doug Lea's concurrency-interest website: </a:t>
            </a:r>
          </a:p>
          <a:p>
            <a:pPr marL="762000" lvl="1" indent="-342900"/>
            <a:r>
              <a:rPr lang="en-US" dirty="0" smtClean="0"/>
              <a:t>Download the fork-join framework as part of the jsr166y package </a:t>
            </a:r>
          </a:p>
          <a:p>
            <a:pPr marL="762000" lvl="1" indent="-342900"/>
            <a:r>
              <a:rPr lang="en-US" dirty="0" smtClean="0"/>
              <a:t>read the paper on its design.</a:t>
            </a:r>
          </a:p>
          <a:p>
            <a:pPr marL="762000" lvl="1" indent="-342900"/>
            <a:r>
              <a:rPr lang="en-US" dirty="0" smtClean="0">
                <a:hlinkClick r:id="rId3"/>
              </a:rPr>
              <a:t>http://gee.cs.oswego.edu/dl/concurrency-interest/index.html</a:t>
            </a:r>
            <a:endParaRPr lang="en-US" dirty="0" smtClean="0"/>
          </a:p>
        </p:txBody>
      </p:sp>
      <p:sp>
        <p:nvSpPr>
          <p:cNvPr id="14343" name="Rectangle 4"/>
          <p:cNvSpPr>
            <a:spLocks noChangeArrowheads="1"/>
          </p:cNvSpPr>
          <p:nvPr/>
        </p:nvSpPr>
        <p:spPr bwMode="auto">
          <a:xfrm>
            <a:off x="6007100" y="5026025"/>
            <a:ext cx="184150" cy="457200"/>
          </a:xfrm>
          <a:prstGeom prst="rect">
            <a:avLst/>
          </a:prstGeom>
          <a:noFill/>
          <a:ln w="9525">
            <a:noFill/>
            <a:miter lim="800000"/>
            <a:headEnd/>
            <a:tailEnd/>
          </a:ln>
        </p:spPr>
        <p:txBody>
          <a:bodyPr wrap="none">
            <a:prstTxWarp prst="textNoShape">
              <a:avLst/>
            </a:prstTxWarp>
            <a:spAutoFit/>
          </a:bodyPr>
          <a:lstStyle/>
          <a:p>
            <a:endParaRPr lang="en-US">
              <a:solidFill>
                <a:srgbClr val="00027F"/>
              </a:solidFill>
              <a:latin typeface="Gill Sans" charset="0"/>
            </a:endParaRPr>
          </a:p>
        </p:txBody>
      </p:sp>
      <p:sp>
        <p:nvSpPr>
          <p:cNvPr id="8" name="Footer Placeholder 7"/>
          <p:cNvSpPr>
            <a:spLocks noGrp="1"/>
          </p:cNvSpPr>
          <p:nvPr>
            <p:ph type="ftr" sz="quarter" idx="11"/>
          </p:nvPr>
        </p:nvSpPr>
        <p:spPr>
          <a:xfrm>
            <a:off x="107950" y="179388"/>
            <a:ext cx="5399088" cy="252412"/>
          </a:xfrm>
          <a:noFill/>
        </p:spPr>
        <p:txBody>
          <a:bodyPr/>
          <a:lstStyle/>
          <a:p>
            <a:r>
              <a:rPr lang="en-US" dirty="0" smtClean="0"/>
              <a:t>Parallelism</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195" name="Rectangle 3"/>
          <p:cNvSpPr>
            <a:spLocks noGrp="1" noChangeArrowheads="1"/>
          </p:cNvSpPr>
          <p:nvPr>
            <p:ph type="title" idx="4294967295"/>
          </p:nvPr>
        </p:nvSpPr>
        <p:spPr>
          <a:xfrm>
            <a:off x="539750" y="554038"/>
            <a:ext cx="8070850" cy="904875"/>
          </a:xfrm>
          <a:ln/>
        </p:spPr>
        <p:txBody>
          <a:bodyPr/>
          <a:lstStyle/>
          <a:p>
            <a:pPr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dirty="0" smtClean="0"/>
              <a:t>Kind of parallelisms (Problem decomposition)</a:t>
            </a:r>
            <a:endParaRPr lang="en-US" sz="2800" b="1" dirty="0">
              <a:solidFill>
                <a:srgbClr val="0A017F"/>
              </a:solidFill>
            </a:endParaRPr>
          </a:p>
        </p:txBody>
      </p:sp>
      <p:sp>
        <p:nvSpPr>
          <p:cNvPr id="12" name="Date Placeholder 3"/>
          <p:cNvSpPr>
            <a:spLocks noGrp="1"/>
          </p:cNvSpPr>
          <p:nvPr>
            <p:ph type="dt" sz="quarter" idx="10"/>
          </p:nvPr>
        </p:nvSpPr>
        <p:spPr>
          <a:xfrm>
            <a:off x="539750" y="6548438"/>
            <a:ext cx="3811588" cy="179387"/>
          </a:xfrm>
          <a:noFill/>
        </p:spPr>
        <p:txBody>
          <a:bodyPr/>
          <a:lstStyle/>
          <a:p>
            <a:r>
              <a:rPr lang="en-US" dirty="0" smtClean="0"/>
              <a:t>© </a:t>
            </a:r>
            <a:r>
              <a:rPr lang="en-US" dirty="0" err="1" smtClean="0"/>
              <a:t>Rodric</a:t>
            </a:r>
            <a:r>
              <a:rPr lang="en-US" dirty="0" smtClean="0"/>
              <a:t> </a:t>
            </a:r>
            <a:r>
              <a:rPr lang="en-US" dirty="0" err="1" smtClean="0"/>
              <a:t>Rabbah</a:t>
            </a:r>
            <a:r>
              <a:rPr lang="en-US" dirty="0" smtClean="0"/>
              <a:t>, IBM</a:t>
            </a:r>
            <a:endParaRPr lang="de-CH" dirty="0" smtClean="0"/>
          </a:p>
        </p:txBody>
      </p:sp>
      <p:sp>
        <p:nvSpPr>
          <p:cNvPr id="13" name="Slide Number Placeholder 5"/>
          <p:cNvSpPr>
            <a:spLocks noGrp="1"/>
          </p:cNvSpPr>
          <p:nvPr>
            <p:ph type="sldNum" sz="quarter" idx="12"/>
          </p:nvPr>
        </p:nvSpPr>
        <p:spPr>
          <a:xfrm>
            <a:off x="7543800" y="6553200"/>
            <a:ext cx="1350963" cy="179388"/>
          </a:xfrm>
          <a:noFill/>
        </p:spPr>
        <p:txBody>
          <a:bodyPr/>
          <a:lstStyle/>
          <a:p>
            <a:fld id="{4C3ED7A8-D5DC-BE4E-AD16-29AB58523544}" type="slidenum">
              <a:rPr lang="de-CH" smtClean="0"/>
              <a:pPr/>
              <a:t>20</a:t>
            </a:fld>
            <a:endParaRPr lang="de-CH" sz="1400" dirty="0" smtClean="0">
              <a:solidFill>
                <a:srgbClr val="7E7E7E"/>
              </a:solidFill>
              <a:latin typeface="Times" charset="0"/>
            </a:endParaRPr>
          </a:p>
        </p:txBody>
      </p:sp>
      <p:sp>
        <p:nvSpPr>
          <p:cNvPr id="14" name="Footer Placeholder 7"/>
          <p:cNvSpPr>
            <a:spLocks noGrp="1"/>
          </p:cNvSpPr>
          <p:nvPr>
            <p:ph type="ftr" sz="quarter" idx="11"/>
          </p:nvPr>
        </p:nvSpPr>
        <p:spPr>
          <a:xfrm>
            <a:off x="107950" y="179388"/>
            <a:ext cx="5399088" cy="252412"/>
          </a:xfrm>
          <a:noFill/>
        </p:spPr>
        <p:txBody>
          <a:bodyPr/>
          <a:lstStyle/>
          <a:p>
            <a:r>
              <a:rPr lang="en-US" dirty="0" smtClean="0"/>
              <a:t>Parallelism</a:t>
            </a:r>
          </a:p>
        </p:txBody>
      </p:sp>
      <p:sp>
        <p:nvSpPr>
          <p:cNvPr id="8" name="Rectangle 4"/>
          <p:cNvSpPr txBox="1">
            <a:spLocks noChangeArrowheads="1"/>
          </p:cNvSpPr>
          <p:nvPr/>
        </p:nvSpPr>
        <p:spPr bwMode="auto">
          <a:xfrm>
            <a:off x="539750" y="1654175"/>
            <a:ext cx="8070850" cy="4498975"/>
          </a:xfrm>
          <a:prstGeom prst="rect">
            <a:avLst/>
          </a:prstGeom>
          <a:noFill/>
          <a:ln w="9525">
            <a:noFill/>
            <a:miter lim="800000"/>
            <a:headEnd/>
            <a:tailEnd/>
          </a:ln>
        </p:spPr>
        <p:txBody>
          <a:bodyPr vert="horz" wrap="square" lIns="0" tIns="0" rIns="0" bIns="0" numCol="1" anchor="ctr" anchorCtr="0" compatLnSpc="1">
            <a:prstTxWarp prst="textNoShape">
              <a:avLst/>
            </a:prstTxWarp>
            <a:normAutofit/>
          </a:bodyPr>
          <a:lstStyle/>
          <a:p>
            <a:pPr marL="415925" marR="0" lvl="0" indent="-415925" algn="l" defTabSz="914400" rtl="0" eaLnBrk="0" fontAlgn="base" latinLnBrk="0" hangingPunct="1">
              <a:lnSpc>
                <a:spcPct val="90000"/>
              </a:lnSpc>
              <a:spcBef>
                <a:spcPts val="488"/>
              </a:spcBef>
              <a:spcAft>
                <a:spcPct val="0"/>
              </a:spcAft>
              <a:buClr>
                <a:srgbClr val="0005DF"/>
              </a:buClr>
              <a:buSzPct val="85000"/>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defRPr/>
            </a:pPr>
            <a:endParaRPr kumimoji="0" lang="en-US" sz="2000" b="0" i="0" u="none" strike="noStrike" kern="0" cap="none" spc="0" normalizeH="0" baseline="0" noProof="0" dirty="0" smtClean="0">
              <a:ln>
                <a:noFill/>
              </a:ln>
              <a:solidFill>
                <a:srgbClr val="0A017F"/>
              </a:solidFill>
              <a:effectLst/>
              <a:uLnTx/>
              <a:uFillTx/>
              <a:latin typeface="+mn-lt"/>
              <a:ea typeface="ＭＳ Ｐゴシック" charset="-128"/>
            </a:endParaRPr>
          </a:p>
        </p:txBody>
      </p:sp>
      <p:pic>
        <p:nvPicPr>
          <p:cNvPr id="10" name="Picture 9" descr="MPEG_EXAMPLE.pdf"/>
          <p:cNvPicPr>
            <a:picLocks noChangeAspect="1"/>
          </p:cNvPicPr>
          <p:nvPr/>
        </p:nvPicPr>
        <mc:AlternateContent>
          <mc:Choice xmlns:ma="http://schemas.microsoft.com/office/mac/drawingml/2008/main" Requires="ma">
            <p:blipFill>
              <a:blip r:embed="rId3"/>
              <a:stretch>
                <a:fillRect/>
              </a:stretch>
            </p:blipFill>
          </mc:Choice>
          <mc:Fallback>
            <p:blipFill>
              <a:blip r:embed="rId4"/>
              <a:stretch>
                <a:fillRect/>
              </a:stretch>
            </p:blipFill>
          </mc:Fallback>
        </mc:AlternateContent>
        <p:spPr>
          <a:xfrm>
            <a:off x="4648200" y="1600200"/>
            <a:ext cx="4059137" cy="5151540"/>
          </a:xfrm>
          <a:prstGeom prst="rect">
            <a:avLst/>
          </a:prstGeom>
        </p:spPr>
      </p:pic>
      <p:sp>
        <p:nvSpPr>
          <p:cNvPr id="11" name="Rectangle 4"/>
          <p:cNvSpPr txBox="1">
            <a:spLocks noChangeArrowheads="1"/>
          </p:cNvSpPr>
          <p:nvPr/>
        </p:nvSpPr>
        <p:spPr bwMode="auto">
          <a:xfrm>
            <a:off x="457200" y="1806575"/>
            <a:ext cx="4343400" cy="4498975"/>
          </a:xfrm>
          <a:prstGeom prst="rect">
            <a:avLst/>
          </a:prstGeom>
          <a:noFill/>
          <a:ln w="9525">
            <a:noFill/>
            <a:miter lim="800000"/>
            <a:headEnd/>
            <a:tailEnd/>
          </a:ln>
        </p:spPr>
        <p:txBody>
          <a:bodyPr vert="horz" wrap="square" lIns="0" tIns="0" rIns="0" bIns="0" numCol="1" anchor="ctr" anchorCtr="0" compatLnSpc="1">
            <a:prstTxWarp prst="textNoShape">
              <a:avLst/>
            </a:prstTxWarp>
            <a:normAutofit/>
          </a:bodyPr>
          <a:lstStyle/>
          <a:p>
            <a:pPr marL="415925" lvl="0" indent="-415925" hangingPunct="1">
              <a:lnSpc>
                <a:spcPct val="90000"/>
              </a:lnSpc>
              <a:spcBef>
                <a:spcPts val="488"/>
              </a:spcBef>
              <a:buClr>
                <a:srgbClr val="0005DF"/>
              </a:buClr>
              <a:buSzPct val="85000"/>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defRPr/>
            </a:pPr>
            <a:r>
              <a:rPr lang="en-US" b="1" dirty="0" smtClean="0"/>
              <a:t>Data parallelism</a:t>
            </a:r>
            <a:r>
              <a:rPr lang="en-US" dirty="0" smtClean="0"/>
              <a:t>: The same task run on different data in parallel</a:t>
            </a:r>
          </a:p>
          <a:p>
            <a:pPr marL="415925" lvl="0" indent="-415925" hangingPunct="1">
              <a:lnSpc>
                <a:spcPct val="90000"/>
              </a:lnSpc>
              <a:spcBef>
                <a:spcPts val="488"/>
              </a:spcBef>
              <a:buClr>
                <a:srgbClr val="0005DF"/>
              </a:buClr>
              <a:buSzPct val="85000"/>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defRPr/>
            </a:pPr>
            <a:endParaRPr lang="en-US" b="1" dirty="0" smtClean="0"/>
          </a:p>
          <a:p>
            <a:pPr marL="873125" lvl="1" indent="-415925" hangingPunct="1">
              <a:lnSpc>
                <a:spcPct val="90000"/>
              </a:lnSpc>
              <a:spcBef>
                <a:spcPts val="488"/>
              </a:spcBef>
              <a:buClr>
                <a:srgbClr val="0005DF"/>
              </a:buClr>
              <a:buSzPct val="85000"/>
              <a:buFont typeface="Wingdings" charset="2"/>
              <a:buChar char="§"/>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defRPr/>
            </a:pPr>
            <a:r>
              <a:rPr lang="en-US" dirty="0" smtClean="0"/>
              <a:t>Can divide parts of the data between different tasks and perform the tasks in parallel</a:t>
            </a:r>
          </a:p>
          <a:p>
            <a:pPr marL="873125" lvl="1" indent="-415925" hangingPunct="1">
              <a:lnSpc>
                <a:spcPct val="90000"/>
              </a:lnSpc>
              <a:spcBef>
                <a:spcPts val="488"/>
              </a:spcBef>
              <a:buClr>
                <a:srgbClr val="0005DF"/>
              </a:buClr>
              <a:buSzPct val="85000"/>
              <a:buFont typeface="Wingdings" charset="2"/>
              <a:buChar char="§"/>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defRPr/>
            </a:pPr>
            <a:r>
              <a:rPr lang="en-US" kern="0" dirty="0" smtClean="0">
                <a:solidFill>
                  <a:srgbClr val="0A017F"/>
                </a:solidFill>
                <a:latin typeface="+mn-lt"/>
                <a:ea typeface="ＭＳ Ｐゴシック" charset="-128"/>
                <a:cs typeface="ＭＳ Ｐゴシック" charset="-128"/>
              </a:rPr>
              <a:t>No dependencies among the tasks that cause their results to be ordered or merged  </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195" name="Rectangle 3"/>
          <p:cNvSpPr>
            <a:spLocks noGrp="1" noChangeArrowheads="1"/>
          </p:cNvSpPr>
          <p:nvPr>
            <p:ph type="title" idx="4294967295"/>
          </p:nvPr>
        </p:nvSpPr>
        <p:spPr>
          <a:xfrm>
            <a:off x="539750" y="554038"/>
            <a:ext cx="8070850" cy="904875"/>
          </a:xfrm>
          <a:ln/>
        </p:spPr>
        <p:txBody>
          <a:bodyPr/>
          <a:lstStyle/>
          <a:p>
            <a:pPr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dirty="0" smtClean="0"/>
              <a:t>Kind of parallelisms (Problem decomposition)</a:t>
            </a:r>
            <a:endParaRPr lang="en-US" sz="2800" b="1" dirty="0">
              <a:solidFill>
                <a:srgbClr val="0A017F"/>
              </a:solidFill>
            </a:endParaRPr>
          </a:p>
        </p:txBody>
      </p:sp>
      <p:sp>
        <p:nvSpPr>
          <p:cNvPr id="12" name="Date Placeholder 3"/>
          <p:cNvSpPr>
            <a:spLocks noGrp="1"/>
          </p:cNvSpPr>
          <p:nvPr>
            <p:ph type="dt" sz="quarter" idx="10"/>
          </p:nvPr>
        </p:nvSpPr>
        <p:spPr>
          <a:xfrm>
            <a:off x="539750" y="6548438"/>
            <a:ext cx="3811588" cy="179387"/>
          </a:xfrm>
          <a:noFill/>
        </p:spPr>
        <p:txBody>
          <a:bodyPr/>
          <a:lstStyle/>
          <a:p>
            <a:r>
              <a:rPr lang="en-US" dirty="0" smtClean="0"/>
              <a:t>© </a:t>
            </a:r>
            <a:r>
              <a:rPr lang="en-US" dirty="0" err="1" smtClean="0"/>
              <a:t>Rodric</a:t>
            </a:r>
            <a:r>
              <a:rPr lang="en-US" dirty="0" smtClean="0"/>
              <a:t> </a:t>
            </a:r>
            <a:r>
              <a:rPr lang="en-US" dirty="0" err="1" smtClean="0"/>
              <a:t>Rabbah</a:t>
            </a:r>
            <a:r>
              <a:rPr lang="en-US" dirty="0" smtClean="0"/>
              <a:t>, IBM</a:t>
            </a:r>
            <a:endParaRPr lang="de-CH" dirty="0" smtClean="0"/>
          </a:p>
        </p:txBody>
      </p:sp>
      <p:sp>
        <p:nvSpPr>
          <p:cNvPr id="13" name="Slide Number Placeholder 5"/>
          <p:cNvSpPr>
            <a:spLocks noGrp="1"/>
          </p:cNvSpPr>
          <p:nvPr>
            <p:ph type="sldNum" sz="quarter" idx="12"/>
          </p:nvPr>
        </p:nvSpPr>
        <p:spPr>
          <a:xfrm>
            <a:off x="7543800" y="6553200"/>
            <a:ext cx="1350963" cy="179388"/>
          </a:xfrm>
          <a:noFill/>
        </p:spPr>
        <p:txBody>
          <a:bodyPr/>
          <a:lstStyle/>
          <a:p>
            <a:fld id="{4C3ED7A8-D5DC-BE4E-AD16-29AB58523544}" type="slidenum">
              <a:rPr lang="de-CH" smtClean="0"/>
              <a:pPr/>
              <a:t>21</a:t>
            </a:fld>
            <a:endParaRPr lang="de-CH" sz="1400" dirty="0" smtClean="0">
              <a:solidFill>
                <a:srgbClr val="7E7E7E"/>
              </a:solidFill>
              <a:latin typeface="Times" charset="0"/>
            </a:endParaRPr>
          </a:p>
        </p:txBody>
      </p:sp>
      <p:sp>
        <p:nvSpPr>
          <p:cNvPr id="14" name="Footer Placeholder 7"/>
          <p:cNvSpPr>
            <a:spLocks noGrp="1"/>
          </p:cNvSpPr>
          <p:nvPr>
            <p:ph type="ftr" sz="quarter" idx="11"/>
          </p:nvPr>
        </p:nvSpPr>
        <p:spPr>
          <a:xfrm>
            <a:off x="107950" y="179388"/>
            <a:ext cx="5399088" cy="252412"/>
          </a:xfrm>
          <a:noFill/>
        </p:spPr>
        <p:txBody>
          <a:bodyPr/>
          <a:lstStyle/>
          <a:p>
            <a:r>
              <a:rPr lang="en-US" dirty="0" smtClean="0"/>
              <a:t>Parallelism</a:t>
            </a:r>
          </a:p>
        </p:txBody>
      </p:sp>
      <p:sp>
        <p:nvSpPr>
          <p:cNvPr id="8" name="Rectangle 4"/>
          <p:cNvSpPr txBox="1">
            <a:spLocks noChangeArrowheads="1"/>
          </p:cNvSpPr>
          <p:nvPr/>
        </p:nvSpPr>
        <p:spPr bwMode="auto">
          <a:xfrm>
            <a:off x="539750" y="1654175"/>
            <a:ext cx="8070850" cy="4498975"/>
          </a:xfrm>
          <a:prstGeom prst="rect">
            <a:avLst/>
          </a:prstGeom>
          <a:noFill/>
          <a:ln w="9525">
            <a:noFill/>
            <a:miter lim="800000"/>
            <a:headEnd/>
            <a:tailEnd/>
          </a:ln>
        </p:spPr>
        <p:txBody>
          <a:bodyPr vert="horz" wrap="square" lIns="0" tIns="0" rIns="0" bIns="0" numCol="1" anchor="ctr" anchorCtr="0" compatLnSpc="1">
            <a:prstTxWarp prst="textNoShape">
              <a:avLst/>
            </a:prstTxWarp>
            <a:normAutofit/>
          </a:bodyPr>
          <a:lstStyle/>
          <a:p>
            <a:pPr marL="415925" marR="0" lvl="0" indent="-415925" algn="l" defTabSz="914400" rtl="0" eaLnBrk="0" fontAlgn="base" latinLnBrk="0" hangingPunct="1">
              <a:lnSpc>
                <a:spcPct val="90000"/>
              </a:lnSpc>
              <a:spcBef>
                <a:spcPts val="488"/>
              </a:spcBef>
              <a:spcAft>
                <a:spcPct val="0"/>
              </a:spcAft>
              <a:buClr>
                <a:srgbClr val="0005DF"/>
              </a:buClr>
              <a:buSzPct val="85000"/>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defRPr/>
            </a:pPr>
            <a:endParaRPr kumimoji="0" lang="en-US" sz="2000" b="0" i="0" u="none" strike="noStrike" kern="0" cap="none" spc="0" normalizeH="0" baseline="0" noProof="0" dirty="0" smtClean="0">
              <a:ln>
                <a:noFill/>
              </a:ln>
              <a:solidFill>
                <a:srgbClr val="0A017F"/>
              </a:solidFill>
              <a:effectLst/>
              <a:uLnTx/>
              <a:uFillTx/>
              <a:latin typeface="+mn-lt"/>
              <a:ea typeface="ＭＳ Ｐゴシック" charset="-128"/>
            </a:endParaRPr>
          </a:p>
        </p:txBody>
      </p:sp>
      <p:pic>
        <p:nvPicPr>
          <p:cNvPr id="10" name="Picture 9" descr="MPEG_EXAMPLE.pdf"/>
          <p:cNvPicPr>
            <a:picLocks noChangeAspect="1"/>
          </p:cNvPicPr>
          <p:nvPr/>
        </p:nvPicPr>
        <mc:AlternateContent>
          <mc:Choice xmlns:ma="http://schemas.microsoft.com/office/mac/drawingml/2008/main" Requires="ma">
            <p:blipFill>
              <a:blip r:embed="rId3"/>
              <a:stretch>
                <a:fillRect/>
              </a:stretch>
            </p:blipFill>
          </mc:Choice>
          <mc:Fallback>
            <p:blipFill>
              <a:blip r:embed="rId4"/>
              <a:stretch>
                <a:fillRect/>
              </a:stretch>
            </p:blipFill>
          </mc:Fallback>
        </mc:AlternateContent>
        <p:spPr>
          <a:xfrm>
            <a:off x="4648200" y="1600200"/>
            <a:ext cx="4059137" cy="5151540"/>
          </a:xfrm>
          <a:prstGeom prst="rect">
            <a:avLst/>
          </a:prstGeom>
        </p:spPr>
      </p:pic>
      <p:sp>
        <p:nvSpPr>
          <p:cNvPr id="11" name="Rectangle 4"/>
          <p:cNvSpPr txBox="1">
            <a:spLocks noChangeArrowheads="1"/>
          </p:cNvSpPr>
          <p:nvPr/>
        </p:nvSpPr>
        <p:spPr bwMode="auto">
          <a:xfrm>
            <a:off x="692150" y="1806575"/>
            <a:ext cx="4108450" cy="4498975"/>
          </a:xfrm>
          <a:prstGeom prst="rect">
            <a:avLst/>
          </a:prstGeom>
          <a:noFill/>
          <a:ln w="9525">
            <a:noFill/>
            <a:miter lim="800000"/>
            <a:headEnd/>
            <a:tailEnd/>
          </a:ln>
        </p:spPr>
        <p:txBody>
          <a:bodyPr vert="horz" wrap="square" lIns="0" tIns="0" rIns="0" bIns="0" numCol="1" anchor="ctr" anchorCtr="0" compatLnSpc="1">
            <a:prstTxWarp prst="textNoShape">
              <a:avLst/>
            </a:prstTxWarp>
            <a:normAutofit/>
          </a:bodyPr>
          <a:lstStyle/>
          <a:p>
            <a:pPr marL="415925" lvl="0" indent="-415925" hangingPunct="1">
              <a:lnSpc>
                <a:spcPct val="90000"/>
              </a:lnSpc>
              <a:spcBef>
                <a:spcPts val="488"/>
              </a:spcBef>
              <a:buClr>
                <a:srgbClr val="0005DF"/>
              </a:buClr>
              <a:buSzPct val="85000"/>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defRPr/>
            </a:pPr>
            <a:r>
              <a:rPr lang="en-US" b="1" dirty="0" smtClean="0"/>
              <a:t>Task parallelism</a:t>
            </a:r>
            <a:r>
              <a:rPr lang="en-US" dirty="0" smtClean="0"/>
              <a:t>: Different tasks running on the same data</a:t>
            </a:r>
          </a:p>
          <a:p>
            <a:pPr marL="415925" lvl="0" indent="-415925" hangingPunct="1">
              <a:lnSpc>
                <a:spcPct val="90000"/>
              </a:lnSpc>
              <a:spcBef>
                <a:spcPts val="488"/>
              </a:spcBef>
              <a:buClr>
                <a:srgbClr val="0005DF"/>
              </a:buClr>
              <a:buSzPct val="85000"/>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defRPr/>
            </a:pPr>
            <a:r>
              <a:rPr lang="en-US" dirty="0" smtClean="0"/>
              <a:t> </a:t>
            </a:r>
          </a:p>
          <a:p>
            <a:pPr marL="873125" lvl="1" indent="-415925" hangingPunct="1">
              <a:lnSpc>
                <a:spcPct val="90000"/>
              </a:lnSpc>
              <a:spcBef>
                <a:spcPts val="488"/>
              </a:spcBef>
              <a:buClr>
                <a:srgbClr val="0005DF"/>
              </a:buClr>
              <a:buSzPct val="85000"/>
              <a:buFont typeface="Wingdings" charset="2"/>
              <a:buChar char="§"/>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defRPr/>
            </a:pPr>
            <a:r>
              <a:rPr lang="en-US" dirty="0" smtClean="0"/>
              <a:t>Several functions on the same data (e.g. average, max, min etc..)</a:t>
            </a:r>
          </a:p>
          <a:p>
            <a:pPr marL="873125" lvl="1" indent="-415925" hangingPunct="1">
              <a:lnSpc>
                <a:spcPct val="90000"/>
              </a:lnSpc>
              <a:spcBef>
                <a:spcPts val="488"/>
              </a:spcBef>
              <a:buClr>
                <a:srgbClr val="0005DF"/>
              </a:buClr>
              <a:buSzPct val="85000"/>
              <a:buFont typeface="Wingdings" charset="2"/>
              <a:buChar char="§"/>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defRPr/>
            </a:pPr>
            <a:endParaRPr lang="en-US" dirty="0" smtClean="0"/>
          </a:p>
          <a:p>
            <a:pPr marL="873125" lvl="1" indent="-415925" hangingPunct="1">
              <a:lnSpc>
                <a:spcPct val="90000"/>
              </a:lnSpc>
              <a:spcBef>
                <a:spcPts val="488"/>
              </a:spcBef>
              <a:buClr>
                <a:srgbClr val="0005DF"/>
              </a:buClr>
              <a:buSzPct val="85000"/>
              <a:buFont typeface="Wingdings" charset="2"/>
              <a:buChar char="§"/>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defRPr/>
            </a:pPr>
            <a:r>
              <a:rPr lang="en-US" dirty="0" smtClean="0"/>
              <a:t>Tasks are independent so they can run in parallel</a:t>
            </a:r>
            <a:endParaRPr kumimoji="0" lang="en-US" sz="2000" b="0" i="0" u="none" strike="noStrike" kern="0" cap="none" spc="0" normalizeH="0" baseline="0" noProof="0" dirty="0" smtClean="0">
              <a:ln>
                <a:noFill/>
              </a:ln>
              <a:solidFill>
                <a:srgbClr val="0A017F"/>
              </a:solidFill>
              <a:effectLst/>
              <a:uLnTx/>
              <a:uFillTx/>
              <a:latin typeface="+mn-lt"/>
              <a:ea typeface="ＭＳ Ｐゴシック" charset="-128"/>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195" name="Rectangle 3"/>
          <p:cNvSpPr>
            <a:spLocks noGrp="1" noChangeArrowheads="1"/>
          </p:cNvSpPr>
          <p:nvPr>
            <p:ph type="title" idx="4294967295"/>
          </p:nvPr>
        </p:nvSpPr>
        <p:spPr>
          <a:xfrm>
            <a:off x="539750" y="554038"/>
            <a:ext cx="8070850" cy="904875"/>
          </a:xfrm>
          <a:ln/>
        </p:spPr>
        <p:txBody>
          <a:bodyPr/>
          <a:lstStyle/>
          <a:p>
            <a:pPr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dirty="0" smtClean="0"/>
              <a:t>Kind of parallelisms (Problem decomposition)</a:t>
            </a:r>
            <a:endParaRPr lang="en-US" sz="2800" b="1" dirty="0">
              <a:solidFill>
                <a:srgbClr val="0A017F"/>
              </a:solidFill>
            </a:endParaRPr>
          </a:p>
        </p:txBody>
      </p:sp>
      <p:sp>
        <p:nvSpPr>
          <p:cNvPr id="12" name="Date Placeholder 3"/>
          <p:cNvSpPr>
            <a:spLocks noGrp="1"/>
          </p:cNvSpPr>
          <p:nvPr>
            <p:ph type="dt" sz="quarter" idx="10"/>
          </p:nvPr>
        </p:nvSpPr>
        <p:spPr>
          <a:xfrm>
            <a:off x="539750" y="6548438"/>
            <a:ext cx="3811588" cy="179387"/>
          </a:xfrm>
          <a:noFill/>
        </p:spPr>
        <p:txBody>
          <a:bodyPr/>
          <a:lstStyle/>
          <a:p>
            <a:r>
              <a:rPr lang="en-US" dirty="0" smtClean="0"/>
              <a:t>© </a:t>
            </a:r>
            <a:r>
              <a:rPr lang="en-US" dirty="0" err="1" smtClean="0"/>
              <a:t>Rodric</a:t>
            </a:r>
            <a:r>
              <a:rPr lang="en-US" dirty="0" smtClean="0"/>
              <a:t> </a:t>
            </a:r>
            <a:r>
              <a:rPr lang="en-US" dirty="0" err="1" smtClean="0"/>
              <a:t>Rabbah</a:t>
            </a:r>
            <a:r>
              <a:rPr lang="en-US" dirty="0" smtClean="0"/>
              <a:t>, IBM</a:t>
            </a:r>
            <a:endParaRPr lang="de-CH" dirty="0" smtClean="0"/>
          </a:p>
        </p:txBody>
      </p:sp>
      <p:sp>
        <p:nvSpPr>
          <p:cNvPr id="13" name="Slide Number Placeholder 5"/>
          <p:cNvSpPr>
            <a:spLocks noGrp="1"/>
          </p:cNvSpPr>
          <p:nvPr>
            <p:ph type="sldNum" sz="quarter" idx="12"/>
          </p:nvPr>
        </p:nvSpPr>
        <p:spPr>
          <a:xfrm>
            <a:off x="7543800" y="6553200"/>
            <a:ext cx="1350963" cy="179388"/>
          </a:xfrm>
          <a:noFill/>
        </p:spPr>
        <p:txBody>
          <a:bodyPr/>
          <a:lstStyle/>
          <a:p>
            <a:fld id="{4C3ED7A8-D5DC-BE4E-AD16-29AB58523544}" type="slidenum">
              <a:rPr lang="de-CH" smtClean="0"/>
              <a:pPr/>
              <a:t>22</a:t>
            </a:fld>
            <a:endParaRPr lang="de-CH" sz="1400" dirty="0" smtClean="0">
              <a:solidFill>
                <a:srgbClr val="7E7E7E"/>
              </a:solidFill>
              <a:latin typeface="Times" charset="0"/>
            </a:endParaRPr>
          </a:p>
        </p:txBody>
      </p:sp>
      <p:sp>
        <p:nvSpPr>
          <p:cNvPr id="14" name="Footer Placeholder 7"/>
          <p:cNvSpPr>
            <a:spLocks noGrp="1"/>
          </p:cNvSpPr>
          <p:nvPr>
            <p:ph type="ftr" sz="quarter" idx="11"/>
          </p:nvPr>
        </p:nvSpPr>
        <p:spPr>
          <a:xfrm>
            <a:off x="107950" y="179388"/>
            <a:ext cx="5399088" cy="252412"/>
          </a:xfrm>
          <a:noFill/>
        </p:spPr>
        <p:txBody>
          <a:bodyPr/>
          <a:lstStyle/>
          <a:p>
            <a:r>
              <a:rPr lang="en-US" dirty="0" smtClean="0"/>
              <a:t>Parallelism</a:t>
            </a:r>
          </a:p>
        </p:txBody>
      </p:sp>
      <p:sp>
        <p:nvSpPr>
          <p:cNvPr id="8" name="Rectangle 4"/>
          <p:cNvSpPr txBox="1">
            <a:spLocks noChangeArrowheads="1"/>
          </p:cNvSpPr>
          <p:nvPr/>
        </p:nvSpPr>
        <p:spPr bwMode="auto">
          <a:xfrm>
            <a:off x="539750" y="1654175"/>
            <a:ext cx="8070850" cy="4498975"/>
          </a:xfrm>
          <a:prstGeom prst="rect">
            <a:avLst/>
          </a:prstGeom>
          <a:noFill/>
          <a:ln w="9525">
            <a:noFill/>
            <a:miter lim="800000"/>
            <a:headEnd/>
            <a:tailEnd/>
          </a:ln>
        </p:spPr>
        <p:txBody>
          <a:bodyPr vert="horz" wrap="square" lIns="0" tIns="0" rIns="0" bIns="0" numCol="1" anchor="ctr" anchorCtr="0" compatLnSpc="1">
            <a:prstTxWarp prst="textNoShape">
              <a:avLst/>
            </a:prstTxWarp>
            <a:normAutofit/>
          </a:bodyPr>
          <a:lstStyle/>
          <a:p>
            <a:pPr marL="415925" marR="0" lvl="0" indent="-415925" algn="l" defTabSz="914400" rtl="0" eaLnBrk="0" fontAlgn="base" latinLnBrk="0" hangingPunct="1">
              <a:lnSpc>
                <a:spcPct val="90000"/>
              </a:lnSpc>
              <a:spcBef>
                <a:spcPts val="488"/>
              </a:spcBef>
              <a:spcAft>
                <a:spcPct val="0"/>
              </a:spcAft>
              <a:buClr>
                <a:srgbClr val="0005DF"/>
              </a:buClr>
              <a:buSzPct val="85000"/>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defRPr/>
            </a:pPr>
            <a:endParaRPr kumimoji="0" lang="en-US" sz="2000" b="0" i="0" u="none" strike="noStrike" kern="0" cap="none" spc="0" normalizeH="0" baseline="0" noProof="0" dirty="0" smtClean="0">
              <a:ln>
                <a:noFill/>
              </a:ln>
              <a:solidFill>
                <a:srgbClr val="0A017F"/>
              </a:solidFill>
              <a:effectLst/>
              <a:uLnTx/>
              <a:uFillTx/>
              <a:latin typeface="+mn-lt"/>
              <a:ea typeface="ＭＳ Ｐゴシック" charset="-128"/>
            </a:endParaRPr>
          </a:p>
        </p:txBody>
      </p:sp>
      <p:pic>
        <p:nvPicPr>
          <p:cNvPr id="10" name="Picture 9" descr="MPEG_EXAMPLE.pdf"/>
          <p:cNvPicPr>
            <a:picLocks noChangeAspect="1"/>
          </p:cNvPicPr>
          <p:nvPr/>
        </p:nvPicPr>
        <mc:AlternateContent>
          <mc:Choice xmlns:ma="http://schemas.microsoft.com/office/mac/drawingml/2008/main" Requires="ma">
            <p:blipFill>
              <a:blip r:embed="rId3"/>
              <a:stretch>
                <a:fillRect/>
              </a:stretch>
            </p:blipFill>
          </mc:Choice>
          <mc:Fallback>
            <p:blipFill>
              <a:blip r:embed="rId4"/>
              <a:stretch>
                <a:fillRect/>
              </a:stretch>
            </p:blipFill>
          </mc:Fallback>
        </mc:AlternateContent>
        <p:spPr>
          <a:xfrm>
            <a:off x="4648200" y="1600200"/>
            <a:ext cx="4059137" cy="5151540"/>
          </a:xfrm>
          <a:prstGeom prst="rect">
            <a:avLst/>
          </a:prstGeom>
        </p:spPr>
      </p:pic>
      <p:sp>
        <p:nvSpPr>
          <p:cNvPr id="11" name="Rectangle 4"/>
          <p:cNvSpPr txBox="1">
            <a:spLocks noChangeArrowheads="1"/>
          </p:cNvSpPr>
          <p:nvPr/>
        </p:nvSpPr>
        <p:spPr bwMode="auto">
          <a:xfrm>
            <a:off x="692150" y="1806575"/>
            <a:ext cx="4108450" cy="4498975"/>
          </a:xfrm>
          <a:prstGeom prst="rect">
            <a:avLst/>
          </a:prstGeom>
          <a:noFill/>
          <a:ln w="9525">
            <a:noFill/>
            <a:miter lim="800000"/>
            <a:headEnd/>
            <a:tailEnd/>
          </a:ln>
        </p:spPr>
        <p:txBody>
          <a:bodyPr vert="horz" wrap="square" lIns="0" tIns="0" rIns="0" bIns="0" numCol="1" anchor="ctr" anchorCtr="0" compatLnSpc="1">
            <a:prstTxWarp prst="textNoShape">
              <a:avLst/>
            </a:prstTxWarp>
            <a:normAutofit/>
          </a:bodyPr>
          <a:lstStyle/>
          <a:p>
            <a:pPr marL="415925" lvl="0" indent="-415925" hangingPunct="1">
              <a:lnSpc>
                <a:spcPct val="90000"/>
              </a:lnSpc>
              <a:spcBef>
                <a:spcPts val="488"/>
              </a:spcBef>
              <a:buClr>
                <a:srgbClr val="0005DF"/>
              </a:buClr>
              <a:buSzPct val="85000"/>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defRPr/>
            </a:pPr>
            <a:endParaRPr lang="en-US" dirty="0" smtClean="0"/>
          </a:p>
          <a:p>
            <a:pPr marL="415925" lvl="0" indent="-415925" hangingPunct="1">
              <a:lnSpc>
                <a:spcPct val="90000"/>
              </a:lnSpc>
              <a:spcBef>
                <a:spcPts val="488"/>
              </a:spcBef>
              <a:buClr>
                <a:srgbClr val="0005DF"/>
              </a:buClr>
              <a:buSzPct val="85000"/>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defRPr/>
            </a:pPr>
            <a:r>
              <a:rPr lang="en-US" b="1" dirty="0" smtClean="0"/>
              <a:t>Hybrid data/task parallelism</a:t>
            </a:r>
            <a:r>
              <a:rPr lang="en-US" dirty="0" smtClean="0"/>
              <a:t>: A parallel pipeline of tasks, each of which might be data parallel</a:t>
            </a:r>
          </a:p>
          <a:p>
            <a:pPr marL="873125" lvl="1" indent="-415925" hangingPunct="1">
              <a:lnSpc>
                <a:spcPct val="90000"/>
              </a:lnSpc>
              <a:spcBef>
                <a:spcPts val="488"/>
              </a:spcBef>
              <a:buClr>
                <a:srgbClr val="0005DF"/>
              </a:buClr>
              <a:buSzPct val="85000"/>
              <a:buFont typeface="Wingdings" charset="2"/>
              <a:buChar char="§"/>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defRPr/>
            </a:pPr>
            <a:r>
              <a:rPr lang="en-US" kern="0" dirty="0" smtClean="0">
                <a:solidFill>
                  <a:srgbClr val="0A017F"/>
                </a:solidFill>
                <a:latin typeface="+mn-lt"/>
                <a:ea typeface="ＭＳ Ｐゴシック" charset="-128"/>
                <a:cs typeface="ＭＳ Ｐゴシック" charset="-128"/>
              </a:rPr>
              <a:t>Each task can run in parallel</a:t>
            </a:r>
          </a:p>
          <a:p>
            <a:pPr marL="873125" lvl="1" indent="-415925" hangingPunct="1">
              <a:lnSpc>
                <a:spcPct val="90000"/>
              </a:lnSpc>
              <a:spcBef>
                <a:spcPts val="488"/>
              </a:spcBef>
              <a:buClr>
                <a:srgbClr val="0005DF"/>
              </a:buClr>
              <a:buSzPct val="85000"/>
              <a:buFont typeface="Wingdings" charset="2"/>
              <a:buChar char="§"/>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defRPr/>
            </a:pPr>
            <a:r>
              <a:rPr lang="en-US" kern="0" dirty="0" smtClean="0">
                <a:solidFill>
                  <a:srgbClr val="0A017F"/>
                </a:solidFill>
                <a:latin typeface="+mn-lt"/>
                <a:ea typeface="ＭＳ Ｐゴシック" charset="-128"/>
                <a:cs typeface="ＭＳ Ｐゴシック" charset="-128"/>
              </a:rPr>
              <a:t>E.g. Unix pipes</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290" name="Date Placeholder 3"/>
          <p:cNvSpPr>
            <a:spLocks noGrp="1"/>
          </p:cNvSpPr>
          <p:nvPr>
            <p:ph type="dt" sz="quarter" idx="10"/>
          </p:nvPr>
        </p:nvSpPr>
        <p:spPr>
          <a:noFill/>
        </p:spPr>
        <p:txBody>
          <a:bodyPr/>
          <a:lstStyle/>
          <a:p>
            <a:r>
              <a:rPr lang="en-US" smtClean="0"/>
              <a:t>© Oscar Nierstrasz</a:t>
            </a:r>
            <a:endParaRPr lang="de-CH" smtClean="0"/>
          </a:p>
        </p:txBody>
      </p:sp>
      <p:sp>
        <p:nvSpPr>
          <p:cNvPr id="12291" name="Slide Number Placeholder 5"/>
          <p:cNvSpPr>
            <a:spLocks noGrp="1"/>
          </p:cNvSpPr>
          <p:nvPr>
            <p:ph type="sldNum" sz="quarter" idx="12"/>
          </p:nvPr>
        </p:nvSpPr>
        <p:spPr>
          <a:noFill/>
        </p:spPr>
        <p:txBody>
          <a:bodyPr/>
          <a:lstStyle/>
          <a:p>
            <a:fld id="{FF437A90-0871-A442-A23E-411FFCDF3411}" type="slidenum">
              <a:rPr lang="de-CH" smtClean="0"/>
              <a:pPr/>
              <a:t>23</a:t>
            </a:fld>
            <a:endParaRPr lang="de-CH" sz="1400" smtClean="0">
              <a:solidFill>
                <a:srgbClr val="7E7E7E"/>
              </a:solidFill>
              <a:latin typeface="Times" charset="0"/>
            </a:endParaRPr>
          </a:p>
        </p:txBody>
      </p:sp>
      <p:pic>
        <p:nvPicPr>
          <p:cNvPr id="12292"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
        <p:nvSpPr>
          <p:cNvPr id="12293" name="Rectangle 3"/>
          <p:cNvSpPr>
            <a:spLocks noGrp="1" noChangeArrowheads="1"/>
          </p:cNvSpPr>
          <p:nvPr>
            <p:ph type="title"/>
          </p:nvPr>
        </p:nvSpPr>
        <p:spPr/>
        <p:txBody>
          <a:bodyPr/>
          <a:lstStyle/>
          <a:p>
            <a:pPr eaLnBrk="1" hangingPunct="1"/>
            <a:r>
              <a:rPr lang="en-US"/>
              <a:t>Roadmap</a:t>
            </a:r>
          </a:p>
        </p:txBody>
      </p:sp>
      <p:sp>
        <p:nvSpPr>
          <p:cNvPr id="12294" name="Rectangle 4"/>
          <p:cNvSpPr>
            <a:spLocks noGrp="1" noChangeArrowheads="1"/>
          </p:cNvSpPr>
          <p:nvPr>
            <p:ph type="body" idx="1"/>
          </p:nvPr>
        </p:nvSpPr>
        <p:spPr/>
        <p:txBody>
          <a:bodyPr>
            <a:normAutofit/>
          </a:bodyPr>
          <a:lstStyle/>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dirty="0" smtClean="0"/>
              <a:t>Concurrent programming and parallelism</a:t>
            </a:r>
          </a:p>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dirty="0" smtClean="0"/>
              <a:t>Why we should practice parallel programming? (Amdahl's laws about speedup)</a:t>
            </a:r>
          </a:p>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dirty="0" smtClean="0"/>
              <a:t>Steps to create parallel programs</a:t>
            </a:r>
          </a:p>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b="1" dirty="0" smtClean="0"/>
              <a:t>Java library for concurrent and parallel programming</a:t>
            </a:r>
          </a:p>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dirty="0" smtClean="0"/>
              <a:t>Examples (find the max)</a:t>
            </a:r>
          </a:p>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dirty="0" smtClean="0"/>
              <a:t>Example (merge sort parallel)</a:t>
            </a:r>
          </a:p>
        </p:txBody>
      </p:sp>
      <p:sp>
        <p:nvSpPr>
          <p:cNvPr id="12295" name="Footer Placeholder 7"/>
          <p:cNvSpPr>
            <a:spLocks noGrp="1"/>
          </p:cNvSpPr>
          <p:nvPr>
            <p:ph type="ftr" sz="quarter" idx="11"/>
          </p:nvPr>
        </p:nvSpPr>
        <p:spPr>
          <a:noFill/>
        </p:spPr>
        <p:txBody>
          <a:bodyPr/>
          <a:lstStyle/>
          <a:p>
            <a:r>
              <a:rPr lang="en-US" dirty="0" smtClean="0"/>
              <a:t>Parallelism</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291" name="Slide Number Placeholder 5"/>
          <p:cNvSpPr>
            <a:spLocks noGrp="1"/>
          </p:cNvSpPr>
          <p:nvPr>
            <p:ph type="sldNum" sz="quarter" idx="12"/>
          </p:nvPr>
        </p:nvSpPr>
        <p:spPr>
          <a:noFill/>
        </p:spPr>
        <p:txBody>
          <a:bodyPr/>
          <a:lstStyle/>
          <a:p>
            <a:fld id="{FF437A90-0871-A442-A23E-411FFCDF3411}" type="slidenum">
              <a:rPr lang="de-CH" smtClean="0"/>
              <a:pPr/>
              <a:t>24</a:t>
            </a:fld>
            <a:endParaRPr lang="de-CH" sz="1400" smtClean="0">
              <a:solidFill>
                <a:srgbClr val="7E7E7E"/>
              </a:solidFill>
              <a:latin typeface="Times" charset="0"/>
            </a:endParaRPr>
          </a:p>
        </p:txBody>
      </p:sp>
      <p:sp>
        <p:nvSpPr>
          <p:cNvPr id="12293" name="Rectangle 3"/>
          <p:cNvSpPr>
            <a:spLocks noGrp="1" noChangeArrowheads="1"/>
          </p:cNvSpPr>
          <p:nvPr>
            <p:ph type="title"/>
          </p:nvPr>
        </p:nvSpPr>
        <p:spPr>
          <a:xfrm>
            <a:off x="539750" y="554038"/>
            <a:ext cx="8070850" cy="817562"/>
          </a:xfrm>
        </p:spPr>
        <p:txBody>
          <a:bodyPr/>
          <a:lstStyle/>
          <a:p>
            <a:pPr marL="415925" indent="-415925" hangingPunct="1">
              <a:spcBef>
                <a:spcPts val="488"/>
              </a:spcBef>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dirty="0" smtClean="0"/>
              <a:t>Java library for concurrent and parallel programming</a:t>
            </a:r>
          </a:p>
        </p:txBody>
      </p:sp>
      <p:sp>
        <p:nvSpPr>
          <p:cNvPr id="12294" name="Rectangle 4"/>
          <p:cNvSpPr>
            <a:spLocks noGrp="1" noChangeArrowheads="1"/>
          </p:cNvSpPr>
          <p:nvPr>
            <p:ph type="body" idx="1"/>
          </p:nvPr>
        </p:nvSpPr>
        <p:spPr>
          <a:xfrm>
            <a:off x="539750" y="1524001"/>
            <a:ext cx="8070850" cy="4953000"/>
          </a:xfrm>
        </p:spPr>
        <p:txBody>
          <a:bodyPr>
            <a:normAutofit/>
          </a:bodyPr>
          <a:lstStyle/>
          <a:p>
            <a:pPr marL="415925" indent="-415925" hangingPunct="1">
              <a:lnSpc>
                <a:spcPct val="90000"/>
              </a:lnSpc>
              <a:spcBef>
                <a:spcPts val="488"/>
              </a:spcBef>
              <a:buClr>
                <a:srgbClr val="0005DF"/>
              </a:buClr>
              <a:buNone/>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endParaRPr lang="en-US" dirty="0" smtClean="0"/>
          </a:p>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dirty="0" smtClean="0"/>
              <a:t>This package includes classes and extensible frameworks to support concurrent and parallel programming</a:t>
            </a:r>
          </a:p>
        </p:txBody>
      </p:sp>
      <p:sp>
        <p:nvSpPr>
          <p:cNvPr id="12295" name="Footer Placeholder 7"/>
          <p:cNvSpPr>
            <a:spLocks noGrp="1"/>
          </p:cNvSpPr>
          <p:nvPr>
            <p:ph type="ftr" sz="quarter" idx="11"/>
          </p:nvPr>
        </p:nvSpPr>
        <p:spPr>
          <a:noFill/>
        </p:spPr>
        <p:txBody>
          <a:bodyPr/>
          <a:lstStyle/>
          <a:p>
            <a:r>
              <a:rPr lang="en-US" dirty="0" smtClean="0"/>
              <a:t>Parallelism</a:t>
            </a:r>
          </a:p>
        </p:txBody>
      </p:sp>
      <p:sp>
        <p:nvSpPr>
          <p:cNvPr id="8" name="Date Placeholder 3"/>
          <p:cNvSpPr>
            <a:spLocks noGrp="1"/>
          </p:cNvSpPr>
          <p:nvPr>
            <p:ph type="dt" sz="quarter" idx="10"/>
          </p:nvPr>
        </p:nvSpPr>
        <p:spPr>
          <a:xfrm>
            <a:off x="539750" y="6548438"/>
            <a:ext cx="3811588" cy="179387"/>
          </a:xfrm>
          <a:noFill/>
        </p:spPr>
        <p:txBody>
          <a:bodyPr/>
          <a:lstStyle/>
          <a:p>
            <a:r>
              <a:rPr lang="en-US" dirty="0" smtClean="0"/>
              <a:t>© Oscar </a:t>
            </a:r>
            <a:r>
              <a:rPr lang="en-US" dirty="0" err="1" smtClean="0"/>
              <a:t>Nierstrasz</a:t>
            </a:r>
            <a:endParaRPr lang="de-CH" dirty="0"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290" name="Date Placeholder 3"/>
          <p:cNvSpPr>
            <a:spLocks noGrp="1"/>
          </p:cNvSpPr>
          <p:nvPr>
            <p:ph type="dt" sz="quarter" idx="10"/>
          </p:nvPr>
        </p:nvSpPr>
        <p:spPr>
          <a:noFill/>
        </p:spPr>
        <p:txBody>
          <a:bodyPr/>
          <a:lstStyle/>
          <a:p>
            <a:r>
              <a:rPr lang="en-US" dirty="0" smtClean="0"/>
              <a:t>© Oscar </a:t>
            </a:r>
            <a:r>
              <a:rPr lang="en-US" dirty="0" err="1" smtClean="0"/>
              <a:t>Nierstrasz</a:t>
            </a:r>
            <a:endParaRPr lang="de-CH" dirty="0" smtClean="0"/>
          </a:p>
        </p:txBody>
      </p:sp>
      <p:sp>
        <p:nvSpPr>
          <p:cNvPr id="12291" name="Slide Number Placeholder 5"/>
          <p:cNvSpPr>
            <a:spLocks noGrp="1"/>
          </p:cNvSpPr>
          <p:nvPr>
            <p:ph type="sldNum" sz="quarter" idx="12"/>
          </p:nvPr>
        </p:nvSpPr>
        <p:spPr>
          <a:noFill/>
        </p:spPr>
        <p:txBody>
          <a:bodyPr/>
          <a:lstStyle/>
          <a:p>
            <a:fld id="{FF437A90-0871-A442-A23E-411FFCDF3411}" type="slidenum">
              <a:rPr lang="de-CH" smtClean="0"/>
              <a:pPr/>
              <a:t>25</a:t>
            </a:fld>
            <a:endParaRPr lang="de-CH" sz="1400" smtClean="0">
              <a:solidFill>
                <a:srgbClr val="7E7E7E"/>
              </a:solidFill>
              <a:latin typeface="Times" charset="0"/>
            </a:endParaRPr>
          </a:p>
        </p:txBody>
      </p:sp>
      <p:sp>
        <p:nvSpPr>
          <p:cNvPr id="12293" name="Rectangle 3"/>
          <p:cNvSpPr>
            <a:spLocks noGrp="1" noChangeArrowheads="1"/>
          </p:cNvSpPr>
          <p:nvPr>
            <p:ph type="title"/>
          </p:nvPr>
        </p:nvSpPr>
        <p:spPr/>
        <p:txBody>
          <a:bodyPr/>
          <a:lstStyle/>
          <a:p>
            <a:pPr eaLnBrk="1" hangingPunct="1"/>
            <a:r>
              <a:rPr lang="en-US" dirty="0" smtClean="0"/>
              <a:t>Executor</a:t>
            </a:r>
            <a:endParaRPr lang="en-US" dirty="0"/>
          </a:p>
        </p:txBody>
      </p:sp>
      <p:sp>
        <p:nvSpPr>
          <p:cNvPr id="12294" name="Rectangle 4"/>
          <p:cNvSpPr>
            <a:spLocks noGrp="1" noChangeArrowheads="1"/>
          </p:cNvSpPr>
          <p:nvPr>
            <p:ph type="body" idx="1"/>
          </p:nvPr>
        </p:nvSpPr>
        <p:spPr>
          <a:xfrm>
            <a:off x="539750" y="1654175"/>
            <a:ext cx="8070850" cy="3070225"/>
          </a:xfrm>
        </p:spPr>
        <p:txBody>
          <a:bodyPr>
            <a:normAutofit fontScale="92500"/>
          </a:bodyPr>
          <a:lstStyle/>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b="1" i="1" dirty="0" smtClean="0"/>
              <a:t>Executor</a:t>
            </a:r>
            <a:r>
              <a:rPr lang="en-US" dirty="0" smtClean="0"/>
              <a:t> is an interface used to define custom thread-like systems. </a:t>
            </a:r>
          </a:p>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endParaRPr lang="en-US" dirty="0" smtClean="0"/>
          </a:p>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i="1" dirty="0" smtClean="0"/>
              <a:t>Executor </a:t>
            </a:r>
            <a:r>
              <a:rPr lang="en-US" dirty="0" smtClean="0"/>
              <a:t>contains methods to execute tasks and manage with them.</a:t>
            </a:r>
          </a:p>
          <a:p>
            <a:pPr marL="415925" indent="-415925" hangingPunct="1">
              <a:lnSpc>
                <a:spcPct val="90000"/>
              </a:lnSpc>
              <a:spcBef>
                <a:spcPts val="488"/>
              </a:spcBef>
              <a:buClr>
                <a:srgbClr val="0005DF"/>
              </a:buClr>
              <a:buNone/>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endParaRPr lang="en-US" dirty="0" smtClean="0"/>
          </a:p>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dirty="0" smtClean="0"/>
              <a:t>Tasks may execute in a newly created thread, an existing task-execution thread, or the thread calling execute(), and may execute sequentially or concurrently.</a:t>
            </a:r>
          </a:p>
        </p:txBody>
      </p:sp>
      <p:sp>
        <p:nvSpPr>
          <p:cNvPr id="12295" name="Footer Placeholder 7"/>
          <p:cNvSpPr>
            <a:spLocks noGrp="1"/>
          </p:cNvSpPr>
          <p:nvPr>
            <p:ph type="ftr" sz="quarter" idx="11"/>
          </p:nvPr>
        </p:nvSpPr>
        <p:spPr>
          <a:noFill/>
        </p:spPr>
        <p:txBody>
          <a:bodyPr/>
          <a:lstStyle/>
          <a:p>
            <a:r>
              <a:rPr lang="en-US" dirty="0" smtClean="0"/>
              <a:t>Parallelism</a:t>
            </a:r>
          </a:p>
        </p:txBody>
      </p:sp>
      <p:sp>
        <p:nvSpPr>
          <p:cNvPr id="8" name="Rectangle 4"/>
          <p:cNvSpPr>
            <a:spLocks noChangeArrowheads="1"/>
          </p:cNvSpPr>
          <p:nvPr/>
        </p:nvSpPr>
        <p:spPr bwMode="auto">
          <a:xfrm>
            <a:off x="228600" y="5105400"/>
            <a:ext cx="8763000" cy="1219200"/>
          </a:xfrm>
          <a:prstGeom prst="rect">
            <a:avLst/>
          </a:prstGeom>
          <a:solidFill>
            <a:schemeClr val="bg1"/>
          </a:solidFill>
          <a:ln w="9525">
            <a:solidFill>
              <a:schemeClr val="tx1"/>
            </a:solidFill>
            <a:miter lim="800000"/>
            <a:headEnd/>
            <a:tailEnd/>
          </a:ln>
        </p:spPr>
        <p:txBody>
          <a:bodyPr wrap="none">
            <a:prstTxWarp prst="textNoShape">
              <a:avLst/>
            </a:prstTxWarp>
            <a:normAutofit/>
          </a:bodyPr>
          <a:lstStyle/>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public interface Executor {</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Void </a:t>
            </a:r>
            <a:r>
              <a:rPr lang="en-US" sz="1800" dirty="0" err="1" smtClean="0">
                <a:latin typeface="Courier"/>
                <a:cs typeface="Courier"/>
              </a:rPr>
              <a:t>execute(Runnable</a:t>
            </a:r>
            <a:r>
              <a:rPr lang="en-US" sz="1800" dirty="0" smtClean="0">
                <a:latin typeface="Courier"/>
                <a:cs typeface="Courier"/>
              </a:rPr>
              <a:t> command);</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290" name="Date Placeholder 3"/>
          <p:cNvSpPr>
            <a:spLocks noGrp="1"/>
          </p:cNvSpPr>
          <p:nvPr>
            <p:ph type="dt" sz="quarter" idx="10"/>
          </p:nvPr>
        </p:nvSpPr>
        <p:spPr>
          <a:noFill/>
        </p:spPr>
        <p:txBody>
          <a:bodyPr/>
          <a:lstStyle/>
          <a:p>
            <a:r>
              <a:rPr lang="en-US" dirty="0" smtClean="0"/>
              <a:t>© Oscar </a:t>
            </a:r>
            <a:r>
              <a:rPr lang="en-US" dirty="0" err="1" smtClean="0"/>
              <a:t>Nierstrasz</a:t>
            </a:r>
            <a:endParaRPr lang="de-CH" dirty="0" smtClean="0"/>
          </a:p>
        </p:txBody>
      </p:sp>
      <p:sp>
        <p:nvSpPr>
          <p:cNvPr id="12291" name="Slide Number Placeholder 5"/>
          <p:cNvSpPr>
            <a:spLocks noGrp="1"/>
          </p:cNvSpPr>
          <p:nvPr>
            <p:ph type="sldNum" sz="quarter" idx="12"/>
          </p:nvPr>
        </p:nvSpPr>
        <p:spPr>
          <a:noFill/>
        </p:spPr>
        <p:txBody>
          <a:bodyPr/>
          <a:lstStyle/>
          <a:p>
            <a:fld id="{FF437A90-0871-A442-A23E-411FFCDF3411}" type="slidenum">
              <a:rPr lang="de-CH" smtClean="0"/>
              <a:pPr/>
              <a:t>26</a:t>
            </a:fld>
            <a:endParaRPr lang="de-CH" sz="1400" smtClean="0">
              <a:solidFill>
                <a:srgbClr val="7E7E7E"/>
              </a:solidFill>
              <a:latin typeface="Times" charset="0"/>
            </a:endParaRPr>
          </a:p>
        </p:txBody>
      </p:sp>
      <p:sp>
        <p:nvSpPr>
          <p:cNvPr id="12293" name="Rectangle 3"/>
          <p:cNvSpPr>
            <a:spLocks noGrp="1" noChangeArrowheads="1"/>
          </p:cNvSpPr>
          <p:nvPr>
            <p:ph type="title"/>
          </p:nvPr>
        </p:nvSpPr>
        <p:spPr/>
        <p:txBody>
          <a:bodyPr/>
          <a:lstStyle/>
          <a:p>
            <a:pPr eaLnBrk="1" hangingPunct="1"/>
            <a:r>
              <a:rPr lang="en-US" dirty="0" smtClean="0"/>
              <a:t>Web server without </a:t>
            </a:r>
            <a:r>
              <a:rPr lang="en-US" i="1" dirty="0" smtClean="0"/>
              <a:t>Executor</a:t>
            </a:r>
            <a:endParaRPr lang="en-US" i="1" dirty="0"/>
          </a:p>
        </p:txBody>
      </p:sp>
      <p:sp>
        <p:nvSpPr>
          <p:cNvPr id="12295" name="Footer Placeholder 7"/>
          <p:cNvSpPr>
            <a:spLocks noGrp="1"/>
          </p:cNvSpPr>
          <p:nvPr>
            <p:ph type="ftr" sz="quarter" idx="11"/>
          </p:nvPr>
        </p:nvSpPr>
        <p:spPr>
          <a:noFill/>
        </p:spPr>
        <p:txBody>
          <a:bodyPr/>
          <a:lstStyle/>
          <a:p>
            <a:r>
              <a:rPr lang="en-US" dirty="0" smtClean="0"/>
              <a:t>Parallelism</a:t>
            </a:r>
          </a:p>
        </p:txBody>
      </p:sp>
      <p:sp>
        <p:nvSpPr>
          <p:cNvPr id="8" name="Rectangle 4"/>
          <p:cNvSpPr>
            <a:spLocks noChangeArrowheads="1"/>
          </p:cNvSpPr>
          <p:nvPr/>
        </p:nvSpPr>
        <p:spPr bwMode="auto">
          <a:xfrm>
            <a:off x="228600" y="1600200"/>
            <a:ext cx="8763000" cy="4800600"/>
          </a:xfrm>
          <a:prstGeom prst="rect">
            <a:avLst/>
          </a:prstGeom>
          <a:solidFill>
            <a:schemeClr val="bg1"/>
          </a:solidFill>
          <a:ln w="9525">
            <a:solidFill>
              <a:schemeClr val="tx1"/>
            </a:solidFill>
            <a:miter lim="800000"/>
            <a:headEnd/>
            <a:tailEnd/>
          </a:ln>
        </p:spPr>
        <p:txBody>
          <a:bodyPr wrap="none">
            <a:prstTxWarp prst="textNoShape">
              <a:avLst/>
            </a:prstTxWarp>
            <a:normAutofit/>
          </a:bodyPr>
          <a:lstStyle/>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class </a:t>
            </a:r>
            <a:r>
              <a:rPr lang="en-US" sz="1800" dirty="0" err="1" smtClean="0">
                <a:latin typeface="Courier"/>
                <a:cs typeface="Courier"/>
              </a:rPr>
              <a:t>ThreadPerTaskWebServer</a:t>
            </a:r>
            <a:r>
              <a:rPr lang="en-US" sz="1800" dirty="0" smtClean="0">
                <a:latin typeface="Courier"/>
                <a:cs typeface="Courier"/>
              </a:rPr>
              <a:t>{</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public static void </a:t>
            </a:r>
            <a:r>
              <a:rPr lang="en-US" sz="1800" dirty="0" err="1" smtClean="0">
                <a:latin typeface="Courier"/>
                <a:cs typeface="Courier"/>
              </a:rPr>
              <a:t>main(String</a:t>
            </a:r>
            <a:r>
              <a:rPr lang="en-US" sz="1800" dirty="0" smtClean="0">
                <a:latin typeface="Courier"/>
                <a:cs typeface="Courier"/>
              </a:rPr>
              <a:t>[] </a:t>
            </a:r>
            <a:r>
              <a:rPr lang="en-US" sz="1800" dirty="0" err="1" smtClean="0">
                <a:latin typeface="Courier"/>
                <a:cs typeface="Courier"/>
              </a:rPr>
              <a:t>args</a:t>
            </a:r>
            <a:r>
              <a:rPr lang="en-US" sz="1800" dirty="0" smtClean="0">
                <a:latin typeface="Courier"/>
                <a:cs typeface="Courier"/>
              </a:rPr>
              <a:t>) throws </a:t>
            </a:r>
            <a:r>
              <a:rPr lang="en-US" sz="1800" dirty="0" err="1" smtClean="0">
                <a:latin typeface="Courier"/>
                <a:cs typeface="Courier"/>
              </a:rPr>
              <a:t>IOException</a:t>
            </a:r>
            <a:r>
              <a:rPr lang="en-US" sz="1800" dirty="0" smtClean="0">
                <a:latin typeface="Courier"/>
                <a:cs typeface="Courier"/>
              </a:rPr>
              <a:t>{</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a:t>
            </a:r>
            <a:r>
              <a:rPr lang="en-US" sz="1800" dirty="0" err="1" smtClean="0">
                <a:latin typeface="Courier"/>
                <a:cs typeface="Courier"/>
              </a:rPr>
              <a:t>ServerSocket</a:t>
            </a:r>
            <a:r>
              <a:rPr lang="en-US" sz="1800" dirty="0" smtClean="0">
                <a:latin typeface="Courier"/>
                <a:cs typeface="Courier"/>
              </a:rPr>
              <a:t> socket = new ServerSocket(80);</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a:t>
            </a:r>
            <a:r>
              <a:rPr lang="en-US" sz="1800" dirty="0" err="1" smtClean="0">
                <a:latin typeface="Courier"/>
                <a:cs typeface="Courier"/>
              </a:rPr>
              <a:t>while(true</a:t>
            </a:r>
            <a:r>
              <a:rPr lang="en-US" sz="1800" dirty="0" smtClean="0">
                <a:latin typeface="Courier"/>
                <a:cs typeface="Courier"/>
              </a:rPr>
              <a:t>){</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final Socket connection = </a:t>
            </a:r>
            <a:r>
              <a:rPr lang="en-US" sz="1800" dirty="0" err="1" smtClean="0">
                <a:latin typeface="Courier"/>
                <a:cs typeface="Courier"/>
              </a:rPr>
              <a:t>socket.accept</a:t>
            </a:r>
            <a:r>
              <a:rPr lang="en-US" sz="1800" dirty="0" smtClean="0">
                <a:latin typeface="Courier"/>
                <a:cs typeface="Courier"/>
              </a:rPr>
              <a:t>();</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a:t>
            </a:r>
            <a:r>
              <a:rPr lang="en-US" sz="1800" dirty="0" err="1" smtClean="0">
                <a:latin typeface="Courier"/>
                <a:cs typeface="Courier"/>
              </a:rPr>
              <a:t>Runnable</a:t>
            </a:r>
            <a:r>
              <a:rPr lang="en-US" sz="1800" dirty="0" smtClean="0">
                <a:latin typeface="Courier"/>
                <a:cs typeface="Courier"/>
              </a:rPr>
              <a:t> </a:t>
            </a:r>
            <a:r>
              <a:rPr lang="en-US" sz="1800" b="1" dirty="0" smtClean="0">
                <a:latin typeface="Courier"/>
                <a:cs typeface="Courier"/>
              </a:rPr>
              <a:t>task = new </a:t>
            </a:r>
            <a:r>
              <a:rPr lang="en-US" sz="1800" b="1" dirty="0" err="1" smtClean="0">
                <a:latin typeface="Courier"/>
                <a:cs typeface="Courier"/>
              </a:rPr>
              <a:t>Runnable</a:t>
            </a:r>
            <a:r>
              <a:rPr lang="en-US" sz="1800" b="1" dirty="0" smtClean="0">
                <a:latin typeface="Courier"/>
                <a:cs typeface="Courier"/>
              </a:rPr>
              <a:t>() </a:t>
            </a:r>
            <a:r>
              <a:rPr lang="en-US" sz="1800" dirty="0" smtClean="0">
                <a:latin typeface="Courier"/>
                <a:cs typeface="Courier"/>
              </a:rPr>
              <a:t>{</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public void run(){</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a:t>
            </a:r>
            <a:r>
              <a:rPr lang="en-US" sz="1800" dirty="0" err="1" smtClean="0">
                <a:latin typeface="Courier"/>
                <a:cs typeface="Courier"/>
              </a:rPr>
              <a:t>handleRequest(connection</a:t>
            </a:r>
            <a:r>
              <a:rPr lang="en-US" sz="1800" dirty="0" smtClean="0">
                <a:latin typeface="Courier"/>
                <a:cs typeface="Courier"/>
              </a:rPr>
              <a:t>);</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a:t>
            </a:r>
            <a:r>
              <a:rPr lang="en-US" sz="1800" b="1" dirty="0" smtClean="0">
                <a:latin typeface="Courier"/>
                <a:cs typeface="Courier"/>
              </a:rPr>
              <a:t>new </a:t>
            </a:r>
            <a:r>
              <a:rPr lang="en-US" sz="1800" b="1" dirty="0" err="1" smtClean="0">
                <a:latin typeface="Courier"/>
                <a:cs typeface="Courier"/>
              </a:rPr>
              <a:t>Thread(task).start</a:t>
            </a:r>
            <a:r>
              <a:rPr lang="en-US" sz="1800" b="1" dirty="0" smtClean="0">
                <a:latin typeface="Courier"/>
                <a:cs typeface="Courier"/>
              </a:rPr>
              <a:t>();</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 </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290" name="Date Placeholder 3"/>
          <p:cNvSpPr>
            <a:spLocks noGrp="1"/>
          </p:cNvSpPr>
          <p:nvPr>
            <p:ph type="dt" sz="quarter" idx="10"/>
          </p:nvPr>
        </p:nvSpPr>
        <p:spPr>
          <a:noFill/>
        </p:spPr>
        <p:txBody>
          <a:bodyPr/>
          <a:lstStyle/>
          <a:p>
            <a:r>
              <a:rPr lang="en-US" dirty="0" smtClean="0"/>
              <a:t>© Oscar </a:t>
            </a:r>
            <a:r>
              <a:rPr lang="en-US" dirty="0" err="1" smtClean="0"/>
              <a:t>Nierstrasz</a:t>
            </a:r>
            <a:endParaRPr lang="de-CH" dirty="0" smtClean="0"/>
          </a:p>
        </p:txBody>
      </p:sp>
      <p:sp>
        <p:nvSpPr>
          <p:cNvPr id="12291" name="Slide Number Placeholder 5"/>
          <p:cNvSpPr>
            <a:spLocks noGrp="1"/>
          </p:cNvSpPr>
          <p:nvPr>
            <p:ph type="sldNum" sz="quarter" idx="12"/>
          </p:nvPr>
        </p:nvSpPr>
        <p:spPr>
          <a:noFill/>
        </p:spPr>
        <p:txBody>
          <a:bodyPr/>
          <a:lstStyle/>
          <a:p>
            <a:fld id="{FF437A90-0871-A442-A23E-411FFCDF3411}" type="slidenum">
              <a:rPr lang="de-CH" smtClean="0"/>
              <a:pPr/>
              <a:t>27</a:t>
            </a:fld>
            <a:endParaRPr lang="de-CH" sz="1400" smtClean="0">
              <a:solidFill>
                <a:srgbClr val="7E7E7E"/>
              </a:solidFill>
              <a:latin typeface="Times" charset="0"/>
            </a:endParaRPr>
          </a:p>
        </p:txBody>
      </p:sp>
      <p:sp>
        <p:nvSpPr>
          <p:cNvPr id="12293" name="Rectangle 3"/>
          <p:cNvSpPr>
            <a:spLocks noGrp="1" noChangeArrowheads="1"/>
          </p:cNvSpPr>
          <p:nvPr>
            <p:ph type="title"/>
          </p:nvPr>
        </p:nvSpPr>
        <p:spPr/>
        <p:txBody>
          <a:bodyPr/>
          <a:lstStyle/>
          <a:p>
            <a:pPr eaLnBrk="1" hangingPunct="1"/>
            <a:r>
              <a:rPr lang="en-US" dirty="0" smtClean="0"/>
              <a:t>Web server with </a:t>
            </a:r>
            <a:r>
              <a:rPr lang="en-US" i="1" dirty="0" smtClean="0"/>
              <a:t>Executor</a:t>
            </a:r>
            <a:endParaRPr lang="en-US" i="1" dirty="0"/>
          </a:p>
        </p:txBody>
      </p:sp>
      <p:sp>
        <p:nvSpPr>
          <p:cNvPr id="12295" name="Footer Placeholder 7"/>
          <p:cNvSpPr>
            <a:spLocks noGrp="1"/>
          </p:cNvSpPr>
          <p:nvPr>
            <p:ph type="ftr" sz="quarter" idx="11"/>
          </p:nvPr>
        </p:nvSpPr>
        <p:spPr>
          <a:noFill/>
        </p:spPr>
        <p:txBody>
          <a:bodyPr/>
          <a:lstStyle/>
          <a:p>
            <a:r>
              <a:rPr lang="en-US" dirty="0" smtClean="0"/>
              <a:t>Parallelism</a:t>
            </a:r>
          </a:p>
        </p:txBody>
      </p:sp>
      <p:sp>
        <p:nvSpPr>
          <p:cNvPr id="8" name="Rectangle 4"/>
          <p:cNvSpPr>
            <a:spLocks noChangeArrowheads="1"/>
          </p:cNvSpPr>
          <p:nvPr/>
        </p:nvSpPr>
        <p:spPr bwMode="auto">
          <a:xfrm>
            <a:off x="228600" y="1600200"/>
            <a:ext cx="8763000" cy="4800600"/>
          </a:xfrm>
          <a:prstGeom prst="rect">
            <a:avLst/>
          </a:prstGeom>
          <a:solidFill>
            <a:schemeClr val="bg1"/>
          </a:solidFill>
          <a:ln w="9525">
            <a:solidFill>
              <a:schemeClr val="tx1"/>
            </a:solidFill>
            <a:miter lim="800000"/>
            <a:headEnd/>
            <a:tailEnd/>
          </a:ln>
        </p:spPr>
        <p:txBody>
          <a:bodyPr wrap="none">
            <a:prstTxWarp prst="textNoShape">
              <a:avLst/>
            </a:prstTxWarp>
            <a:normAutofit lnSpcReduction="10000"/>
          </a:bodyPr>
          <a:lstStyle/>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class </a:t>
            </a:r>
            <a:r>
              <a:rPr lang="en-US" sz="1800" dirty="0" err="1" smtClean="0">
                <a:latin typeface="Courier"/>
                <a:cs typeface="Courier"/>
              </a:rPr>
              <a:t>TaskExecutionWebServer</a:t>
            </a:r>
            <a:r>
              <a:rPr lang="en-US" sz="1800" dirty="0" smtClean="0">
                <a:latin typeface="Courier"/>
                <a:cs typeface="Courier"/>
              </a:rPr>
              <a:t>{</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private static final </a:t>
            </a:r>
            <a:r>
              <a:rPr lang="en-US" sz="1800" dirty="0" err="1" smtClean="0">
                <a:latin typeface="Courier"/>
                <a:cs typeface="Courier"/>
              </a:rPr>
              <a:t>int</a:t>
            </a:r>
            <a:r>
              <a:rPr lang="en-US" sz="1800" dirty="0" smtClean="0">
                <a:latin typeface="Courier"/>
                <a:cs typeface="Courier"/>
              </a:rPr>
              <a:t> NTHREADS = 100;</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private static final Executor exec</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 </a:t>
            </a:r>
            <a:r>
              <a:rPr lang="en-US" sz="1800" b="1" dirty="0" err="1" smtClean="0">
                <a:latin typeface="Courier"/>
                <a:cs typeface="Courier"/>
              </a:rPr>
              <a:t>Executor.newFixedThreadPool(NTHREADS</a:t>
            </a:r>
            <a:r>
              <a:rPr lang="en-US" sz="1800" b="1" dirty="0" smtClean="0">
                <a:latin typeface="Courier"/>
                <a:cs typeface="Courier"/>
              </a:rPr>
              <a:t>);</a:t>
            </a:r>
          </a:p>
          <a:p>
            <a:pPr defTabSz="379413" eaLnBrk="1" hangingPunct="1">
              <a:lnSpc>
                <a:spcPct val="80000"/>
              </a:lnSpc>
              <a:spcBef>
                <a:spcPct val="20000"/>
              </a:spcBef>
              <a:buClr>
                <a:schemeClr val="hlink"/>
              </a:buClr>
              <a:buSzPct val="85000"/>
              <a:buFont typeface="Helvetica CE" charset="0"/>
              <a:buNone/>
            </a:pPr>
            <a:endParaRPr lang="en-US" sz="1800" dirty="0" smtClean="0">
              <a:latin typeface="Courier"/>
              <a:cs typeface="Courier"/>
            </a:endParaRP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public static void </a:t>
            </a:r>
            <a:r>
              <a:rPr lang="en-US" sz="1800" dirty="0" err="1" smtClean="0">
                <a:latin typeface="Courier"/>
                <a:cs typeface="Courier"/>
              </a:rPr>
              <a:t>main(String</a:t>
            </a:r>
            <a:r>
              <a:rPr lang="en-US" sz="1800" dirty="0" smtClean="0">
                <a:latin typeface="Courier"/>
                <a:cs typeface="Courier"/>
              </a:rPr>
              <a:t>[] </a:t>
            </a:r>
            <a:r>
              <a:rPr lang="en-US" sz="1800" dirty="0" err="1" smtClean="0">
                <a:latin typeface="Courier"/>
                <a:cs typeface="Courier"/>
              </a:rPr>
              <a:t>args</a:t>
            </a:r>
            <a:r>
              <a:rPr lang="en-US" sz="1800" dirty="0" smtClean="0">
                <a:latin typeface="Courier"/>
                <a:cs typeface="Courier"/>
              </a:rPr>
              <a:t>) throws </a:t>
            </a:r>
            <a:r>
              <a:rPr lang="en-US" sz="1800" dirty="0" err="1" smtClean="0">
                <a:latin typeface="Courier"/>
                <a:cs typeface="Courier"/>
              </a:rPr>
              <a:t>IOException</a:t>
            </a:r>
            <a:r>
              <a:rPr lang="en-US" sz="1800" dirty="0" smtClean="0">
                <a:latin typeface="Courier"/>
                <a:cs typeface="Courier"/>
              </a:rPr>
              <a:t>{</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a:t>
            </a:r>
            <a:r>
              <a:rPr lang="en-US" sz="1800" dirty="0" err="1" smtClean="0">
                <a:latin typeface="Courier"/>
                <a:cs typeface="Courier"/>
              </a:rPr>
              <a:t>ServerSocket</a:t>
            </a:r>
            <a:r>
              <a:rPr lang="en-US" sz="1800" dirty="0" smtClean="0">
                <a:latin typeface="Courier"/>
                <a:cs typeface="Courier"/>
              </a:rPr>
              <a:t> socket = new ServerSocket(80);</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a:t>
            </a:r>
            <a:r>
              <a:rPr lang="en-US" sz="1800" dirty="0" err="1" smtClean="0">
                <a:latin typeface="Courier"/>
                <a:cs typeface="Courier"/>
              </a:rPr>
              <a:t>while(true</a:t>
            </a:r>
            <a:r>
              <a:rPr lang="en-US" sz="1800" dirty="0" smtClean="0">
                <a:latin typeface="Courier"/>
                <a:cs typeface="Courier"/>
              </a:rPr>
              <a:t>){</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final Socket connection = </a:t>
            </a:r>
            <a:r>
              <a:rPr lang="en-US" sz="1800" dirty="0" err="1" smtClean="0">
                <a:latin typeface="Courier"/>
                <a:cs typeface="Courier"/>
              </a:rPr>
              <a:t>socket.accept</a:t>
            </a:r>
            <a:r>
              <a:rPr lang="en-US" sz="1800" dirty="0" smtClean="0">
                <a:latin typeface="Courier"/>
                <a:cs typeface="Courier"/>
              </a:rPr>
              <a:t>();</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a:t>
            </a:r>
            <a:r>
              <a:rPr lang="en-US" sz="1800" dirty="0" err="1" smtClean="0">
                <a:latin typeface="Courier"/>
                <a:cs typeface="Courier"/>
              </a:rPr>
              <a:t>Runnable</a:t>
            </a:r>
            <a:r>
              <a:rPr lang="en-US" sz="1800" dirty="0" smtClean="0">
                <a:latin typeface="Courier"/>
                <a:cs typeface="Courier"/>
              </a:rPr>
              <a:t> </a:t>
            </a:r>
            <a:r>
              <a:rPr lang="en-US" sz="1800" b="1" dirty="0" smtClean="0">
                <a:latin typeface="Courier"/>
                <a:cs typeface="Courier"/>
              </a:rPr>
              <a:t>task = new </a:t>
            </a:r>
            <a:r>
              <a:rPr lang="en-US" sz="1800" b="1" dirty="0" err="1" smtClean="0">
                <a:latin typeface="Courier"/>
                <a:cs typeface="Courier"/>
              </a:rPr>
              <a:t>Runnable</a:t>
            </a:r>
            <a:r>
              <a:rPr lang="en-US" sz="1800" b="1" dirty="0" smtClean="0">
                <a:latin typeface="Courier"/>
                <a:cs typeface="Courier"/>
              </a:rPr>
              <a:t>() </a:t>
            </a:r>
            <a:r>
              <a:rPr lang="en-US" sz="1800" dirty="0" smtClean="0">
                <a:latin typeface="Courier"/>
                <a:cs typeface="Courier"/>
              </a:rPr>
              <a:t>{</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public void run(){</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a:t>
            </a:r>
            <a:r>
              <a:rPr lang="en-US" sz="1800" dirty="0" err="1" smtClean="0">
                <a:latin typeface="Courier"/>
                <a:cs typeface="Courier"/>
              </a:rPr>
              <a:t>handleRequest(connection</a:t>
            </a:r>
            <a:r>
              <a:rPr lang="en-US" sz="1800" dirty="0" smtClean="0">
                <a:latin typeface="Courier"/>
                <a:cs typeface="Courier"/>
              </a:rPr>
              <a:t>);</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a:t>
            </a:r>
            <a:r>
              <a:rPr lang="en-US" sz="1800" b="1" dirty="0" err="1" smtClean="0">
                <a:latin typeface="Courier"/>
                <a:cs typeface="Courier"/>
              </a:rPr>
              <a:t>exec.execute(task</a:t>
            </a:r>
            <a:r>
              <a:rPr lang="en-US" sz="1800" b="1" dirty="0" smtClean="0">
                <a:latin typeface="Courier"/>
                <a:cs typeface="Courier"/>
              </a:rPr>
              <a:t>);</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 </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290" name="Date Placeholder 3"/>
          <p:cNvSpPr>
            <a:spLocks noGrp="1"/>
          </p:cNvSpPr>
          <p:nvPr>
            <p:ph type="dt" sz="quarter" idx="10"/>
          </p:nvPr>
        </p:nvSpPr>
        <p:spPr>
          <a:noFill/>
        </p:spPr>
        <p:txBody>
          <a:bodyPr/>
          <a:lstStyle/>
          <a:p>
            <a:r>
              <a:rPr lang="en-US" smtClean="0"/>
              <a:t>© Oscar Nierstrasz</a:t>
            </a:r>
            <a:endParaRPr lang="de-CH" smtClean="0"/>
          </a:p>
        </p:txBody>
      </p:sp>
      <p:sp>
        <p:nvSpPr>
          <p:cNvPr id="12291" name="Slide Number Placeholder 5"/>
          <p:cNvSpPr>
            <a:spLocks noGrp="1"/>
          </p:cNvSpPr>
          <p:nvPr>
            <p:ph type="sldNum" sz="quarter" idx="12"/>
          </p:nvPr>
        </p:nvSpPr>
        <p:spPr>
          <a:noFill/>
        </p:spPr>
        <p:txBody>
          <a:bodyPr/>
          <a:lstStyle/>
          <a:p>
            <a:fld id="{FF437A90-0871-A442-A23E-411FFCDF3411}" type="slidenum">
              <a:rPr lang="de-CH" smtClean="0"/>
              <a:pPr/>
              <a:t>28</a:t>
            </a:fld>
            <a:endParaRPr lang="de-CH" sz="1400" smtClean="0">
              <a:solidFill>
                <a:srgbClr val="7E7E7E"/>
              </a:solidFill>
              <a:latin typeface="Times" charset="0"/>
            </a:endParaRPr>
          </a:p>
        </p:txBody>
      </p:sp>
      <p:sp>
        <p:nvSpPr>
          <p:cNvPr id="12293" name="Rectangle 3"/>
          <p:cNvSpPr>
            <a:spLocks noGrp="1" noChangeArrowheads="1"/>
          </p:cNvSpPr>
          <p:nvPr>
            <p:ph type="title"/>
          </p:nvPr>
        </p:nvSpPr>
        <p:spPr/>
        <p:txBody>
          <a:bodyPr/>
          <a:lstStyle/>
          <a:p>
            <a:pPr eaLnBrk="1" hangingPunct="1"/>
            <a:r>
              <a:rPr lang="en-US" dirty="0" smtClean="0"/>
              <a:t>Thread Pool</a:t>
            </a:r>
            <a:endParaRPr lang="en-US" dirty="0"/>
          </a:p>
        </p:txBody>
      </p:sp>
      <p:sp>
        <p:nvSpPr>
          <p:cNvPr id="12294" name="Rectangle 4"/>
          <p:cNvSpPr>
            <a:spLocks noGrp="1" noChangeArrowheads="1"/>
          </p:cNvSpPr>
          <p:nvPr>
            <p:ph type="body" idx="1"/>
          </p:nvPr>
        </p:nvSpPr>
        <p:spPr/>
        <p:txBody>
          <a:bodyPr>
            <a:normAutofit/>
          </a:bodyPr>
          <a:lstStyle/>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dirty="0" smtClean="0"/>
              <a:t>A </a:t>
            </a:r>
            <a:r>
              <a:rPr lang="en-US" i="1" dirty="0" smtClean="0"/>
              <a:t>thread pool </a:t>
            </a:r>
            <a:r>
              <a:rPr lang="en-US" dirty="0" smtClean="0"/>
              <a:t>manages a</a:t>
            </a:r>
            <a:r>
              <a:rPr lang="en-US" i="1" dirty="0" smtClean="0"/>
              <a:t> </a:t>
            </a:r>
            <a:r>
              <a:rPr lang="en-US" dirty="0" smtClean="0"/>
              <a:t>set of worker threads.</a:t>
            </a:r>
          </a:p>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dirty="0" smtClean="0"/>
              <a:t>The threads into the pool have a simple life cycle:</a:t>
            </a:r>
          </a:p>
          <a:p>
            <a:pPr marL="835025" lvl="1"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dirty="0" smtClean="0"/>
              <a:t>Request the next task from the queue of tasks</a:t>
            </a:r>
          </a:p>
          <a:p>
            <a:pPr marL="835025" lvl="1"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dirty="0" smtClean="0"/>
              <a:t>Execute</a:t>
            </a:r>
          </a:p>
          <a:p>
            <a:pPr marL="835025" lvl="1"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dirty="0" smtClean="0"/>
              <a:t>And wait for another task</a:t>
            </a:r>
          </a:p>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endParaRPr lang="en-US" dirty="0" smtClean="0"/>
          </a:p>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dirty="0" smtClean="0"/>
              <a:t>Advantages from using a thread pool:</a:t>
            </a:r>
          </a:p>
          <a:p>
            <a:pPr marL="835025" lvl="1"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dirty="0" smtClean="0"/>
              <a:t>Reduce the costs of thread creation and teardown</a:t>
            </a:r>
          </a:p>
          <a:p>
            <a:pPr marL="835025" lvl="1"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dirty="0" smtClean="0"/>
              <a:t>Increases responsiveness</a:t>
            </a:r>
          </a:p>
          <a:p>
            <a:pPr marL="835025" lvl="1"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dirty="0" smtClean="0"/>
              <a:t>By properly tuning the pool you always have the correct number of threads (you don’t run out of memory and all your CPUs are busy)</a:t>
            </a:r>
          </a:p>
        </p:txBody>
      </p:sp>
      <p:sp>
        <p:nvSpPr>
          <p:cNvPr id="12295" name="Footer Placeholder 7"/>
          <p:cNvSpPr>
            <a:spLocks noGrp="1"/>
          </p:cNvSpPr>
          <p:nvPr>
            <p:ph type="ftr" sz="quarter" idx="11"/>
          </p:nvPr>
        </p:nvSpPr>
        <p:spPr>
          <a:noFill/>
        </p:spPr>
        <p:txBody>
          <a:bodyPr/>
          <a:lstStyle/>
          <a:p>
            <a:r>
              <a:rPr lang="en-US" dirty="0" smtClean="0"/>
              <a:t>Parallelism</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290" name="Date Placeholder 3"/>
          <p:cNvSpPr>
            <a:spLocks noGrp="1"/>
          </p:cNvSpPr>
          <p:nvPr>
            <p:ph type="dt" sz="quarter" idx="10"/>
          </p:nvPr>
        </p:nvSpPr>
        <p:spPr>
          <a:noFill/>
        </p:spPr>
        <p:txBody>
          <a:bodyPr/>
          <a:lstStyle/>
          <a:p>
            <a:r>
              <a:rPr lang="en-US" smtClean="0"/>
              <a:t>© Oscar Nierstrasz</a:t>
            </a:r>
            <a:endParaRPr lang="de-CH" smtClean="0"/>
          </a:p>
        </p:txBody>
      </p:sp>
      <p:sp>
        <p:nvSpPr>
          <p:cNvPr id="12291" name="Slide Number Placeholder 5"/>
          <p:cNvSpPr>
            <a:spLocks noGrp="1"/>
          </p:cNvSpPr>
          <p:nvPr>
            <p:ph type="sldNum" sz="quarter" idx="12"/>
          </p:nvPr>
        </p:nvSpPr>
        <p:spPr>
          <a:noFill/>
        </p:spPr>
        <p:txBody>
          <a:bodyPr/>
          <a:lstStyle/>
          <a:p>
            <a:fld id="{FF437A90-0871-A442-A23E-411FFCDF3411}" type="slidenum">
              <a:rPr lang="de-CH" smtClean="0"/>
              <a:pPr/>
              <a:t>29</a:t>
            </a:fld>
            <a:endParaRPr lang="de-CH" sz="1400" smtClean="0">
              <a:solidFill>
                <a:srgbClr val="7E7E7E"/>
              </a:solidFill>
              <a:latin typeface="Times" charset="0"/>
            </a:endParaRPr>
          </a:p>
        </p:txBody>
      </p:sp>
      <p:sp>
        <p:nvSpPr>
          <p:cNvPr id="12293" name="Rectangle 3"/>
          <p:cNvSpPr>
            <a:spLocks noGrp="1" noChangeArrowheads="1"/>
          </p:cNvSpPr>
          <p:nvPr>
            <p:ph type="title"/>
          </p:nvPr>
        </p:nvSpPr>
        <p:spPr/>
        <p:txBody>
          <a:bodyPr/>
          <a:lstStyle/>
          <a:p>
            <a:pPr eaLnBrk="1" hangingPunct="1"/>
            <a:r>
              <a:rPr lang="en-US" dirty="0" smtClean="0"/>
              <a:t>Thread Pool</a:t>
            </a:r>
            <a:endParaRPr lang="en-US" dirty="0"/>
          </a:p>
        </p:txBody>
      </p:sp>
      <p:sp>
        <p:nvSpPr>
          <p:cNvPr id="12294" name="Rectangle 4"/>
          <p:cNvSpPr>
            <a:spLocks noGrp="1" noChangeArrowheads="1"/>
          </p:cNvSpPr>
          <p:nvPr>
            <p:ph type="body" idx="1"/>
          </p:nvPr>
        </p:nvSpPr>
        <p:spPr/>
        <p:txBody>
          <a:bodyPr>
            <a:normAutofit/>
          </a:bodyPr>
          <a:lstStyle/>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dirty="0" err="1" smtClean="0"/>
              <a:t>newFixedThreadPool</a:t>
            </a:r>
            <a:r>
              <a:rPr lang="en-US" dirty="0" smtClean="0"/>
              <a:t>: ﻿A fixed-size thread pool. A new thread is created for each task to execute up to the maximum pool size. Attempts to keep the pool size constant (threads that die for any reason are replaced by new threads).</a:t>
            </a:r>
          </a:p>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endParaRPr lang="en-US" dirty="0" smtClean="0"/>
          </a:p>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dirty="0" err="1" smtClean="0"/>
              <a:t>newCachedThreadPool</a:t>
            </a:r>
            <a:r>
              <a:rPr lang="en-US" dirty="0" smtClean="0"/>
              <a:t>: </a:t>
            </a:r>
            <a:r>
              <a:rPr lang="en-US" dirty="0" err="1" smtClean="0"/>
              <a:t>﻿More</a:t>
            </a:r>
            <a:r>
              <a:rPr lang="en-US" dirty="0" smtClean="0"/>
              <a:t> flexible pool that removes idle threads when the size of the pool exceeds the demand for processing, and adds new threads when demand increases, but places no bounds on the size of the pool.</a:t>
            </a:r>
          </a:p>
        </p:txBody>
      </p:sp>
      <p:sp>
        <p:nvSpPr>
          <p:cNvPr id="12295" name="Footer Placeholder 7"/>
          <p:cNvSpPr>
            <a:spLocks noGrp="1"/>
          </p:cNvSpPr>
          <p:nvPr>
            <p:ph type="ftr" sz="quarter" idx="11"/>
          </p:nvPr>
        </p:nvSpPr>
        <p:spPr>
          <a:noFill/>
        </p:spPr>
        <p:txBody>
          <a:bodyPr/>
          <a:lstStyle/>
          <a:p>
            <a:r>
              <a:rPr lang="en-US" dirty="0" smtClean="0"/>
              <a:t>Parallelism</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290" name="Date Placeholder 3"/>
          <p:cNvSpPr>
            <a:spLocks noGrp="1"/>
          </p:cNvSpPr>
          <p:nvPr>
            <p:ph type="dt" sz="quarter" idx="10"/>
          </p:nvPr>
        </p:nvSpPr>
        <p:spPr>
          <a:noFill/>
        </p:spPr>
        <p:txBody>
          <a:bodyPr/>
          <a:lstStyle/>
          <a:p>
            <a:r>
              <a:rPr lang="en-US" smtClean="0"/>
              <a:t>© Oscar Nierstrasz</a:t>
            </a:r>
            <a:endParaRPr lang="de-CH" smtClean="0"/>
          </a:p>
        </p:txBody>
      </p:sp>
      <p:sp>
        <p:nvSpPr>
          <p:cNvPr id="12291" name="Slide Number Placeholder 5"/>
          <p:cNvSpPr>
            <a:spLocks noGrp="1"/>
          </p:cNvSpPr>
          <p:nvPr>
            <p:ph type="sldNum" sz="quarter" idx="12"/>
          </p:nvPr>
        </p:nvSpPr>
        <p:spPr>
          <a:noFill/>
        </p:spPr>
        <p:txBody>
          <a:bodyPr/>
          <a:lstStyle/>
          <a:p>
            <a:fld id="{FF437A90-0871-A442-A23E-411FFCDF3411}" type="slidenum">
              <a:rPr lang="de-CH" smtClean="0"/>
              <a:pPr/>
              <a:t>3</a:t>
            </a:fld>
            <a:endParaRPr lang="de-CH" sz="1400" smtClean="0">
              <a:solidFill>
                <a:srgbClr val="7E7E7E"/>
              </a:solidFill>
              <a:latin typeface="Times" charset="0"/>
            </a:endParaRPr>
          </a:p>
        </p:txBody>
      </p:sp>
      <p:pic>
        <p:nvPicPr>
          <p:cNvPr id="12292"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
        <p:nvSpPr>
          <p:cNvPr id="12293" name="Rectangle 3"/>
          <p:cNvSpPr>
            <a:spLocks noGrp="1" noChangeArrowheads="1"/>
          </p:cNvSpPr>
          <p:nvPr>
            <p:ph type="title"/>
          </p:nvPr>
        </p:nvSpPr>
        <p:spPr/>
        <p:txBody>
          <a:bodyPr/>
          <a:lstStyle/>
          <a:p>
            <a:pPr eaLnBrk="1" hangingPunct="1"/>
            <a:r>
              <a:rPr lang="en-US"/>
              <a:t>Roadmap</a:t>
            </a:r>
          </a:p>
        </p:txBody>
      </p:sp>
      <p:sp>
        <p:nvSpPr>
          <p:cNvPr id="12294" name="Rectangle 4"/>
          <p:cNvSpPr>
            <a:spLocks noGrp="1" noChangeArrowheads="1"/>
          </p:cNvSpPr>
          <p:nvPr>
            <p:ph type="body" idx="1"/>
          </p:nvPr>
        </p:nvSpPr>
        <p:spPr/>
        <p:txBody>
          <a:bodyPr>
            <a:normAutofit/>
          </a:bodyPr>
          <a:lstStyle/>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dirty="0" smtClean="0"/>
              <a:t>Concurrent programming and parallelism</a:t>
            </a:r>
          </a:p>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dirty="0" smtClean="0"/>
              <a:t>Why we should practice parallel programming? (Amdahl's laws about speedup)</a:t>
            </a:r>
          </a:p>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dirty="0" smtClean="0"/>
              <a:t>Steps to create parallel programs</a:t>
            </a:r>
          </a:p>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dirty="0" smtClean="0"/>
              <a:t>Java library for concurrent and parallel programming</a:t>
            </a:r>
          </a:p>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dirty="0" smtClean="0"/>
              <a:t>Examples (find the max)</a:t>
            </a:r>
          </a:p>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dirty="0" smtClean="0"/>
              <a:t>Example (merge sort parallel)</a:t>
            </a:r>
          </a:p>
        </p:txBody>
      </p:sp>
      <p:sp>
        <p:nvSpPr>
          <p:cNvPr id="12295" name="Footer Placeholder 7"/>
          <p:cNvSpPr>
            <a:spLocks noGrp="1"/>
          </p:cNvSpPr>
          <p:nvPr>
            <p:ph type="ftr" sz="quarter" idx="11"/>
          </p:nvPr>
        </p:nvSpPr>
        <p:spPr>
          <a:noFill/>
        </p:spPr>
        <p:txBody>
          <a:bodyPr/>
          <a:lstStyle/>
          <a:p>
            <a:r>
              <a:rPr lang="en-US" dirty="0" smtClean="0"/>
              <a:t>Parallelism</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290" name="Date Placeholder 3"/>
          <p:cNvSpPr>
            <a:spLocks noGrp="1"/>
          </p:cNvSpPr>
          <p:nvPr>
            <p:ph type="dt" sz="quarter" idx="10"/>
          </p:nvPr>
        </p:nvSpPr>
        <p:spPr>
          <a:noFill/>
        </p:spPr>
        <p:txBody>
          <a:bodyPr/>
          <a:lstStyle/>
          <a:p>
            <a:r>
              <a:rPr lang="en-US" smtClean="0"/>
              <a:t>© Oscar Nierstrasz</a:t>
            </a:r>
            <a:endParaRPr lang="de-CH" smtClean="0"/>
          </a:p>
        </p:txBody>
      </p:sp>
      <p:sp>
        <p:nvSpPr>
          <p:cNvPr id="12291" name="Slide Number Placeholder 5"/>
          <p:cNvSpPr>
            <a:spLocks noGrp="1"/>
          </p:cNvSpPr>
          <p:nvPr>
            <p:ph type="sldNum" sz="quarter" idx="12"/>
          </p:nvPr>
        </p:nvSpPr>
        <p:spPr>
          <a:noFill/>
        </p:spPr>
        <p:txBody>
          <a:bodyPr/>
          <a:lstStyle/>
          <a:p>
            <a:fld id="{FF437A90-0871-A442-A23E-411FFCDF3411}" type="slidenum">
              <a:rPr lang="de-CH" smtClean="0"/>
              <a:pPr/>
              <a:t>30</a:t>
            </a:fld>
            <a:endParaRPr lang="de-CH" sz="1400" smtClean="0">
              <a:solidFill>
                <a:srgbClr val="7E7E7E"/>
              </a:solidFill>
              <a:latin typeface="Times" charset="0"/>
            </a:endParaRPr>
          </a:p>
        </p:txBody>
      </p:sp>
      <p:sp>
        <p:nvSpPr>
          <p:cNvPr id="12293" name="Rectangle 3"/>
          <p:cNvSpPr>
            <a:spLocks noGrp="1" noChangeArrowheads="1"/>
          </p:cNvSpPr>
          <p:nvPr>
            <p:ph type="title"/>
          </p:nvPr>
        </p:nvSpPr>
        <p:spPr/>
        <p:txBody>
          <a:bodyPr/>
          <a:lstStyle/>
          <a:p>
            <a:pPr eaLnBrk="1" hangingPunct="1"/>
            <a:r>
              <a:rPr lang="en-US" dirty="0" smtClean="0"/>
              <a:t>Thread Pool</a:t>
            </a:r>
            <a:endParaRPr lang="en-US" dirty="0"/>
          </a:p>
        </p:txBody>
      </p:sp>
      <p:sp>
        <p:nvSpPr>
          <p:cNvPr id="12294" name="Rectangle 4"/>
          <p:cNvSpPr>
            <a:spLocks noGrp="1" noChangeArrowheads="1"/>
          </p:cNvSpPr>
          <p:nvPr>
            <p:ph type="body" idx="1"/>
          </p:nvPr>
        </p:nvSpPr>
        <p:spPr/>
        <p:txBody>
          <a:bodyPr>
            <a:normAutofit/>
          </a:bodyPr>
          <a:lstStyle/>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dirty="0" err="1" smtClean="0"/>
              <a:t>newSingleThreadExecutor</a:t>
            </a:r>
            <a:r>
              <a:rPr lang="en-US" dirty="0" smtClean="0"/>
              <a:t>: ﻿A single-threaded executor creates a single worker thread to process tasks, replacing it if it dies unexpectedly. Tasks are guaranteed to be processed sequentially according to the order imposed by the task queue (FIFO, LIFO, priority order).</a:t>
            </a:r>
          </a:p>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endParaRPr lang="en-US" dirty="0" smtClean="0"/>
          </a:p>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dirty="0" err="1" smtClean="0"/>
              <a:t>newScheduledThreadPool</a:t>
            </a:r>
            <a:r>
              <a:rPr lang="en-US" dirty="0" smtClean="0"/>
              <a:t>: ﻿A fixed-size thread pool that supports delayed and periodic task execution, similar to Timer.</a:t>
            </a:r>
          </a:p>
        </p:txBody>
      </p:sp>
      <p:sp>
        <p:nvSpPr>
          <p:cNvPr id="12295" name="Footer Placeholder 7"/>
          <p:cNvSpPr>
            <a:spLocks noGrp="1"/>
          </p:cNvSpPr>
          <p:nvPr>
            <p:ph type="ftr" sz="quarter" idx="11"/>
          </p:nvPr>
        </p:nvSpPr>
        <p:spPr>
          <a:noFill/>
        </p:spPr>
        <p:txBody>
          <a:bodyPr/>
          <a:lstStyle/>
          <a:p>
            <a:r>
              <a:rPr lang="en-US" dirty="0" smtClean="0"/>
              <a:t>Parallelism</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290" name="Date Placeholder 3"/>
          <p:cNvSpPr>
            <a:spLocks noGrp="1"/>
          </p:cNvSpPr>
          <p:nvPr>
            <p:ph type="dt" sz="quarter" idx="10"/>
          </p:nvPr>
        </p:nvSpPr>
        <p:spPr>
          <a:noFill/>
        </p:spPr>
        <p:txBody>
          <a:bodyPr/>
          <a:lstStyle/>
          <a:p>
            <a:r>
              <a:rPr lang="en-US" smtClean="0"/>
              <a:t>© Oscar Nierstrasz</a:t>
            </a:r>
            <a:endParaRPr lang="de-CH" smtClean="0"/>
          </a:p>
        </p:txBody>
      </p:sp>
      <p:sp>
        <p:nvSpPr>
          <p:cNvPr id="12291" name="Slide Number Placeholder 5"/>
          <p:cNvSpPr>
            <a:spLocks noGrp="1"/>
          </p:cNvSpPr>
          <p:nvPr>
            <p:ph type="sldNum" sz="quarter" idx="12"/>
          </p:nvPr>
        </p:nvSpPr>
        <p:spPr>
          <a:noFill/>
        </p:spPr>
        <p:txBody>
          <a:bodyPr/>
          <a:lstStyle/>
          <a:p>
            <a:fld id="{FF437A90-0871-A442-A23E-411FFCDF3411}" type="slidenum">
              <a:rPr lang="de-CH" smtClean="0"/>
              <a:pPr/>
              <a:t>31</a:t>
            </a:fld>
            <a:endParaRPr lang="de-CH" sz="1400" smtClean="0">
              <a:solidFill>
                <a:srgbClr val="7E7E7E"/>
              </a:solidFill>
              <a:latin typeface="Times" charset="0"/>
            </a:endParaRPr>
          </a:p>
        </p:txBody>
      </p:sp>
      <p:pic>
        <p:nvPicPr>
          <p:cNvPr id="12292"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
        <p:nvSpPr>
          <p:cNvPr id="12293" name="Rectangle 3"/>
          <p:cNvSpPr>
            <a:spLocks noGrp="1" noChangeArrowheads="1"/>
          </p:cNvSpPr>
          <p:nvPr>
            <p:ph type="title"/>
          </p:nvPr>
        </p:nvSpPr>
        <p:spPr/>
        <p:txBody>
          <a:bodyPr/>
          <a:lstStyle/>
          <a:p>
            <a:pPr eaLnBrk="1" hangingPunct="1"/>
            <a:r>
              <a:rPr lang="en-US"/>
              <a:t>Roadmap</a:t>
            </a:r>
          </a:p>
        </p:txBody>
      </p:sp>
      <p:sp>
        <p:nvSpPr>
          <p:cNvPr id="12294" name="Rectangle 4"/>
          <p:cNvSpPr>
            <a:spLocks noGrp="1" noChangeArrowheads="1"/>
          </p:cNvSpPr>
          <p:nvPr>
            <p:ph type="body" idx="1"/>
          </p:nvPr>
        </p:nvSpPr>
        <p:spPr/>
        <p:txBody>
          <a:bodyPr>
            <a:normAutofit/>
          </a:bodyPr>
          <a:lstStyle/>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dirty="0" smtClean="0"/>
              <a:t>Concurrent programming and parallelism</a:t>
            </a:r>
          </a:p>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dirty="0" smtClean="0"/>
              <a:t>Why we should practice parallel programming? (Amdahl's laws about speedup)</a:t>
            </a:r>
          </a:p>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dirty="0" smtClean="0"/>
              <a:t>Steps to create parallel programs</a:t>
            </a:r>
          </a:p>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dirty="0" smtClean="0"/>
              <a:t>Java library for concurrent and parallel programming</a:t>
            </a:r>
          </a:p>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b="1" dirty="0" smtClean="0"/>
              <a:t>Examples (find the max)</a:t>
            </a:r>
          </a:p>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dirty="0" smtClean="0"/>
              <a:t>Example (merge sort parallel)</a:t>
            </a:r>
          </a:p>
        </p:txBody>
      </p:sp>
      <p:sp>
        <p:nvSpPr>
          <p:cNvPr id="12295" name="Footer Placeholder 7"/>
          <p:cNvSpPr>
            <a:spLocks noGrp="1"/>
          </p:cNvSpPr>
          <p:nvPr>
            <p:ph type="ftr" sz="quarter" idx="11"/>
          </p:nvPr>
        </p:nvSpPr>
        <p:spPr>
          <a:noFill/>
        </p:spPr>
        <p:txBody>
          <a:bodyPr/>
          <a:lstStyle/>
          <a:p>
            <a:r>
              <a:rPr lang="en-US" dirty="0" smtClean="0"/>
              <a:t>Parallelism</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7346" name="Date Placeholder 3"/>
          <p:cNvSpPr>
            <a:spLocks noGrp="1"/>
          </p:cNvSpPr>
          <p:nvPr>
            <p:ph type="dt" sz="quarter" idx="10"/>
          </p:nvPr>
        </p:nvSpPr>
        <p:spPr>
          <a:noFill/>
        </p:spPr>
        <p:txBody>
          <a:bodyPr/>
          <a:lstStyle/>
          <a:p>
            <a:r>
              <a:rPr lang="en-US" smtClean="0"/>
              <a:t>© Oscar Nierstrasz</a:t>
            </a:r>
            <a:endParaRPr lang="de-CH" smtClean="0"/>
          </a:p>
        </p:txBody>
      </p:sp>
      <p:sp>
        <p:nvSpPr>
          <p:cNvPr id="57348" name="Slide Number Placeholder 5"/>
          <p:cNvSpPr>
            <a:spLocks noGrp="1"/>
          </p:cNvSpPr>
          <p:nvPr>
            <p:ph type="sldNum" sz="quarter" idx="12"/>
          </p:nvPr>
        </p:nvSpPr>
        <p:spPr>
          <a:noFill/>
        </p:spPr>
        <p:txBody>
          <a:bodyPr/>
          <a:lstStyle/>
          <a:p>
            <a:fld id="{5A21C076-C95C-6F40-9AB0-8EAC490A1F5C}" type="slidenum">
              <a:rPr lang="de-CH" smtClean="0"/>
              <a:pPr/>
              <a:t>32</a:t>
            </a:fld>
            <a:endParaRPr lang="de-CH" sz="1400" smtClean="0">
              <a:solidFill>
                <a:srgbClr val="7E7E7E"/>
              </a:solidFill>
              <a:latin typeface="Times" charset="0"/>
            </a:endParaRPr>
          </a:p>
        </p:txBody>
      </p:sp>
      <p:sp>
        <p:nvSpPr>
          <p:cNvPr id="57349" name="Rectangle 2"/>
          <p:cNvSpPr>
            <a:spLocks noGrp="1" noChangeArrowheads="1"/>
          </p:cNvSpPr>
          <p:nvPr>
            <p:ph type="title"/>
          </p:nvPr>
        </p:nvSpPr>
        <p:spPr/>
        <p:txBody>
          <a:bodyPr/>
          <a:lstStyle/>
          <a:p>
            <a:r>
              <a:rPr lang="en-US" dirty="0" smtClean="0"/>
              <a:t>Select Max in parallel</a:t>
            </a:r>
            <a:endParaRPr lang="en-US" sz="2000" dirty="0"/>
          </a:p>
        </p:txBody>
      </p:sp>
      <p:sp>
        <p:nvSpPr>
          <p:cNvPr id="57351" name="Rectangle 4"/>
          <p:cNvSpPr>
            <a:spLocks noChangeArrowheads="1"/>
          </p:cNvSpPr>
          <p:nvPr/>
        </p:nvSpPr>
        <p:spPr bwMode="auto">
          <a:xfrm>
            <a:off x="228600" y="1600200"/>
            <a:ext cx="8763000" cy="5105400"/>
          </a:xfrm>
          <a:prstGeom prst="rect">
            <a:avLst/>
          </a:prstGeom>
          <a:solidFill>
            <a:schemeClr val="bg1"/>
          </a:solidFill>
          <a:ln w="9525">
            <a:solidFill>
              <a:schemeClr val="tx1"/>
            </a:solidFill>
            <a:miter lim="800000"/>
            <a:headEnd/>
            <a:tailEnd/>
          </a:ln>
        </p:spPr>
        <p:txBody>
          <a:bodyPr wrap="none">
            <a:prstTxWarp prst="textNoShape">
              <a:avLst/>
            </a:prstTxWarp>
            <a:normAutofit/>
          </a:bodyPr>
          <a:lstStyle/>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a:t>
            </a:r>
          </a:p>
          <a:p>
            <a:r>
              <a:rPr lang="en-US" sz="1800" dirty="0" smtClean="0">
                <a:latin typeface="Courier"/>
                <a:cs typeface="Courier"/>
              </a:rPr>
              <a:t>public class </a:t>
            </a:r>
            <a:r>
              <a:rPr lang="en-US" sz="1800" dirty="0" err="1" smtClean="0">
                <a:latin typeface="Courier"/>
                <a:cs typeface="Courier"/>
              </a:rPr>
              <a:t>SelectMaxProblem</a:t>
            </a:r>
            <a:r>
              <a:rPr lang="en-US" sz="1800" dirty="0" smtClean="0">
                <a:latin typeface="Courier"/>
                <a:cs typeface="Courier"/>
              </a:rPr>
              <a:t> {</a:t>
            </a:r>
          </a:p>
          <a:p>
            <a:r>
              <a:rPr lang="en-US" sz="1800" dirty="0" smtClean="0">
                <a:latin typeface="Courier"/>
                <a:cs typeface="Courier"/>
              </a:rPr>
              <a:t>…</a:t>
            </a:r>
          </a:p>
          <a:p>
            <a:r>
              <a:rPr lang="en-US" sz="1800" b="1" dirty="0" smtClean="0">
                <a:latin typeface="Courier"/>
                <a:cs typeface="Courier"/>
              </a:rPr>
              <a:t>public </a:t>
            </a:r>
            <a:r>
              <a:rPr lang="en-US" sz="1800" b="1" dirty="0" err="1" smtClean="0">
                <a:latin typeface="Courier"/>
                <a:cs typeface="Courier"/>
              </a:rPr>
              <a:t>int</a:t>
            </a:r>
            <a:r>
              <a:rPr lang="en-US" sz="1800" b="1" dirty="0" smtClean="0">
                <a:latin typeface="Courier"/>
                <a:cs typeface="Courier"/>
              </a:rPr>
              <a:t> </a:t>
            </a:r>
            <a:r>
              <a:rPr lang="en-US" sz="1800" b="1" dirty="0" err="1" smtClean="0">
                <a:latin typeface="Courier"/>
                <a:cs typeface="Courier"/>
              </a:rPr>
              <a:t>solveSequentially</a:t>
            </a:r>
            <a:r>
              <a:rPr lang="en-US" sz="1800" b="1" dirty="0" smtClean="0">
                <a:latin typeface="Courier"/>
                <a:cs typeface="Courier"/>
              </a:rPr>
              <a:t>(){</a:t>
            </a:r>
          </a:p>
          <a:p>
            <a:r>
              <a:rPr lang="en-US" sz="1800" b="1" dirty="0" smtClean="0">
                <a:latin typeface="Courier"/>
                <a:cs typeface="Courier"/>
              </a:rPr>
              <a:t>	</a:t>
            </a:r>
            <a:r>
              <a:rPr lang="en-US" sz="1800" b="1" dirty="0" err="1" smtClean="0">
                <a:latin typeface="Courier"/>
                <a:cs typeface="Courier"/>
              </a:rPr>
              <a:t>int</a:t>
            </a:r>
            <a:r>
              <a:rPr lang="en-US" sz="1800" b="1" dirty="0" smtClean="0">
                <a:latin typeface="Courier"/>
                <a:cs typeface="Courier"/>
              </a:rPr>
              <a:t> max = </a:t>
            </a:r>
            <a:r>
              <a:rPr lang="en-US" sz="1800" b="1" dirty="0" err="1" smtClean="0">
                <a:latin typeface="Courier"/>
                <a:cs typeface="Courier"/>
              </a:rPr>
              <a:t>Integer.</a:t>
            </a:r>
            <a:r>
              <a:rPr lang="en-US" sz="1800" b="1" i="1" dirty="0" err="1" smtClean="0">
                <a:latin typeface="Courier"/>
                <a:cs typeface="Courier"/>
              </a:rPr>
              <a:t>MIN_VALUE</a:t>
            </a:r>
            <a:r>
              <a:rPr lang="en-US" sz="1800" b="1" i="1" dirty="0" smtClean="0">
                <a:latin typeface="Courier"/>
                <a:cs typeface="Courier"/>
              </a:rPr>
              <a:t>;</a:t>
            </a:r>
          </a:p>
          <a:p>
            <a:r>
              <a:rPr lang="en-US" sz="1800" b="1" dirty="0" smtClean="0">
                <a:latin typeface="Courier"/>
                <a:cs typeface="Courier"/>
              </a:rPr>
              <a:t>	for (</a:t>
            </a:r>
            <a:r>
              <a:rPr lang="en-US" sz="1800" b="1" dirty="0" err="1" smtClean="0">
                <a:latin typeface="Courier"/>
                <a:cs typeface="Courier"/>
              </a:rPr>
              <a:t>int</a:t>
            </a:r>
            <a:r>
              <a:rPr lang="en-US" sz="1800" b="1" dirty="0" smtClean="0">
                <a:latin typeface="Courier"/>
                <a:cs typeface="Courier"/>
              </a:rPr>
              <a:t> </a:t>
            </a:r>
            <a:r>
              <a:rPr lang="en-US" sz="1800" b="1" dirty="0" err="1" smtClean="0">
                <a:latin typeface="Courier"/>
                <a:cs typeface="Courier"/>
              </a:rPr>
              <a:t>i</a:t>
            </a:r>
            <a:r>
              <a:rPr lang="en-US" sz="1800" b="1" dirty="0" smtClean="0">
                <a:latin typeface="Courier"/>
                <a:cs typeface="Courier"/>
              </a:rPr>
              <a:t> = start; </a:t>
            </a:r>
            <a:r>
              <a:rPr lang="en-US" sz="1800" b="1" dirty="0" err="1" smtClean="0">
                <a:latin typeface="Courier"/>
                <a:cs typeface="Courier"/>
              </a:rPr>
              <a:t>i</a:t>
            </a:r>
            <a:r>
              <a:rPr lang="en-US" sz="1800" b="1" dirty="0" smtClean="0">
                <a:latin typeface="Courier"/>
                <a:cs typeface="Courier"/>
              </a:rPr>
              <a:t>&lt;end; </a:t>
            </a:r>
            <a:r>
              <a:rPr lang="en-US" sz="1800" b="1" dirty="0" err="1" smtClean="0">
                <a:latin typeface="Courier"/>
                <a:cs typeface="Courier"/>
              </a:rPr>
              <a:t>i</a:t>
            </a:r>
            <a:r>
              <a:rPr lang="en-US" sz="1800" b="1" dirty="0" smtClean="0">
                <a:latin typeface="Courier"/>
                <a:cs typeface="Courier"/>
              </a:rPr>
              <a:t>++){</a:t>
            </a:r>
          </a:p>
          <a:p>
            <a:r>
              <a:rPr lang="en-US" sz="1800" b="1" dirty="0" smtClean="0">
                <a:latin typeface="Courier"/>
                <a:cs typeface="Courier"/>
              </a:rPr>
              <a:t>		</a:t>
            </a:r>
            <a:r>
              <a:rPr lang="en-US" sz="1800" b="1" dirty="0" err="1" smtClean="0">
                <a:latin typeface="Courier"/>
                <a:cs typeface="Courier"/>
              </a:rPr>
              <a:t>int</a:t>
            </a:r>
            <a:r>
              <a:rPr lang="en-US" sz="1800" b="1" dirty="0" smtClean="0">
                <a:latin typeface="Courier"/>
                <a:cs typeface="Courier"/>
              </a:rPr>
              <a:t> </a:t>
            </a:r>
            <a:r>
              <a:rPr lang="en-US" sz="1800" b="1" dirty="0" err="1" smtClean="0">
                <a:latin typeface="Courier"/>
                <a:cs typeface="Courier"/>
              </a:rPr>
              <a:t>n</a:t>
            </a:r>
            <a:r>
              <a:rPr lang="en-US" sz="1800" b="1" dirty="0" smtClean="0">
                <a:latin typeface="Courier"/>
                <a:cs typeface="Courier"/>
              </a:rPr>
              <a:t> = </a:t>
            </a:r>
            <a:r>
              <a:rPr lang="en-US" sz="1800" b="1" dirty="0" err="1" smtClean="0">
                <a:latin typeface="Courier"/>
                <a:cs typeface="Courier"/>
              </a:rPr>
              <a:t>numbers[i</a:t>
            </a:r>
            <a:r>
              <a:rPr lang="en-US" sz="1800" b="1" dirty="0" smtClean="0">
                <a:latin typeface="Courier"/>
                <a:cs typeface="Courier"/>
              </a:rPr>
              <a:t>];</a:t>
            </a:r>
          </a:p>
          <a:p>
            <a:r>
              <a:rPr lang="en-US" sz="1800" b="1" dirty="0" smtClean="0">
                <a:latin typeface="Courier"/>
                <a:cs typeface="Courier"/>
              </a:rPr>
              <a:t>		</a:t>
            </a:r>
            <a:r>
              <a:rPr lang="en-US" sz="1800" b="1" dirty="0" err="1" smtClean="0">
                <a:latin typeface="Courier"/>
                <a:cs typeface="Courier"/>
              </a:rPr>
              <a:t>if(n</a:t>
            </a:r>
            <a:r>
              <a:rPr lang="en-US" sz="1800" b="1" dirty="0" smtClean="0">
                <a:latin typeface="Courier"/>
                <a:cs typeface="Courier"/>
              </a:rPr>
              <a:t> &gt; max)</a:t>
            </a:r>
          </a:p>
          <a:p>
            <a:r>
              <a:rPr lang="en-US" sz="1800" b="1" dirty="0" smtClean="0">
                <a:latin typeface="Courier"/>
                <a:cs typeface="Courier"/>
              </a:rPr>
              <a:t>			max = </a:t>
            </a:r>
            <a:r>
              <a:rPr lang="en-US" sz="1800" b="1" dirty="0" err="1" smtClean="0">
                <a:latin typeface="Courier"/>
                <a:cs typeface="Courier"/>
              </a:rPr>
              <a:t>n</a:t>
            </a:r>
            <a:r>
              <a:rPr lang="en-US" sz="1800" b="1" dirty="0" smtClean="0">
                <a:latin typeface="Courier"/>
                <a:cs typeface="Courier"/>
              </a:rPr>
              <a:t>;</a:t>
            </a:r>
          </a:p>
          <a:p>
            <a:r>
              <a:rPr lang="en-US" sz="1800" b="1" dirty="0" smtClean="0">
                <a:latin typeface="Courier"/>
                <a:cs typeface="Courier"/>
              </a:rPr>
              <a:t>	}</a:t>
            </a:r>
          </a:p>
          <a:p>
            <a:r>
              <a:rPr lang="en-US" sz="1800" b="1" dirty="0" smtClean="0">
                <a:latin typeface="Courier"/>
                <a:cs typeface="Courier"/>
              </a:rPr>
              <a:t>	return max;</a:t>
            </a:r>
          </a:p>
          <a:p>
            <a:r>
              <a:rPr lang="en-US" sz="1800" b="1" dirty="0" smtClean="0">
                <a:latin typeface="Courier"/>
                <a:cs typeface="Courier"/>
              </a:rPr>
              <a:t>}</a:t>
            </a:r>
          </a:p>
          <a:p>
            <a:r>
              <a:rPr lang="en-US" sz="1800" dirty="0" smtClean="0">
                <a:latin typeface="Courier"/>
                <a:cs typeface="Courier"/>
              </a:rPr>
              <a:t>…</a:t>
            </a:r>
            <a:endParaRPr lang="en-US" sz="1800" dirty="0">
              <a:solidFill>
                <a:srgbClr val="0A017F"/>
              </a:solidFill>
              <a:latin typeface="Courier" charset="0"/>
              <a:ea typeface="Courier" charset="0"/>
              <a:cs typeface="Courier" charset="0"/>
            </a:endParaRPr>
          </a:p>
        </p:txBody>
      </p:sp>
      <p:sp>
        <p:nvSpPr>
          <p:cNvPr id="8" name="Footer Placeholder 7"/>
          <p:cNvSpPr>
            <a:spLocks noGrp="1"/>
          </p:cNvSpPr>
          <p:nvPr>
            <p:ph type="ftr" sz="quarter" idx="11"/>
          </p:nvPr>
        </p:nvSpPr>
        <p:spPr>
          <a:xfrm>
            <a:off x="107950" y="179388"/>
            <a:ext cx="5399088" cy="252412"/>
          </a:xfrm>
          <a:noFill/>
        </p:spPr>
        <p:txBody>
          <a:bodyPr/>
          <a:lstStyle/>
          <a:p>
            <a:r>
              <a:rPr lang="en-US" dirty="0" smtClean="0"/>
              <a:t>Parallelism</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7346" name="Date Placeholder 3"/>
          <p:cNvSpPr>
            <a:spLocks noGrp="1"/>
          </p:cNvSpPr>
          <p:nvPr>
            <p:ph type="dt" sz="quarter" idx="10"/>
          </p:nvPr>
        </p:nvSpPr>
        <p:spPr>
          <a:noFill/>
        </p:spPr>
        <p:txBody>
          <a:bodyPr/>
          <a:lstStyle/>
          <a:p>
            <a:r>
              <a:rPr lang="en-US" smtClean="0"/>
              <a:t>© Oscar Nierstrasz</a:t>
            </a:r>
            <a:endParaRPr lang="de-CH" smtClean="0"/>
          </a:p>
        </p:txBody>
      </p:sp>
      <p:sp>
        <p:nvSpPr>
          <p:cNvPr id="57348" name="Slide Number Placeholder 5"/>
          <p:cNvSpPr>
            <a:spLocks noGrp="1"/>
          </p:cNvSpPr>
          <p:nvPr>
            <p:ph type="sldNum" sz="quarter" idx="12"/>
          </p:nvPr>
        </p:nvSpPr>
        <p:spPr>
          <a:noFill/>
        </p:spPr>
        <p:txBody>
          <a:bodyPr/>
          <a:lstStyle/>
          <a:p>
            <a:fld id="{5A21C076-C95C-6F40-9AB0-8EAC490A1F5C}" type="slidenum">
              <a:rPr lang="de-CH" smtClean="0"/>
              <a:pPr/>
              <a:t>33</a:t>
            </a:fld>
            <a:endParaRPr lang="de-CH" sz="1400" smtClean="0">
              <a:solidFill>
                <a:srgbClr val="7E7E7E"/>
              </a:solidFill>
              <a:latin typeface="Times" charset="0"/>
            </a:endParaRPr>
          </a:p>
        </p:txBody>
      </p:sp>
      <p:sp>
        <p:nvSpPr>
          <p:cNvPr id="57349" name="Rectangle 2"/>
          <p:cNvSpPr>
            <a:spLocks noGrp="1" noChangeArrowheads="1"/>
          </p:cNvSpPr>
          <p:nvPr>
            <p:ph type="title"/>
          </p:nvPr>
        </p:nvSpPr>
        <p:spPr/>
        <p:txBody>
          <a:bodyPr/>
          <a:lstStyle/>
          <a:p>
            <a:r>
              <a:rPr lang="en-US" dirty="0" smtClean="0"/>
              <a:t>Select Max in parallel</a:t>
            </a:r>
            <a:endParaRPr lang="en-US" sz="2000" dirty="0"/>
          </a:p>
        </p:txBody>
      </p:sp>
      <p:sp>
        <p:nvSpPr>
          <p:cNvPr id="57351" name="Rectangle 4"/>
          <p:cNvSpPr>
            <a:spLocks noChangeArrowheads="1"/>
          </p:cNvSpPr>
          <p:nvPr/>
        </p:nvSpPr>
        <p:spPr bwMode="auto">
          <a:xfrm>
            <a:off x="228600" y="1600200"/>
            <a:ext cx="8763000" cy="5105400"/>
          </a:xfrm>
          <a:prstGeom prst="rect">
            <a:avLst/>
          </a:prstGeom>
          <a:solidFill>
            <a:schemeClr val="bg1"/>
          </a:solidFill>
          <a:ln w="9525">
            <a:solidFill>
              <a:schemeClr val="tx1"/>
            </a:solidFill>
            <a:miter lim="800000"/>
            <a:headEnd/>
            <a:tailEnd/>
          </a:ln>
        </p:spPr>
        <p:txBody>
          <a:bodyPr wrap="none">
            <a:prstTxWarp prst="textNoShape">
              <a:avLst/>
            </a:prstTxWarp>
            <a:normAutofit fontScale="70000" lnSpcReduction="20000"/>
          </a:bodyPr>
          <a:lstStyle/>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a:t>
            </a:r>
          </a:p>
          <a:p>
            <a:pPr defTabSz="379413" eaLnBrk="1" hangingPunct="1">
              <a:lnSpc>
                <a:spcPct val="80000"/>
              </a:lnSpc>
              <a:spcBef>
                <a:spcPct val="20000"/>
              </a:spcBef>
              <a:buClr>
                <a:schemeClr val="hlink"/>
              </a:buClr>
              <a:buSzPct val="85000"/>
              <a:buFont typeface="Helvetica CE" charset="0"/>
              <a:buNone/>
            </a:pPr>
            <a:endParaRPr lang="en-US" sz="1800" dirty="0" smtClean="0">
              <a:latin typeface="Courier"/>
              <a:cs typeface="Courier"/>
            </a:endParaRP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import jsr166y.ForkJoinTask;</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import jsr166y.RecursiveAction;</a:t>
            </a:r>
          </a:p>
          <a:p>
            <a:pPr defTabSz="379413" eaLnBrk="1" hangingPunct="1">
              <a:lnSpc>
                <a:spcPct val="80000"/>
              </a:lnSpc>
              <a:spcBef>
                <a:spcPct val="20000"/>
              </a:spcBef>
              <a:buClr>
                <a:schemeClr val="hlink"/>
              </a:buClr>
              <a:buSzPct val="85000"/>
              <a:buFont typeface="Helvetica CE" charset="0"/>
              <a:buNone/>
            </a:pPr>
            <a:endParaRPr lang="en-US" sz="1800" dirty="0" smtClean="0">
              <a:latin typeface="Courier"/>
              <a:cs typeface="Courier"/>
            </a:endParaRP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public class </a:t>
            </a:r>
            <a:r>
              <a:rPr lang="en-US" sz="1800" dirty="0" err="1" smtClean="0">
                <a:latin typeface="Courier"/>
                <a:cs typeface="Courier"/>
              </a:rPr>
              <a:t>MaxWithFJ</a:t>
            </a:r>
            <a:r>
              <a:rPr lang="en-US" sz="1800" dirty="0" smtClean="0">
                <a:latin typeface="Courier"/>
                <a:cs typeface="Courier"/>
              </a:rPr>
              <a:t> extends </a:t>
            </a:r>
            <a:r>
              <a:rPr lang="en-US" sz="1800" b="1" dirty="0" err="1" smtClean="0">
                <a:latin typeface="Courier"/>
                <a:cs typeface="Courier"/>
              </a:rPr>
              <a:t>RecursiveAction</a:t>
            </a:r>
            <a:r>
              <a:rPr lang="en-US" sz="1800" b="1" dirty="0" smtClean="0">
                <a:latin typeface="Courier"/>
                <a:cs typeface="Courier"/>
              </a:rPr>
              <a:t> </a:t>
            </a:r>
            <a:r>
              <a:rPr lang="en-US" sz="1800" dirty="0" smtClean="0">
                <a:latin typeface="Courier"/>
                <a:cs typeface="Courier"/>
              </a:rPr>
              <a:t>{</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a:t>
            </a:r>
          </a:p>
          <a:p>
            <a:pPr defTabSz="379413" eaLnBrk="1" hangingPunct="1">
              <a:lnSpc>
                <a:spcPct val="80000"/>
              </a:lnSpc>
              <a:spcBef>
                <a:spcPct val="20000"/>
              </a:spcBef>
              <a:buClr>
                <a:schemeClr val="hlink"/>
              </a:buClr>
              <a:buSzPct val="85000"/>
              <a:buFont typeface="Helvetica CE" charset="0"/>
              <a:buNone/>
            </a:pPr>
            <a:endParaRPr lang="en-US" sz="1800" dirty="0" smtClean="0">
              <a:latin typeface="Courier"/>
              <a:cs typeface="Courier"/>
            </a:endParaRP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@Override</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protected void compute() {</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a:t>
            </a:r>
            <a:r>
              <a:rPr lang="en-US" sz="1800" b="1" dirty="0" err="1" smtClean="0">
                <a:latin typeface="Courier"/>
                <a:cs typeface="Courier"/>
              </a:rPr>
              <a:t>if(problem.getSize</a:t>
            </a:r>
            <a:r>
              <a:rPr lang="en-US" sz="1800" b="1" dirty="0" smtClean="0">
                <a:latin typeface="Courier"/>
                <a:cs typeface="Courier"/>
              </a:rPr>
              <a:t>() &lt; threshold){</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result = </a:t>
            </a:r>
            <a:r>
              <a:rPr lang="en-US" sz="1800" b="1" dirty="0" err="1" smtClean="0">
                <a:latin typeface="Courier"/>
                <a:cs typeface="Courier"/>
              </a:rPr>
              <a:t>problem.solveSequentially</a:t>
            </a:r>
            <a:r>
              <a:rPr lang="en-US" sz="1800" b="1" dirty="0" smtClean="0">
                <a:latin typeface="Courier"/>
                <a:cs typeface="Courier"/>
              </a:rPr>
              <a:t>();</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a:t>
            </a:r>
            <a:r>
              <a:rPr lang="en-US" sz="1800" dirty="0" err="1" smtClean="0">
                <a:latin typeface="Courier"/>
                <a:cs typeface="Courier"/>
              </a:rPr>
              <a:t>System.out.println(Thread.currentThread</a:t>
            </a:r>
            <a:r>
              <a:rPr lang="en-US" sz="1800" dirty="0" smtClean="0">
                <a:latin typeface="Courier"/>
                <a:cs typeface="Courier"/>
              </a:rPr>
              <a:t>()+</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 is solving sequentially on: ” +</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a:t>
            </a:r>
            <a:r>
              <a:rPr lang="en-US" sz="1800" dirty="0" err="1" smtClean="0">
                <a:latin typeface="Courier"/>
                <a:cs typeface="Courier"/>
              </a:rPr>
              <a:t>problem.getSize</a:t>
            </a:r>
            <a:r>
              <a:rPr lang="en-US" sz="1800" dirty="0" smtClean="0">
                <a:latin typeface="Courier"/>
                <a:cs typeface="Courier"/>
              </a:rPr>
              <a:t>());</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}else{</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a:t>
            </a:r>
            <a:r>
              <a:rPr lang="en-US" sz="1800" b="1" dirty="0" err="1" smtClean="0">
                <a:latin typeface="Courier"/>
                <a:cs typeface="Courier"/>
              </a:rPr>
              <a:t>int</a:t>
            </a:r>
            <a:r>
              <a:rPr lang="en-US" sz="1800" b="1" dirty="0" smtClean="0">
                <a:latin typeface="Courier"/>
                <a:cs typeface="Courier"/>
              </a:rPr>
              <a:t> midpoint = problem.getSize()/2;</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a:t>
            </a:r>
            <a:r>
              <a:rPr lang="en-US" sz="1800" b="1" dirty="0" err="1" smtClean="0">
                <a:latin typeface="Courier"/>
                <a:cs typeface="Courier"/>
              </a:rPr>
              <a:t>MaxWithFJ</a:t>
            </a:r>
            <a:r>
              <a:rPr lang="en-US" sz="1800" b="1" dirty="0" smtClean="0">
                <a:latin typeface="Courier"/>
                <a:cs typeface="Courier"/>
              </a:rPr>
              <a:t> left = </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new MaxWithFJ(problem.subproblem(0, midpoint), threshold);</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a:t>
            </a:r>
            <a:r>
              <a:rPr lang="en-US" sz="1800" b="1" dirty="0" err="1" smtClean="0">
                <a:latin typeface="Courier"/>
                <a:cs typeface="Courier"/>
              </a:rPr>
              <a:t>MaxWithFJ</a:t>
            </a:r>
            <a:r>
              <a:rPr lang="en-US" sz="1800" b="1" dirty="0" smtClean="0">
                <a:latin typeface="Courier"/>
                <a:cs typeface="Courier"/>
              </a:rPr>
              <a:t> right = </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new MaxWithFJ(problem.subproblem(midpoint+1, </a:t>
            </a:r>
            <a:r>
              <a:rPr lang="en-US" sz="1800" b="1" dirty="0" err="1" smtClean="0">
                <a:latin typeface="Courier"/>
                <a:cs typeface="Courier"/>
              </a:rPr>
              <a:t>problem.getSize</a:t>
            </a:r>
            <a:r>
              <a:rPr lang="en-US" sz="1800" b="1" dirty="0" smtClean="0">
                <a:latin typeface="Courier"/>
                <a:cs typeface="Courier"/>
              </a:rPr>
              <a:t>()), threshold);</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a:t>
            </a:r>
            <a:r>
              <a:rPr lang="en-US" sz="1800" b="1" dirty="0" err="1" smtClean="0">
                <a:latin typeface="Courier"/>
                <a:cs typeface="Courier"/>
              </a:rPr>
              <a:t>invokeAll(left</a:t>
            </a:r>
            <a:r>
              <a:rPr lang="en-US" sz="1800" b="1" dirty="0" smtClean="0">
                <a:latin typeface="Courier"/>
                <a:cs typeface="Courier"/>
              </a:rPr>
              <a:t>, right);</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a:t>
            </a:r>
            <a:r>
              <a:rPr lang="en-US" sz="1800" dirty="0" err="1" smtClean="0">
                <a:latin typeface="Courier"/>
                <a:cs typeface="Courier"/>
              </a:rPr>
              <a:t>System.out.println("solving</a:t>
            </a:r>
            <a:r>
              <a:rPr lang="en-US" sz="1800" dirty="0" smtClean="0">
                <a:latin typeface="Courier"/>
                <a:cs typeface="Courier"/>
              </a:rPr>
              <a:t> in parallel on: " + </a:t>
            </a:r>
            <a:r>
              <a:rPr lang="en-US" sz="1800" dirty="0" err="1" smtClean="0">
                <a:latin typeface="Courier"/>
                <a:cs typeface="Courier"/>
              </a:rPr>
              <a:t>ForkJoinTask.getPool</a:t>
            </a:r>
            <a:r>
              <a:rPr lang="en-US" sz="1800" dirty="0" smtClean="0">
                <a:latin typeface="Courier"/>
                <a:cs typeface="Courier"/>
              </a:rPr>
              <a:t>());</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result = </a:t>
            </a:r>
            <a:r>
              <a:rPr lang="en-US" sz="1800" b="1" dirty="0" err="1" smtClean="0">
                <a:latin typeface="Courier"/>
                <a:cs typeface="Courier"/>
              </a:rPr>
              <a:t>Math.max(left.getResult</a:t>
            </a:r>
            <a:r>
              <a:rPr lang="en-US" sz="1800" b="1" dirty="0" smtClean="0">
                <a:latin typeface="Courier"/>
                <a:cs typeface="Courier"/>
              </a:rPr>
              <a:t>(), </a:t>
            </a:r>
            <a:r>
              <a:rPr lang="en-US" sz="1800" b="1" dirty="0" err="1" smtClean="0">
                <a:latin typeface="Courier"/>
                <a:cs typeface="Courier"/>
              </a:rPr>
              <a:t>right.getResult</a:t>
            </a:r>
            <a:r>
              <a:rPr lang="en-US" sz="1800" b="1" dirty="0" smtClean="0">
                <a:latin typeface="Courier"/>
                <a:cs typeface="Courier"/>
              </a:rPr>
              <a:t>());</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a:t>
            </a:r>
            <a:r>
              <a:rPr lang="en-US" sz="1800" dirty="0" smtClean="0">
                <a:latin typeface="Courier"/>
                <a:cs typeface="Courier"/>
              </a:rPr>
              <a:t>		</a:t>
            </a:r>
          </a:p>
        </p:txBody>
      </p:sp>
      <p:sp>
        <p:nvSpPr>
          <p:cNvPr id="8" name="Footer Placeholder 7"/>
          <p:cNvSpPr>
            <a:spLocks noGrp="1"/>
          </p:cNvSpPr>
          <p:nvPr>
            <p:ph type="ftr" sz="quarter" idx="11"/>
          </p:nvPr>
        </p:nvSpPr>
        <p:spPr>
          <a:xfrm>
            <a:off x="107950" y="179388"/>
            <a:ext cx="5399088" cy="252412"/>
          </a:xfrm>
          <a:noFill/>
        </p:spPr>
        <p:txBody>
          <a:bodyPr/>
          <a:lstStyle/>
          <a:p>
            <a:r>
              <a:rPr lang="en-US" dirty="0" smtClean="0"/>
              <a:t>Parallelism</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7346" name="Date Placeholder 3"/>
          <p:cNvSpPr>
            <a:spLocks noGrp="1"/>
          </p:cNvSpPr>
          <p:nvPr>
            <p:ph type="dt" sz="quarter" idx="10"/>
          </p:nvPr>
        </p:nvSpPr>
        <p:spPr>
          <a:noFill/>
        </p:spPr>
        <p:txBody>
          <a:bodyPr/>
          <a:lstStyle/>
          <a:p>
            <a:r>
              <a:rPr lang="en-US" smtClean="0"/>
              <a:t>© Oscar Nierstrasz</a:t>
            </a:r>
            <a:endParaRPr lang="de-CH" smtClean="0"/>
          </a:p>
        </p:txBody>
      </p:sp>
      <p:sp>
        <p:nvSpPr>
          <p:cNvPr id="57348" name="Slide Number Placeholder 5"/>
          <p:cNvSpPr>
            <a:spLocks noGrp="1"/>
          </p:cNvSpPr>
          <p:nvPr>
            <p:ph type="sldNum" sz="quarter" idx="12"/>
          </p:nvPr>
        </p:nvSpPr>
        <p:spPr>
          <a:noFill/>
        </p:spPr>
        <p:txBody>
          <a:bodyPr/>
          <a:lstStyle/>
          <a:p>
            <a:fld id="{5A21C076-C95C-6F40-9AB0-8EAC490A1F5C}" type="slidenum">
              <a:rPr lang="de-CH" smtClean="0"/>
              <a:pPr/>
              <a:t>34</a:t>
            </a:fld>
            <a:endParaRPr lang="de-CH" sz="1400" smtClean="0">
              <a:solidFill>
                <a:srgbClr val="7E7E7E"/>
              </a:solidFill>
              <a:latin typeface="Times" charset="0"/>
            </a:endParaRPr>
          </a:p>
        </p:txBody>
      </p:sp>
      <p:sp>
        <p:nvSpPr>
          <p:cNvPr id="57349" name="Rectangle 2"/>
          <p:cNvSpPr>
            <a:spLocks noGrp="1" noChangeArrowheads="1"/>
          </p:cNvSpPr>
          <p:nvPr>
            <p:ph type="title"/>
          </p:nvPr>
        </p:nvSpPr>
        <p:spPr/>
        <p:txBody>
          <a:bodyPr/>
          <a:lstStyle/>
          <a:p>
            <a:r>
              <a:rPr lang="en-US" dirty="0" smtClean="0"/>
              <a:t>Select Max in parallel</a:t>
            </a:r>
            <a:endParaRPr lang="en-US" sz="2000" dirty="0"/>
          </a:p>
        </p:txBody>
      </p:sp>
      <p:sp>
        <p:nvSpPr>
          <p:cNvPr id="57351" name="Rectangle 4"/>
          <p:cNvSpPr>
            <a:spLocks noChangeArrowheads="1"/>
          </p:cNvSpPr>
          <p:nvPr/>
        </p:nvSpPr>
        <p:spPr bwMode="auto">
          <a:xfrm>
            <a:off x="228600" y="1600200"/>
            <a:ext cx="8763000" cy="5105400"/>
          </a:xfrm>
          <a:prstGeom prst="rect">
            <a:avLst/>
          </a:prstGeom>
          <a:solidFill>
            <a:schemeClr val="bg1"/>
          </a:solidFill>
          <a:ln w="9525">
            <a:solidFill>
              <a:schemeClr val="tx1"/>
            </a:solidFill>
            <a:miter lim="800000"/>
            <a:headEnd/>
            <a:tailEnd/>
          </a:ln>
        </p:spPr>
        <p:txBody>
          <a:bodyPr wrap="none">
            <a:prstTxWarp prst="textNoShape">
              <a:avLst/>
            </a:prstTxWarp>
            <a:normAutofit fontScale="92500" lnSpcReduction="10000"/>
          </a:bodyPr>
          <a:lstStyle/>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public class </a:t>
            </a:r>
            <a:r>
              <a:rPr lang="en-US" sz="1800" dirty="0" err="1" smtClean="0">
                <a:latin typeface="Courier"/>
                <a:cs typeface="Courier"/>
              </a:rPr>
              <a:t>MaxWithFJTests</a:t>
            </a:r>
            <a:r>
              <a:rPr lang="en-US" sz="1800" dirty="0" smtClean="0">
                <a:latin typeface="Courier"/>
                <a:cs typeface="Courier"/>
              </a:rPr>
              <a:t> {</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private final </a:t>
            </a:r>
            <a:r>
              <a:rPr lang="en-US" sz="1800" dirty="0" err="1" smtClean="0">
                <a:latin typeface="Courier"/>
                <a:cs typeface="Courier"/>
              </a:rPr>
              <a:t>SelectMaxProblem</a:t>
            </a:r>
            <a:r>
              <a:rPr lang="en-US" sz="1800" dirty="0" smtClean="0">
                <a:latin typeface="Courier"/>
                <a:cs typeface="Courier"/>
              </a:rPr>
              <a:t> problem;</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private final </a:t>
            </a:r>
            <a:r>
              <a:rPr lang="en-US" sz="1800" dirty="0" err="1" smtClean="0">
                <a:latin typeface="Courier"/>
                <a:cs typeface="Courier"/>
              </a:rPr>
              <a:t>int</a:t>
            </a:r>
            <a:r>
              <a:rPr lang="en-US" sz="1800" dirty="0" smtClean="0">
                <a:latin typeface="Courier"/>
                <a:cs typeface="Courier"/>
              </a:rPr>
              <a:t> threshold;</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private final </a:t>
            </a:r>
            <a:r>
              <a:rPr lang="en-US" sz="1800" dirty="0" err="1" smtClean="0">
                <a:latin typeface="Courier"/>
                <a:cs typeface="Courier"/>
              </a:rPr>
              <a:t>int</a:t>
            </a:r>
            <a:r>
              <a:rPr lang="en-US" sz="1800" dirty="0" smtClean="0">
                <a:latin typeface="Courier"/>
                <a:cs typeface="Courier"/>
              </a:rPr>
              <a:t> </a:t>
            </a:r>
            <a:r>
              <a:rPr lang="en-US" sz="1800" dirty="0" err="1" smtClean="0">
                <a:latin typeface="Courier"/>
                <a:cs typeface="Courier"/>
              </a:rPr>
              <a:t>nThreads</a:t>
            </a:r>
            <a:r>
              <a:rPr lang="en-US" sz="1800" dirty="0" smtClean="0">
                <a:latin typeface="Courier"/>
                <a:cs typeface="Courier"/>
              </a:rPr>
              <a:t>;</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private final </a:t>
            </a:r>
            <a:r>
              <a:rPr lang="en-US" sz="1800" dirty="0" err="1" smtClean="0">
                <a:latin typeface="Courier"/>
                <a:cs typeface="Courier"/>
              </a:rPr>
              <a:t>int</a:t>
            </a:r>
            <a:r>
              <a:rPr lang="en-US" sz="1800" dirty="0" smtClean="0">
                <a:latin typeface="Courier"/>
                <a:cs typeface="Courier"/>
              </a:rPr>
              <a:t>[] number = new int[500000];</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public </a:t>
            </a:r>
            <a:r>
              <a:rPr lang="en-US" sz="1800" dirty="0" err="1" smtClean="0">
                <a:latin typeface="Courier"/>
                <a:cs typeface="Courier"/>
              </a:rPr>
              <a:t>MaxWithFJTests</a:t>
            </a:r>
            <a:r>
              <a:rPr lang="en-US" sz="1800" dirty="0" smtClean="0">
                <a:latin typeface="Courier"/>
                <a:cs typeface="Courier"/>
              </a:rPr>
              <a:t>(){</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@Test</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public void </a:t>
            </a:r>
            <a:r>
              <a:rPr lang="en-US" sz="1800" dirty="0" err="1" smtClean="0">
                <a:latin typeface="Courier"/>
                <a:cs typeface="Courier"/>
              </a:rPr>
              <a:t>parallelTest</a:t>
            </a:r>
            <a:r>
              <a:rPr lang="en-US" sz="1800" dirty="0" smtClean="0">
                <a:latin typeface="Courier"/>
                <a:cs typeface="Courier"/>
              </a:rPr>
              <a:t>(){</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a:t>
            </a:r>
            <a:r>
              <a:rPr lang="en-US" sz="1800" b="1" dirty="0" err="1" smtClean="0">
                <a:latin typeface="Courier"/>
                <a:cs typeface="Courier"/>
              </a:rPr>
              <a:t>MaxWithFJ</a:t>
            </a:r>
            <a:r>
              <a:rPr lang="en-US" sz="1800" b="1" dirty="0" smtClean="0">
                <a:latin typeface="Courier"/>
                <a:cs typeface="Courier"/>
              </a:rPr>
              <a:t> </a:t>
            </a:r>
            <a:r>
              <a:rPr lang="en-US" sz="1800" b="1" dirty="0" err="1" smtClean="0">
                <a:latin typeface="Courier"/>
                <a:cs typeface="Courier"/>
              </a:rPr>
              <a:t>mfj</a:t>
            </a:r>
            <a:r>
              <a:rPr lang="en-US" sz="1800" b="1" dirty="0" smtClean="0">
                <a:latin typeface="Courier"/>
                <a:cs typeface="Courier"/>
              </a:rPr>
              <a:t> = new </a:t>
            </a:r>
            <a:r>
              <a:rPr lang="en-US" sz="1800" b="1" dirty="0" err="1" smtClean="0">
                <a:latin typeface="Courier"/>
                <a:cs typeface="Courier"/>
              </a:rPr>
              <a:t>MaxWithFJ(problem</a:t>
            </a:r>
            <a:r>
              <a:rPr lang="en-US" sz="1800" b="1" dirty="0" smtClean="0">
                <a:latin typeface="Courier"/>
                <a:cs typeface="Courier"/>
              </a:rPr>
              <a:t>, threshold);</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a:t>
            </a:r>
            <a:r>
              <a:rPr lang="en-US" sz="1800" b="1" dirty="0" err="1" smtClean="0">
                <a:latin typeface="Courier"/>
                <a:cs typeface="Courier"/>
              </a:rPr>
              <a:t>ForkJoinPool</a:t>
            </a:r>
            <a:r>
              <a:rPr lang="en-US" sz="1800" b="1" dirty="0" smtClean="0">
                <a:latin typeface="Courier"/>
                <a:cs typeface="Courier"/>
              </a:rPr>
              <a:t> </a:t>
            </a:r>
            <a:r>
              <a:rPr lang="en-US" sz="1800" b="1" dirty="0" err="1" smtClean="0">
                <a:latin typeface="Courier"/>
                <a:cs typeface="Courier"/>
              </a:rPr>
              <a:t>fjPool</a:t>
            </a:r>
            <a:r>
              <a:rPr lang="en-US" sz="1800" b="1" dirty="0" smtClean="0">
                <a:latin typeface="Courier"/>
                <a:cs typeface="Courier"/>
              </a:rPr>
              <a:t> = new </a:t>
            </a:r>
            <a:r>
              <a:rPr lang="en-US" sz="1800" b="1" dirty="0" err="1" smtClean="0">
                <a:latin typeface="Courier"/>
                <a:cs typeface="Courier"/>
              </a:rPr>
              <a:t>ForkJoinPool(nThreads</a:t>
            </a:r>
            <a:r>
              <a:rPr lang="en-US" sz="1800" b="1" dirty="0" smtClean="0">
                <a:latin typeface="Courier"/>
                <a:cs typeface="Courier"/>
              </a:rPr>
              <a:t>);</a:t>
            </a:r>
          </a:p>
          <a:p>
            <a:pPr defTabSz="379413" eaLnBrk="1" hangingPunct="1">
              <a:lnSpc>
                <a:spcPct val="80000"/>
              </a:lnSpc>
              <a:spcBef>
                <a:spcPct val="20000"/>
              </a:spcBef>
              <a:buClr>
                <a:schemeClr val="hlink"/>
              </a:buClr>
              <a:buSzPct val="85000"/>
              <a:buFont typeface="Helvetica CE" charset="0"/>
              <a:buNone/>
            </a:pPr>
            <a:endParaRPr lang="en-US" sz="1800" b="1" dirty="0" smtClean="0">
              <a:latin typeface="Courier"/>
              <a:cs typeface="Courier"/>
            </a:endParaRP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a:t>
            </a:r>
            <a:r>
              <a:rPr lang="en-US" sz="1800" b="1" dirty="0" err="1" smtClean="0">
                <a:latin typeface="Courier"/>
                <a:cs typeface="Courier"/>
              </a:rPr>
              <a:t>fjPool.invoke(mfj</a:t>
            </a:r>
            <a:r>
              <a:rPr lang="en-US" sz="1800" b="1" dirty="0" smtClean="0">
                <a:latin typeface="Courier"/>
                <a:cs typeface="Courier"/>
              </a:rPr>
              <a:t>);</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a:t>
            </a:r>
            <a:r>
              <a:rPr lang="en-US" sz="1800" b="1" dirty="0" err="1" smtClean="0">
                <a:latin typeface="Courier"/>
                <a:cs typeface="Courier"/>
              </a:rPr>
              <a:t>int</a:t>
            </a:r>
            <a:r>
              <a:rPr lang="en-US" sz="1800" b="1" dirty="0" smtClean="0">
                <a:latin typeface="Courier"/>
                <a:cs typeface="Courier"/>
              </a:rPr>
              <a:t> result = </a:t>
            </a:r>
            <a:r>
              <a:rPr lang="en-US" sz="1800" b="1" dirty="0" err="1" smtClean="0">
                <a:latin typeface="Courier"/>
                <a:cs typeface="Courier"/>
              </a:rPr>
              <a:t>mfj.getResult</a:t>
            </a:r>
            <a:r>
              <a:rPr lang="en-US" sz="1800" b="1" dirty="0" smtClean="0">
                <a:latin typeface="Courier"/>
                <a:cs typeface="Courier"/>
              </a:rPr>
              <a:t>();</a:t>
            </a:r>
          </a:p>
          <a:p>
            <a:pPr defTabSz="379413" eaLnBrk="1" hangingPunct="1">
              <a:lnSpc>
                <a:spcPct val="80000"/>
              </a:lnSpc>
              <a:spcBef>
                <a:spcPct val="20000"/>
              </a:spcBef>
              <a:buClr>
                <a:schemeClr val="hlink"/>
              </a:buClr>
              <a:buSzPct val="85000"/>
              <a:buFont typeface="Helvetica CE" charset="0"/>
              <a:buNone/>
            </a:pPr>
            <a:endParaRPr lang="en-US" sz="1800" b="1" dirty="0" smtClean="0">
              <a:latin typeface="Courier"/>
              <a:cs typeface="Courier"/>
            </a:endParaRP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a:t>
            </a:r>
            <a:r>
              <a:rPr lang="en-US" sz="1800" dirty="0" err="1" smtClean="0">
                <a:latin typeface="Courier"/>
                <a:cs typeface="Courier"/>
              </a:rPr>
              <a:t>assertEquals(result</a:t>
            </a:r>
            <a:r>
              <a:rPr lang="en-US" sz="1800" dirty="0" smtClean="0">
                <a:latin typeface="Courier"/>
                <a:cs typeface="Courier"/>
              </a:rPr>
              <a:t>, max);}}</a:t>
            </a:r>
          </a:p>
        </p:txBody>
      </p:sp>
      <p:sp>
        <p:nvSpPr>
          <p:cNvPr id="8" name="Footer Placeholder 7"/>
          <p:cNvSpPr>
            <a:spLocks noGrp="1"/>
          </p:cNvSpPr>
          <p:nvPr>
            <p:ph type="ftr" sz="quarter" idx="11"/>
          </p:nvPr>
        </p:nvSpPr>
        <p:spPr>
          <a:xfrm>
            <a:off x="107950" y="179388"/>
            <a:ext cx="5399088" cy="252412"/>
          </a:xfrm>
          <a:noFill/>
        </p:spPr>
        <p:txBody>
          <a:bodyPr/>
          <a:lstStyle/>
          <a:p>
            <a:r>
              <a:rPr lang="en-US" dirty="0" smtClean="0"/>
              <a:t>Parallelism</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290" name="Date Placeholder 3"/>
          <p:cNvSpPr>
            <a:spLocks noGrp="1"/>
          </p:cNvSpPr>
          <p:nvPr>
            <p:ph type="dt" sz="quarter" idx="10"/>
          </p:nvPr>
        </p:nvSpPr>
        <p:spPr>
          <a:noFill/>
        </p:spPr>
        <p:txBody>
          <a:bodyPr/>
          <a:lstStyle/>
          <a:p>
            <a:r>
              <a:rPr lang="en-US" smtClean="0"/>
              <a:t>© Oscar Nierstrasz</a:t>
            </a:r>
            <a:endParaRPr lang="de-CH" smtClean="0"/>
          </a:p>
        </p:txBody>
      </p:sp>
      <p:sp>
        <p:nvSpPr>
          <p:cNvPr id="12291" name="Slide Number Placeholder 5"/>
          <p:cNvSpPr>
            <a:spLocks noGrp="1"/>
          </p:cNvSpPr>
          <p:nvPr>
            <p:ph type="sldNum" sz="quarter" idx="12"/>
          </p:nvPr>
        </p:nvSpPr>
        <p:spPr>
          <a:noFill/>
        </p:spPr>
        <p:txBody>
          <a:bodyPr/>
          <a:lstStyle/>
          <a:p>
            <a:fld id="{FF437A90-0871-A442-A23E-411FFCDF3411}" type="slidenum">
              <a:rPr lang="de-CH" smtClean="0"/>
              <a:pPr/>
              <a:t>35</a:t>
            </a:fld>
            <a:endParaRPr lang="de-CH" sz="1400" smtClean="0">
              <a:solidFill>
                <a:srgbClr val="7E7E7E"/>
              </a:solidFill>
              <a:latin typeface="Times" charset="0"/>
            </a:endParaRPr>
          </a:p>
        </p:txBody>
      </p:sp>
      <p:pic>
        <p:nvPicPr>
          <p:cNvPr id="12292"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
        <p:nvSpPr>
          <p:cNvPr id="12293" name="Rectangle 3"/>
          <p:cNvSpPr>
            <a:spLocks noGrp="1" noChangeArrowheads="1"/>
          </p:cNvSpPr>
          <p:nvPr>
            <p:ph type="title"/>
          </p:nvPr>
        </p:nvSpPr>
        <p:spPr/>
        <p:txBody>
          <a:bodyPr/>
          <a:lstStyle/>
          <a:p>
            <a:pPr eaLnBrk="1" hangingPunct="1"/>
            <a:r>
              <a:rPr lang="en-US"/>
              <a:t>Roadmap</a:t>
            </a:r>
          </a:p>
        </p:txBody>
      </p:sp>
      <p:sp>
        <p:nvSpPr>
          <p:cNvPr id="12294" name="Rectangle 4"/>
          <p:cNvSpPr>
            <a:spLocks noGrp="1" noChangeArrowheads="1"/>
          </p:cNvSpPr>
          <p:nvPr>
            <p:ph type="body" idx="1"/>
          </p:nvPr>
        </p:nvSpPr>
        <p:spPr/>
        <p:txBody>
          <a:bodyPr>
            <a:normAutofit/>
          </a:bodyPr>
          <a:lstStyle/>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dirty="0" smtClean="0"/>
              <a:t>Concurrent programming and parallelism</a:t>
            </a:r>
          </a:p>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dirty="0" smtClean="0"/>
              <a:t>Why we should practice parallel programming? (Amdahl's laws about speedup)</a:t>
            </a:r>
          </a:p>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dirty="0" smtClean="0"/>
              <a:t>Steps to create parallel programs</a:t>
            </a:r>
          </a:p>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dirty="0" smtClean="0"/>
              <a:t>Java library for concurrent and parallel programming</a:t>
            </a:r>
          </a:p>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dirty="0" smtClean="0"/>
              <a:t>Examples (find the max)</a:t>
            </a:r>
          </a:p>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b="1" dirty="0" smtClean="0"/>
              <a:t>Example (merge sort parallel)</a:t>
            </a:r>
          </a:p>
        </p:txBody>
      </p:sp>
      <p:sp>
        <p:nvSpPr>
          <p:cNvPr id="12295" name="Footer Placeholder 7"/>
          <p:cNvSpPr>
            <a:spLocks noGrp="1"/>
          </p:cNvSpPr>
          <p:nvPr>
            <p:ph type="ftr" sz="quarter" idx="11"/>
          </p:nvPr>
        </p:nvSpPr>
        <p:spPr>
          <a:noFill/>
        </p:spPr>
        <p:txBody>
          <a:bodyPr/>
          <a:lstStyle/>
          <a:p>
            <a:r>
              <a:rPr lang="en-US" dirty="0" smtClean="0"/>
              <a:t>Parallelism</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7349" name="Rectangle 2"/>
          <p:cNvSpPr>
            <a:spLocks noGrp="1" noChangeArrowheads="1"/>
          </p:cNvSpPr>
          <p:nvPr>
            <p:ph type="title"/>
          </p:nvPr>
        </p:nvSpPr>
        <p:spPr/>
        <p:txBody>
          <a:bodyPr/>
          <a:lstStyle/>
          <a:p>
            <a:r>
              <a:rPr lang="en-US" smtClean="0"/>
              <a:t>Merge sort</a:t>
            </a:r>
            <a:endParaRPr lang="en-US" dirty="0"/>
          </a:p>
        </p:txBody>
      </p:sp>
      <p:sp>
        <p:nvSpPr>
          <p:cNvPr id="20" name="Content Placeholder 19"/>
          <p:cNvSpPr>
            <a:spLocks noGrp="1"/>
          </p:cNvSpPr>
          <p:nvPr>
            <p:ph idx="1"/>
          </p:nvPr>
        </p:nvSpPr>
        <p:spPr/>
        <p:txBody>
          <a:bodyPr/>
          <a:lstStyle/>
          <a:p>
            <a:pPr marL="415925" lvl="0"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i="1" dirty="0" smtClean="0"/>
              <a:t>Divide et </a:t>
            </a:r>
            <a:r>
              <a:rPr lang="en-US" i="1" dirty="0" err="1" smtClean="0"/>
              <a:t>Impera</a:t>
            </a:r>
            <a:r>
              <a:rPr lang="en-US" i="1" dirty="0" smtClean="0"/>
              <a:t> </a:t>
            </a:r>
            <a:r>
              <a:rPr lang="en-US" dirty="0" smtClean="0"/>
              <a:t>algorithm:</a:t>
            </a:r>
          </a:p>
          <a:p>
            <a:pPr marL="873125" lvl="1" indent="-415925" hangingPunct="1">
              <a:lnSpc>
                <a:spcPct val="90000"/>
              </a:lnSpc>
              <a:spcBef>
                <a:spcPts val="488"/>
              </a:spcBef>
              <a:buClr>
                <a:srgbClr val="0005DF"/>
              </a:buClr>
              <a:buSzPct val="85000"/>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b="1" dirty="0" smtClean="0">
                <a:cs typeface="ＭＳ Ｐゴシック" charset="-128"/>
              </a:rPr>
              <a:t>Divide</a:t>
            </a:r>
            <a:r>
              <a:rPr lang="en-US" dirty="0" smtClean="0">
                <a:cs typeface="ＭＳ Ｐゴシック" charset="-128"/>
              </a:rPr>
              <a:t>: split your problem into sub-problems that are smaller parts of the original problem</a:t>
            </a:r>
          </a:p>
          <a:p>
            <a:pPr marL="873125" lvl="1" indent="-415925" hangingPunct="1">
              <a:lnSpc>
                <a:spcPct val="90000"/>
              </a:lnSpc>
              <a:spcBef>
                <a:spcPts val="488"/>
              </a:spcBef>
              <a:buClr>
                <a:srgbClr val="0005DF"/>
              </a:buClr>
              <a:buSzPct val="85000"/>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b="1" dirty="0" err="1" smtClean="0">
                <a:cs typeface="ＭＳ Ｐゴシック" charset="-128"/>
              </a:rPr>
              <a:t>Impera</a:t>
            </a:r>
            <a:r>
              <a:rPr lang="en-US" dirty="0" smtClean="0">
                <a:cs typeface="ＭＳ Ｐゴシック" charset="-128"/>
              </a:rPr>
              <a:t>: solve the sub-problems recursively. (If the      sub-problem is small enough than it is solve in a straightforward manner).</a:t>
            </a:r>
          </a:p>
          <a:p>
            <a:pPr marL="873125" lvl="1" indent="-415925" hangingPunct="1">
              <a:lnSpc>
                <a:spcPct val="90000"/>
              </a:lnSpc>
              <a:spcBef>
                <a:spcPts val="488"/>
              </a:spcBef>
              <a:buClr>
                <a:srgbClr val="0005DF"/>
              </a:buClr>
              <a:buSzPct val="85000"/>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b="1" dirty="0" smtClean="0">
                <a:cs typeface="ＭＳ Ｐゴシック" charset="-128"/>
              </a:rPr>
              <a:t>Combine</a:t>
            </a:r>
            <a:r>
              <a:rPr lang="en-US" dirty="0" smtClean="0">
                <a:cs typeface="ＭＳ Ｐゴシック" charset="-128"/>
              </a:rPr>
              <a:t>: the solutions to the sub-problems into the solution for the original problem.</a:t>
            </a:r>
          </a:p>
        </p:txBody>
      </p:sp>
      <p:sp>
        <p:nvSpPr>
          <p:cNvPr id="57346" name="Date Placeholder 3"/>
          <p:cNvSpPr>
            <a:spLocks noGrp="1"/>
          </p:cNvSpPr>
          <p:nvPr>
            <p:ph type="dt" sz="quarter" idx="10"/>
          </p:nvPr>
        </p:nvSpPr>
        <p:spPr/>
        <p:txBody>
          <a:bodyPr/>
          <a:lstStyle/>
          <a:p>
            <a:r>
              <a:rPr lang="en-US" smtClean="0"/>
              <a:t>© Oscar Nierstrasz</a:t>
            </a:r>
            <a:endParaRPr lang="de-CH" smtClean="0"/>
          </a:p>
        </p:txBody>
      </p:sp>
      <p:sp>
        <p:nvSpPr>
          <p:cNvPr id="8" name="Footer Placeholder 7"/>
          <p:cNvSpPr>
            <a:spLocks noGrp="1"/>
          </p:cNvSpPr>
          <p:nvPr>
            <p:ph type="ftr" sz="quarter" idx="11"/>
          </p:nvPr>
        </p:nvSpPr>
        <p:spPr/>
        <p:txBody>
          <a:bodyPr/>
          <a:lstStyle/>
          <a:p>
            <a:r>
              <a:rPr lang="en-US" smtClean="0"/>
              <a:t>Parallelism</a:t>
            </a:r>
            <a:endParaRPr lang="en-US" dirty="0" smtClean="0"/>
          </a:p>
        </p:txBody>
      </p:sp>
      <p:sp>
        <p:nvSpPr>
          <p:cNvPr id="57348" name="Slide Number Placeholder 5"/>
          <p:cNvSpPr>
            <a:spLocks noGrp="1"/>
          </p:cNvSpPr>
          <p:nvPr>
            <p:ph type="sldNum" sz="quarter" idx="12"/>
          </p:nvPr>
        </p:nvSpPr>
        <p:spPr/>
        <p:txBody>
          <a:bodyPr/>
          <a:lstStyle/>
          <a:p>
            <a:fld id="{5A21C076-C95C-6F40-9AB0-8EAC490A1F5C}" type="slidenum">
              <a:rPr lang="de-CH" smtClean="0"/>
              <a:pPr/>
              <a:t>36</a:t>
            </a:fld>
            <a:endParaRPr lang="de-CH" smtClean="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7349" name="Rectangle 2"/>
          <p:cNvSpPr>
            <a:spLocks noGrp="1" noChangeArrowheads="1"/>
          </p:cNvSpPr>
          <p:nvPr>
            <p:ph type="title"/>
          </p:nvPr>
        </p:nvSpPr>
        <p:spPr/>
        <p:txBody>
          <a:bodyPr/>
          <a:lstStyle/>
          <a:p>
            <a:r>
              <a:rPr lang="en-US" smtClean="0"/>
              <a:t>Merge sort</a:t>
            </a:r>
            <a:endParaRPr lang="en-US" dirty="0"/>
          </a:p>
        </p:txBody>
      </p:sp>
      <p:sp>
        <p:nvSpPr>
          <p:cNvPr id="13" name="Content Placeholder 12"/>
          <p:cNvSpPr>
            <a:spLocks noGrp="1"/>
          </p:cNvSpPr>
          <p:nvPr>
            <p:ph idx="1"/>
          </p:nvPr>
        </p:nvSpPr>
        <p:spPr/>
        <p:txBody>
          <a:bodyPr/>
          <a:lstStyle/>
          <a:p>
            <a:pPr marL="415925" lvl="0"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dirty="0" smtClean="0"/>
              <a:t>Merge sort:</a:t>
            </a:r>
          </a:p>
          <a:p>
            <a:pPr marL="873125" lvl="1" indent="-415925" hangingPunct="1">
              <a:lnSpc>
                <a:spcPct val="90000"/>
              </a:lnSpc>
              <a:spcBef>
                <a:spcPts val="488"/>
              </a:spcBef>
              <a:buClr>
                <a:srgbClr val="0005DF"/>
              </a:buClr>
              <a:buSzPct val="85000"/>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b="1" dirty="0" smtClean="0">
                <a:cs typeface="ＭＳ Ｐゴシック" charset="-128"/>
              </a:rPr>
              <a:t>Divide </a:t>
            </a:r>
            <a:r>
              <a:rPr lang="en-US" dirty="0" smtClean="0">
                <a:cs typeface="ＭＳ Ｐゴシック" charset="-128"/>
              </a:rPr>
              <a:t>the </a:t>
            </a:r>
            <a:r>
              <a:rPr lang="en-US" i="1" dirty="0" err="1" smtClean="0">
                <a:cs typeface="ＭＳ Ｐゴシック" charset="-128"/>
              </a:rPr>
              <a:t>n</a:t>
            </a:r>
            <a:r>
              <a:rPr lang="en-US" dirty="0" smtClean="0">
                <a:cs typeface="ＭＳ Ｐゴシック" charset="-128"/>
              </a:rPr>
              <a:t>-element sequence to be sorted into two sub-sequences of </a:t>
            </a:r>
            <a:r>
              <a:rPr lang="en-US" i="1" dirty="0" smtClean="0">
                <a:cs typeface="ＭＳ Ｐゴシック" charset="-128"/>
              </a:rPr>
              <a:t>n</a:t>
            </a:r>
            <a:r>
              <a:rPr lang="en-US" dirty="0" smtClean="0">
                <a:cs typeface="ＭＳ Ｐゴシック" charset="-128"/>
              </a:rPr>
              <a:t>/2 elements each</a:t>
            </a:r>
          </a:p>
          <a:p>
            <a:pPr marL="873125" lvl="1" indent="-415925" hangingPunct="1">
              <a:lnSpc>
                <a:spcPct val="90000"/>
              </a:lnSpc>
              <a:spcBef>
                <a:spcPts val="488"/>
              </a:spcBef>
              <a:buClr>
                <a:srgbClr val="0005DF"/>
              </a:buClr>
              <a:buSzPct val="85000"/>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b="1" dirty="0" err="1" smtClean="0">
                <a:cs typeface="ＭＳ Ｐゴシック" charset="-128"/>
              </a:rPr>
              <a:t>Impera</a:t>
            </a:r>
            <a:r>
              <a:rPr lang="en-US" dirty="0" smtClean="0">
                <a:cs typeface="ＭＳ Ｐゴシック" charset="-128"/>
              </a:rPr>
              <a:t>: Sort the the sub-sequence recursively using merge sort</a:t>
            </a:r>
          </a:p>
          <a:p>
            <a:pPr marL="873125" lvl="1" indent="-415925" hangingPunct="1">
              <a:lnSpc>
                <a:spcPct val="90000"/>
              </a:lnSpc>
              <a:spcBef>
                <a:spcPts val="488"/>
              </a:spcBef>
              <a:buClr>
                <a:srgbClr val="0005DF"/>
              </a:buClr>
              <a:buSzPct val="85000"/>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b="1" dirty="0" smtClean="0">
                <a:cs typeface="ＭＳ Ｐゴシック" charset="-128"/>
              </a:rPr>
              <a:t>Combine: </a:t>
            </a:r>
            <a:r>
              <a:rPr lang="en-US" dirty="0" smtClean="0">
                <a:cs typeface="ＭＳ Ｐゴシック" charset="-128"/>
              </a:rPr>
              <a:t>Merge the two sorted sub-sequences to produce the sorted answer  </a:t>
            </a:r>
          </a:p>
        </p:txBody>
      </p:sp>
      <p:sp>
        <p:nvSpPr>
          <p:cNvPr id="57346" name="Date Placeholder 3"/>
          <p:cNvSpPr>
            <a:spLocks noGrp="1"/>
          </p:cNvSpPr>
          <p:nvPr>
            <p:ph type="dt" sz="quarter" idx="10"/>
          </p:nvPr>
        </p:nvSpPr>
        <p:spPr/>
        <p:txBody>
          <a:bodyPr/>
          <a:lstStyle/>
          <a:p>
            <a:r>
              <a:rPr lang="en-US" smtClean="0"/>
              <a:t>© Oscar Nierstrasz</a:t>
            </a:r>
            <a:endParaRPr lang="de-CH" smtClean="0"/>
          </a:p>
        </p:txBody>
      </p:sp>
      <p:sp>
        <p:nvSpPr>
          <p:cNvPr id="8" name="Footer Placeholder 7"/>
          <p:cNvSpPr>
            <a:spLocks noGrp="1"/>
          </p:cNvSpPr>
          <p:nvPr>
            <p:ph type="ftr" sz="quarter" idx="11"/>
          </p:nvPr>
        </p:nvSpPr>
        <p:spPr/>
        <p:txBody>
          <a:bodyPr/>
          <a:lstStyle/>
          <a:p>
            <a:r>
              <a:rPr lang="en-US" smtClean="0"/>
              <a:t>Parallelism</a:t>
            </a:r>
            <a:endParaRPr lang="en-US" dirty="0" smtClean="0"/>
          </a:p>
        </p:txBody>
      </p:sp>
      <p:sp>
        <p:nvSpPr>
          <p:cNvPr id="57348" name="Slide Number Placeholder 5"/>
          <p:cNvSpPr>
            <a:spLocks noGrp="1"/>
          </p:cNvSpPr>
          <p:nvPr>
            <p:ph type="sldNum" sz="quarter" idx="12"/>
          </p:nvPr>
        </p:nvSpPr>
        <p:spPr/>
        <p:txBody>
          <a:bodyPr/>
          <a:lstStyle/>
          <a:p>
            <a:fld id="{5A21C076-C95C-6F40-9AB0-8EAC490A1F5C}" type="slidenum">
              <a:rPr lang="de-CH" smtClean="0"/>
              <a:pPr/>
              <a:t>37</a:t>
            </a:fld>
            <a:endParaRPr lang="de-CH" smtClean="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7346" name="Date Placeholder 3"/>
          <p:cNvSpPr>
            <a:spLocks noGrp="1"/>
          </p:cNvSpPr>
          <p:nvPr>
            <p:ph type="dt" sz="quarter" idx="10"/>
          </p:nvPr>
        </p:nvSpPr>
        <p:spPr>
          <a:noFill/>
        </p:spPr>
        <p:txBody>
          <a:bodyPr/>
          <a:lstStyle/>
          <a:p>
            <a:r>
              <a:rPr lang="en-US" smtClean="0"/>
              <a:t>© Oscar Nierstrasz</a:t>
            </a:r>
            <a:endParaRPr lang="de-CH" smtClean="0"/>
          </a:p>
        </p:txBody>
      </p:sp>
      <p:sp>
        <p:nvSpPr>
          <p:cNvPr id="57348" name="Slide Number Placeholder 5"/>
          <p:cNvSpPr>
            <a:spLocks noGrp="1"/>
          </p:cNvSpPr>
          <p:nvPr>
            <p:ph type="sldNum" sz="quarter" idx="12"/>
          </p:nvPr>
        </p:nvSpPr>
        <p:spPr>
          <a:noFill/>
        </p:spPr>
        <p:txBody>
          <a:bodyPr/>
          <a:lstStyle/>
          <a:p>
            <a:fld id="{5A21C076-C95C-6F40-9AB0-8EAC490A1F5C}" type="slidenum">
              <a:rPr lang="de-CH" smtClean="0"/>
              <a:pPr/>
              <a:t>38</a:t>
            </a:fld>
            <a:endParaRPr lang="de-CH" sz="1400" smtClean="0">
              <a:solidFill>
                <a:srgbClr val="7E7E7E"/>
              </a:solidFill>
              <a:latin typeface="Times" charset="0"/>
            </a:endParaRPr>
          </a:p>
        </p:txBody>
      </p:sp>
      <p:sp>
        <p:nvSpPr>
          <p:cNvPr id="57349" name="Rectangle 2"/>
          <p:cNvSpPr>
            <a:spLocks noGrp="1" noChangeArrowheads="1"/>
          </p:cNvSpPr>
          <p:nvPr>
            <p:ph type="title"/>
          </p:nvPr>
        </p:nvSpPr>
        <p:spPr/>
        <p:txBody>
          <a:bodyPr/>
          <a:lstStyle/>
          <a:p>
            <a:r>
              <a:rPr lang="en-US" dirty="0" smtClean="0"/>
              <a:t>Merge sort in parallel</a:t>
            </a:r>
            <a:endParaRPr lang="en-US" sz="2000" dirty="0"/>
          </a:p>
        </p:txBody>
      </p:sp>
      <p:sp>
        <p:nvSpPr>
          <p:cNvPr id="57351" name="Rectangle 4"/>
          <p:cNvSpPr>
            <a:spLocks noChangeArrowheads="1"/>
          </p:cNvSpPr>
          <p:nvPr/>
        </p:nvSpPr>
        <p:spPr bwMode="auto">
          <a:xfrm>
            <a:off x="228600" y="1600200"/>
            <a:ext cx="8763000" cy="5105400"/>
          </a:xfrm>
          <a:prstGeom prst="rect">
            <a:avLst/>
          </a:prstGeom>
          <a:solidFill>
            <a:schemeClr val="bg1"/>
          </a:solidFill>
          <a:ln w="9525">
            <a:solidFill>
              <a:schemeClr val="tx1"/>
            </a:solidFill>
            <a:miter lim="800000"/>
            <a:headEnd/>
            <a:tailEnd/>
          </a:ln>
        </p:spPr>
        <p:txBody>
          <a:bodyPr wrap="none">
            <a:prstTxWarp prst="textNoShape">
              <a:avLst/>
            </a:prstTxWarp>
            <a:normAutofit fontScale="92500" lnSpcReduction="20000"/>
          </a:bodyPr>
          <a:lstStyle/>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 .</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public class </a:t>
            </a:r>
            <a:r>
              <a:rPr lang="en-US" sz="1800" dirty="0" err="1" smtClean="0">
                <a:latin typeface="Courier"/>
                <a:cs typeface="Courier"/>
              </a:rPr>
              <a:t>MergeSort</a:t>
            </a:r>
            <a:r>
              <a:rPr lang="en-US" sz="1800" dirty="0" smtClean="0">
                <a:latin typeface="Courier"/>
                <a:cs typeface="Courier"/>
              </a:rPr>
              <a:t> extends </a:t>
            </a:r>
            <a:r>
              <a:rPr lang="en-US" sz="1800" dirty="0" err="1" smtClean="0">
                <a:latin typeface="Courier"/>
                <a:cs typeface="Courier"/>
              </a:rPr>
              <a:t>RecursiveAction</a:t>
            </a:r>
            <a:r>
              <a:rPr lang="en-US" sz="1800" dirty="0" smtClean="0">
                <a:latin typeface="Courier"/>
                <a:cs typeface="Courier"/>
              </a:rPr>
              <a:t> {</a:t>
            </a:r>
            <a:endParaRPr lang="en-US" sz="1800" b="1" dirty="0" smtClean="0">
              <a:latin typeface="Courier"/>
              <a:cs typeface="Courier"/>
            </a:endParaRP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 .</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private void </a:t>
            </a:r>
            <a:r>
              <a:rPr lang="en-US" sz="1800" b="1" dirty="0" err="1" smtClean="0">
                <a:latin typeface="Courier"/>
                <a:cs typeface="Courier"/>
              </a:rPr>
              <a:t>merge(MergeSort</a:t>
            </a:r>
            <a:r>
              <a:rPr lang="en-US" sz="1800" b="1" dirty="0" smtClean="0">
                <a:latin typeface="Courier"/>
                <a:cs typeface="Courier"/>
              </a:rPr>
              <a:t> left, </a:t>
            </a:r>
            <a:r>
              <a:rPr lang="en-US" sz="1800" b="1" dirty="0" err="1" smtClean="0">
                <a:latin typeface="Courier"/>
                <a:cs typeface="Courier"/>
              </a:rPr>
              <a:t>MergeSort</a:t>
            </a:r>
            <a:r>
              <a:rPr lang="en-US" sz="1800" b="1" dirty="0" smtClean="0">
                <a:latin typeface="Courier"/>
                <a:cs typeface="Courier"/>
              </a:rPr>
              <a:t> right) {</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a:t>
            </a:r>
            <a:r>
              <a:rPr lang="en-US" sz="1800" b="1" dirty="0" err="1" smtClean="0">
                <a:latin typeface="Courier"/>
                <a:cs typeface="Courier"/>
              </a:rPr>
              <a:t>int</a:t>
            </a:r>
            <a:r>
              <a:rPr lang="en-US" sz="1800" b="1" dirty="0" smtClean="0">
                <a:latin typeface="Courier"/>
                <a:cs typeface="Courier"/>
              </a:rPr>
              <a:t> </a:t>
            </a:r>
            <a:r>
              <a:rPr lang="en-US" sz="1800" b="1" dirty="0" err="1" smtClean="0">
                <a:latin typeface="Courier"/>
                <a:cs typeface="Courier"/>
              </a:rPr>
              <a:t>i</a:t>
            </a:r>
            <a:r>
              <a:rPr lang="en-US" sz="1800" b="1" dirty="0" smtClean="0">
                <a:latin typeface="Courier"/>
                <a:cs typeface="Courier"/>
              </a:rPr>
              <a:t>=0, </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a:t>
            </a:r>
            <a:r>
              <a:rPr lang="en-US" sz="1800" b="1" dirty="0" err="1" smtClean="0">
                <a:latin typeface="Courier"/>
                <a:cs typeface="Courier"/>
              </a:rPr>
              <a:t>leftPos</a:t>
            </a:r>
            <a:r>
              <a:rPr lang="en-US" sz="1800" b="1" dirty="0" smtClean="0">
                <a:latin typeface="Courier"/>
                <a:cs typeface="Courier"/>
              </a:rPr>
              <a:t>=0, </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a:t>
            </a:r>
            <a:r>
              <a:rPr lang="en-US" sz="1800" b="1" dirty="0" err="1" smtClean="0">
                <a:latin typeface="Courier"/>
                <a:cs typeface="Courier"/>
              </a:rPr>
              <a:t>rightPos</a:t>
            </a:r>
            <a:r>
              <a:rPr lang="en-US" sz="1800" b="1" dirty="0" smtClean="0">
                <a:latin typeface="Courier"/>
                <a:cs typeface="Courier"/>
              </a:rPr>
              <a:t>=0, </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a:t>
            </a:r>
            <a:r>
              <a:rPr lang="en-US" sz="1800" b="1" dirty="0" err="1" smtClean="0">
                <a:latin typeface="Courier"/>
                <a:cs typeface="Courier"/>
              </a:rPr>
              <a:t>leftSize</a:t>
            </a:r>
            <a:r>
              <a:rPr lang="en-US" sz="1800" b="1" dirty="0" smtClean="0">
                <a:latin typeface="Courier"/>
                <a:cs typeface="Courier"/>
              </a:rPr>
              <a:t> = </a:t>
            </a:r>
            <a:r>
              <a:rPr lang="en-US" sz="1800" b="1" dirty="0" err="1" smtClean="0">
                <a:latin typeface="Courier"/>
                <a:cs typeface="Courier"/>
              </a:rPr>
              <a:t>left.size</a:t>
            </a:r>
            <a:r>
              <a:rPr lang="en-US" sz="1800" b="1" dirty="0" smtClean="0">
                <a:latin typeface="Courier"/>
                <a:cs typeface="Courier"/>
              </a:rPr>
              <a:t>(), </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a:t>
            </a:r>
            <a:r>
              <a:rPr lang="en-US" sz="1800" b="1" dirty="0" err="1" smtClean="0">
                <a:latin typeface="Courier"/>
                <a:cs typeface="Courier"/>
              </a:rPr>
              <a:t>rightSize</a:t>
            </a:r>
            <a:r>
              <a:rPr lang="en-US" sz="1800" b="1" dirty="0" smtClean="0">
                <a:latin typeface="Courier"/>
                <a:cs typeface="Courier"/>
              </a:rPr>
              <a:t> = </a:t>
            </a:r>
            <a:r>
              <a:rPr lang="en-US" sz="1800" b="1" dirty="0" err="1" smtClean="0">
                <a:latin typeface="Courier"/>
                <a:cs typeface="Courier"/>
              </a:rPr>
              <a:t>right.size</a:t>
            </a:r>
            <a:r>
              <a:rPr lang="en-US" sz="1800" b="1" dirty="0" smtClean="0">
                <a:latin typeface="Courier"/>
                <a:cs typeface="Courier"/>
              </a:rPr>
              <a:t>();</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while (</a:t>
            </a:r>
            <a:r>
              <a:rPr lang="en-US" sz="1800" b="1" dirty="0" err="1" smtClean="0">
                <a:latin typeface="Courier"/>
                <a:cs typeface="Courier"/>
              </a:rPr>
              <a:t>leftPos</a:t>
            </a:r>
            <a:r>
              <a:rPr lang="en-US" sz="1800" b="1" dirty="0" smtClean="0">
                <a:latin typeface="Courier"/>
                <a:cs typeface="Courier"/>
              </a:rPr>
              <a:t> &lt; </a:t>
            </a:r>
            <a:r>
              <a:rPr lang="en-US" sz="1800" b="1" dirty="0" err="1" smtClean="0">
                <a:latin typeface="Courier"/>
                <a:cs typeface="Courier"/>
              </a:rPr>
              <a:t>leftSize</a:t>
            </a:r>
            <a:r>
              <a:rPr lang="en-US" sz="1800" b="1" dirty="0" smtClean="0">
                <a:latin typeface="Courier"/>
                <a:cs typeface="Courier"/>
              </a:rPr>
              <a:t> &amp;&amp; </a:t>
            </a:r>
            <a:r>
              <a:rPr lang="en-US" sz="1800" b="1" dirty="0" err="1" smtClean="0">
                <a:latin typeface="Courier"/>
                <a:cs typeface="Courier"/>
              </a:rPr>
              <a:t>rightPos</a:t>
            </a:r>
            <a:r>
              <a:rPr lang="en-US" sz="1800" b="1" dirty="0" smtClean="0">
                <a:latin typeface="Courier"/>
                <a:cs typeface="Courier"/>
              </a:rPr>
              <a:t> &lt; </a:t>
            </a:r>
            <a:r>
              <a:rPr lang="en-US" sz="1800" b="1" dirty="0" err="1" smtClean="0">
                <a:latin typeface="Courier"/>
                <a:cs typeface="Courier"/>
              </a:rPr>
              <a:t>rightSize</a:t>
            </a:r>
            <a:r>
              <a:rPr lang="en-US" sz="1800" b="1" dirty="0" smtClean="0">
                <a:latin typeface="Courier"/>
                <a:cs typeface="Courier"/>
              </a:rPr>
              <a:t>)</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a:t>
            </a:r>
            <a:r>
              <a:rPr lang="en-US" sz="1800" b="1" dirty="0" err="1" smtClean="0">
                <a:latin typeface="Courier"/>
                <a:cs typeface="Courier"/>
              </a:rPr>
              <a:t>result[i</a:t>
            </a:r>
            <a:r>
              <a:rPr lang="en-US" sz="1800" b="1" dirty="0" smtClean="0">
                <a:latin typeface="Courier"/>
                <a:cs typeface="Courier"/>
              </a:rPr>
              <a:t>++] = (</a:t>
            </a:r>
            <a:r>
              <a:rPr lang="en-US" sz="1800" b="1" dirty="0" err="1" smtClean="0">
                <a:latin typeface="Courier"/>
                <a:cs typeface="Courier"/>
              </a:rPr>
              <a:t>left.result[leftPos</a:t>
            </a:r>
            <a:r>
              <a:rPr lang="en-US" sz="1800" b="1" dirty="0" smtClean="0">
                <a:latin typeface="Courier"/>
                <a:cs typeface="Courier"/>
              </a:rPr>
              <a:t>] &lt;= </a:t>
            </a:r>
            <a:r>
              <a:rPr lang="en-US" sz="1800" b="1" dirty="0" err="1" smtClean="0">
                <a:latin typeface="Courier"/>
                <a:cs typeface="Courier"/>
              </a:rPr>
              <a:t>right.result[rightPos</a:t>
            </a:r>
            <a:r>
              <a:rPr lang="en-US" sz="1800" b="1" dirty="0" smtClean="0">
                <a:latin typeface="Courier"/>
                <a:cs typeface="Courier"/>
              </a:rPr>
              <a:t>])</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 </a:t>
            </a:r>
            <a:r>
              <a:rPr lang="en-US" sz="1800" b="1" dirty="0" err="1" smtClean="0">
                <a:latin typeface="Courier"/>
                <a:cs typeface="Courier"/>
              </a:rPr>
              <a:t>left.result[leftPos</a:t>
            </a:r>
            <a:r>
              <a:rPr lang="en-US" sz="1800" b="1" dirty="0" smtClean="0">
                <a:latin typeface="Courier"/>
                <a:cs typeface="Courier"/>
              </a:rPr>
              <a:t>++]</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 </a:t>
            </a:r>
            <a:r>
              <a:rPr lang="en-US" sz="1800" b="1" dirty="0" err="1" smtClean="0">
                <a:latin typeface="Courier"/>
                <a:cs typeface="Courier"/>
              </a:rPr>
              <a:t>right.result[rightPos</a:t>
            </a:r>
            <a:r>
              <a:rPr lang="en-US" sz="1800" b="1" dirty="0" smtClean="0">
                <a:latin typeface="Courier"/>
                <a:cs typeface="Courier"/>
              </a:rPr>
              <a:t>++];</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while (</a:t>
            </a:r>
            <a:r>
              <a:rPr lang="en-US" sz="1800" b="1" dirty="0" err="1" smtClean="0">
                <a:latin typeface="Courier"/>
                <a:cs typeface="Courier"/>
              </a:rPr>
              <a:t>leftPos</a:t>
            </a:r>
            <a:r>
              <a:rPr lang="en-US" sz="1800" b="1" dirty="0" smtClean="0">
                <a:latin typeface="Courier"/>
                <a:cs typeface="Courier"/>
              </a:rPr>
              <a:t> &lt; </a:t>
            </a:r>
            <a:r>
              <a:rPr lang="en-US" sz="1800" b="1" dirty="0" err="1" smtClean="0">
                <a:latin typeface="Courier"/>
                <a:cs typeface="Courier"/>
              </a:rPr>
              <a:t>leftSize</a:t>
            </a:r>
            <a:r>
              <a:rPr lang="en-US" sz="1800" b="1" dirty="0" smtClean="0">
                <a:latin typeface="Courier"/>
                <a:cs typeface="Courier"/>
              </a:rPr>
              <a:t>)</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a:t>
            </a:r>
            <a:r>
              <a:rPr lang="en-US" sz="1800" b="1" dirty="0" err="1" smtClean="0">
                <a:latin typeface="Courier"/>
                <a:cs typeface="Courier"/>
              </a:rPr>
              <a:t>result[i</a:t>
            </a:r>
            <a:r>
              <a:rPr lang="en-US" sz="1800" b="1" dirty="0" smtClean="0">
                <a:latin typeface="Courier"/>
                <a:cs typeface="Courier"/>
              </a:rPr>
              <a:t>++] = </a:t>
            </a:r>
            <a:r>
              <a:rPr lang="en-US" sz="1800" b="1" dirty="0" err="1" smtClean="0">
                <a:latin typeface="Courier"/>
                <a:cs typeface="Courier"/>
              </a:rPr>
              <a:t>left.result[leftPos</a:t>
            </a:r>
            <a:r>
              <a:rPr lang="en-US" sz="1800" b="1" dirty="0" smtClean="0">
                <a:latin typeface="Courier"/>
                <a:cs typeface="Courier"/>
              </a:rPr>
              <a:t>++];</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while (</a:t>
            </a:r>
            <a:r>
              <a:rPr lang="en-US" sz="1800" b="1" dirty="0" err="1" smtClean="0">
                <a:latin typeface="Courier"/>
                <a:cs typeface="Courier"/>
              </a:rPr>
              <a:t>rightPos</a:t>
            </a:r>
            <a:r>
              <a:rPr lang="en-US" sz="1800" b="1" dirty="0" smtClean="0">
                <a:latin typeface="Courier"/>
                <a:cs typeface="Courier"/>
              </a:rPr>
              <a:t> &lt; </a:t>
            </a:r>
            <a:r>
              <a:rPr lang="en-US" sz="1800" b="1" dirty="0" err="1" smtClean="0">
                <a:latin typeface="Courier"/>
                <a:cs typeface="Courier"/>
              </a:rPr>
              <a:t>rightSize</a:t>
            </a:r>
            <a:r>
              <a:rPr lang="en-US" sz="1800" b="1" dirty="0" smtClean="0">
                <a:latin typeface="Courier"/>
                <a:cs typeface="Courier"/>
              </a:rPr>
              <a:t>)</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a:t>
            </a:r>
            <a:r>
              <a:rPr lang="en-US" sz="1800" b="1" dirty="0" err="1" smtClean="0">
                <a:latin typeface="Courier"/>
                <a:cs typeface="Courier"/>
              </a:rPr>
              <a:t>result[i</a:t>
            </a:r>
            <a:r>
              <a:rPr lang="en-US" sz="1800" b="1" dirty="0" smtClean="0">
                <a:latin typeface="Courier"/>
                <a:cs typeface="Courier"/>
              </a:rPr>
              <a:t>++] = </a:t>
            </a:r>
            <a:r>
              <a:rPr lang="en-US" sz="1800" b="1" dirty="0" err="1" smtClean="0">
                <a:latin typeface="Courier"/>
                <a:cs typeface="Courier"/>
              </a:rPr>
              <a:t>right.result[rightPos</a:t>
            </a:r>
            <a:r>
              <a:rPr lang="en-US" sz="1800" b="1" dirty="0" smtClean="0">
                <a:latin typeface="Courier"/>
                <a:cs typeface="Courier"/>
              </a:rPr>
              <a:t>++];</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a:t>
            </a:r>
          </a:p>
          <a:p>
            <a:pPr defTabSz="379413" eaLnBrk="1" hangingPunct="1">
              <a:lnSpc>
                <a:spcPct val="80000"/>
              </a:lnSpc>
              <a:spcBef>
                <a:spcPct val="20000"/>
              </a:spcBef>
              <a:buClr>
                <a:schemeClr val="hlink"/>
              </a:buClr>
              <a:buSzPct val="85000"/>
              <a:buFont typeface="Helvetica CE" charset="0"/>
              <a:buNone/>
            </a:pPr>
            <a:endParaRPr lang="en-US" sz="1800" b="1" dirty="0" smtClean="0">
              <a:latin typeface="Courier"/>
              <a:cs typeface="Courier"/>
            </a:endParaRP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 .</a:t>
            </a:r>
            <a:endParaRPr lang="en-US" sz="1800" dirty="0" smtClean="0">
              <a:latin typeface="Courier"/>
              <a:cs typeface="Courier"/>
            </a:endParaRPr>
          </a:p>
        </p:txBody>
      </p:sp>
      <p:sp>
        <p:nvSpPr>
          <p:cNvPr id="8" name="Footer Placeholder 7"/>
          <p:cNvSpPr>
            <a:spLocks noGrp="1"/>
          </p:cNvSpPr>
          <p:nvPr>
            <p:ph type="ftr" sz="quarter" idx="11"/>
          </p:nvPr>
        </p:nvSpPr>
        <p:spPr>
          <a:xfrm>
            <a:off x="107950" y="179388"/>
            <a:ext cx="5399088" cy="252412"/>
          </a:xfrm>
          <a:noFill/>
        </p:spPr>
        <p:txBody>
          <a:bodyPr/>
          <a:lstStyle/>
          <a:p>
            <a:r>
              <a:rPr lang="en-US" dirty="0" smtClean="0"/>
              <a:t>Parallelism</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7346" name="Date Placeholder 3"/>
          <p:cNvSpPr>
            <a:spLocks noGrp="1"/>
          </p:cNvSpPr>
          <p:nvPr>
            <p:ph type="dt" sz="quarter" idx="10"/>
          </p:nvPr>
        </p:nvSpPr>
        <p:spPr>
          <a:noFill/>
        </p:spPr>
        <p:txBody>
          <a:bodyPr/>
          <a:lstStyle/>
          <a:p>
            <a:r>
              <a:rPr lang="en-US" smtClean="0"/>
              <a:t>© Oscar Nierstrasz</a:t>
            </a:r>
            <a:endParaRPr lang="de-CH" smtClean="0"/>
          </a:p>
        </p:txBody>
      </p:sp>
      <p:sp>
        <p:nvSpPr>
          <p:cNvPr id="57348" name="Slide Number Placeholder 5"/>
          <p:cNvSpPr>
            <a:spLocks noGrp="1"/>
          </p:cNvSpPr>
          <p:nvPr>
            <p:ph type="sldNum" sz="quarter" idx="12"/>
          </p:nvPr>
        </p:nvSpPr>
        <p:spPr>
          <a:noFill/>
        </p:spPr>
        <p:txBody>
          <a:bodyPr/>
          <a:lstStyle/>
          <a:p>
            <a:fld id="{5A21C076-C95C-6F40-9AB0-8EAC490A1F5C}" type="slidenum">
              <a:rPr lang="de-CH" smtClean="0"/>
              <a:pPr/>
              <a:t>39</a:t>
            </a:fld>
            <a:endParaRPr lang="de-CH" sz="1400" smtClean="0">
              <a:solidFill>
                <a:srgbClr val="7E7E7E"/>
              </a:solidFill>
              <a:latin typeface="Times" charset="0"/>
            </a:endParaRPr>
          </a:p>
        </p:txBody>
      </p:sp>
      <p:sp>
        <p:nvSpPr>
          <p:cNvPr id="57349" name="Rectangle 2"/>
          <p:cNvSpPr>
            <a:spLocks noGrp="1" noChangeArrowheads="1"/>
          </p:cNvSpPr>
          <p:nvPr>
            <p:ph type="title"/>
          </p:nvPr>
        </p:nvSpPr>
        <p:spPr/>
        <p:txBody>
          <a:bodyPr/>
          <a:lstStyle/>
          <a:p>
            <a:r>
              <a:rPr lang="en-US" dirty="0" smtClean="0"/>
              <a:t>Merge sort in parallel</a:t>
            </a:r>
            <a:endParaRPr lang="en-US" sz="2000" dirty="0"/>
          </a:p>
        </p:txBody>
      </p:sp>
      <p:sp>
        <p:nvSpPr>
          <p:cNvPr id="57351" name="Rectangle 4"/>
          <p:cNvSpPr>
            <a:spLocks noChangeArrowheads="1"/>
          </p:cNvSpPr>
          <p:nvPr/>
        </p:nvSpPr>
        <p:spPr bwMode="auto">
          <a:xfrm>
            <a:off x="228600" y="1600200"/>
            <a:ext cx="8763000" cy="5105400"/>
          </a:xfrm>
          <a:prstGeom prst="rect">
            <a:avLst/>
          </a:prstGeom>
          <a:solidFill>
            <a:schemeClr val="bg1"/>
          </a:solidFill>
          <a:ln w="9525">
            <a:solidFill>
              <a:schemeClr val="tx1"/>
            </a:solidFill>
            <a:miter lim="800000"/>
            <a:headEnd/>
            <a:tailEnd/>
          </a:ln>
        </p:spPr>
        <p:txBody>
          <a:bodyPr wrap="none">
            <a:prstTxWarp prst="textNoShape">
              <a:avLst/>
            </a:prstTxWarp>
            <a:normAutofit fontScale="92500" lnSpcReduction="20000"/>
          </a:bodyPr>
          <a:lstStyle/>
          <a:p>
            <a:pPr defTabSz="379413" eaLnBrk="1" hangingPunct="1">
              <a:lnSpc>
                <a:spcPct val="80000"/>
              </a:lnSpc>
              <a:spcBef>
                <a:spcPct val="20000"/>
              </a:spcBef>
              <a:buClr>
                <a:schemeClr val="hlink"/>
              </a:buClr>
              <a:buSzPct val="85000"/>
            </a:pPr>
            <a:r>
              <a:rPr lang="en-US" sz="1800" dirty="0" smtClean="0">
                <a:latin typeface="Courier"/>
                <a:cs typeface="Courier"/>
              </a:rPr>
              <a:t>. . .</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public class </a:t>
            </a:r>
            <a:r>
              <a:rPr lang="en-US" sz="1800" dirty="0" err="1" smtClean="0">
                <a:latin typeface="Courier"/>
                <a:cs typeface="Courier"/>
              </a:rPr>
              <a:t>MergeSort</a:t>
            </a:r>
            <a:r>
              <a:rPr lang="en-US" sz="1800" dirty="0" smtClean="0">
                <a:latin typeface="Courier"/>
                <a:cs typeface="Courier"/>
              </a:rPr>
              <a:t> extends </a:t>
            </a:r>
            <a:r>
              <a:rPr lang="en-US" sz="1800" dirty="0" err="1" smtClean="0">
                <a:latin typeface="Courier"/>
                <a:cs typeface="Courier"/>
              </a:rPr>
              <a:t>RecursiveAction</a:t>
            </a:r>
            <a:r>
              <a:rPr lang="en-US" sz="1800" dirty="0" smtClean="0">
                <a:latin typeface="Courier"/>
                <a:cs typeface="Courier"/>
              </a:rPr>
              <a:t> {</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 .</a:t>
            </a:r>
          </a:p>
          <a:p>
            <a:pPr defTabSz="379413" eaLnBrk="1" hangingPunct="1">
              <a:lnSpc>
                <a:spcPct val="80000"/>
              </a:lnSpc>
              <a:spcBef>
                <a:spcPct val="20000"/>
              </a:spcBef>
              <a:buClr>
                <a:schemeClr val="hlink"/>
              </a:buClr>
              <a:buSzPct val="85000"/>
              <a:buFont typeface="Helvetica CE" charset="0"/>
              <a:buNone/>
            </a:pPr>
            <a:endParaRPr lang="en-US" sz="1800" dirty="0" smtClean="0">
              <a:latin typeface="Courier"/>
              <a:cs typeface="Courier"/>
            </a:endParaRP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public </a:t>
            </a:r>
            <a:r>
              <a:rPr lang="en-US" sz="1800" dirty="0" err="1" smtClean="0">
                <a:latin typeface="Courier"/>
                <a:cs typeface="Courier"/>
              </a:rPr>
              <a:t>int</a:t>
            </a:r>
            <a:r>
              <a:rPr lang="en-US" sz="1800" dirty="0" smtClean="0">
                <a:latin typeface="Courier"/>
                <a:cs typeface="Courier"/>
              </a:rPr>
              <a:t> size() {return </a:t>
            </a:r>
            <a:r>
              <a:rPr lang="en-US" sz="1800" dirty="0" err="1" smtClean="0">
                <a:latin typeface="Courier"/>
                <a:cs typeface="Courier"/>
              </a:rPr>
              <a:t>endPos-startPos</a:t>
            </a:r>
            <a:r>
              <a:rPr lang="en-US" sz="1800" dirty="0" smtClean="0">
                <a:latin typeface="Courier"/>
                <a:cs typeface="Courier"/>
              </a:rPr>
              <a:t>;}</a:t>
            </a:r>
          </a:p>
          <a:p>
            <a:pPr defTabSz="379413" eaLnBrk="1" hangingPunct="1">
              <a:lnSpc>
                <a:spcPct val="80000"/>
              </a:lnSpc>
              <a:spcBef>
                <a:spcPct val="20000"/>
              </a:spcBef>
              <a:buClr>
                <a:schemeClr val="hlink"/>
              </a:buClr>
              <a:buSzPct val="85000"/>
              <a:buFont typeface="Helvetica CE" charset="0"/>
              <a:buNone/>
            </a:pPr>
            <a:endParaRPr lang="en-US" sz="1800" dirty="0" smtClean="0">
              <a:latin typeface="Courier"/>
              <a:cs typeface="Courier"/>
            </a:endParaRP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protected void compute() {</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a:t>
            </a:r>
            <a:r>
              <a:rPr lang="en-US" sz="1800" b="1" dirty="0" smtClean="0">
                <a:latin typeface="Courier"/>
                <a:cs typeface="Courier"/>
              </a:rPr>
              <a:t>if (size() &lt; SEQUENTIAL_THRESHOLD) {</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a:t>
            </a:r>
            <a:r>
              <a:rPr lang="en-US" sz="1800" b="1" dirty="0" err="1" smtClean="0">
                <a:latin typeface="Courier"/>
                <a:cs typeface="Courier"/>
              </a:rPr>
              <a:t>System.arraycopy(numbers</a:t>
            </a:r>
            <a:r>
              <a:rPr lang="en-US" sz="1800" b="1" dirty="0" smtClean="0">
                <a:latin typeface="Courier"/>
                <a:cs typeface="Courier"/>
              </a:rPr>
              <a:t>, </a:t>
            </a:r>
            <a:r>
              <a:rPr lang="en-US" sz="1800" b="1" dirty="0" err="1" smtClean="0">
                <a:latin typeface="Courier"/>
                <a:cs typeface="Courier"/>
              </a:rPr>
              <a:t>startPos</a:t>
            </a:r>
            <a:r>
              <a:rPr lang="en-US" sz="1800" b="1" dirty="0" smtClean="0">
                <a:latin typeface="Courier"/>
                <a:cs typeface="Courier"/>
              </a:rPr>
              <a:t>, result, 0, size());</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a:t>
            </a:r>
            <a:r>
              <a:rPr lang="en-US" sz="1800" b="1" dirty="0" err="1" smtClean="0">
                <a:latin typeface="Courier"/>
                <a:cs typeface="Courier"/>
              </a:rPr>
              <a:t>Arrays.sort(result</a:t>
            </a:r>
            <a:r>
              <a:rPr lang="en-US" sz="1800" b="1" dirty="0" smtClean="0">
                <a:latin typeface="Courier"/>
                <a:cs typeface="Courier"/>
              </a:rPr>
              <a:t>, 0, size());</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else {</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a:t>
            </a:r>
            <a:r>
              <a:rPr lang="en-US" sz="1800" b="1" dirty="0" err="1" smtClean="0">
                <a:latin typeface="Courier"/>
                <a:cs typeface="Courier"/>
              </a:rPr>
              <a:t>int</a:t>
            </a:r>
            <a:r>
              <a:rPr lang="en-US" sz="1800" b="1" dirty="0" smtClean="0">
                <a:latin typeface="Courier"/>
                <a:cs typeface="Courier"/>
              </a:rPr>
              <a:t> midpoint = size() / 2;</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a:t>
            </a:r>
            <a:r>
              <a:rPr lang="en-US" sz="1800" b="1" dirty="0" err="1" smtClean="0">
                <a:latin typeface="Courier"/>
                <a:cs typeface="Courier"/>
              </a:rPr>
              <a:t>MergeSort</a:t>
            </a:r>
            <a:r>
              <a:rPr lang="en-US" sz="1800" b="1" dirty="0" smtClean="0">
                <a:latin typeface="Courier"/>
                <a:cs typeface="Courier"/>
              </a:rPr>
              <a:t> left = </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new </a:t>
            </a:r>
            <a:r>
              <a:rPr lang="en-US" sz="1800" b="1" dirty="0" err="1" smtClean="0">
                <a:latin typeface="Courier"/>
                <a:cs typeface="Courier"/>
              </a:rPr>
              <a:t>MergeSort(numbers</a:t>
            </a:r>
            <a:r>
              <a:rPr lang="en-US" sz="1800" b="1" dirty="0" smtClean="0">
                <a:latin typeface="Courier"/>
                <a:cs typeface="Courier"/>
              </a:rPr>
              <a:t>, </a:t>
            </a:r>
            <a:r>
              <a:rPr lang="en-US" sz="1800" b="1" dirty="0" err="1" smtClean="0">
                <a:latin typeface="Courier"/>
                <a:cs typeface="Courier"/>
              </a:rPr>
              <a:t>startPos</a:t>
            </a:r>
            <a:r>
              <a:rPr lang="en-US" sz="1800" b="1" dirty="0" smtClean="0">
                <a:latin typeface="Courier"/>
                <a:cs typeface="Courier"/>
              </a:rPr>
              <a:t>, </a:t>
            </a:r>
            <a:r>
              <a:rPr lang="en-US" sz="1800" b="1" dirty="0" err="1" smtClean="0">
                <a:latin typeface="Courier"/>
                <a:cs typeface="Courier"/>
              </a:rPr>
              <a:t>startPos+midpoint</a:t>
            </a:r>
            <a:r>
              <a:rPr lang="en-US" sz="1800" b="1" dirty="0" smtClean="0">
                <a:latin typeface="Courier"/>
                <a:cs typeface="Courier"/>
              </a:rPr>
              <a:t>);</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a:t>
            </a:r>
            <a:r>
              <a:rPr lang="en-US" sz="1800" b="1" dirty="0" err="1" smtClean="0">
                <a:latin typeface="Courier"/>
                <a:cs typeface="Courier"/>
              </a:rPr>
              <a:t>MergeSort</a:t>
            </a:r>
            <a:r>
              <a:rPr lang="en-US" sz="1800" b="1" dirty="0" smtClean="0">
                <a:latin typeface="Courier"/>
                <a:cs typeface="Courier"/>
              </a:rPr>
              <a:t> right = </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new </a:t>
            </a:r>
            <a:r>
              <a:rPr lang="en-US" sz="1800" b="1" dirty="0" err="1" smtClean="0">
                <a:latin typeface="Courier"/>
                <a:cs typeface="Courier"/>
              </a:rPr>
              <a:t>MergeSort(numbers</a:t>
            </a:r>
            <a:r>
              <a:rPr lang="en-US" sz="1800" b="1" dirty="0" smtClean="0">
                <a:latin typeface="Courier"/>
                <a:cs typeface="Courier"/>
              </a:rPr>
              <a:t>, </a:t>
            </a:r>
            <a:r>
              <a:rPr lang="en-US" sz="1800" b="1" dirty="0" err="1" smtClean="0">
                <a:latin typeface="Courier"/>
                <a:cs typeface="Courier"/>
              </a:rPr>
              <a:t>startPos+midpoint</a:t>
            </a:r>
            <a:r>
              <a:rPr lang="en-US" sz="1800" b="1" dirty="0" smtClean="0">
                <a:latin typeface="Courier"/>
                <a:cs typeface="Courier"/>
              </a:rPr>
              <a:t>, </a:t>
            </a:r>
            <a:r>
              <a:rPr lang="en-US" sz="1800" b="1" dirty="0" err="1" smtClean="0">
                <a:latin typeface="Courier"/>
                <a:cs typeface="Courier"/>
              </a:rPr>
              <a:t>endPos</a:t>
            </a:r>
            <a:r>
              <a:rPr lang="en-US" sz="1800" b="1" dirty="0" smtClean="0">
                <a:latin typeface="Courier"/>
                <a:cs typeface="Courier"/>
              </a:rPr>
              <a:t>);</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a:t>
            </a:r>
            <a:r>
              <a:rPr lang="en-US" sz="1800" b="1" dirty="0" err="1" smtClean="0">
                <a:latin typeface="Courier"/>
                <a:cs typeface="Courier"/>
              </a:rPr>
              <a:t>invokeAll(left</a:t>
            </a:r>
            <a:r>
              <a:rPr lang="en-US" sz="1800" b="1" dirty="0" smtClean="0">
                <a:latin typeface="Courier"/>
                <a:cs typeface="Courier"/>
              </a:rPr>
              <a:t>, right);</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a:t>
            </a:r>
            <a:r>
              <a:rPr lang="en-US" sz="1800" b="1" dirty="0" err="1" smtClean="0">
                <a:latin typeface="Courier"/>
                <a:cs typeface="Courier"/>
              </a:rPr>
              <a:t>merge(left</a:t>
            </a:r>
            <a:r>
              <a:rPr lang="en-US" sz="1800" b="1" dirty="0" smtClean="0">
                <a:latin typeface="Courier"/>
                <a:cs typeface="Courier"/>
              </a:rPr>
              <a:t>, right);</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public </a:t>
            </a:r>
            <a:r>
              <a:rPr lang="en-US" sz="1800" dirty="0" err="1" smtClean="0">
                <a:latin typeface="Courier"/>
                <a:cs typeface="Courier"/>
              </a:rPr>
              <a:t>int</a:t>
            </a:r>
            <a:r>
              <a:rPr lang="en-US" sz="1800" dirty="0" smtClean="0">
                <a:latin typeface="Courier"/>
                <a:cs typeface="Courier"/>
              </a:rPr>
              <a:t>[] </a:t>
            </a:r>
            <a:r>
              <a:rPr lang="en-US" sz="1800" dirty="0" err="1" smtClean="0">
                <a:latin typeface="Courier"/>
                <a:cs typeface="Courier"/>
              </a:rPr>
              <a:t>getResult</a:t>
            </a:r>
            <a:r>
              <a:rPr lang="en-US" sz="1800" dirty="0" smtClean="0">
                <a:latin typeface="Courier"/>
                <a:cs typeface="Courier"/>
              </a:rPr>
              <a:t>() {return result;}</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a:t>
            </a:r>
          </a:p>
        </p:txBody>
      </p:sp>
      <p:sp>
        <p:nvSpPr>
          <p:cNvPr id="8" name="Footer Placeholder 7"/>
          <p:cNvSpPr>
            <a:spLocks noGrp="1"/>
          </p:cNvSpPr>
          <p:nvPr>
            <p:ph type="ftr" sz="quarter" idx="11"/>
          </p:nvPr>
        </p:nvSpPr>
        <p:spPr>
          <a:xfrm>
            <a:off x="107950" y="179388"/>
            <a:ext cx="5399088" cy="252412"/>
          </a:xfrm>
          <a:noFill/>
        </p:spPr>
        <p:txBody>
          <a:bodyPr/>
          <a:lstStyle/>
          <a:p>
            <a:r>
              <a:rPr lang="en-US" dirty="0" smtClean="0"/>
              <a:t>Parallelism</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290" name="Date Placeholder 3"/>
          <p:cNvSpPr>
            <a:spLocks noGrp="1"/>
          </p:cNvSpPr>
          <p:nvPr>
            <p:ph type="dt" sz="quarter" idx="10"/>
          </p:nvPr>
        </p:nvSpPr>
        <p:spPr>
          <a:noFill/>
        </p:spPr>
        <p:txBody>
          <a:bodyPr/>
          <a:lstStyle/>
          <a:p>
            <a:r>
              <a:rPr lang="en-US" smtClean="0"/>
              <a:t>© Oscar Nierstrasz</a:t>
            </a:r>
            <a:endParaRPr lang="de-CH" smtClean="0"/>
          </a:p>
        </p:txBody>
      </p:sp>
      <p:sp>
        <p:nvSpPr>
          <p:cNvPr id="12291" name="Slide Number Placeholder 5"/>
          <p:cNvSpPr>
            <a:spLocks noGrp="1"/>
          </p:cNvSpPr>
          <p:nvPr>
            <p:ph type="sldNum" sz="quarter" idx="12"/>
          </p:nvPr>
        </p:nvSpPr>
        <p:spPr>
          <a:noFill/>
        </p:spPr>
        <p:txBody>
          <a:bodyPr/>
          <a:lstStyle/>
          <a:p>
            <a:fld id="{FF437A90-0871-A442-A23E-411FFCDF3411}" type="slidenum">
              <a:rPr lang="de-CH" smtClean="0"/>
              <a:pPr/>
              <a:t>4</a:t>
            </a:fld>
            <a:endParaRPr lang="de-CH" sz="1400" smtClean="0">
              <a:solidFill>
                <a:srgbClr val="7E7E7E"/>
              </a:solidFill>
              <a:latin typeface="Times" charset="0"/>
            </a:endParaRPr>
          </a:p>
        </p:txBody>
      </p:sp>
      <p:pic>
        <p:nvPicPr>
          <p:cNvPr id="12292"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
        <p:nvSpPr>
          <p:cNvPr id="12293" name="Rectangle 3"/>
          <p:cNvSpPr>
            <a:spLocks noGrp="1" noChangeArrowheads="1"/>
          </p:cNvSpPr>
          <p:nvPr>
            <p:ph type="title"/>
          </p:nvPr>
        </p:nvSpPr>
        <p:spPr/>
        <p:txBody>
          <a:bodyPr/>
          <a:lstStyle/>
          <a:p>
            <a:pPr eaLnBrk="1" hangingPunct="1"/>
            <a:r>
              <a:rPr lang="en-US"/>
              <a:t>Roadmap</a:t>
            </a:r>
          </a:p>
        </p:txBody>
      </p:sp>
      <p:sp>
        <p:nvSpPr>
          <p:cNvPr id="12294" name="Rectangle 4"/>
          <p:cNvSpPr>
            <a:spLocks noGrp="1" noChangeArrowheads="1"/>
          </p:cNvSpPr>
          <p:nvPr>
            <p:ph type="body" idx="1"/>
          </p:nvPr>
        </p:nvSpPr>
        <p:spPr/>
        <p:txBody>
          <a:bodyPr>
            <a:normAutofit/>
          </a:bodyPr>
          <a:lstStyle/>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b="1" dirty="0" smtClean="0"/>
              <a:t>Concurrent programming and parallelism</a:t>
            </a:r>
          </a:p>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dirty="0" smtClean="0"/>
              <a:t>Why we should practice parallel programming? (Amdahl's laws about speedup)</a:t>
            </a:r>
          </a:p>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dirty="0" smtClean="0"/>
              <a:t>Steps to create parallel programs</a:t>
            </a:r>
          </a:p>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dirty="0" smtClean="0"/>
              <a:t>Java library for concurrent and parallel programming</a:t>
            </a:r>
          </a:p>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dirty="0" smtClean="0"/>
              <a:t>Examples (find the max)</a:t>
            </a:r>
          </a:p>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dirty="0" smtClean="0"/>
              <a:t>Example (merge sort parallel)</a:t>
            </a:r>
          </a:p>
        </p:txBody>
      </p:sp>
      <p:sp>
        <p:nvSpPr>
          <p:cNvPr id="12295" name="Footer Placeholder 7"/>
          <p:cNvSpPr>
            <a:spLocks noGrp="1"/>
          </p:cNvSpPr>
          <p:nvPr>
            <p:ph type="ftr" sz="quarter" idx="11"/>
          </p:nvPr>
        </p:nvSpPr>
        <p:spPr>
          <a:noFill/>
        </p:spPr>
        <p:txBody>
          <a:bodyPr/>
          <a:lstStyle/>
          <a:p>
            <a:r>
              <a:rPr lang="en-US" dirty="0" smtClean="0"/>
              <a:t>Parallelism</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7346" name="Date Placeholder 3"/>
          <p:cNvSpPr>
            <a:spLocks noGrp="1"/>
          </p:cNvSpPr>
          <p:nvPr>
            <p:ph type="dt" sz="quarter" idx="10"/>
          </p:nvPr>
        </p:nvSpPr>
        <p:spPr>
          <a:noFill/>
        </p:spPr>
        <p:txBody>
          <a:bodyPr/>
          <a:lstStyle/>
          <a:p>
            <a:r>
              <a:rPr lang="en-US" smtClean="0"/>
              <a:t>© Oscar Nierstrasz</a:t>
            </a:r>
            <a:endParaRPr lang="de-CH" smtClean="0"/>
          </a:p>
        </p:txBody>
      </p:sp>
      <p:sp>
        <p:nvSpPr>
          <p:cNvPr id="57348" name="Slide Number Placeholder 5"/>
          <p:cNvSpPr>
            <a:spLocks noGrp="1"/>
          </p:cNvSpPr>
          <p:nvPr>
            <p:ph type="sldNum" sz="quarter" idx="12"/>
          </p:nvPr>
        </p:nvSpPr>
        <p:spPr>
          <a:noFill/>
        </p:spPr>
        <p:txBody>
          <a:bodyPr/>
          <a:lstStyle/>
          <a:p>
            <a:fld id="{5A21C076-C95C-6F40-9AB0-8EAC490A1F5C}" type="slidenum">
              <a:rPr lang="de-CH" smtClean="0"/>
              <a:pPr/>
              <a:t>40</a:t>
            </a:fld>
            <a:endParaRPr lang="de-CH" sz="1400" smtClean="0">
              <a:solidFill>
                <a:srgbClr val="7E7E7E"/>
              </a:solidFill>
              <a:latin typeface="Times" charset="0"/>
            </a:endParaRPr>
          </a:p>
        </p:txBody>
      </p:sp>
      <p:sp>
        <p:nvSpPr>
          <p:cNvPr id="57349" name="Rectangle 2"/>
          <p:cNvSpPr>
            <a:spLocks noGrp="1" noChangeArrowheads="1"/>
          </p:cNvSpPr>
          <p:nvPr>
            <p:ph type="title"/>
          </p:nvPr>
        </p:nvSpPr>
        <p:spPr/>
        <p:txBody>
          <a:bodyPr/>
          <a:lstStyle/>
          <a:p>
            <a:r>
              <a:rPr lang="en-US" dirty="0" smtClean="0"/>
              <a:t>Merge sort in parallel</a:t>
            </a:r>
            <a:endParaRPr lang="en-US" sz="2000" dirty="0"/>
          </a:p>
        </p:txBody>
      </p:sp>
      <p:sp>
        <p:nvSpPr>
          <p:cNvPr id="57351" name="Rectangle 4"/>
          <p:cNvSpPr>
            <a:spLocks noChangeArrowheads="1"/>
          </p:cNvSpPr>
          <p:nvPr/>
        </p:nvSpPr>
        <p:spPr bwMode="auto">
          <a:xfrm>
            <a:off x="228600" y="1600200"/>
            <a:ext cx="8763000" cy="5105400"/>
          </a:xfrm>
          <a:prstGeom prst="rect">
            <a:avLst/>
          </a:prstGeom>
          <a:solidFill>
            <a:schemeClr val="bg1"/>
          </a:solidFill>
          <a:ln w="9525">
            <a:solidFill>
              <a:schemeClr val="tx1"/>
            </a:solidFill>
            <a:miter lim="800000"/>
            <a:headEnd/>
            <a:tailEnd/>
          </a:ln>
        </p:spPr>
        <p:txBody>
          <a:bodyPr wrap="none">
            <a:prstTxWarp prst="textNoShape">
              <a:avLst/>
            </a:prstTxWarp>
            <a:normAutofit fontScale="55000" lnSpcReduction="20000"/>
          </a:bodyPr>
          <a:lstStyle/>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package </a:t>
            </a:r>
            <a:r>
              <a:rPr lang="en-US" sz="1800" dirty="0" err="1" smtClean="0">
                <a:latin typeface="Courier"/>
                <a:cs typeface="Courier"/>
              </a:rPr>
              <a:t>mergeSortParallel</a:t>
            </a:r>
            <a:r>
              <a:rPr lang="en-US" sz="1800" dirty="0" smtClean="0">
                <a:latin typeface="Courier"/>
                <a:cs typeface="Courier"/>
              </a:rPr>
              <a:t>;</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import </a:t>
            </a:r>
            <a:r>
              <a:rPr lang="en-US" sz="1800" dirty="0" err="1" smtClean="0">
                <a:latin typeface="Courier"/>
                <a:cs typeface="Courier"/>
              </a:rPr>
              <a:t>java.util.Arrays</a:t>
            </a:r>
            <a:r>
              <a:rPr lang="en-US" sz="1800" dirty="0" smtClean="0">
                <a:latin typeface="Courier"/>
                <a:cs typeface="Courier"/>
              </a:rPr>
              <a:t>;</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import jsr166y.RecursiveAction;</a:t>
            </a:r>
          </a:p>
          <a:p>
            <a:pPr defTabSz="379413" eaLnBrk="1" hangingPunct="1">
              <a:lnSpc>
                <a:spcPct val="80000"/>
              </a:lnSpc>
              <a:spcBef>
                <a:spcPct val="20000"/>
              </a:spcBef>
              <a:buClr>
                <a:schemeClr val="hlink"/>
              </a:buClr>
              <a:buSzPct val="85000"/>
              <a:buFont typeface="Helvetica CE" charset="0"/>
              <a:buNone/>
            </a:pPr>
            <a:endParaRPr lang="en-US" sz="1800" dirty="0" smtClean="0">
              <a:latin typeface="Courier"/>
              <a:cs typeface="Courier"/>
            </a:endParaRP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public class </a:t>
            </a:r>
            <a:r>
              <a:rPr lang="en-US" sz="1800" dirty="0" err="1" smtClean="0">
                <a:latin typeface="Courier"/>
                <a:cs typeface="Courier"/>
              </a:rPr>
              <a:t>MergeSort</a:t>
            </a:r>
            <a:r>
              <a:rPr lang="en-US" sz="1800" dirty="0" smtClean="0">
                <a:latin typeface="Courier"/>
                <a:cs typeface="Courier"/>
              </a:rPr>
              <a:t> extends </a:t>
            </a:r>
            <a:r>
              <a:rPr lang="en-US" sz="1800" dirty="0" err="1" smtClean="0">
                <a:latin typeface="Courier"/>
                <a:cs typeface="Courier"/>
              </a:rPr>
              <a:t>RecursiveAction</a:t>
            </a:r>
            <a:r>
              <a:rPr lang="en-US" sz="1800" dirty="0" smtClean="0">
                <a:latin typeface="Courier"/>
                <a:cs typeface="Courier"/>
              </a:rPr>
              <a:t> {</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private static final </a:t>
            </a:r>
            <a:r>
              <a:rPr lang="en-US" sz="1800" dirty="0" err="1" smtClean="0">
                <a:latin typeface="Courier"/>
                <a:cs typeface="Courier"/>
              </a:rPr>
              <a:t>int</a:t>
            </a:r>
            <a:r>
              <a:rPr lang="en-US" sz="1800" dirty="0" smtClean="0">
                <a:latin typeface="Courier"/>
                <a:cs typeface="Courier"/>
              </a:rPr>
              <a:t> SEQUENTIAL_THRESHOLD = 50000;</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a:t>
            </a:r>
          </a:p>
          <a:p>
            <a:pPr defTabSz="379413" eaLnBrk="1" hangingPunct="1">
              <a:lnSpc>
                <a:spcPct val="80000"/>
              </a:lnSpc>
              <a:spcBef>
                <a:spcPct val="20000"/>
              </a:spcBef>
              <a:buClr>
                <a:schemeClr val="hlink"/>
              </a:buClr>
              <a:buSzPct val="85000"/>
              <a:buFont typeface="Helvetica CE" charset="0"/>
              <a:buNone/>
            </a:pPr>
            <a:endParaRPr lang="en-US" sz="1800" dirty="0" smtClean="0">
              <a:latin typeface="Courier"/>
              <a:cs typeface="Courier"/>
            </a:endParaRP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a:t>
            </a:r>
            <a:r>
              <a:rPr lang="en-US" sz="1800" b="1" dirty="0" smtClean="0">
                <a:latin typeface="Courier"/>
                <a:cs typeface="Courier"/>
              </a:rPr>
              <a:t>private void </a:t>
            </a:r>
            <a:r>
              <a:rPr lang="en-US" sz="1800" b="1" dirty="0" err="1" smtClean="0">
                <a:latin typeface="Courier"/>
                <a:cs typeface="Courier"/>
              </a:rPr>
              <a:t>merge(MergeSort</a:t>
            </a:r>
            <a:r>
              <a:rPr lang="en-US" sz="1800" b="1" dirty="0" smtClean="0">
                <a:latin typeface="Courier"/>
                <a:cs typeface="Courier"/>
              </a:rPr>
              <a:t> left, </a:t>
            </a:r>
            <a:r>
              <a:rPr lang="en-US" sz="1800" b="1" dirty="0" err="1" smtClean="0">
                <a:latin typeface="Courier"/>
                <a:cs typeface="Courier"/>
              </a:rPr>
              <a:t>MergeSort</a:t>
            </a:r>
            <a:r>
              <a:rPr lang="en-US" sz="1800" b="1" dirty="0" smtClean="0">
                <a:latin typeface="Courier"/>
                <a:cs typeface="Courier"/>
              </a:rPr>
              <a:t> right) {</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a:t>
            </a:r>
            <a:r>
              <a:rPr lang="en-US" sz="1800" b="1" dirty="0" err="1" smtClean="0">
                <a:latin typeface="Courier"/>
                <a:cs typeface="Courier"/>
              </a:rPr>
              <a:t>int</a:t>
            </a:r>
            <a:r>
              <a:rPr lang="en-US" sz="1800" b="1" dirty="0" smtClean="0">
                <a:latin typeface="Courier"/>
                <a:cs typeface="Courier"/>
              </a:rPr>
              <a:t> </a:t>
            </a:r>
            <a:r>
              <a:rPr lang="en-US" sz="1800" b="1" dirty="0" err="1" smtClean="0">
                <a:latin typeface="Courier"/>
                <a:cs typeface="Courier"/>
              </a:rPr>
              <a:t>i</a:t>
            </a:r>
            <a:r>
              <a:rPr lang="en-US" sz="1800" b="1" dirty="0" smtClean="0">
                <a:latin typeface="Courier"/>
                <a:cs typeface="Courier"/>
              </a:rPr>
              <a:t>=0, </a:t>
            </a:r>
            <a:r>
              <a:rPr lang="en-US" sz="1800" b="1" dirty="0" err="1" smtClean="0">
                <a:latin typeface="Courier"/>
                <a:cs typeface="Courier"/>
              </a:rPr>
              <a:t>leftPos</a:t>
            </a:r>
            <a:r>
              <a:rPr lang="en-US" sz="1800" b="1" dirty="0" smtClean="0">
                <a:latin typeface="Courier"/>
                <a:cs typeface="Courier"/>
              </a:rPr>
              <a:t>=0, </a:t>
            </a:r>
            <a:r>
              <a:rPr lang="en-US" sz="1800" b="1" dirty="0" err="1" smtClean="0">
                <a:latin typeface="Courier"/>
                <a:cs typeface="Courier"/>
              </a:rPr>
              <a:t>rightPos</a:t>
            </a:r>
            <a:r>
              <a:rPr lang="en-US" sz="1800" b="1" dirty="0" smtClean="0">
                <a:latin typeface="Courier"/>
                <a:cs typeface="Courier"/>
              </a:rPr>
              <a:t>=0, </a:t>
            </a:r>
            <a:r>
              <a:rPr lang="en-US" sz="1800" b="1" dirty="0" err="1" smtClean="0">
                <a:latin typeface="Courier"/>
                <a:cs typeface="Courier"/>
              </a:rPr>
              <a:t>leftSize</a:t>
            </a:r>
            <a:r>
              <a:rPr lang="en-US" sz="1800" b="1" dirty="0" smtClean="0">
                <a:latin typeface="Courier"/>
                <a:cs typeface="Courier"/>
              </a:rPr>
              <a:t> = </a:t>
            </a:r>
            <a:r>
              <a:rPr lang="en-US" sz="1800" b="1" dirty="0" err="1" smtClean="0">
                <a:latin typeface="Courier"/>
                <a:cs typeface="Courier"/>
              </a:rPr>
              <a:t>left.size</a:t>
            </a:r>
            <a:r>
              <a:rPr lang="en-US" sz="1800" b="1" dirty="0" smtClean="0">
                <a:latin typeface="Courier"/>
                <a:cs typeface="Courier"/>
              </a:rPr>
              <a:t>(), </a:t>
            </a:r>
            <a:r>
              <a:rPr lang="en-US" sz="1800" b="1" dirty="0" err="1" smtClean="0">
                <a:latin typeface="Courier"/>
                <a:cs typeface="Courier"/>
              </a:rPr>
              <a:t>rightSize</a:t>
            </a:r>
            <a:r>
              <a:rPr lang="en-US" sz="1800" b="1" dirty="0" smtClean="0">
                <a:latin typeface="Courier"/>
                <a:cs typeface="Courier"/>
              </a:rPr>
              <a:t> = </a:t>
            </a:r>
            <a:r>
              <a:rPr lang="en-US" sz="1800" b="1" dirty="0" err="1" smtClean="0">
                <a:latin typeface="Courier"/>
                <a:cs typeface="Courier"/>
              </a:rPr>
              <a:t>right.size</a:t>
            </a:r>
            <a:r>
              <a:rPr lang="en-US" sz="1800" b="1" dirty="0" smtClean="0">
                <a:latin typeface="Courier"/>
                <a:cs typeface="Courier"/>
              </a:rPr>
              <a:t>();</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while (</a:t>
            </a:r>
            <a:r>
              <a:rPr lang="en-US" sz="1800" b="1" dirty="0" err="1" smtClean="0">
                <a:latin typeface="Courier"/>
                <a:cs typeface="Courier"/>
              </a:rPr>
              <a:t>leftPos</a:t>
            </a:r>
            <a:r>
              <a:rPr lang="en-US" sz="1800" b="1" dirty="0" smtClean="0">
                <a:latin typeface="Courier"/>
                <a:cs typeface="Courier"/>
              </a:rPr>
              <a:t> &lt; </a:t>
            </a:r>
            <a:r>
              <a:rPr lang="en-US" sz="1800" b="1" dirty="0" err="1" smtClean="0">
                <a:latin typeface="Courier"/>
                <a:cs typeface="Courier"/>
              </a:rPr>
              <a:t>leftSize</a:t>
            </a:r>
            <a:r>
              <a:rPr lang="en-US" sz="1800" b="1" dirty="0" smtClean="0">
                <a:latin typeface="Courier"/>
                <a:cs typeface="Courier"/>
              </a:rPr>
              <a:t> &amp;&amp; </a:t>
            </a:r>
            <a:r>
              <a:rPr lang="en-US" sz="1800" b="1" dirty="0" err="1" smtClean="0">
                <a:latin typeface="Courier"/>
                <a:cs typeface="Courier"/>
              </a:rPr>
              <a:t>rightPos</a:t>
            </a:r>
            <a:r>
              <a:rPr lang="en-US" sz="1800" b="1" dirty="0" smtClean="0">
                <a:latin typeface="Courier"/>
                <a:cs typeface="Courier"/>
              </a:rPr>
              <a:t> &lt; </a:t>
            </a:r>
            <a:r>
              <a:rPr lang="en-US" sz="1800" b="1" dirty="0" err="1" smtClean="0">
                <a:latin typeface="Courier"/>
                <a:cs typeface="Courier"/>
              </a:rPr>
              <a:t>rightSize</a:t>
            </a:r>
            <a:r>
              <a:rPr lang="en-US" sz="1800" b="1" dirty="0" smtClean="0">
                <a:latin typeface="Courier"/>
                <a:cs typeface="Courier"/>
              </a:rPr>
              <a:t>)</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a:t>
            </a:r>
            <a:r>
              <a:rPr lang="en-US" sz="1800" b="1" dirty="0" err="1" smtClean="0">
                <a:latin typeface="Courier"/>
                <a:cs typeface="Courier"/>
              </a:rPr>
              <a:t>result[i</a:t>
            </a:r>
            <a:r>
              <a:rPr lang="en-US" sz="1800" b="1" dirty="0" smtClean="0">
                <a:latin typeface="Courier"/>
                <a:cs typeface="Courier"/>
              </a:rPr>
              <a:t>++] = (</a:t>
            </a:r>
            <a:r>
              <a:rPr lang="en-US" sz="1800" b="1" dirty="0" err="1" smtClean="0">
                <a:latin typeface="Courier"/>
                <a:cs typeface="Courier"/>
              </a:rPr>
              <a:t>left.result[leftPos</a:t>
            </a:r>
            <a:r>
              <a:rPr lang="en-US" sz="1800" b="1" dirty="0" smtClean="0">
                <a:latin typeface="Courier"/>
                <a:cs typeface="Courier"/>
              </a:rPr>
              <a:t>] &lt;= </a:t>
            </a:r>
            <a:r>
              <a:rPr lang="en-US" sz="1800" b="1" dirty="0" err="1" smtClean="0">
                <a:latin typeface="Courier"/>
                <a:cs typeface="Courier"/>
              </a:rPr>
              <a:t>right.result[rightPos</a:t>
            </a:r>
            <a:r>
              <a:rPr lang="en-US" sz="1800" b="1" dirty="0" smtClean="0">
                <a:latin typeface="Courier"/>
                <a:cs typeface="Courier"/>
              </a:rPr>
              <a:t>])</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 </a:t>
            </a:r>
            <a:r>
              <a:rPr lang="en-US" sz="1800" b="1" dirty="0" err="1" smtClean="0">
                <a:latin typeface="Courier"/>
                <a:cs typeface="Courier"/>
              </a:rPr>
              <a:t>left.result[leftPos</a:t>
            </a:r>
            <a:r>
              <a:rPr lang="en-US" sz="1800" b="1" dirty="0" smtClean="0">
                <a:latin typeface="Courier"/>
                <a:cs typeface="Courier"/>
              </a:rPr>
              <a:t>++]</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 </a:t>
            </a:r>
            <a:r>
              <a:rPr lang="en-US" sz="1800" b="1" dirty="0" err="1" smtClean="0">
                <a:latin typeface="Courier"/>
                <a:cs typeface="Courier"/>
              </a:rPr>
              <a:t>right.result[rightPos</a:t>
            </a:r>
            <a:r>
              <a:rPr lang="en-US" sz="1800" b="1" dirty="0" smtClean="0">
                <a:latin typeface="Courier"/>
                <a:cs typeface="Courier"/>
              </a:rPr>
              <a:t>++];</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while (</a:t>
            </a:r>
            <a:r>
              <a:rPr lang="en-US" sz="1800" b="1" dirty="0" err="1" smtClean="0">
                <a:latin typeface="Courier"/>
                <a:cs typeface="Courier"/>
              </a:rPr>
              <a:t>leftPos</a:t>
            </a:r>
            <a:r>
              <a:rPr lang="en-US" sz="1800" b="1" dirty="0" smtClean="0">
                <a:latin typeface="Courier"/>
                <a:cs typeface="Courier"/>
              </a:rPr>
              <a:t> &lt; </a:t>
            </a:r>
            <a:r>
              <a:rPr lang="en-US" sz="1800" b="1" dirty="0" err="1" smtClean="0">
                <a:latin typeface="Courier"/>
                <a:cs typeface="Courier"/>
              </a:rPr>
              <a:t>leftSize</a:t>
            </a:r>
            <a:r>
              <a:rPr lang="en-US" sz="1800" b="1" dirty="0" smtClean="0">
                <a:latin typeface="Courier"/>
                <a:cs typeface="Courier"/>
              </a:rPr>
              <a:t>)</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a:t>
            </a:r>
            <a:r>
              <a:rPr lang="en-US" sz="1800" b="1" dirty="0" err="1" smtClean="0">
                <a:latin typeface="Courier"/>
                <a:cs typeface="Courier"/>
              </a:rPr>
              <a:t>result[i</a:t>
            </a:r>
            <a:r>
              <a:rPr lang="en-US" sz="1800" b="1" dirty="0" smtClean="0">
                <a:latin typeface="Courier"/>
                <a:cs typeface="Courier"/>
              </a:rPr>
              <a:t>++] = </a:t>
            </a:r>
            <a:r>
              <a:rPr lang="en-US" sz="1800" b="1" dirty="0" err="1" smtClean="0">
                <a:latin typeface="Courier"/>
                <a:cs typeface="Courier"/>
              </a:rPr>
              <a:t>left.result[leftPos</a:t>
            </a:r>
            <a:r>
              <a:rPr lang="en-US" sz="1800" b="1" dirty="0" smtClean="0">
                <a:latin typeface="Courier"/>
                <a:cs typeface="Courier"/>
              </a:rPr>
              <a:t>++];</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while (</a:t>
            </a:r>
            <a:r>
              <a:rPr lang="en-US" sz="1800" b="1" dirty="0" err="1" smtClean="0">
                <a:latin typeface="Courier"/>
                <a:cs typeface="Courier"/>
              </a:rPr>
              <a:t>rightPos</a:t>
            </a:r>
            <a:r>
              <a:rPr lang="en-US" sz="1800" b="1" dirty="0" smtClean="0">
                <a:latin typeface="Courier"/>
                <a:cs typeface="Courier"/>
              </a:rPr>
              <a:t> &lt; </a:t>
            </a:r>
            <a:r>
              <a:rPr lang="en-US" sz="1800" b="1" dirty="0" err="1" smtClean="0">
                <a:latin typeface="Courier"/>
                <a:cs typeface="Courier"/>
              </a:rPr>
              <a:t>rightSize</a:t>
            </a:r>
            <a:r>
              <a:rPr lang="en-US" sz="1800" b="1" dirty="0" smtClean="0">
                <a:latin typeface="Courier"/>
                <a:cs typeface="Courier"/>
              </a:rPr>
              <a:t>)</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a:t>
            </a:r>
            <a:r>
              <a:rPr lang="en-US" sz="1800" b="1" dirty="0" err="1" smtClean="0">
                <a:latin typeface="Courier"/>
                <a:cs typeface="Courier"/>
              </a:rPr>
              <a:t>result[i</a:t>
            </a:r>
            <a:r>
              <a:rPr lang="en-US" sz="1800" b="1" dirty="0" smtClean="0">
                <a:latin typeface="Courier"/>
                <a:cs typeface="Courier"/>
              </a:rPr>
              <a:t>++] = </a:t>
            </a:r>
            <a:r>
              <a:rPr lang="en-US" sz="1800" b="1" dirty="0" err="1" smtClean="0">
                <a:latin typeface="Courier"/>
                <a:cs typeface="Courier"/>
              </a:rPr>
              <a:t>right.result[rightPos</a:t>
            </a:r>
            <a:r>
              <a:rPr lang="en-US" sz="1800" b="1" dirty="0" smtClean="0">
                <a:latin typeface="Courier"/>
                <a:cs typeface="Courier"/>
              </a:rPr>
              <a:t>++];</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a:t>
            </a:r>
          </a:p>
          <a:p>
            <a:pPr defTabSz="379413" eaLnBrk="1" hangingPunct="1">
              <a:lnSpc>
                <a:spcPct val="80000"/>
              </a:lnSpc>
              <a:spcBef>
                <a:spcPct val="20000"/>
              </a:spcBef>
              <a:buClr>
                <a:schemeClr val="hlink"/>
              </a:buClr>
              <a:buSzPct val="85000"/>
              <a:buFont typeface="Helvetica CE" charset="0"/>
              <a:buNone/>
            </a:pPr>
            <a:endParaRPr lang="en-US" sz="1800" dirty="0" smtClean="0">
              <a:latin typeface="Courier"/>
              <a:cs typeface="Courier"/>
            </a:endParaRP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public </a:t>
            </a:r>
            <a:r>
              <a:rPr lang="en-US" sz="1800" dirty="0" err="1" smtClean="0">
                <a:latin typeface="Courier"/>
                <a:cs typeface="Courier"/>
              </a:rPr>
              <a:t>int</a:t>
            </a:r>
            <a:r>
              <a:rPr lang="en-US" sz="1800" dirty="0" smtClean="0">
                <a:latin typeface="Courier"/>
                <a:cs typeface="Courier"/>
              </a:rPr>
              <a:t> size() {return </a:t>
            </a:r>
            <a:r>
              <a:rPr lang="en-US" sz="1800" dirty="0" err="1" smtClean="0">
                <a:latin typeface="Courier"/>
                <a:cs typeface="Courier"/>
              </a:rPr>
              <a:t>endPos-startPos</a:t>
            </a:r>
            <a:r>
              <a:rPr lang="en-US" sz="1800" dirty="0" smtClean="0">
                <a:latin typeface="Courier"/>
                <a:cs typeface="Courier"/>
              </a:rPr>
              <a:t>;}</a:t>
            </a:r>
          </a:p>
          <a:p>
            <a:pPr defTabSz="379413" eaLnBrk="1" hangingPunct="1">
              <a:lnSpc>
                <a:spcPct val="80000"/>
              </a:lnSpc>
              <a:spcBef>
                <a:spcPct val="20000"/>
              </a:spcBef>
              <a:buClr>
                <a:schemeClr val="hlink"/>
              </a:buClr>
              <a:buSzPct val="85000"/>
              <a:buFont typeface="Helvetica CE" charset="0"/>
              <a:buNone/>
            </a:pPr>
            <a:endParaRPr lang="en-US" sz="1800" dirty="0" smtClean="0">
              <a:latin typeface="Courier"/>
              <a:cs typeface="Courier"/>
            </a:endParaRP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protected void compute() {</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a:t>
            </a:r>
            <a:r>
              <a:rPr lang="en-US" sz="1800" b="1" dirty="0" smtClean="0">
                <a:latin typeface="Courier"/>
                <a:cs typeface="Courier"/>
              </a:rPr>
              <a:t>if (size() &lt; SEQUENTIAL_THRESHOLD) {</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a:t>
            </a:r>
            <a:r>
              <a:rPr lang="en-US" sz="1800" b="1" dirty="0" err="1" smtClean="0">
                <a:latin typeface="Courier"/>
                <a:cs typeface="Courier"/>
              </a:rPr>
              <a:t>System.arraycopy(numbers</a:t>
            </a:r>
            <a:r>
              <a:rPr lang="en-US" sz="1800" b="1" dirty="0" smtClean="0">
                <a:latin typeface="Courier"/>
                <a:cs typeface="Courier"/>
              </a:rPr>
              <a:t>, </a:t>
            </a:r>
            <a:r>
              <a:rPr lang="en-US" sz="1800" b="1" dirty="0" err="1" smtClean="0">
                <a:latin typeface="Courier"/>
                <a:cs typeface="Courier"/>
              </a:rPr>
              <a:t>startPos</a:t>
            </a:r>
            <a:r>
              <a:rPr lang="en-US" sz="1800" b="1" dirty="0" smtClean="0">
                <a:latin typeface="Courier"/>
                <a:cs typeface="Courier"/>
              </a:rPr>
              <a:t>, result, 0, size());</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a:t>
            </a:r>
            <a:r>
              <a:rPr lang="en-US" sz="1800" b="1" dirty="0" err="1" smtClean="0">
                <a:latin typeface="Courier"/>
                <a:cs typeface="Courier"/>
              </a:rPr>
              <a:t>Arrays.sort(result</a:t>
            </a:r>
            <a:r>
              <a:rPr lang="en-US" sz="1800" b="1" dirty="0" smtClean="0">
                <a:latin typeface="Courier"/>
                <a:cs typeface="Courier"/>
              </a:rPr>
              <a:t>, 0, size());</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else {</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a:t>
            </a:r>
            <a:r>
              <a:rPr lang="en-US" sz="1800" b="1" dirty="0" err="1" smtClean="0">
                <a:latin typeface="Courier"/>
                <a:cs typeface="Courier"/>
              </a:rPr>
              <a:t>int</a:t>
            </a:r>
            <a:r>
              <a:rPr lang="en-US" sz="1800" b="1" dirty="0" smtClean="0">
                <a:latin typeface="Courier"/>
                <a:cs typeface="Courier"/>
              </a:rPr>
              <a:t> midpoint = size() / 2;</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a:t>
            </a:r>
            <a:r>
              <a:rPr lang="en-US" sz="1800" b="1" dirty="0" err="1" smtClean="0">
                <a:latin typeface="Courier"/>
                <a:cs typeface="Courier"/>
              </a:rPr>
              <a:t>MergeSort</a:t>
            </a:r>
            <a:r>
              <a:rPr lang="en-US" sz="1800" b="1" dirty="0" smtClean="0">
                <a:latin typeface="Courier"/>
                <a:cs typeface="Courier"/>
              </a:rPr>
              <a:t> left = new </a:t>
            </a:r>
            <a:r>
              <a:rPr lang="en-US" sz="1800" b="1" dirty="0" err="1" smtClean="0">
                <a:latin typeface="Courier"/>
                <a:cs typeface="Courier"/>
              </a:rPr>
              <a:t>MergeSort(numbers</a:t>
            </a:r>
            <a:r>
              <a:rPr lang="en-US" sz="1800" b="1" dirty="0" smtClean="0">
                <a:latin typeface="Courier"/>
                <a:cs typeface="Courier"/>
              </a:rPr>
              <a:t>, </a:t>
            </a:r>
            <a:r>
              <a:rPr lang="en-US" sz="1800" b="1" dirty="0" err="1" smtClean="0">
                <a:latin typeface="Courier"/>
                <a:cs typeface="Courier"/>
              </a:rPr>
              <a:t>startPos</a:t>
            </a:r>
            <a:r>
              <a:rPr lang="en-US" sz="1800" b="1" dirty="0" smtClean="0">
                <a:latin typeface="Courier"/>
                <a:cs typeface="Courier"/>
              </a:rPr>
              <a:t>, </a:t>
            </a:r>
            <a:r>
              <a:rPr lang="en-US" sz="1800" b="1" dirty="0" err="1" smtClean="0">
                <a:latin typeface="Courier"/>
                <a:cs typeface="Courier"/>
              </a:rPr>
              <a:t>startPos+midpoint</a:t>
            </a:r>
            <a:r>
              <a:rPr lang="en-US" sz="1800" b="1" dirty="0" smtClean="0">
                <a:latin typeface="Courier"/>
                <a:cs typeface="Courier"/>
              </a:rPr>
              <a:t>);</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a:t>
            </a:r>
            <a:r>
              <a:rPr lang="en-US" sz="1800" b="1" dirty="0" err="1" smtClean="0">
                <a:latin typeface="Courier"/>
                <a:cs typeface="Courier"/>
              </a:rPr>
              <a:t>MergeSort</a:t>
            </a:r>
            <a:r>
              <a:rPr lang="en-US" sz="1800" b="1" dirty="0" smtClean="0">
                <a:latin typeface="Courier"/>
                <a:cs typeface="Courier"/>
              </a:rPr>
              <a:t> right = new </a:t>
            </a:r>
            <a:r>
              <a:rPr lang="en-US" sz="1800" b="1" dirty="0" err="1" smtClean="0">
                <a:latin typeface="Courier"/>
                <a:cs typeface="Courier"/>
              </a:rPr>
              <a:t>MergeSort(numbers</a:t>
            </a:r>
            <a:r>
              <a:rPr lang="en-US" sz="1800" b="1" dirty="0" smtClean="0">
                <a:latin typeface="Courier"/>
                <a:cs typeface="Courier"/>
              </a:rPr>
              <a:t>, </a:t>
            </a:r>
            <a:r>
              <a:rPr lang="en-US" sz="1800" b="1" dirty="0" err="1" smtClean="0">
                <a:latin typeface="Courier"/>
                <a:cs typeface="Courier"/>
              </a:rPr>
              <a:t>startPos+midpoint</a:t>
            </a:r>
            <a:r>
              <a:rPr lang="en-US" sz="1800" b="1" dirty="0" smtClean="0">
                <a:latin typeface="Courier"/>
                <a:cs typeface="Courier"/>
              </a:rPr>
              <a:t>, </a:t>
            </a:r>
            <a:r>
              <a:rPr lang="en-US" sz="1800" b="1" dirty="0" err="1" smtClean="0">
                <a:latin typeface="Courier"/>
                <a:cs typeface="Courier"/>
              </a:rPr>
              <a:t>endPos</a:t>
            </a:r>
            <a:r>
              <a:rPr lang="en-US" sz="1800" b="1" dirty="0" smtClean="0">
                <a:latin typeface="Courier"/>
                <a:cs typeface="Courier"/>
              </a:rPr>
              <a:t>);</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a:t>
            </a:r>
            <a:r>
              <a:rPr lang="en-US" sz="1800" b="1" dirty="0" err="1" smtClean="0">
                <a:latin typeface="Courier"/>
                <a:cs typeface="Courier"/>
              </a:rPr>
              <a:t>invokeAll(left</a:t>
            </a:r>
            <a:r>
              <a:rPr lang="en-US" sz="1800" b="1" dirty="0" smtClean="0">
                <a:latin typeface="Courier"/>
                <a:cs typeface="Courier"/>
              </a:rPr>
              <a:t>, right);</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a:t>
            </a:r>
            <a:r>
              <a:rPr lang="en-US" sz="1800" b="1" dirty="0" err="1" smtClean="0">
                <a:latin typeface="Courier"/>
                <a:cs typeface="Courier"/>
              </a:rPr>
              <a:t>merge(left</a:t>
            </a:r>
            <a:r>
              <a:rPr lang="en-US" sz="1800" b="1" dirty="0" smtClean="0">
                <a:latin typeface="Courier"/>
                <a:cs typeface="Courier"/>
              </a:rPr>
              <a:t>, right);</a:t>
            </a:r>
          </a:p>
          <a:p>
            <a:pPr defTabSz="379413" eaLnBrk="1" hangingPunct="1">
              <a:lnSpc>
                <a:spcPct val="80000"/>
              </a:lnSpc>
              <a:spcBef>
                <a:spcPct val="20000"/>
              </a:spcBef>
              <a:buClr>
                <a:schemeClr val="hlink"/>
              </a:buClr>
              <a:buSzPct val="85000"/>
              <a:buFont typeface="Helvetica CE" charset="0"/>
              <a:buNone/>
            </a:pPr>
            <a:r>
              <a:rPr lang="en-US" sz="1800" b="1" dirty="0" smtClean="0">
                <a:latin typeface="Courier"/>
                <a:cs typeface="Courier"/>
              </a:rPr>
              <a:t>        }</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    public </a:t>
            </a:r>
            <a:r>
              <a:rPr lang="en-US" sz="1800" dirty="0" err="1" smtClean="0">
                <a:latin typeface="Courier"/>
                <a:cs typeface="Courier"/>
              </a:rPr>
              <a:t>int</a:t>
            </a:r>
            <a:r>
              <a:rPr lang="en-US" sz="1800" dirty="0" smtClean="0">
                <a:latin typeface="Courier"/>
                <a:cs typeface="Courier"/>
              </a:rPr>
              <a:t>[] </a:t>
            </a:r>
            <a:r>
              <a:rPr lang="en-US" sz="1800" dirty="0" err="1" smtClean="0">
                <a:latin typeface="Courier"/>
                <a:cs typeface="Courier"/>
              </a:rPr>
              <a:t>getResult</a:t>
            </a:r>
            <a:r>
              <a:rPr lang="en-US" sz="1800" dirty="0" smtClean="0">
                <a:latin typeface="Courier"/>
                <a:cs typeface="Courier"/>
              </a:rPr>
              <a:t>() {return result;}</a:t>
            </a:r>
          </a:p>
          <a:p>
            <a:pPr defTabSz="379413" eaLnBrk="1" hangingPunct="1">
              <a:lnSpc>
                <a:spcPct val="80000"/>
              </a:lnSpc>
              <a:spcBef>
                <a:spcPct val="20000"/>
              </a:spcBef>
              <a:buClr>
                <a:schemeClr val="hlink"/>
              </a:buClr>
              <a:buSzPct val="85000"/>
              <a:buFont typeface="Helvetica CE" charset="0"/>
              <a:buNone/>
            </a:pPr>
            <a:r>
              <a:rPr lang="en-US" sz="1800" dirty="0" smtClean="0">
                <a:latin typeface="Courier"/>
                <a:cs typeface="Courier"/>
              </a:rPr>
              <a:t>}</a:t>
            </a:r>
          </a:p>
        </p:txBody>
      </p:sp>
      <p:sp>
        <p:nvSpPr>
          <p:cNvPr id="8" name="Footer Placeholder 7"/>
          <p:cNvSpPr>
            <a:spLocks noGrp="1"/>
          </p:cNvSpPr>
          <p:nvPr>
            <p:ph type="ftr" sz="quarter" idx="11"/>
          </p:nvPr>
        </p:nvSpPr>
        <p:spPr>
          <a:xfrm>
            <a:off x="107950" y="179388"/>
            <a:ext cx="5399088" cy="252412"/>
          </a:xfrm>
          <a:noFill/>
        </p:spPr>
        <p:txBody>
          <a:bodyPr/>
          <a:lstStyle/>
          <a:p>
            <a:r>
              <a:rPr lang="en-US" dirty="0" smtClean="0"/>
              <a:t>Parallelism</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7346" name="Date Placeholder 3"/>
          <p:cNvSpPr>
            <a:spLocks noGrp="1"/>
          </p:cNvSpPr>
          <p:nvPr>
            <p:ph type="dt" sz="quarter" idx="10"/>
          </p:nvPr>
        </p:nvSpPr>
        <p:spPr>
          <a:noFill/>
        </p:spPr>
        <p:txBody>
          <a:bodyPr/>
          <a:lstStyle/>
          <a:p>
            <a:r>
              <a:rPr lang="en-US" smtClean="0"/>
              <a:t>© Oscar Nierstrasz</a:t>
            </a:r>
            <a:endParaRPr lang="de-CH" smtClean="0"/>
          </a:p>
        </p:txBody>
      </p:sp>
      <p:sp>
        <p:nvSpPr>
          <p:cNvPr id="57348" name="Slide Number Placeholder 5"/>
          <p:cNvSpPr>
            <a:spLocks noGrp="1"/>
          </p:cNvSpPr>
          <p:nvPr>
            <p:ph type="sldNum" sz="quarter" idx="12"/>
          </p:nvPr>
        </p:nvSpPr>
        <p:spPr>
          <a:noFill/>
        </p:spPr>
        <p:txBody>
          <a:bodyPr/>
          <a:lstStyle/>
          <a:p>
            <a:fld id="{5A21C076-C95C-6F40-9AB0-8EAC490A1F5C}" type="slidenum">
              <a:rPr lang="de-CH" smtClean="0"/>
              <a:pPr/>
              <a:t>41</a:t>
            </a:fld>
            <a:endParaRPr lang="de-CH" sz="1400" smtClean="0">
              <a:solidFill>
                <a:srgbClr val="7E7E7E"/>
              </a:solidFill>
              <a:latin typeface="Times" charset="0"/>
            </a:endParaRPr>
          </a:p>
        </p:txBody>
      </p:sp>
      <p:sp>
        <p:nvSpPr>
          <p:cNvPr id="57349" name="Rectangle 2"/>
          <p:cNvSpPr>
            <a:spLocks noGrp="1" noChangeArrowheads="1"/>
          </p:cNvSpPr>
          <p:nvPr>
            <p:ph type="title"/>
          </p:nvPr>
        </p:nvSpPr>
        <p:spPr/>
        <p:txBody>
          <a:bodyPr/>
          <a:lstStyle/>
          <a:p>
            <a:r>
              <a:rPr lang="en-US" dirty="0" err="1" smtClean="0"/>
              <a:t>WordCount</a:t>
            </a:r>
            <a:r>
              <a:rPr lang="en-US" dirty="0" smtClean="0"/>
              <a:t> example</a:t>
            </a:r>
            <a:endParaRPr lang="en-US" sz="2000" dirty="0"/>
          </a:p>
        </p:txBody>
      </p:sp>
      <p:sp>
        <p:nvSpPr>
          <p:cNvPr id="8" name="Footer Placeholder 7"/>
          <p:cNvSpPr>
            <a:spLocks noGrp="1"/>
          </p:cNvSpPr>
          <p:nvPr>
            <p:ph type="ftr" sz="quarter" idx="11"/>
          </p:nvPr>
        </p:nvSpPr>
        <p:spPr>
          <a:xfrm>
            <a:off x="107950" y="179388"/>
            <a:ext cx="5399088" cy="252412"/>
          </a:xfrm>
          <a:noFill/>
        </p:spPr>
        <p:txBody>
          <a:bodyPr/>
          <a:lstStyle/>
          <a:p>
            <a:r>
              <a:rPr lang="en-US" dirty="0" smtClean="0"/>
              <a:t>Parallelism</a:t>
            </a:r>
          </a:p>
        </p:txBody>
      </p:sp>
      <p:sp>
        <p:nvSpPr>
          <p:cNvPr id="9" name="Rectangle 4"/>
          <p:cNvSpPr txBox="1">
            <a:spLocks noChangeArrowheads="1"/>
          </p:cNvSpPr>
          <p:nvPr/>
        </p:nvSpPr>
        <p:spPr bwMode="auto">
          <a:xfrm>
            <a:off x="539750" y="1654175"/>
            <a:ext cx="8070850" cy="4498975"/>
          </a:xfrm>
          <a:prstGeom prst="rect">
            <a:avLst/>
          </a:prstGeom>
          <a:noFill/>
          <a:ln w="9525">
            <a:noFill/>
            <a:miter lim="800000"/>
            <a:headEnd/>
            <a:tailEnd/>
          </a:ln>
        </p:spPr>
        <p:txBody>
          <a:bodyPr vert="horz" wrap="square" lIns="0" tIns="0" rIns="0" bIns="0" numCol="1" anchor="ctr" anchorCtr="0" compatLnSpc="1">
            <a:prstTxWarp prst="textNoShape">
              <a:avLst/>
            </a:prstTxWarp>
            <a:normAutofit/>
          </a:bodyPr>
          <a:lstStyle/>
          <a:p>
            <a:pPr marL="415925" lvl="0" indent="-415925" hangingPunct="1">
              <a:lnSpc>
                <a:spcPct val="90000"/>
              </a:lnSpc>
              <a:spcBef>
                <a:spcPts val="488"/>
              </a:spcBef>
              <a:buClr>
                <a:srgbClr val="0005DF"/>
              </a:buClr>
              <a:buSzPct val="85000"/>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kumimoji="0" lang="en-US" sz="2400" b="0" i="0" u="none" strike="noStrike" kern="0" cap="none" spc="0" normalizeH="0" baseline="0" noProof="0" dirty="0" smtClean="0">
                <a:ln>
                  <a:noFill/>
                </a:ln>
                <a:solidFill>
                  <a:srgbClr val="0A017F"/>
                </a:solidFill>
                <a:effectLst/>
                <a:uLnTx/>
                <a:uFillTx/>
                <a:latin typeface="+mn-lt"/>
                <a:ea typeface="ＭＳ Ｐゴシック" charset="-128"/>
                <a:cs typeface="ＭＳ Ｐゴシック" charset="-128"/>
              </a:rPr>
              <a:t>Where was the problem?</a:t>
            </a:r>
            <a:endParaRPr lang="en-US" kern="0" dirty="0" smtClean="0">
              <a:solidFill>
                <a:srgbClr val="0A017F"/>
              </a:solidFill>
              <a:latin typeface="+mn-lt"/>
              <a:ea typeface="ＭＳ Ｐゴシック" charset="-128"/>
              <a:cs typeface="ＭＳ Ｐゴシック" charset="-128"/>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7346" name="Date Placeholder 3"/>
          <p:cNvSpPr>
            <a:spLocks noGrp="1"/>
          </p:cNvSpPr>
          <p:nvPr>
            <p:ph type="dt" sz="quarter" idx="10"/>
          </p:nvPr>
        </p:nvSpPr>
        <p:spPr>
          <a:noFill/>
        </p:spPr>
        <p:txBody>
          <a:bodyPr/>
          <a:lstStyle/>
          <a:p>
            <a:r>
              <a:rPr lang="en-US" smtClean="0"/>
              <a:t>© Oscar Nierstrasz</a:t>
            </a:r>
            <a:endParaRPr lang="de-CH" smtClean="0"/>
          </a:p>
        </p:txBody>
      </p:sp>
      <p:sp>
        <p:nvSpPr>
          <p:cNvPr id="57348" name="Slide Number Placeholder 5"/>
          <p:cNvSpPr>
            <a:spLocks noGrp="1"/>
          </p:cNvSpPr>
          <p:nvPr>
            <p:ph type="sldNum" sz="quarter" idx="12"/>
          </p:nvPr>
        </p:nvSpPr>
        <p:spPr>
          <a:noFill/>
        </p:spPr>
        <p:txBody>
          <a:bodyPr/>
          <a:lstStyle/>
          <a:p>
            <a:fld id="{5A21C076-C95C-6F40-9AB0-8EAC490A1F5C}" type="slidenum">
              <a:rPr lang="de-CH" smtClean="0"/>
              <a:pPr/>
              <a:t>42</a:t>
            </a:fld>
            <a:endParaRPr lang="de-CH" sz="1400" smtClean="0">
              <a:solidFill>
                <a:srgbClr val="7E7E7E"/>
              </a:solidFill>
              <a:latin typeface="Times" charset="0"/>
            </a:endParaRPr>
          </a:p>
        </p:txBody>
      </p:sp>
      <p:sp>
        <p:nvSpPr>
          <p:cNvPr id="57349" name="Rectangle 2"/>
          <p:cNvSpPr>
            <a:spLocks noGrp="1" noChangeArrowheads="1"/>
          </p:cNvSpPr>
          <p:nvPr>
            <p:ph type="title"/>
          </p:nvPr>
        </p:nvSpPr>
        <p:spPr/>
        <p:txBody>
          <a:bodyPr/>
          <a:lstStyle/>
          <a:p>
            <a:r>
              <a:rPr lang="en-US" dirty="0" err="1" smtClean="0"/>
              <a:t>WordCount</a:t>
            </a:r>
            <a:r>
              <a:rPr lang="en-US" dirty="0" smtClean="0"/>
              <a:t> example - iMac (4 core; 8 virtual)</a:t>
            </a:r>
            <a:endParaRPr lang="en-US" dirty="0"/>
          </a:p>
        </p:txBody>
      </p:sp>
      <p:sp>
        <p:nvSpPr>
          <p:cNvPr id="8" name="Footer Placeholder 7"/>
          <p:cNvSpPr>
            <a:spLocks noGrp="1"/>
          </p:cNvSpPr>
          <p:nvPr>
            <p:ph type="ftr" sz="quarter" idx="11"/>
          </p:nvPr>
        </p:nvSpPr>
        <p:spPr>
          <a:xfrm>
            <a:off x="107950" y="179388"/>
            <a:ext cx="5399088" cy="252412"/>
          </a:xfrm>
          <a:noFill/>
        </p:spPr>
        <p:txBody>
          <a:bodyPr/>
          <a:lstStyle/>
          <a:p>
            <a:r>
              <a:rPr lang="en-US" dirty="0" smtClean="0"/>
              <a:t>Parallelism</a:t>
            </a:r>
          </a:p>
        </p:txBody>
      </p:sp>
      <p:graphicFrame>
        <p:nvGraphicFramePr>
          <p:cNvPr id="10" name="Chart 9"/>
          <p:cNvGraphicFramePr/>
          <p:nvPr/>
        </p:nvGraphicFramePr>
        <p:xfrm>
          <a:off x="1447800" y="1905000"/>
          <a:ext cx="6489700" cy="44196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7346" name="Date Placeholder 3"/>
          <p:cNvSpPr>
            <a:spLocks noGrp="1"/>
          </p:cNvSpPr>
          <p:nvPr>
            <p:ph type="dt" sz="quarter" idx="10"/>
          </p:nvPr>
        </p:nvSpPr>
        <p:spPr>
          <a:noFill/>
        </p:spPr>
        <p:txBody>
          <a:bodyPr/>
          <a:lstStyle/>
          <a:p>
            <a:r>
              <a:rPr lang="en-US" smtClean="0"/>
              <a:t>© Oscar Nierstrasz</a:t>
            </a:r>
            <a:endParaRPr lang="de-CH" smtClean="0"/>
          </a:p>
        </p:txBody>
      </p:sp>
      <p:sp>
        <p:nvSpPr>
          <p:cNvPr id="57348" name="Slide Number Placeholder 5"/>
          <p:cNvSpPr>
            <a:spLocks noGrp="1"/>
          </p:cNvSpPr>
          <p:nvPr>
            <p:ph type="sldNum" sz="quarter" idx="12"/>
          </p:nvPr>
        </p:nvSpPr>
        <p:spPr>
          <a:noFill/>
        </p:spPr>
        <p:txBody>
          <a:bodyPr/>
          <a:lstStyle/>
          <a:p>
            <a:fld id="{5A21C076-C95C-6F40-9AB0-8EAC490A1F5C}" type="slidenum">
              <a:rPr lang="de-CH" smtClean="0"/>
              <a:pPr/>
              <a:t>43</a:t>
            </a:fld>
            <a:endParaRPr lang="de-CH" sz="1400" smtClean="0">
              <a:solidFill>
                <a:srgbClr val="7E7E7E"/>
              </a:solidFill>
              <a:latin typeface="Times" charset="0"/>
            </a:endParaRPr>
          </a:p>
        </p:txBody>
      </p:sp>
      <p:sp>
        <p:nvSpPr>
          <p:cNvPr id="57349" name="Rectangle 2"/>
          <p:cNvSpPr>
            <a:spLocks noGrp="1" noChangeArrowheads="1"/>
          </p:cNvSpPr>
          <p:nvPr>
            <p:ph type="title"/>
          </p:nvPr>
        </p:nvSpPr>
        <p:spPr/>
        <p:txBody>
          <a:bodyPr/>
          <a:lstStyle/>
          <a:p>
            <a:r>
              <a:rPr lang="en-US" dirty="0" err="1" smtClean="0"/>
              <a:t>WordCount</a:t>
            </a:r>
            <a:r>
              <a:rPr lang="en-US" dirty="0" smtClean="0"/>
              <a:t> example – </a:t>
            </a:r>
            <a:r>
              <a:rPr lang="en-US" dirty="0" err="1" smtClean="0"/>
              <a:t>macair</a:t>
            </a:r>
            <a:r>
              <a:rPr lang="en-US" dirty="0" smtClean="0"/>
              <a:t> (2 core)</a:t>
            </a:r>
            <a:endParaRPr lang="en-US" sz="2000" dirty="0"/>
          </a:p>
        </p:txBody>
      </p:sp>
      <p:sp>
        <p:nvSpPr>
          <p:cNvPr id="8" name="Footer Placeholder 7"/>
          <p:cNvSpPr>
            <a:spLocks noGrp="1"/>
          </p:cNvSpPr>
          <p:nvPr>
            <p:ph type="ftr" sz="quarter" idx="11"/>
          </p:nvPr>
        </p:nvSpPr>
        <p:spPr>
          <a:xfrm>
            <a:off x="107950" y="179388"/>
            <a:ext cx="5399088" cy="252412"/>
          </a:xfrm>
          <a:noFill/>
        </p:spPr>
        <p:txBody>
          <a:bodyPr/>
          <a:lstStyle/>
          <a:p>
            <a:r>
              <a:rPr lang="en-US" dirty="0" smtClean="0"/>
              <a:t>Parallelism</a:t>
            </a:r>
          </a:p>
        </p:txBody>
      </p:sp>
      <p:graphicFrame>
        <p:nvGraphicFramePr>
          <p:cNvPr id="7" name="Chart 6"/>
          <p:cNvGraphicFramePr/>
          <p:nvPr/>
        </p:nvGraphicFramePr>
        <p:xfrm>
          <a:off x="1600200" y="1524000"/>
          <a:ext cx="6057900" cy="49149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7346" name="Date Placeholder 3"/>
          <p:cNvSpPr>
            <a:spLocks noGrp="1"/>
          </p:cNvSpPr>
          <p:nvPr>
            <p:ph type="dt" sz="quarter" idx="10"/>
          </p:nvPr>
        </p:nvSpPr>
        <p:spPr>
          <a:noFill/>
        </p:spPr>
        <p:txBody>
          <a:bodyPr/>
          <a:lstStyle/>
          <a:p>
            <a:r>
              <a:rPr lang="en-US" smtClean="0"/>
              <a:t>© Oscar Nierstrasz</a:t>
            </a:r>
            <a:endParaRPr lang="de-CH" smtClean="0"/>
          </a:p>
        </p:txBody>
      </p:sp>
      <p:sp>
        <p:nvSpPr>
          <p:cNvPr id="57348" name="Slide Number Placeholder 5"/>
          <p:cNvSpPr>
            <a:spLocks noGrp="1"/>
          </p:cNvSpPr>
          <p:nvPr>
            <p:ph type="sldNum" sz="quarter" idx="12"/>
          </p:nvPr>
        </p:nvSpPr>
        <p:spPr>
          <a:noFill/>
        </p:spPr>
        <p:txBody>
          <a:bodyPr/>
          <a:lstStyle/>
          <a:p>
            <a:fld id="{5A21C076-C95C-6F40-9AB0-8EAC490A1F5C}" type="slidenum">
              <a:rPr lang="de-CH" smtClean="0"/>
              <a:pPr/>
              <a:t>44</a:t>
            </a:fld>
            <a:endParaRPr lang="de-CH" sz="1400" smtClean="0">
              <a:solidFill>
                <a:srgbClr val="7E7E7E"/>
              </a:solidFill>
              <a:latin typeface="Times" charset="0"/>
            </a:endParaRPr>
          </a:p>
        </p:txBody>
      </p:sp>
      <p:sp>
        <p:nvSpPr>
          <p:cNvPr id="57349" name="Rectangle 2"/>
          <p:cNvSpPr>
            <a:spLocks noGrp="1" noChangeArrowheads="1"/>
          </p:cNvSpPr>
          <p:nvPr>
            <p:ph type="title"/>
          </p:nvPr>
        </p:nvSpPr>
        <p:spPr/>
        <p:txBody>
          <a:bodyPr/>
          <a:lstStyle/>
          <a:p>
            <a:r>
              <a:rPr lang="en-US" dirty="0" err="1" smtClean="0"/>
              <a:t>WordCount</a:t>
            </a:r>
            <a:r>
              <a:rPr lang="en-US" smtClean="0"/>
              <a:t> Example </a:t>
            </a:r>
            <a:endParaRPr lang="en-US" sz="2000" dirty="0"/>
          </a:p>
        </p:txBody>
      </p:sp>
      <p:sp>
        <p:nvSpPr>
          <p:cNvPr id="57351" name="Rectangle 4"/>
          <p:cNvSpPr>
            <a:spLocks noChangeArrowheads="1"/>
          </p:cNvSpPr>
          <p:nvPr/>
        </p:nvSpPr>
        <p:spPr bwMode="auto">
          <a:xfrm>
            <a:off x="228600" y="1600200"/>
            <a:ext cx="8763000" cy="5105400"/>
          </a:xfrm>
          <a:prstGeom prst="rect">
            <a:avLst/>
          </a:prstGeom>
          <a:solidFill>
            <a:schemeClr val="bg1"/>
          </a:solidFill>
          <a:ln w="9525">
            <a:solidFill>
              <a:schemeClr val="tx1"/>
            </a:solidFill>
            <a:miter lim="800000"/>
            <a:headEnd/>
            <a:tailEnd/>
          </a:ln>
        </p:spPr>
        <p:txBody>
          <a:bodyPr vert="horz" wrap="none">
            <a:prstTxWarp prst="textNoShape">
              <a:avLst/>
            </a:prstTxWarp>
            <a:normAutofit/>
          </a:bodyPr>
          <a:lstStyle/>
          <a:p>
            <a:pPr defTabSz="379413" eaLnBrk="1" hangingPunct="1">
              <a:lnSpc>
                <a:spcPct val="80000"/>
              </a:lnSpc>
              <a:spcBef>
                <a:spcPct val="20000"/>
              </a:spcBef>
              <a:buClr>
                <a:schemeClr val="hlink"/>
              </a:buClr>
              <a:buSzPct val="85000"/>
              <a:buFont typeface="Helvetica CE" charset="0"/>
              <a:buNone/>
            </a:pPr>
            <a:r>
              <a:rPr lang="en-US" sz="1800" dirty="0" smtClean="0"/>
              <a:t>[ </a:t>
            </a:r>
            <a:r>
              <a:rPr lang="en-US" sz="1800" dirty="0" err="1" smtClean="0"/>
              <a:t>wordcount</a:t>
            </a:r>
            <a:r>
              <a:rPr lang="en-US" sz="1800" dirty="0" smtClean="0"/>
              <a:t> ]&gt; java </a:t>
            </a:r>
            <a:r>
              <a:rPr lang="en-US" sz="1800" dirty="0" err="1" smtClean="0"/>
              <a:t>WordCount</a:t>
            </a:r>
            <a:r>
              <a:rPr lang="en-US" sz="1800" dirty="0" smtClean="0"/>
              <a:t> </a:t>
            </a:r>
            <a:r>
              <a:rPr lang="en-US" sz="1800" dirty="0" err="1" smtClean="0"/>
              <a:t>bigdict.txt</a:t>
            </a:r>
            <a:r>
              <a:rPr lang="en-US" sz="1800" dirty="0" smtClean="0"/>
              <a:t> </a:t>
            </a:r>
          </a:p>
          <a:p>
            <a:pPr defTabSz="379413" eaLnBrk="1" hangingPunct="1">
              <a:lnSpc>
                <a:spcPct val="80000"/>
              </a:lnSpc>
              <a:spcBef>
                <a:spcPct val="20000"/>
              </a:spcBef>
              <a:buClr>
                <a:schemeClr val="hlink"/>
              </a:buClr>
              <a:buSzPct val="85000"/>
              <a:buFont typeface="Helvetica CE" charset="0"/>
              <a:buNone/>
            </a:pPr>
            <a:r>
              <a:rPr lang="en-US" sz="1800" dirty="0" smtClean="0"/>
              <a:t>Total words = 241104Total time = 225 ms</a:t>
            </a:r>
          </a:p>
          <a:p>
            <a:pPr defTabSz="379413" eaLnBrk="1" hangingPunct="1">
              <a:lnSpc>
                <a:spcPct val="80000"/>
              </a:lnSpc>
              <a:spcBef>
                <a:spcPct val="20000"/>
              </a:spcBef>
              <a:buClr>
                <a:schemeClr val="hlink"/>
              </a:buClr>
              <a:buSzPct val="85000"/>
              <a:buFont typeface="Helvetica CE" charset="0"/>
              <a:buNone/>
            </a:pPr>
            <a:r>
              <a:rPr lang="en-US" sz="1800" dirty="0" smtClean="0"/>
              <a:t>[ </a:t>
            </a:r>
            <a:r>
              <a:rPr lang="en-US" sz="1800" dirty="0" err="1" smtClean="0"/>
              <a:t>wordcount</a:t>
            </a:r>
            <a:r>
              <a:rPr lang="en-US" sz="1800" dirty="0" smtClean="0"/>
              <a:t> ]&gt; java </a:t>
            </a:r>
            <a:r>
              <a:rPr lang="en-US" sz="1800" dirty="0" err="1" smtClean="0"/>
              <a:t>WordCount</a:t>
            </a:r>
            <a:r>
              <a:rPr lang="en-US" sz="1800" dirty="0" smtClean="0"/>
              <a:t> </a:t>
            </a:r>
            <a:r>
              <a:rPr lang="en-US" sz="1800" dirty="0" err="1" smtClean="0"/>
              <a:t>bigdict.txt</a:t>
            </a:r>
            <a:r>
              <a:rPr lang="en-US" sz="1800" dirty="0" smtClean="0"/>
              <a:t> </a:t>
            </a:r>
          </a:p>
          <a:p>
            <a:pPr defTabSz="379413" eaLnBrk="1" hangingPunct="1">
              <a:lnSpc>
                <a:spcPct val="80000"/>
              </a:lnSpc>
              <a:spcBef>
                <a:spcPct val="20000"/>
              </a:spcBef>
              <a:buClr>
                <a:schemeClr val="hlink"/>
              </a:buClr>
              <a:buSzPct val="85000"/>
              <a:buFont typeface="Helvetica CE" charset="0"/>
              <a:buNone/>
            </a:pPr>
            <a:r>
              <a:rPr lang="en-US" sz="1800" dirty="0" smtClean="0"/>
              <a:t>Total words = 241104Total time = 226 ms</a:t>
            </a:r>
          </a:p>
          <a:p>
            <a:pPr defTabSz="379413" eaLnBrk="1" hangingPunct="1">
              <a:lnSpc>
                <a:spcPct val="80000"/>
              </a:lnSpc>
              <a:spcBef>
                <a:spcPct val="20000"/>
              </a:spcBef>
              <a:buClr>
                <a:schemeClr val="hlink"/>
              </a:buClr>
              <a:buSzPct val="85000"/>
              <a:buFont typeface="Helvetica CE" charset="0"/>
              <a:buNone/>
            </a:pPr>
            <a:endParaRPr lang="en-US" sz="1800" dirty="0" smtClean="0"/>
          </a:p>
          <a:p>
            <a:pPr defTabSz="379413" eaLnBrk="1" hangingPunct="1">
              <a:lnSpc>
                <a:spcPct val="80000"/>
              </a:lnSpc>
              <a:spcBef>
                <a:spcPct val="20000"/>
              </a:spcBef>
              <a:buClr>
                <a:schemeClr val="hlink"/>
              </a:buClr>
              <a:buSzPct val="85000"/>
              <a:buFont typeface="Helvetica CE" charset="0"/>
              <a:buNone/>
            </a:pPr>
            <a:r>
              <a:rPr lang="en-US" sz="1800" dirty="0" smtClean="0"/>
              <a:t>[ </a:t>
            </a:r>
            <a:r>
              <a:rPr lang="en-US" sz="1800" dirty="0" err="1" smtClean="0"/>
              <a:t>wordcount</a:t>
            </a:r>
            <a:r>
              <a:rPr lang="en-US" sz="1800" dirty="0" smtClean="0"/>
              <a:t> ]&gt; java </a:t>
            </a:r>
            <a:r>
              <a:rPr lang="en-US" sz="1800" dirty="0" err="1" smtClean="0"/>
              <a:t>WordCountParallel</a:t>
            </a:r>
            <a:r>
              <a:rPr lang="en-US" sz="1800" dirty="0" smtClean="0"/>
              <a:t> </a:t>
            </a:r>
            <a:r>
              <a:rPr lang="en-US" sz="1800" dirty="0" err="1" smtClean="0"/>
              <a:t>bigdict.txt</a:t>
            </a:r>
            <a:r>
              <a:rPr lang="en-US" sz="1800" dirty="0" smtClean="0"/>
              <a:t> 8 50000</a:t>
            </a:r>
          </a:p>
          <a:p>
            <a:pPr defTabSz="379413" eaLnBrk="1" hangingPunct="1">
              <a:lnSpc>
                <a:spcPct val="80000"/>
              </a:lnSpc>
              <a:spcBef>
                <a:spcPct val="20000"/>
              </a:spcBef>
              <a:buClr>
                <a:schemeClr val="hlink"/>
              </a:buClr>
              <a:buSzPct val="85000"/>
              <a:buFont typeface="Helvetica CE" charset="0"/>
              <a:buNone/>
            </a:pPr>
            <a:r>
              <a:rPr lang="en-US" sz="1800" dirty="0" smtClean="0"/>
              <a:t>Total words = 241104Total time = 148 ms</a:t>
            </a:r>
          </a:p>
          <a:p>
            <a:pPr defTabSz="379413" eaLnBrk="1" hangingPunct="1">
              <a:lnSpc>
                <a:spcPct val="80000"/>
              </a:lnSpc>
              <a:spcBef>
                <a:spcPct val="20000"/>
              </a:spcBef>
              <a:buClr>
                <a:schemeClr val="hlink"/>
              </a:buClr>
              <a:buSzPct val="85000"/>
              <a:buFont typeface="Helvetica CE" charset="0"/>
              <a:buNone/>
            </a:pPr>
            <a:r>
              <a:rPr lang="en-US" sz="1800" dirty="0" smtClean="0"/>
              <a:t>[ </a:t>
            </a:r>
            <a:r>
              <a:rPr lang="en-US" sz="1800" dirty="0" err="1" smtClean="0"/>
              <a:t>wordcount</a:t>
            </a:r>
            <a:r>
              <a:rPr lang="en-US" sz="1800" dirty="0" smtClean="0"/>
              <a:t> ]&gt; java </a:t>
            </a:r>
            <a:r>
              <a:rPr lang="en-US" sz="1800" dirty="0" err="1" smtClean="0"/>
              <a:t>WordCountParallel</a:t>
            </a:r>
            <a:r>
              <a:rPr lang="en-US" sz="1800" dirty="0" smtClean="0"/>
              <a:t> </a:t>
            </a:r>
            <a:r>
              <a:rPr lang="en-US" sz="1800" dirty="0" err="1" smtClean="0"/>
              <a:t>bigdict.txt</a:t>
            </a:r>
            <a:r>
              <a:rPr lang="en-US" sz="1800" dirty="0" smtClean="0"/>
              <a:t> 8 50000</a:t>
            </a:r>
          </a:p>
          <a:p>
            <a:pPr defTabSz="379413" eaLnBrk="1" hangingPunct="1">
              <a:lnSpc>
                <a:spcPct val="80000"/>
              </a:lnSpc>
              <a:spcBef>
                <a:spcPct val="20000"/>
              </a:spcBef>
              <a:buClr>
                <a:schemeClr val="hlink"/>
              </a:buClr>
              <a:buSzPct val="85000"/>
              <a:buFont typeface="Helvetica CE" charset="0"/>
              <a:buNone/>
            </a:pPr>
            <a:r>
              <a:rPr lang="en-US" sz="1800" dirty="0" smtClean="0"/>
              <a:t>Total words = 241104Total time = 148 ms</a:t>
            </a:r>
          </a:p>
          <a:p>
            <a:pPr defTabSz="379413" eaLnBrk="1" hangingPunct="1">
              <a:lnSpc>
                <a:spcPct val="80000"/>
              </a:lnSpc>
              <a:spcBef>
                <a:spcPct val="20000"/>
              </a:spcBef>
              <a:buClr>
                <a:schemeClr val="hlink"/>
              </a:buClr>
              <a:buSzPct val="85000"/>
              <a:buFont typeface="Helvetica CE" charset="0"/>
              <a:buNone/>
            </a:pPr>
            <a:endParaRPr lang="en-US" sz="1800" dirty="0" smtClean="0"/>
          </a:p>
          <a:p>
            <a:pPr defTabSz="379413" eaLnBrk="1" hangingPunct="1">
              <a:lnSpc>
                <a:spcPct val="80000"/>
              </a:lnSpc>
              <a:spcBef>
                <a:spcPct val="20000"/>
              </a:spcBef>
              <a:buClr>
                <a:schemeClr val="hlink"/>
              </a:buClr>
              <a:buSzPct val="85000"/>
              <a:buFont typeface="Helvetica CE" charset="0"/>
              <a:buNone/>
            </a:pPr>
            <a:r>
              <a:rPr lang="en-US" sz="1800" dirty="0" smtClean="0"/>
              <a:t>[ </a:t>
            </a:r>
            <a:r>
              <a:rPr lang="en-US" sz="1800" dirty="0" err="1" smtClean="0"/>
              <a:t>wordcount</a:t>
            </a:r>
            <a:r>
              <a:rPr lang="en-US" sz="1800" dirty="0" smtClean="0"/>
              <a:t> ]&gt; java </a:t>
            </a:r>
            <a:r>
              <a:rPr lang="en-US" sz="1800" dirty="0" err="1" smtClean="0"/>
              <a:t>WordCountParallelAtomicInt</a:t>
            </a:r>
            <a:r>
              <a:rPr lang="en-US" sz="1800" dirty="0" smtClean="0"/>
              <a:t> </a:t>
            </a:r>
            <a:r>
              <a:rPr lang="en-US" sz="1800" dirty="0" err="1" smtClean="0"/>
              <a:t>bigdict.txt</a:t>
            </a:r>
            <a:r>
              <a:rPr lang="en-US" sz="1800" dirty="0" smtClean="0"/>
              <a:t> 8 50000</a:t>
            </a:r>
          </a:p>
          <a:p>
            <a:pPr defTabSz="379413" eaLnBrk="1" hangingPunct="1">
              <a:lnSpc>
                <a:spcPct val="80000"/>
              </a:lnSpc>
              <a:spcBef>
                <a:spcPct val="20000"/>
              </a:spcBef>
              <a:buClr>
                <a:schemeClr val="hlink"/>
              </a:buClr>
              <a:buSzPct val="85000"/>
              <a:buFont typeface="Helvetica CE" charset="0"/>
              <a:buNone/>
            </a:pPr>
            <a:r>
              <a:rPr lang="en-US" sz="1800" dirty="0" smtClean="0"/>
              <a:t>Total words = 241104Total time = 133 ms</a:t>
            </a:r>
          </a:p>
          <a:p>
            <a:pPr defTabSz="379413" eaLnBrk="1" hangingPunct="1">
              <a:lnSpc>
                <a:spcPct val="80000"/>
              </a:lnSpc>
              <a:spcBef>
                <a:spcPct val="20000"/>
              </a:spcBef>
              <a:buClr>
                <a:schemeClr val="hlink"/>
              </a:buClr>
              <a:buSzPct val="85000"/>
              <a:buFont typeface="Helvetica CE" charset="0"/>
              <a:buNone/>
            </a:pPr>
            <a:r>
              <a:rPr lang="en-US" sz="1800" dirty="0" smtClean="0"/>
              <a:t>[ </a:t>
            </a:r>
            <a:r>
              <a:rPr lang="en-US" sz="1800" dirty="0" err="1" smtClean="0"/>
              <a:t>wordcount</a:t>
            </a:r>
            <a:r>
              <a:rPr lang="en-US" sz="1800" dirty="0" smtClean="0"/>
              <a:t> ]&gt; java </a:t>
            </a:r>
            <a:r>
              <a:rPr lang="en-US" sz="1800" dirty="0" err="1" smtClean="0"/>
              <a:t>WordCountParallelAtomicInt</a:t>
            </a:r>
            <a:r>
              <a:rPr lang="en-US" sz="1800" dirty="0" smtClean="0"/>
              <a:t> </a:t>
            </a:r>
            <a:r>
              <a:rPr lang="en-US" sz="1800" dirty="0" err="1" smtClean="0"/>
              <a:t>bigdict.txt</a:t>
            </a:r>
            <a:r>
              <a:rPr lang="en-US" sz="1800" dirty="0" smtClean="0"/>
              <a:t> 8 50000</a:t>
            </a:r>
          </a:p>
          <a:p>
            <a:pPr defTabSz="379413" eaLnBrk="1" hangingPunct="1">
              <a:lnSpc>
                <a:spcPct val="80000"/>
              </a:lnSpc>
              <a:spcBef>
                <a:spcPct val="20000"/>
              </a:spcBef>
              <a:buClr>
                <a:schemeClr val="hlink"/>
              </a:buClr>
              <a:buSzPct val="85000"/>
              <a:buFont typeface="Helvetica CE" charset="0"/>
              <a:buNone/>
            </a:pPr>
            <a:r>
              <a:rPr lang="en-US" sz="1800" dirty="0" smtClean="0"/>
              <a:t>Total words = 241104Total time = 132 ms</a:t>
            </a:r>
            <a:endParaRPr lang="en-US" sz="1800" dirty="0" smtClean="0">
              <a:latin typeface="Courier"/>
              <a:cs typeface="Courier"/>
            </a:endParaRPr>
          </a:p>
        </p:txBody>
      </p:sp>
      <p:sp>
        <p:nvSpPr>
          <p:cNvPr id="8" name="Footer Placeholder 7"/>
          <p:cNvSpPr>
            <a:spLocks noGrp="1"/>
          </p:cNvSpPr>
          <p:nvPr>
            <p:ph type="ftr" sz="quarter" idx="11"/>
          </p:nvPr>
        </p:nvSpPr>
        <p:spPr>
          <a:xfrm>
            <a:off x="107950" y="179388"/>
            <a:ext cx="5399088" cy="252412"/>
          </a:xfrm>
          <a:noFill/>
        </p:spPr>
        <p:txBody>
          <a:bodyPr/>
          <a:lstStyle/>
          <a:p>
            <a:r>
              <a:rPr lang="en-US" dirty="0" smtClean="0"/>
              <a:t>Parallelism</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7346" name="Date Placeholder 3"/>
          <p:cNvSpPr>
            <a:spLocks noGrp="1"/>
          </p:cNvSpPr>
          <p:nvPr>
            <p:ph type="dt" sz="quarter" idx="10"/>
          </p:nvPr>
        </p:nvSpPr>
        <p:spPr>
          <a:noFill/>
        </p:spPr>
        <p:txBody>
          <a:bodyPr/>
          <a:lstStyle/>
          <a:p>
            <a:r>
              <a:rPr lang="en-US" smtClean="0"/>
              <a:t>© Oscar Nierstrasz</a:t>
            </a:r>
            <a:endParaRPr lang="de-CH" smtClean="0"/>
          </a:p>
        </p:txBody>
      </p:sp>
      <p:sp>
        <p:nvSpPr>
          <p:cNvPr id="57348" name="Slide Number Placeholder 5"/>
          <p:cNvSpPr>
            <a:spLocks noGrp="1"/>
          </p:cNvSpPr>
          <p:nvPr>
            <p:ph type="sldNum" sz="quarter" idx="12"/>
          </p:nvPr>
        </p:nvSpPr>
        <p:spPr>
          <a:noFill/>
        </p:spPr>
        <p:txBody>
          <a:bodyPr/>
          <a:lstStyle/>
          <a:p>
            <a:fld id="{5A21C076-C95C-6F40-9AB0-8EAC490A1F5C}" type="slidenum">
              <a:rPr lang="de-CH" smtClean="0"/>
              <a:pPr/>
              <a:t>45</a:t>
            </a:fld>
            <a:endParaRPr lang="de-CH" sz="1400" smtClean="0">
              <a:solidFill>
                <a:srgbClr val="7E7E7E"/>
              </a:solidFill>
              <a:latin typeface="Times" charset="0"/>
            </a:endParaRPr>
          </a:p>
        </p:txBody>
      </p:sp>
      <p:sp>
        <p:nvSpPr>
          <p:cNvPr id="57349" name="Rectangle 2"/>
          <p:cNvSpPr>
            <a:spLocks noGrp="1" noChangeArrowheads="1"/>
          </p:cNvSpPr>
          <p:nvPr>
            <p:ph type="title"/>
          </p:nvPr>
        </p:nvSpPr>
        <p:spPr/>
        <p:txBody>
          <a:bodyPr/>
          <a:lstStyle/>
          <a:p>
            <a:r>
              <a:rPr lang="en-US" dirty="0" err="1" smtClean="0"/>
              <a:t>WordCount</a:t>
            </a:r>
            <a:r>
              <a:rPr lang="en-US" dirty="0" smtClean="0"/>
              <a:t> example – </a:t>
            </a:r>
            <a:r>
              <a:rPr lang="en-US" dirty="0" err="1" smtClean="0"/>
              <a:t>macbookpro</a:t>
            </a:r>
            <a:r>
              <a:rPr lang="en-US" dirty="0" smtClean="0"/>
              <a:t> (2 core; 4 virtual)</a:t>
            </a:r>
            <a:endParaRPr lang="en-US" sz="2000" dirty="0"/>
          </a:p>
        </p:txBody>
      </p:sp>
      <p:sp>
        <p:nvSpPr>
          <p:cNvPr id="8" name="Footer Placeholder 7"/>
          <p:cNvSpPr>
            <a:spLocks noGrp="1"/>
          </p:cNvSpPr>
          <p:nvPr>
            <p:ph type="ftr" sz="quarter" idx="11"/>
          </p:nvPr>
        </p:nvSpPr>
        <p:spPr>
          <a:xfrm>
            <a:off x="107950" y="179388"/>
            <a:ext cx="5399088" cy="252412"/>
          </a:xfrm>
          <a:noFill/>
        </p:spPr>
        <p:txBody>
          <a:bodyPr/>
          <a:lstStyle/>
          <a:p>
            <a:r>
              <a:rPr lang="en-US" dirty="0" smtClean="0"/>
              <a:t>Parallelism</a:t>
            </a:r>
          </a:p>
        </p:txBody>
      </p:sp>
      <p:graphicFrame>
        <p:nvGraphicFramePr>
          <p:cNvPr id="9" name="Chart 8"/>
          <p:cNvGraphicFramePr/>
          <p:nvPr/>
        </p:nvGraphicFramePr>
        <p:xfrm>
          <a:off x="76200" y="1524000"/>
          <a:ext cx="8991600" cy="50292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7346" name="Date Placeholder 3"/>
          <p:cNvSpPr>
            <a:spLocks noGrp="1"/>
          </p:cNvSpPr>
          <p:nvPr>
            <p:ph type="dt" sz="quarter" idx="10"/>
          </p:nvPr>
        </p:nvSpPr>
        <p:spPr>
          <a:noFill/>
        </p:spPr>
        <p:txBody>
          <a:bodyPr/>
          <a:lstStyle/>
          <a:p>
            <a:r>
              <a:rPr lang="en-US" smtClean="0"/>
              <a:t>© Oscar Nierstrasz</a:t>
            </a:r>
            <a:endParaRPr lang="de-CH" smtClean="0"/>
          </a:p>
        </p:txBody>
      </p:sp>
      <p:sp>
        <p:nvSpPr>
          <p:cNvPr id="57348" name="Slide Number Placeholder 5"/>
          <p:cNvSpPr>
            <a:spLocks noGrp="1"/>
          </p:cNvSpPr>
          <p:nvPr>
            <p:ph type="sldNum" sz="quarter" idx="12"/>
          </p:nvPr>
        </p:nvSpPr>
        <p:spPr>
          <a:noFill/>
        </p:spPr>
        <p:txBody>
          <a:bodyPr/>
          <a:lstStyle/>
          <a:p>
            <a:fld id="{5A21C076-C95C-6F40-9AB0-8EAC490A1F5C}" type="slidenum">
              <a:rPr lang="de-CH" smtClean="0"/>
              <a:pPr/>
              <a:t>46</a:t>
            </a:fld>
            <a:endParaRPr lang="de-CH" sz="1400" smtClean="0">
              <a:solidFill>
                <a:srgbClr val="7E7E7E"/>
              </a:solidFill>
              <a:latin typeface="Times" charset="0"/>
            </a:endParaRPr>
          </a:p>
        </p:txBody>
      </p:sp>
      <p:sp>
        <p:nvSpPr>
          <p:cNvPr id="57349" name="Rectangle 2"/>
          <p:cNvSpPr>
            <a:spLocks noGrp="1" noChangeArrowheads="1"/>
          </p:cNvSpPr>
          <p:nvPr>
            <p:ph type="title"/>
          </p:nvPr>
        </p:nvSpPr>
        <p:spPr/>
        <p:txBody>
          <a:bodyPr/>
          <a:lstStyle/>
          <a:p>
            <a:r>
              <a:rPr lang="en-US" dirty="0" err="1" smtClean="0"/>
              <a:t>WordCount</a:t>
            </a:r>
            <a:r>
              <a:rPr lang="en-US" dirty="0" smtClean="0"/>
              <a:t> example</a:t>
            </a:r>
            <a:endParaRPr lang="en-US" sz="2000" dirty="0"/>
          </a:p>
        </p:txBody>
      </p:sp>
      <p:sp>
        <p:nvSpPr>
          <p:cNvPr id="8" name="Footer Placeholder 7"/>
          <p:cNvSpPr>
            <a:spLocks noGrp="1"/>
          </p:cNvSpPr>
          <p:nvPr>
            <p:ph type="ftr" sz="quarter" idx="11"/>
          </p:nvPr>
        </p:nvSpPr>
        <p:spPr>
          <a:xfrm>
            <a:off x="107950" y="179388"/>
            <a:ext cx="5399088" cy="252412"/>
          </a:xfrm>
          <a:noFill/>
        </p:spPr>
        <p:txBody>
          <a:bodyPr/>
          <a:lstStyle/>
          <a:p>
            <a:r>
              <a:rPr lang="en-US" dirty="0" smtClean="0"/>
              <a:t>Parallelism</a:t>
            </a:r>
          </a:p>
        </p:txBody>
      </p:sp>
      <p:graphicFrame>
        <p:nvGraphicFramePr>
          <p:cNvPr id="7" name="Chart 6"/>
          <p:cNvGraphicFramePr/>
          <p:nvPr/>
        </p:nvGraphicFramePr>
        <p:xfrm>
          <a:off x="0" y="1524000"/>
          <a:ext cx="9144000" cy="50292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7346" name="Date Placeholder 3"/>
          <p:cNvSpPr>
            <a:spLocks noGrp="1"/>
          </p:cNvSpPr>
          <p:nvPr>
            <p:ph type="dt" sz="quarter" idx="10"/>
          </p:nvPr>
        </p:nvSpPr>
        <p:spPr>
          <a:noFill/>
        </p:spPr>
        <p:txBody>
          <a:bodyPr/>
          <a:lstStyle/>
          <a:p>
            <a:r>
              <a:rPr lang="en-US" smtClean="0"/>
              <a:t>© Oscar Nierstrasz</a:t>
            </a:r>
            <a:endParaRPr lang="de-CH" smtClean="0"/>
          </a:p>
        </p:txBody>
      </p:sp>
      <p:sp>
        <p:nvSpPr>
          <p:cNvPr id="57348" name="Slide Number Placeholder 5"/>
          <p:cNvSpPr>
            <a:spLocks noGrp="1"/>
          </p:cNvSpPr>
          <p:nvPr>
            <p:ph type="sldNum" sz="quarter" idx="12"/>
          </p:nvPr>
        </p:nvSpPr>
        <p:spPr>
          <a:noFill/>
        </p:spPr>
        <p:txBody>
          <a:bodyPr/>
          <a:lstStyle/>
          <a:p>
            <a:fld id="{5A21C076-C95C-6F40-9AB0-8EAC490A1F5C}" type="slidenum">
              <a:rPr lang="de-CH" smtClean="0"/>
              <a:pPr/>
              <a:t>47</a:t>
            </a:fld>
            <a:endParaRPr lang="de-CH" sz="1400" smtClean="0">
              <a:solidFill>
                <a:srgbClr val="7E7E7E"/>
              </a:solidFill>
              <a:latin typeface="Times" charset="0"/>
            </a:endParaRPr>
          </a:p>
        </p:txBody>
      </p:sp>
      <p:sp>
        <p:nvSpPr>
          <p:cNvPr id="57349" name="Rectangle 2"/>
          <p:cNvSpPr>
            <a:spLocks noGrp="1" noChangeArrowheads="1"/>
          </p:cNvSpPr>
          <p:nvPr>
            <p:ph type="title"/>
          </p:nvPr>
        </p:nvSpPr>
        <p:spPr/>
        <p:txBody>
          <a:bodyPr/>
          <a:lstStyle/>
          <a:p>
            <a:r>
              <a:rPr lang="en-US" dirty="0" err="1" smtClean="0"/>
              <a:t>WordCount</a:t>
            </a:r>
            <a:r>
              <a:rPr lang="en-US" dirty="0" smtClean="0"/>
              <a:t> example</a:t>
            </a:r>
            <a:endParaRPr lang="en-US" sz="2000" dirty="0"/>
          </a:p>
        </p:txBody>
      </p:sp>
      <p:sp>
        <p:nvSpPr>
          <p:cNvPr id="8" name="Footer Placeholder 7"/>
          <p:cNvSpPr>
            <a:spLocks noGrp="1"/>
          </p:cNvSpPr>
          <p:nvPr>
            <p:ph type="ftr" sz="quarter" idx="11"/>
          </p:nvPr>
        </p:nvSpPr>
        <p:spPr>
          <a:xfrm>
            <a:off x="107950" y="179388"/>
            <a:ext cx="5399088" cy="252412"/>
          </a:xfrm>
          <a:noFill/>
        </p:spPr>
        <p:txBody>
          <a:bodyPr/>
          <a:lstStyle/>
          <a:p>
            <a:r>
              <a:rPr lang="en-US" dirty="0" smtClean="0"/>
              <a:t>Parallelism</a:t>
            </a:r>
          </a:p>
        </p:txBody>
      </p:sp>
      <p:graphicFrame>
        <p:nvGraphicFramePr>
          <p:cNvPr id="7" name="Chart 6"/>
          <p:cNvGraphicFramePr/>
          <p:nvPr/>
        </p:nvGraphicFramePr>
        <p:xfrm>
          <a:off x="0" y="1524000"/>
          <a:ext cx="9144000" cy="50292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9090" name="Date Placeholder 3"/>
          <p:cNvSpPr>
            <a:spLocks noGrp="1"/>
          </p:cNvSpPr>
          <p:nvPr>
            <p:ph type="dt" sz="quarter" idx="10"/>
          </p:nvPr>
        </p:nvSpPr>
        <p:spPr>
          <a:noFill/>
        </p:spPr>
        <p:txBody>
          <a:bodyPr/>
          <a:lstStyle/>
          <a:p>
            <a:r>
              <a:rPr lang="en-US" smtClean="0"/>
              <a:t>© Oscar Nierstrasz</a:t>
            </a:r>
            <a:endParaRPr lang="de-CH" smtClean="0"/>
          </a:p>
        </p:txBody>
      </p:sp>
      <p:sp>
        <p:nvSpPr>
          <p:cNvPr id="89091" name="Footer Placeholder 4"/>
          <p:cNvSpPr>
            <a:spLocks noGrp="1"/>
          </p:cNvSpPr>
          <p:nvPr>
            <p:ph type="ftr" sz="quarter" idx="11"/>
          </p:nvPr>
        </p:nvSpPr>
        <p:spPr>
          <a:noFill/>
        </p:spPr>
        <p:txBody>
          <a:bodyPr/>
          <a:lstStyle/>
          <a:p>
            <a:r>
              <a:rPr lang="en-US" smtClean="0"/>
              <a:t>Architectural Styles for Concurrency</a:t>
            </a:r>
            <a:endParaRPr lang="de-CH" smtClean="0"/>
          </a:p>
        </p:txBody>
      </p:sp>
      <p:sp>
        <p:nvSpPr>
          <p:cNvPr id="89092" name="Slide Number Placeholder 5"/>
          <p:cNvSpPr>
            <a:spLocks noGrp="1"/>
          </p:cNvSpPr>
          <p:nvPr>
            <p:ph type="sldNum" sz="quarter" idx="12"/>
          </p:nvPr>
        </p:nvSpPr>
        <p:spPr>
          <a:noFill/>
        </p:spPr>
        <p:txBody>
          <a:bodyPr/>
          <a:lstStyle/>
          <a:p>
            <a:fld id="{7D8DCFDA-817E-214C-9D06-B7AFA65DD99A}" type="slidenum">
              <a:rPr lang="de-CH" smtClean="0"/>
              <a:pPr/>
              <a:t>48</a:t>
            </a:fld>
            <a:endParaRPr lang="de-CH" sz="1400" smtClean="0">
              <a:solidFill>
                <a:srgbClr val="7E7E7E"/>
              </a:solidFill>
              <a:latin typeface="Times" charset="0"/>
            </a:endParaRPr>
          </a:p>
        </p:txBody>
      </p:sp>
      <p:sp>
        <p:nvSpPr>
          <p:cNvPr id="89093" name="Rectangle 4"/>
          <p:cNvSpPr>
            <a:spLocks noGrp="1" noChangeArrowheads="1"/>
          </p:cNvSpPr>
          <p:nvPr>
            <p:ph type="title"/>
          </p:nvPr>
        </p:nvSpPr>
        <p:spPr/>
        <p:txBody>
          <a:bodyPr/>
          <a:lstStyle/>
          <a:p>
            <a:r>
              <a:rPr lang="en-US"/>
              <a:t>What you should know!</a:t>
            </a:r>
          </a:p>
        </p:txBody>
      </p:sp>
      <p:sp>
        <p:nvSpPr>
          <p:cNvPr id="89094" name="Rectangle 5"/>
          <p:cNvSpPr>
            <a:spLocks noGrp="1" noChangeArrowheads="1"/>
          </p:cNvSpPr>
          <p:nvPr>
            <p:ph type="body" idx="1"/>
          </p:nvPr>
        </p:nvSpPr>
        <p:spPr/>
        <p:txBody>
          <a:bodyPr/>
          <a:lstStyle/>
          <a:p>
            <a:r>
              <a:rPr lang="en-US" i="1" dirty="0" smtClean="0"/>
              <a:t>What is the difference between Concurrent Computing and Parallel Computing?</a:t>
            </a:r>
          </a:p>
          <a:p>
            <a:r>
              <a:rPr lang="en-US" i="1" dirty="0" smtClean="0"/>
              <a:t>Why you execute code in parallel?</a:t>
            </a:r>
          </a:p>
          <a:p>
            <a:r>
              <a:rPr lang="en-US" i="1" dirty="0" smtClean="0"/>
              <a:t>Which kind of problem decomposition you can apply?</a:t>
            </a:r>
          </a:p>
          <a:p>
            <a:r>
              <a:rPr lang="en-US" i="1" dirty="0" smtClean="0"/>
              <a:t>Which are the main functionality of the </a:t>
            </a:r>
            <a:r>
              <a:rPr lang="en-US" i="1" dirty="0" err="1" smtClean="0"/>
              <a:t>java.util.concurrent</a:t>
            </a:r>
            <a:r>
              <a:rPr lang="en-US" i="1" dirty="0" smtClean="0"/>
              <a:t> package of Java?</a:t>
            </a:r>
          </a:p>
          <a:p>
            <a:pPr>
              <a:buNone/>
            </a:pPr>
            <a:endParaRPr lang="en-US" i="1" dirty="0" smtClean="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166" name="Rectangle 3"/>
          <p:cNvSpPr>
            <a:spLocks noGrp="1" noChangeArrowheads="1"/>
          </p:cNvSpPr>
          <p:nvPr>
            <p:ph type="title"/>
          </p:nvPr>
        </p:nvSpPr>
        <p:spPr/>
        <p:txBody>
          <a:bodyPr/>
          <a:lstStyle/>
          <a:p>
            <a:pPr eaLnBrk="1" hangingPunct="1"/>
            <a:r>
              <a:rPr lang="en-US" dirty="0" smtClean="0"/>
              <a:t>License</a:t>
            </a:r>
            <a:endParaRPr lang="en-US" dirty="0"/>
          </a:p>
        </p:txBody>
      </p:sp>
      <p:sp>
        <p:nvSpPr>
          <p:cNvPr id="92162" name="Date Placeholder 3"/>
          <p:cNvSpPr>
            <a:spLocks noGrp="1"/>
          </p:cNvSpPr>
          <p:nvPr>
            <p:ph type="dt" sz="half" idx="10"/>
          </p:nvPr>
        </p:nvSpPr>
        <p:spPr>
          <a:noFill/>
        </p:spPr>
        <p:txBody>
          <a:bodyPr/>
          <a:lstStyle/>
          <a:p>
            <a:r>
              <a:rPr lang="de-CH" smtClean="0">
                <a:latin typeface="Helvetica" charset="0"/>
              </a:rPr>
              <a:t>© Oscar Nierstrasz</a:t>
            </a:r>
          </a:p>
        </p:txBody>
      </p:sp>
      <p:sp>
        <p:nvSpPr>
          <p:cNvPr id="92163" name="Footer Placeholder 4"/>
          <p:cNvSpPr>
            <a:spLocks noGrp="1"/>
          </p:cNvSpPr>
          <p:nvPr>
            <p:ph type="ftr" sz="quarter" idx="11"/>
          </p:nvPr>
        </p:nvSpPr>
        <p:spPr>
          <a:noFill/>
        </p:spPr>
        <p:txBody>
          <a:bodyPr/>
          <a:lstStyle/>
          <a:p>
            <a:r>
              <a:rPr lang="de-CH" smtClean="0">
                <a:latin typeface="Helvetica" charset="0"/>
              </a:rPr>
              <a:t>ESE — Introduction</a:t>
            </a:r>
          </a:p>
        </p:txBody>
      </p:sp>
      <p:grpSp>
        <p:nvGrpSpPr>
          <p:cNvPr id="2" name="Group 11"/>
          <p:cNvGrpSpPr/>
          <p:nvPr/>
        </p:nvGrpSpPr>
        <p:grpSpPr>
          <a:xfrm>
            <a:off x="762000" y="1600200"/>
            <a:ext cx="7620000" cy="4401204"/>
            <a:chOff x="762000" y="1600200"/>
            <a:chExt cx="7620000" cy="4401204"/>
          </a:xfrm>
        </p:grpSpPr>
        <p:sp>
          <p:nvSpPr>
            <p:cNvPr id="92165" name="Rectangle 2"/>
            <p:cNvSpPr>
              <a:spLocks noChangeArrowheads="1"/>
            </p:cNvSpPr>
            <p:nvPr/>
          </p:nvSpPr>
          <p:spPr bwMode="auto">
            <a:xfrm>
              <a:off x="762000" y="1600200"/>
              <a:ext cx="7620000" cy="4401204"/>
            </a:xfrm>
            <a:prstGeom prst="rect">
              <a:avLst/>
            </a:prstGeom>
            <a:solidFill>
              <a:srgbClr val="FFFFCC"/>
            </a:solidFill>
            <a:ln w="9525">
              <a:solidFill>
                <a:schemeClr val="tx1"/>
              </a:solidFill>
              <a:miter lim="800000"/>
              <a:headEnd/>
              <a:tailEnd/>
            </a:ln>
          </p:spPr>
          <p:txBody>
            <a:bodyPr>
              <a:prstTxWarp prst="textNoShape">
                <a:avLst/>
              </a:prstTxWarp>
              <a:spAutoFit/>
            </a:bodyPr>
            <a:lstStyle/>
            <a:p>
              <a:pPr marL="192088" indent="-192088"/>
              <a:endParaRPr lang="en-US" sz="1400" b="1" dirty="0">
                <a:solidFill>
                  <a:srgbClr val="000000"/>
                </a:solidFill>
              </a:endParaRPr>
            </a:p>
            <a:p>
              <a:pPr marL="192088" indent="-192088"/>
              <a:endParaRPr lang="en-US" sz="1400" b="1" dirty="0">
                <a:solidFill>
                  <a:srgbClr val="000000"/>
                </a:solidFill>
              </a:endParaRPr>
            </a:p>
            <a:p>
              <a:pPr marL="192088" indent="-192088"/>
              <a:endParaRPr lang="en-US" sz="1400" b="1" dirty="0">
                <a:solidFill>
                  <a:srgbClr val="000000"/>
                </a:solidFill>
              </a:endParaRPr>
            </a:p>
            <a:p>
              <a:pPr marL="192088" indent="-192088"/>
              <a:endParaRPr lang="en-US" sz="1400" b="1" dirty="0">
                <a:solidFill>
                  <a:srgbClr val="000000"/>
                </a:solidFill>
              </a:endParaRPr>
            </a:p>
            <a:p>
              <a:pPr marL="192088" indent="-192088"/>
              <a:endParaRPr lang="en-US" sz="1400" b="1" dirty="0">
                <a:solidFill>
                  <a:srgbClr val="000000"/>
                </a:solidFill>
              </a:endParaRPr>
            </a:p>
            <a:p>
              <a:pPr marL="192088" indent="-192088" algn="ctr"/>
              <a:r>
                <a:rPr lang="en-US" sz="1400" b="1" dirty="0">
                  <a:solidFill>
                    <a:srgbClr val="000000"/>
                  </a:solidFill>
                </a:rPr>
                <a:t>Attribution-</a:t>
              </a:r>
              <a:r>
                <a:rPr lang="en-US" sz="1400" b="1" dirty="0" err="1">
                  <a:solidFill>
                    <a:srgbClr val="000000"/>
                  </a:solidFill>
                </a:rPr>
                <a:t>ShareAlike</a:t>
              </a:r>
              <a:r>
                <a:rPr lang="en-US" sz="1400" b="1" dirty="0">
                  <a:solidFill>
                    <a:srgbClr val="000000"/>
                  </a:solidFill>
                </a:rPr>
                <a:t> 3.0 </a:t>
              </a:r>
              <a:r>
                <a:rPr lang="en-US" sz="1400" b="1" dirty="0" err="1">
                  <a:solidFill>
                    <a:srgbClr val="000000"/>
                  </a:solidFill>
                </a:rPr>
                <a:t>Unported</a:t>
              </a:r>
              <a:endParaRPr lang="en-US" sz="1400" b="1" dirty="0">
                <a:solidFill>
                  <a:srgbClr val="000000"/>
                </a:solidFill>
              </a:endParaRPr>
            </a:p>
            <a:p>
              <a:pPr marL="192088" indent="-192088"/>
              <a:r>
                <a:rPr lang="en-US" sz="1400" b="1" i="1" dirty="0">
                  <a:solidFill>
                    <a:srgbClr val="000000"/>
                  </a:solidFill>
                </a:rPr>
                <a:t>You are free:</a:t>
              </a:r>
              <a:endParaRPr lang="en-US" sz="1400" dirty="0">
                <a:solidFill>
                  <a:srgbClr val="000000"/>
                </a:solidFill>
              </a:endParaRPr>
            </a:p>
            <a:p>
              <a:pPr lvl="1"/>
              <a:r>
                <a:rPr lang="en-US" sz="1400" b="1" dirty="0">
                  <a:solidFill>
                    <a:srgbClr val="000000"/>
                  </a:solidFill>
                </a:rPr>
                <a:t>to Share</a:t>
              </a:r>
              <a:r>
                <a:rPr lang="en-US" sz="1400" dirty="0">
                  <a:solidFill>
                    <a:srgbClr val="000000"/>
                  </a:solidFill>
                </a:rPr>
                <a:t> — to copy, distribute and transmit the work</a:t>
              </a:r>
            </a:p>
            <a:p>
              <a:pPr lvl="1"/>
              <a:r>
                <a:rPr lang="en-US" sz="1400" b="1" dirty="0">
                  <a:solidFill>
                    <a:srgbClr val="000000"/>
                  </a:solidFill>
                </a:rPr>
                <a:t>to Remix</a:t>
              </a:r>
              <a:r>
                <a:rPr lang="en-US" sz="1400" dirty="0">
                  <a:solidFill>
                    <a:srgbClr val="000000"/>
                  </a:solidFill>
                </a:rPr>
                <a:t> — to adapt the work</a:t>
              </a:r>
            </a:p>
            <a:p>
              <a:pPr marL="192088" indent="-192088"/>
              <a:endParaRPr lang="en-US" sz="1400" b="1" i="1" dirty="0">
                <a:solidFill>
                  <a:srgbClr val="000000"/>
                </a:solidFill>
              </a:endParaRPr>
            </a:p>
            <a:p>
              <a:pPr marL="192088" indent="-192088"/>
              <a:r>
                <a:rPr lang="en-US" sz="1400" b="1" i="1" dirty="0">
                  <a:solidFill>
                    <a:srgbClr val="000000"/>
                  </a:solidFill>
                </a:rPr>
                <a:t>Under the following conditions:</a:t>
              </a:r>
              <a:endParaRPr lang="en-US" sz="1400" dirty="0">
                <a:solidFill>
                  <a:srgbClr val="000000"/>
                </a:solidFill>
              </a:endParaRPr>
            </a:p>
            <a:p>
              <a:pPr lvl="1"/>
              <a:r>
                <a:rPr lang="en-US" sz="1400" b="1" dirty="0">
                  <a:solidFill>
                    <a:srgbClr val="000000"/>
                  </a:solidFill>
                </a:rPr>
                <a:t>Attribution.</a:t>
              </a:r>
              <a:r>
                <a:rPr lang="en-US" sz="1400" dirty="0">
                  <a:solidFill>
                    <a:srgbClr val="000000"/>
                  </a:solidFill>
                </a:rPr>
                <a:t> You must attribute the work in the manner specified by the author or licensor (but not in any way that suggests that they endorse you or your use of the work).</a:t>
              </a:r>
            </a:p>
            <a:p>
              <a:pPr lvl="1"/>
              <a:r>
                <a:rPr lang="en-US" sz="1400" b="1" dirty="0">
                  <a:solidFill>
                    <a:srgbClr val="000000"/>
                  </a:solidFill>
                </a:rPr>
                <a:t>Share Alike.</a:t>
              </a:r>
              <a:r>
                <a:rPr lang="en-US" sz="1400" dirty="0">
                  <a:solidFill>
                    <a:srgbClr val="000000"/>
                  </a:solidFill>
                </a:rPr>
                <a:t> If you alter, transform, or build upon this work, you may distribute the resulting work only under the same, similar or a compatible license.</a:t>
              </a:r>
            </a:p>
            <a:p>
              <a:pPr marL="192088" indent="-192088"/>
              <a:r>
                <a:rPr lang="en-US" sz="1400" dirty="0">
                  <a:solidFill>
                    <a:srgbClr val="000000"/>
                  </a:solidFill>
                </a:rPr>
                <a:t>For any reuse or distribution, you must make clear to others the license terms of this work. The best way to do this is with a link to this web page.</a:t>
              </a:r>
            </a:p>
            <a:p>
              <a:pPr marL="192088" indent="-192088"/>
              <a:r>
                <a:rPr lang="en-US" sz="1400" dirty="0">
                  <a:solidFill>
                    <a:srgbClr val="000000"/>
                  </a:solidFill>
                </a:rPr>
                <a:t>Any of the above conditions can be waived if you get permission from the copyright holder.</a:t>
              </a:r>
            </a:p>
            <a:p>
              <a:pPr marL="192088" indent="-192088"/>
              <a:r>
                <a:rPr lang="en-US" sz="1400" dirty="0">
                  <a:solidFill>
                    <a:srgbClr val="000000"/>
                  </a:solidFill>
                </a:rPr>
                <a:t>Nothing in this license impairs or restricts the author's moral rights.</a:t>
              </a:r>
            </a:p>
          </p:txBody>
        </p:sp>
        <p:pic>
          <p:nvPicPr>
            <p:cNvPr id="92168" name="Picture 5" descr="logo_deed"/>
            <p:cNvPicPr>
              <a:picLocks noChangeAspect="1" noChangeArrowheads="1"/>
            </p:cNvPicPr>
            <p:nvPr/>
          </p:nvPicPr>
          <p:blipFill>
            <a:blip r:embed="rId3"/>
            <a:srcRect/>
            <a:stretch>
              <a:fillRect/>
            </a:stretch>
          </p:blipFill>
          <p:spPr bwMode="auto">
            <a:xfrm>
              <a:off x="3319367" y="1828800"/>
              <a:ext cx="2509837" cy="708025"/>
            </a:xfrm>
            <a:prstGeom prst="rect">
              <a:avLst/>
            </a:prstGeom>
            <a:noFill/>
            <a:ln w="9525">
              <a:noFill/>
              <a:miter lim="800000"/>
              <a:headEnd/>
              <a:tailEnd/>
            </a:ln>
          </p:spPr>
        </p:pic>
      </p:grpSp>
      <p:sp>
        <p:nvSpPr>
          <p:cNvPr id="10" name="Rectangle 9"/>
          <p:cNvSpPr/>
          <p:nvPr/>
        </p:nvSpPr>
        <p:spPr>
          <a:xfrm>
            <a:off x="1676400" y="6076890"/>
            <a:ext cx="5791200" cy="400110"/>
          </a:xfrm>
          <a:prstGeom prst="rect">
            <a:avLst/>
          </a:prstGeom>
          <a:solidFill>
            <a:srgbClr val="FFFDD7"/>
          </a:solidFill>
          <a:ln>
            <a:noFill/>
          </a:ln>
        </p:spPr>
        <p:txBody>
          <a:bodyPr wrap="square">
            <a:spAutoFit/>
          </a:bodyPr>
          <a:lstStyle/>
          <a:p>
            <a:pPr algn="ctr" eaLnBrk="1" hangingPunct="1">
              <a:buNone/>
            </a:pPr>
            <a:r>
              <a:rPr lang="en-US" sz="2000" dirty="0" smtClean="0">
                <a:latin typeface="Helvetica (Body)"/>
                <a:cs typeface="Helvetica (Body)"/>
              </a:rPr>
              <a:t>http://creativecommons.org/licenses/by-sa/3.0/</a:t>
            </a:r>
            <a:endParaRPr lang="en-US" sz="2000" dirty="0">
              <a:latin typeface="Helvetica (Body)"/>
              <a:cs typeface="Helvetica (Body)"/>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195" name="Rectangle 3"/>
          <p:cNvSpPr>
            <a:spLocks noGrp="1" noChangeArrowheads="1"/>
          </p:cNvSpPr>
          <p:nvPr>
            <p:ph type="title"/>
          </p:nvPr>
        </p:nvSpPr>
        <p:spPr/>
        <p:txBody>
          <a:bodyPr/>
          <a:lstStyle/>
          <a:p>
            <a:r>
              <a:rPr lang="en-US" smtClean="0"/>
              <a:t>Concurrent programming and parallelism</a:t>
            </a:r>
            <a:endParaRPr lang="en-US" dirty="0"/>
          </a:p>
        </p:txBody>
      </p:sp>
      <p:sp>
        <p:nvSpPr>
          <p:cNvPr id="16" name="Content Placeholder 15"/>
          <p:cNvSpPr>
            <a:spLocks noGrp="1"/>
          </p:cNvSpPr>
          <p:nvPr>
            <p:ph idx="1"/>
          </p:nvPr>
        </p:nvSpPr>
        <p:spPr/>
        <p:txBody>
          <a:bodyPr/>
          <a:lstStyle/>
          <a:p>
            <a:pPr>
              <a:tabLst>
                <a:tab pos="355600" algn="l"/>
                <a:tab pos="711200" algn="l"/>
                <a:tab pos="1065213" algn="l"/>
                <a:tab pos="1420813" algn="l"/>
                <a:tab pos="1778000" algn="l"/>
                <a:tab pos="2133600" algn="l"/>
                <a:tab pos="2487613" algn="l"/>
                <a:tab pos="2843213" algn="l"/>
                <a:tab pos="3200400" algn="l"/>
                <a:tab pos="3556000" algn="l"/>
                <a:tab pos="3911600" algn="l"/>
                <a:tab pos="4265613" algn="l"/>
                <a:tab pos="4343400" algn="l"/>
                <a:tab pos="5067300" algn="l"/>
                <a:tab pos="5791200" algn="l"/>
                <a:tab pos="6515100" algn="l"/>
              </a:tabLst>
            </a:pPr>
            <a:r>
              <a:rPr lang="en-US" i="1" dirty="0" smtClean="0">
                <a:solidFill>
                  <a:schemeClr val="accent2"/>
                </a:solidFill>
                <a:cs typeface="Helvetica"/>
              </a:rPr>
              <a:t>Concurrent computing </a:t>
            </a:r>
            <a:r>
              <a:rPr lang="en-US" dirty="0" smtClean="0">
                <a:solidFill>
                  <a:schemeClr val="tx1"/>
                </a:solidFill>
                <a:cs typeface="Helvetica"/>
              </a:rPr>
              <a:t>is a form of computing in which programs are designed as collections of interacting computational processes that </a:t>
            </a:r>
            <a:r>
              <a:rPr lang="en-US" i="1" dirty="0" smtClean="0">
                <a:solidFill>
                  <a:srgbClr val="7E0007"/>
                </a:solidFill>
                <a:cs typeface="Helvetica"/>
              </a:rPr>
              <a:t>may be executed in parallel</a:t>
            </a:r>
            <a:r>
              <a:rPr lang="en-US" dirty="0" smtClean="0">
                <a:solidFill>
                  <a:schemeClr val="tx1"/>
                </a:solidFill>
                <a:cs typeface="Helvetica"/>
              </a:rPr>
              <a:t>.</a:t>
            </a:r>
          </a:p>
          <a:p>
            <a:pPr>
              <a:tabLst>
                <a:tab pos="355600" algn="l"/>
                <a:tab pos="711200" algn="l"/>
                <a:tab pos="1065213" algn="l"/>
                <a:tab pos="1420813" algn="l"/>
                <a:tab pos="1778000" algn="l"/>
                <a:tab pos="2133600" algn="l"/>
                <a:tab pos="2487613" algn="l"/>
                <a:tab pos="2843213" algn="l"/>
                <a:tab pos="3200400" algn="l"/>
                <a:tab pos="3556000" algn="l"/>
                <a:tab pos="3911600" algn="l"/>
                <a:tab pos="4265613" algn="l"/>
                <a:tab pos="4343400" algn="l"/>
                <a:tab pos="5067300" algn="l"/>
                <a:tab pos="5791200" algn="l"/>
                <a:tab pos="6515100" algn="l"/>
              </a:tabLst>
            </a:pPr>
            <a:endParaRPr lang="en-US" dirty="0" smtClean="0">
              <a:solidFill>
                <a:schemeClr val="tx1"/>
              </a:solidFill>
              <a:ea typeface="ArialMT" pitchFamily="32" charset="0"/>
              <a:cs typeface="Helvetica"/>
            </a:endParaRPr>
          </a:p>
          <a:p>
            <a:pPr>
              <a:tabLst>
                <a:tab pos="355600" algn="l"/>
                <a:tab pos="711200" algn="l"/>
                <a:tab pos="1065213" algn="l"/>
                <a:tab pos="1420813" algn="l"/>
                <a:tab pos="1778000" algn="l"/>
                <a:tab pos="2133600" algn="l"/>
                <a:tab pos="2487613" algn="l"/>
                <a:tab pos="2843213" algn="l"/>
                <a:tab pos="3200400" algn="l"/>
                <a:tab pos="3556000" algn="l"/>
                <a:tab pos="3911600" algn="l"/>
                <a:tab pos="4265613" algn="l"/>
                <a:tab pos="4343400" algn="l"/>
                <a:tab pos="5067300" algn="l"/>
                <a:tab pos="5791200" algn="l"/>
                <a:tab pos="6515100" algn="l"/>
              </a:tabLst>
            </a:pPr>
            <a:r>
              <a:rPr lang="en-GB" i="1" dirty="0" smtClean="0">
                <a:solidFill>
                  <a:srgbClr val="7E0007"/>
                </a:solidFill>
                <a:cs typeface="Helvetica"/>
              </a:rPr>
              <a:t>Parallel computing </a:t>
            </a:r>
            <a:r>
              <a:rPr lang="en-GB" dirty="0" smtClean="0">
                <a:solidFill>
                  <a:schemeClr val="tx1"/>
                </a:solidFill>
                <a:ea typeface="ArialMT" pitchFamily="32" charset="0"/>
                <a:cs typeface="Helvetica"/>
              </a:rPr>
              <a:t>is a form of computation in which many calculations are carried out </a:t>
            </a:r>
            <a:r>
              <a:rPr lang="en-GB" i="1" dirty="0" smtClean="0">
                <a:solidFill>
                  <a:srgbClr val="7E0007"/>
                </a:solidFill>
                <a:cs typeface="Helvetica"/>
              </a:rPr>
              <a:t>simultaneously</a:t>
            </a:r>
            <a:r>
              <a:rPr lang="en-GB" dirty="0" smtClean="0">
                <a:solidFill>
                  <a:schemeClr val="tx1"/>
                </a:solidFill>
                <a:ea typeface="ArialMT" pitchFamily="32" charset="0"/>
                <a:cs typeface="Helvetica"/>
              </a:rPr>
              <a:t>. </a:t>
            </a:r>
          </a:p>
          <a:p>
            <a:pPr>
              <a:buNone/>
            </a:pPr>
            <a:endParaRPr lang="en-US" dirty="0">
              <a:solidFill>
                <a:schemeClr val="tx1"/>
              </a:solidFill>
            </a:endParaRPr>
          </a:p>
        </p:txBody>
      </p:sp>
      <p:sp>
        <p:nvSpPr>
          <p:cNvPr id="12" name="Date Placeholder 3"/>
          <p:cNvSpPr>
            <a:spLocks noGrp="1"/>
          </p:cNvSpPr>
          <p:nvPr>
            <p:ph type="dt" sz="quarter" idx="10"/>
          </p:nvPr>
        </p:nvSpPr>
        <p:spPr/>
        <p:txBody>
          <a:bodyPr/>
          <a:lstStyle/>
          <a:p>
            <a:r>
              <a:rPr lang="en-US" smtClean="0"/>
              <a:t>© Oscar Nierstrasz</a:t>
            </a:r>
            <a:endParaRPr lang="de-CH" dirty="0" smtClean="0"/>
          </a:p>
        </p:txBody>
      </p:sp>
      <p:sp>
        <p:nvSpPr>
          <p:cNvPr id="14" name="Footer Placeholder 7"/>
          <p:cNvSpPr>
            <a:spLocks noGrp="1"/>
          </p:cNvSpPr>
          <p:nvPr>
            <p:ph type="ftr" sz="quarter" idx="11"/>
          </p:nvPr>
        </p:nvSpPr>
        <p:spPr/>
        <p:txBody>
          <a:bodyPr/>
          <a:lstStyle/>
          <a:p>
            <a:r>
              <a:rPr lang="en-US" smtClean="0"/>
              <a:t>Parallelism</a:t>
            </a:r>
            <a:endParaRPr lang="en-US" dirty="0" smtClean="0"/>
          </a:p>
        </p:txBody>
      </p:sp>
      <p:sp>
        <p:nvSpPr>
          <p:cNvPr id="13" name="Slide Number Placeholder 5"/>
          <p:cNvSpPr>
            <a:spLocks noGrp="1"/>
          </p:cNvSpPr>
          <p:nvPr>
            <p:ph type="sldNum" sz="quarter" idx="12"/>
          </p:nvPr>
        </p:nvSpPr>
        <p:spPr/>
        <p:txBody>
          <a:bodyPr/>
          <a:lstStyle/>
          <a:p>
            <a:fld id="{4C3ED7A8-D5DC-BE4E-AD16-29AB58523544}" type="slidenum">
              <a:rPr lang="de-CH" smtClean="0"/>
              <a:pPr/>
              <a:t>5</a:t>
            </a:fld>
            <a:endParaRPr lang="de-CH" dirty="0" smtClean="0"/>
          </a:p>
        </p:txBody>
      </p:sp>
      <p:sp>
        <p:nvSpPr>
          <p:cNvPr id="28" name="Rectangle 27"/>
          <p:cNvSpPr/>
          <p:nvPr/>
        </p:nvSpPr>
        <p:spPr bwMode="auto">
          <a:xfrm>
            <a:off x="6629400" y="5867400"/>
            <a:ext cx="1752600" cy="400110"/>
          </a:xfrm>
          <a:prstGeom prst="rect">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000" b="0" i="1" u="none" strike="noStrike" cap="none" normalizeH="0" baseline="0" dirty="0" err="1" smtClean="0">
                <a:ln>
                  <a:noFill/>
                </a:ln>
                <a:solidFill>
                  <a:schemeClr val="tx1"/>
                </a:solidFill>
                <a:effectLst/>
                <a:latin typeface="Helvetica" charset="0"/>
              </a:rPr>
              <a:t>Wikipedia</a:t>
            </a:r>
            <a:endParaRPr kumimoji="0" lang="en-US" sz="2000" b="0" i="1" u="none" strike="noStrike" cap="none" normalizeH="0" baseline="0" dirty="0">
              <a:ln>
                <a:noFill/>
              </a:ln>
              <a:solidFill>
                <a:schemeClr val="tx1"/>
              </a:solidFill>
              <a:effectLst/>
              <a:latin typeface="Helvetica" charset="0"/>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290" name="Date Placeholder 3"/>
          <p:cNvSpPr>
            <a:spLocks noGrp="1"/>
          </p:cNvSpPr>
          <p:nvPr>
            <p:ph type="dt" sz="quarter" idx="10"/>
          </p:nvPr>
        </p:nvSpPr>
        <p:spPr>
          <a:noFill/>
        </p:spPr>
        <p:txBody>
          <a:bodyPr/>
          <a:lstStyle/>
          <a:p>
            <a:r>
              <a:rPr lang="en-US" smtClean="0"/>
              <a:t>© Oscar Nierstrasz</a:t>
            </a:r>
            <a:endParaRPr lang="de-CH" smtClean="0"/>
          </a:p>
        </p:txBody>
      </p:sp>
      <p:sp>
        <p:nvSpPr>
          <p:cNvPr id="12291" name="Slide Number Placeholder 5"/>
          <p:cNvSpPr>
            <a:spLocks noGrp="1"/>
          </p:cNvSpPr>
          <p:nvPr>
            <p:ph type="sldNum" sz="quarter" idx="12"/>
          </p:nvPr>
        </p:nvSpPr>
        <p:spPr>
          <a:noFill/>
        </p:spPr>
        <p:txBody>
          <a:bodyPr/>
          <a:lstStyle/>
          <a:p>
            <a:fld id="{FF437A90-0871-A442-A23E-411FFCDF3411}" type="slidenum">
              <a:rPr lang="de-CH" smtClean="0"/>
              <a:pPr/>
              <a:t>6</a:t>
            </a:fld>
            <a:endParaRPr lang="de-CH" sz="1400" smtClean="0">
              <a:solidFill>
                <a:srgbClr val="7E7E7E"/>
              </a:solidFill>
              <a:latin typeface="Times" charset="0"/>
            </a:endParaRPr>
          </a:p>
        </p:txBody>
      </p:sp>
      <p:pic>
        <p:nvPicPr>
          <p:cNvPr id="12292"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
        <p:nvSpPr>
          <p:cNvPr id="12293" name="Rectangle 3"/>
          <p:cNvSpPr>
            <a:spLocks noGrp="1" noChangeArrowheads="1"/>
          </p:cNvSpPr>
          <p:nvPr>
            <p:ph type="title"/>
          </p:nvPr>
        </p:nvSpPr>
        <p:spPr/>
        <p:txBody>
          <a:bodyPr/>
          <a:lstStyle/>
          <a:p>
            <a:pPr eaLnBrk="1" hangingPunct="1"/>
            <a:r>
              <a:rPr lang="en-US"/>
              <a:t>Roadmap</a:t>
            </a:r>
          </a:p>
        </p:txBody>
      </p:sp>
      <p:sp>
        <p:nvSpPr>
          <p:cNvPr id="12294" name="Rectangle 4"/>
          <p:cNvSpPr>
            <a:spLocks noGrp="1" noChangeArrowheads="1"/>
          </p:cNvSpPr>
          <p:nvPr>
            <p:ph type="body" idx="1"/>
          </p:nvPr>
        </p:nvSpPr>
        <p:spPr/>
        <p:txBody>
          <a:bodyPr>
            <a:normAutofit/>
          </a:bodyPr>
          <a:lstStyle/>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dirty="0" smtClean="0"/>
              <a:t>Concurrent programming and parallelism</a:t>
            </a:r>
          </a:p>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b="1" dirty="0" smtClean="0"/>
              <a:t>Why we should practice parallel programming? (Amdahl's laws about speedup)</a:t>
            </a:r>
          </a:p>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dirty="0" smtClean="0"/>
              <a:t>Steps to create parallel programs</a:t>
            </a:r>
          </a:p>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dirty="0" smtClean="0"/>
              <a:t>Java library for concurrent and parallel programming</a:t>
            </a:r>
          </a:p>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dirty="0" smtClean="0"/>
              <a:t>Examples (find the max)</a:t>
            </a:r>
          </a:p>
          <a:p>
            <a:pPr marL="415925" indent="-415925" hangingPunct="1">
              <a:lnSpc>
                <a:spcPct val="90000"/>
              </a:lnSpc>
              <a:spcBef>
                <a:spcPts val="488"/>
              </a:spcBef>
              <a:buClr>
                <a:srgbClr val="0005DF"/>
              </a:buClr>
              <a:buFont typeface="Helvetica CE" pitchFamily="32" charset="0"/>
              <a:buChar char="&gt;"/>
              <a:tabLst>
                <a:tab pos="41592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 pos="9399588" algn="l"/>
              </a:tabLst>
            </a:pPr>
            <a:r>
              <a:rPr lang="en-US" dirty="0" smtClean="0"/>
              <a:t>Example (merge sort parallel)</a:t>
            </a:r>
          </a:p>
        </p:txBody>
      </p:sp>
      <p:sp>
        <p:nvSpPr>
          <p:cNvPr id="12295" name="Footer Placeholder 7"/>
          <p:cNvSpPr>
            <a:spLocks noGrp="1"/>
          </p:cNvSpPr>
          <p:nvPr>
            <p:ph type="ftr" sz="quarter" idx="11"/>
          </p:nvPr>
        </p:nvSpPr>
        <p:spPr>
          <a:noFill/>
        </p:spPr>
        <p:txBody>
          <a:bodyPr/>
          <a:lstStyle/>
          <a:p>
            <a:r>
              <a:rPr lang="en-US" dirty="0" smtClean="0"/>
              <a:t>Parallelism</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195" name="Rectangle 3"/>
          <p:cNvSpPr>
            <a:spLocks noGrp="1" noChangeArrowheads="1"/>
          </p:cNvSpPr>
          <p:nvPr>
            <p:ph type="title" idx="4294967295"/>
          </p:nvPr>
        </p:nvSpPr>
        <p:spPr>
          <a:xfrm>
            <a:off x="539750" y="554038"/>
            <a:ext cx="8070850" cy="904875"/>
          </a:xfrm>
          <a:ln/>
        </p:spPr>
        <p:txBody>
          <a:bodyPr/>
          <a:lstStyle/>
          <a:p>
            <a:pPr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dirty="0" smtClean="0"/>
              <a:t>Why we should practice parallel programming? </a:t>
            </a:r>
            <a:endParaRPr lang="en-US" sz="2800" b="1" dirty="0">
              <a:solidFill>
                <a:srgbClr val="0A017F"/>
              </a:solidFill>
            </a:endParaRPr>
          </a:p>
        </p:txBody>
      </p:sp>
      <p:sp>
        <p:nvSpPr>
          <p:cNvPr id="12" name="Date Placeholder 3"/>
          <p:cNvSpPr>
            <a:spLocks noGrp="1"/>
          </p:cNvSpPr>
          <p:nvPr>
            <p:ph type="dt" sz="quarter" idx="10"/>
          </p:nvPr>
        </p:nvSpPr>
        <p:spPr>
          <a:xfrm>
            <a:off x="539750" y="6548438"/>
            <a:ext cx="3811588" cy="179387"/>
          </a:xfrm>
          <a:noFill/>
        </p:spPr>
        <p:txBody>
          <a:bodyPr/>
          <a:lstStyle/>
          <a:p>
            <a:r>
              <a:rPr lang="en-US" dirty="0" smtClean="0"/>
              <a:t>© Oscar </a:t>
            </a:r>
            <a:r>
              <a:rPr lang="en-US" dirty="0" err="1" smtClean="0"/>
              <a:t>Nierstrasz</a:t>
            </a:r>
            <a:endParaRPr lang="de-CH" dirty="0" smtClean="0"/>
          </a:p>
        </p:txBody>
      </p:sp>
      <p:sp>
        <p:nvSpPr>
          <p:cNvPr id="13" name="Slide Number Placeholder 5"/>
          <p:cNvSpPr>
            <a:spLocks noGrp="1"/>
          </p:cNvSpPr>
          <p:nvPr>
            <p:ph type="sldNum" sz="quarter" idx="12"/>
          </p:nvPr>
        </p:nvSpPr>
        <p:spPr>
          <a:xfrm>
            <a:off x="7543800" y="6553200"/>
            <a:ext cx="1350963" cy="179388"/>
          </a:xfrm>
          <a:noFill/>
        </p:spPr>
        <p:txBody>
          <a:bodyPr/>
          <a:lstStyle/>
          <a:p>
            <a:fld id="{4C3ED7A8-D5DC-BE4E-AD16-29AB58523544}" type="slidenum">
              <a:rPr lang="de-CH" smtClean="0"/>
              <a:pPr/>
              <a:t>7</a:t>
            </a:fld>
            <a:endParaRPr lang="de-CH" sz="1400" dirty="0" smtClean="0">
              <a:solidFill>
                <a:srgbClr val="7E7E7E"/>
              </a:solidFill>
              <a:latin typeface="Times" charset="0"/>
            </a:endParaRPr>
          </a:p>
        </p:txBody>
      </p:sp>
      <p:sp>
        <p:nvSpPr>
          <p:cNvPr id="14" name="Footer Placeholder 7"/>
          <p:cNvSpPr>
            <a:spLocks noGrp="1"/>
          </p:cNvSpPr>
          <p:nvPr>
            <p:ph type="ftr" sz="quarter" idx="11"/>
          </p:nvPr>
        </p:nvSpPr>
        <p:spPr>
          <a:xfrm>
            <a:off x="107950" y="179388"/>
            <a:ext cx="5399088" cy="252412"/>
          </a:xfrm>
          <a:noFill/>
        </p:spPr>
        <p:txBody>
          <a:bodyPr/>
          <a:lstStyle/>
          <a:p>
            <a:r>
              <a:rPr lang="en-US" dirty="0" smtClean="0"/>
              <a:t>Parallelism</a:t>
            </a:r>
          </a:p>
        </p:txBody>
      </p:sp>
      <p:sp>
        <p:nvSpPr>
          <p:cNvPr id="23" name="Rectangle 22"/>
          <p:cNvSpPr/>
          <p:nvPr/>
        </p:nvSpPr>
        <p:spPr bwMode="auto">
          <a:xfrm>
            <a:off x="0" y="3276600"/>
            <a:ext cx="9144000" cy="1371600"/>
          </a:xfrm>
          <a:prstGeom prst="rect">
            <a:avLst/>
          </a:prstGeom>
          <a:solidFill>
            <a:schemeClr val="bg1"/>
          </a:solidFill>
          <a:ln w="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4000" b="1" dirty="0" smtClean="0"/>
              <a:t>Because I want to</a:t>
            </a:r>
            <a:r>
              <a:rPr kumimoji="0" lang="en-US" sz="4000" b="1" i="0" u="none" strike="noStrike" cap="none" normalizeH="0" baseline="0" dirty="0" smtClean="0">
                <a:ln>
                  <a:noFill/>
                </a:ln>
                <a:solidFill>
                  <a:schemeClr val="tx1"/>
                </a:solidFill>
                <a:effectLst/>
                <a:latin typeface="Helvetica" charset="0"/>
              </a:rPr>
              <a:t> keep my super cool multi-core</a:t>
            </a:r>
            <a:r>
              <a:rPr kumimoji="0" lang="en-US" sz="4000" b="1" i="0" u="none" strike="noStrike" cap="none" normalizeH="0" dirty="0" smtClean="0">
                <a:ln>
                  <a:noFill/>
                </a:ln>
                <a:solidFill>
                  <a:schemeClr val="tx1"/>
                </a:solidFill>
                <a:effectLst/>
                <a:latin typeface="Helvetica" charset="0"/>
              </a:rPr>
              <a:t> computer busy!</a:t>
            </a:r>
            <a:endParaRPr kumimoji="0" lang="en-US" sz="4000" b="1" i="0" u="none" strike="noStrike" cap="none" normalizeH="0" baseline="0" dirty="0">
              <a:ln>
                <a:noFill/>
              </a:ln>
              <a:solidFill>
                <a:schemeClr val="tx1"/>
              </a:solidFill>
              <a:effectLst/>
              <a:latin typeface="Helvetica" charset="0"/>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 name="Date Placeholder 3"/>
          <p:cNvSpPr>
            <a:spLocks noGrp="1"/>
          </p:cNvSpPr>
          <p:nvPr>
            <p:ph type="dt" sz="quarter" idx="10"/>
          </p:nvPr>
        </p:nvSpPr>
        <p:spPr>
          <a:xfrm>
            <a:off x="539750" y="6548438"/>
            <a:ext cx="3811588" cy="179387"/>
          </a:xfrm>
          <a:noFill/>
        </p:spPr>
        <p:txBody>
          <a:bodyPr/>
          <a:lstStyle/>
          <a:p>
            <a:r>
              <a:rPr lang="en-US" dirty="0" smtClean="0"/>
              <a:t>© Oscar </a:t>
            </a:r>
            <a:r>
              <a:rPr lang="en-US" dirty="0" err="1" smtClean="0"/>
              <a:t>Nierstrasz</a:t>
            </a:r>
            <a:endParaRPr lang="de-CH" dirty="0" smtClean="0"/>
          </a:p>
        </p:txBody>
      </p:sp>
      <p:sp>
        <p:nvSpPr>
          <p:cNvPr id="13" name="Slide Number Placeholder 5"/>
          <p:cNvSpPr>
            <a:spLocks noGrp="1"/>
          </p:cNvSpPr>
          <p:nvPr>
            <p:ph type="sldNum" sz="quarter" idx="12"/>
          </p:nvPr>
        </p:nvSpPr>
        <p:spPr>
          <a:xfrm>
            <a:off x="7543800" y="6553200"/>
            <a:ext cx="1350963" cy="179388"/>
          </a:xfrm>
          <a:noFill/>
        </p:spPr>
        <p:txBody>
          <a:bodyPr/>
          <a:lstStyle/>
          <a:p>
            <a:fld id="{4C3ED7A8-D5DC-BE4E-AD16-29AB58523544}" type="slidenum">
              <a:rPr lang="de-CH" smtClean="0"/>
              <a:pPr/>
              <a:t>8</a:t>
            </a:fld>
            <a:endParaRPr lang="de-CH" sz="1400" dirty="0" smtClean="0">
              <a:solidFill>
                <a:srgbClr val="7E7E7E"/>
              </a:solidFill>
              <a:latin typeface="Times" charset="0"/>
            </a:endParaRPr>
          </a:p>
        </p:txBody>
      </p:sp>
      <p:sp>
        <p:nvSpPr>
          <p:cNvPr id="14" name="Footer Placeholder 7"/>
          <p:cNvSpPr>
            <a:spLocks noGrp="1"/>
          </p:cNvSpPr>
          <p:nvPr>
            <p:ph type="ftr" sz="quarter" idx="11"/>
          </p:nvPr>
        </p:nvSpPr>
        <p:spPr>
          <a:xfrm>
            <a:off x="107950" y="179388"/>
            <a:ext cx="5399088" cy="252412"/>
          </a:xfrm>
          <a:noFill/>
        </p:spPr>
        <p:txBody>
          <a:bodyPr/>
          <a:lstStyle/>
          <a:p>
            <a:r>
              <a:rPr lang="en-US" dirty="0" smtClean="0"/>
              <a:t>Parallelism</a:t>
            </a:r>
          </a:p>
        </p:txBody>
      </p:sp>
      <p:sp>
        <p:nvSpPr>
          <p:cNvPr id="7" name="Rectangle 6"/>
          <p:cNvSpPr/>
          <p:nvPr/>
        </p:nvSpPr>
        <p:spPr>
          <a:xfrm>
            <a:off x="4191000" y="2590800"/>
            <a:ext cx="4800600" cy="3657600"/>
          </a:xfrm>
          <a:prstGeom prst="rect">
            <a:avLst/>
          </a:prstGeom>
        </p:spPr>
        <p:txBody>
          <a:bodyPr wrap="square">
            <a:noAutofit/>
          </a:bodyPr>
          <a:lstStyle/>
          <a:p>
            <a:r>
              <a:rPr lang="en-US" dirty="0" smtClean="0"/>
              <a:t>Speedup = old running time / new running time</a:t>
            </a:r>
          </a:p>
          <a:p>
            <a:endParaRPr lang="en-US" dirty="0" smtClean="0"/>
          </a:p>
          <a:p>
            <a:r>
              <a:rPr lang="en-US" dirty="0" smtClean="0"/>
              <a:t>Speedup = 140/ 65 = 2.15</a:t>
            </a:r>
          </a:p>
          <a:p>
            <a:endParaRPr lang="en-US" dirty="0" smtClean="0"/>
          </a:p>
          <a:p>
            <a:r>
              <a:rPr lang="en-US" dirty="0" smtClean="0"/>
              <a:t>(parallel version is 2.15 times faster)</a:t>
            </a:r>
            <a:endParaRPr lang="en-US" dirty="0"/>
          </a:p>
        </p:txBody>
      </p:sp>
      <p:sp>
        <p:nvSpPr>
          <p:cNvPr id="15" name="Rectangle 14"/>
          <p:cNvSpPr/>
          <p:nvPr/>
        </p:nvSpPr>
        <p:spPr bwMode="auto">
          <a:xfrm>
            <a:off x="2286000" y="3657600"/>
            <a:ext cx="3810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fontScale="85000" lnSpcReduction="10000"/>
          </a:bodyPr>
          <a:lstStyle/>
          <a:p>
            <a:pPr marL="0" marR="0" indent="0" algn="ctr" defTabSz="914400" latinLnBrk="0">
              <a:lnSpc>
                <a:spcPct val="80000"/>
              </a:lnSpc>
              <a:buClrTx/>
              <a:buSzTx/>
              <a:buFontTx/>
              <a:buNone/>
              <a:tabLst/>
            </a:pPr>
            <a:r>
              <a:rPr lang="en-US" sz="1700" dirty="0" smtClean="0"/>
              <a:t>25</a:t>
            </a:r>
          </a:p>
        </p:txBody>
      </p:sp>
      <p:sp>
        <p:nvSpPr>
          <p:cNvPr id="16" name="Rectangle 15"/>
          <p:cNvSpPr/>
          <p:nvPr/>
        </p:nvSpPr>
        <p:spPr bwMode="auto">
          <a:xfrm>
            <a:off x="2286000" y="3200400"/>
            <a:ext cx="17526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algn="ctr">
              <a:lnSpc>
                <a:spcPct val="80000"/>
              </a:lnSpc>
            </a:pPr>
            <a:r>
              <a:rPr lang="en-US" sz="1700" dirty="0" smtClean="0"/>
              <a:t>20</a:t>
            </a:r>
          </a:p>
        </p:txBody>
      </p:sp>
      <p:sp>
        <p:nvSpPr>
          <p:cNvPr id="17" name="Rectangle 16"/>
          <p:cNvSpPr/>
          <p:nvPr/>
        </p:nvSpPr>
        <p:spPr bwMode="auto">
          <a:xfrm>
            <a:off x="2743200" y="3657600"/>
            <a:ext cx="3810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marL="0" marR="0" indent="0" algn="ctr" defTabSz="914400" latinLnBrk="0">
              <a:lnSpc>
                <a:spcPct val="80000"/>
              </a:lnSpc>
              <a:buClrTx/>
              <a:buSzTx/>
              <a:buFontTx/>
              <a:buNone/>
              <a:tabLst/>
            </a:pPr>
            <a:r>
              <a:rPr lang="en-US" sz="1400" dirty="0" smtClean="0"/>
              <a:t>25</a:t>
            </a:r>
          </a:p>
        </p:txBody>
      </p:sp>
      <p:sp>
        <p:nvSpPr>
          <p:cNvPr id="18" name="Rectangle 17"/>
          <p:cNvSpPr/>
          <p:nvPr/>
        </p:nvSpPr>
        <p:spPr bwMode="auto">
          <a:xfrm>
            <a:off x="3200400" y="3657600"/>
            <a:ext cx="3810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marL="0" marR="0" indent="0" algn="ctr" defTabSz="914400" latinLnBrk="0">
              <a:lnSpc>
                <a:spcPct val="80000"/>
              </a:lnSpc>
              <a:buClrTx/>
              <a:buSzTx/>
              <a:buFontTx/>
              <a:buNone/>
              <a:tabLst/>
            </a:pPr>
            <a:r>
              <a:rPr lang="en-US" sz="1400" dirty="0" smtClean="0"/>
              <a:t>25</a:t>
            </a:r>
          </a:p>
        </p:txBody>
      </p:sp>
      <p:sp>
        <p:nvSpPr>
          <p:cNvPr id="19" name="Rectangle 18"/>
          <p:cNvSpPr/>
          <p:nvPr/>
        </p:nvSpPr>
        <p:spPr bwMode="auto">
          <a:xfrm>
            <a:off x="3657600" y="3657600"/>
            <a:ext cx="3810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marL="0" marR="0" indent="0" algn="ctr" defTabSz="914400" latinLnBrk="0">
              <a:lnSpc>
                <a:spcPct val="80000"/>
              </a:lnSpc>
              <a:buClrTx/>
              <a:buSzTx/>
              <a:buFontTx/>
              <a:buNone/>
              <a:tabLst/>
            </a:pPr>
            <a:r>
              <a:rPr lang="en-US" sz="1400" dirty="0" smtClean="0"/>
              <a:t>25</a:t>
            </a:r>
          </a:p>
        </p:txBody>
      </p:sp>
      <p:sp>
        <p:nvSpPr>
          <p:cNvPr id="20" name="Rectangle 19"/>
          <p:cNvSpPr/>
          <p:nvPr/>
        </p:nvSpPr>
        <p:spPr bwMode="auto">
          <a:xfrm>
            <a:off x="2286000" y="4114800"/>
            <a:ext cx="17526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algn="ctr">
              <a:lnSpc>
                <a:spcPct val="80000"/>
              </a:lnSpc>
            </a:pPr>
            <a:r>
              <a:rPr lang="en-US" sz="1700" dirty="0" smtClean="0"/>
              <a:t>20</a:t>
            </a:r>
          </a:p>
        </p:txBody>
      </p:sp>
      <p:sp>
        <p:nvSpPr>
          <p:cNvPr id="24" name="Down Arrow 23"/>
          <p:cNvSpPr/>
          <p:nvPr/>
        </p:nvSpPr>
        <p:spPr bwMode="auto">
          <a:xfrm>
            <a:off x="1981200" y="3048000"/>
            <a:ext cx="228600" cy="1752600"/>
          </a:xfrm>
          <a:prstGeom prst="downArrow">
            <a:avLst>
              <a:gd name="adj1" fmla="val 37373"/>
              <a:gd name="adj2" fmla="val 48246"/>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Helvetica" charset="0"/>
            </a:endParaRPr>
          </a:p>
        </p:txBody>
      </p:sp>
      <p:sp>
        <p:nvSpPr>
          <p:cNvPr id="25" name="Rectangle 24"/>
          <p:cNvSpPr/>
          <p:nvPr/>
        </p:nvSpPr>
        <p:spPr bwMode="auto">
          <a:xfrm>
            <a:off x="152400" y="3200400"/>
            <a:ext cx="17526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algn="ctr">
              <a:lnSpc>
                <a:spcPct val="80000"/>
              </a:lnSpc>
            </a:pPr>
            <a:r>
              <a:rPr lang="en-US" sz="1700" dirty="0" smtClean="0"/>
              <a:t>20</a:t>
            </a:r>
          </a:p>
        </p:txBody>
      </p:sp>
      <p:sp>
        <p:nvSpPr>
          <p:cNvPr id="26" name="Rectangle 25"/>
          <p:cNvSpPr/>
          <p:nvPr/>
        </p:nvSpPr>
        <p:spPr bwMode="auto">
          <a:xfrm>
            <a:off x="152400" y="3657600"/>
            <a:ext cx="17526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algn="ctr">
              <a:lnSpc>
                <a:spcPct val="80000"/>
              </a:lnSpc>
            </a:pPr>
            <a:r>
              <a:rPr lang="en-US" sz="1700" dirty="0" smtClean="0"/>
              <a:t>100</a:t>
            </a:r>
          </a:p>
        </p:txBody>
      </p:sp>
      <p:sp>
        <p:nvSpPr>
          <p:cNvPr id="27" name="Rectangle 26"/>
          <p:cNvSpPr/>
          <p:nvPr/>
        </p:nvSpPr>
        <p:spPr bwMode="auto">
          <a:xfrm>
            <a:off x="152400" y="4114800"/>
            <a:ext cx="17526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algn="ctr">
              <a:lnSpc>
                <a:spcPct val="80000"/>
              </a:lnSpc>
            </a:pPr>
            <a:r>
              <a:rPr lang="en-US" sz="1700" dirty="0" smtClean="0"/>
              <a:t>20</a:t>
            </a:r>
            <a:endParaRPr lang="en-US" sz="1700" dirty="0"/>
          </a:p>
        </p:txBody>
      </p:sp>
      <p:sp>
        <p:nvSpPr>
          <p:cNvPr id="21" name="TextBox 20"/>
          <p:cNvSpPr txBox="1"/>
          <p:nvPr/>
        </p:nvSpPr>
        <p:spPr>
          <a:xfrm>
            <a:off x="685800" y="4648200"/>
            <a:ext cx="698178" cy="461665"/>
          </a:xfrm>
          <a:prstGeom prst="rect">
            <a:avLst/>
          </a:prstGeom>
          <a:noFill/>
        </p:spPr>
        <p:txBody>
          <a:bodyPr wrap="square" rtlCol="0">
            <a:spAutoFit/>
          </a:bodyPr>
          <a:lstStyle/>
          <a:p>
            <a:pPr algn="ctr"/>
            <a:r>
              <a:rPr lang="en-US" dirty="0" smtClean="0"/>
              <a:t>140</a:t>
            </a:r>
            <a:endParaRPr lang="en-US" dirty="0"/>
          </a:p>
        </p:txBody>
      </p:sp>
      <p:sp>
        <p:nvSpPr>
          <p:cNvPr id="22" name="TextBox 21"/>
          <p:cNvSpPr txBox="1"/>
          <p:nvPr/>
        </p:nvSpPr>
        <p:spPr>
          <a:xfrm>
            <a:off x="2819400" y="4648200"/>
            <a:ext cx="698178" cy="461665"/>
          </a:xfrm>
          <a:prstGeom prst="rect">
            <a:avLst/>
          </a:prstGeom>
          <a:noFill/>
        </p:spPr>
        <p:txBody>
          <a:bodyPr wrap="square" rtlCol="0">
            <a:spAutoFit/>
          </a:bodyPr>
          <a:lstStyle/>
          <a:p>
            <a:pPr algn="ctr"/>
            <a:r>
              <a:rPr lang="en-US" dirty="0" smtClean="0"/>
              <a:t>65</a:t>
            </a:r>
            <a:endParaRPr lang="en-US" dirty="0"/>
          </a:p>
        </p:txBody>
      </p:sp>
      <p:sp>
        <p:nvSpPr>
          <p:cNvPr id="28" name="Rectangle 27"/>
          <p:cNvSpPr/>
          <p:nvPr/>
        </p:nvSpPr>
        <p:spPr bwMode="auto">
          <a:xfrm>
            <a:off x="2209800" y="2362200"/>
            <a:ext cx="6934200" cy="3581400"/>
          </a:xfrm>
          <a:prstGeom prst="rect">
            <a:avLst/>
          </a:prstGeom>
          <a:solidFill>
            <a:schemeClr val="bg1"/>
          </a:solidFill>
          <a:ln w="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Helvetica" charset="0"/>
            </a:endParaRPr>
          </a:p>
        </p:txBody>
      </p:sp>
      <p:sp>
        <p:nvSpPr>
          <p:cNvPr id="29" name="Rectangle 3"/>
          <p:cNvSpPr>
            <a:spLocks noGrp="1" noChangeArrowheads="1"/>
          </p:cNvSpPr>
          <p:nvPr>
            <p:ph type="title" idx="4294967295"/>
          </p:nvPr>
        </p:nvSpPr>
        <p:spPr>
          <a:xfrm>
            <a:off x="539750" y="554038"/>
            <a:ext cx="8070850" cy="904875"/>
          </a:xfrm>
          <a:ln/>
        </p:spPr>
        <p:txBody>
          <a:bodyPr/>
          <a:lstStyle/>
          <a:p>
            <a:pPr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dirty="0" smtClean="0"/>
              <a:t>Why we should practice parallel programming? </a:t>
            </a:r>
            <a:endParaRPr lang="en-US" sz="2800" b="1" dirty="0">
              <a:solidFill>
                <a:srgbClr val="0A017F"/>
              </a:solidFill>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195" name="Rectangle 3"/>
          <p:cNvSpPr>
            <a:spLocks noGrp="1" noChangeArrowheads="1"/>
          </p:cNvSpPr>
          <p:nvPr>
            <p:ph type="title" idx="4294967295"/>
          </p:nvPr>
        </p:nvSpPr>
        <p:spPr>
          <a:xfrm>
            <a:off x="539750" y="554038"/>
            <a:ext cx="8070850" cy="904875"/>
          </a:xfrm>
          <a:ln/>
        </p:spPr>
        <p:txBody>
          <a:bodyPr/>
          <a:lstStyle/>
          <a:p>
            <a:pPr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dirty="0" smtClean="0"/>
              <a:t>Why we should practice parallel programming? </a:t>
            </a:r>
            <a:endParaRPr lang="en-US" sz="2800" b="1" dirty="0">
              <a:solidFill>
                <a:srgbClr val="0A017F"/>
              </a:solidFill>
            </a:endParaRPr>
          </a:p>
        </p:txBody>
      </p:sp>
      <p:sp>
        <p:nvSpPr>
          <p:cNvPr id="12" name="Date Placeholder 3"/>
          <p:cNvSpPr>
            <a:spLocks noGrp="1"/>
          </p:cNvSpPr>
          <p:nvPr>
            <p:ph type="dt" sz="quarter" idx="10"/>
          </p:nvPr>
        </p:nvSpPr>
        <p:spPr>
          <a:xfrm>
            <a:off x="539750" y="6548438"/>
            <a:ext cx="3811588" cy="179387"/>
          </a:xfrm>
          <a:noFill/>
        </p:spPr>
        <p:txBody>
          <a:bodyPr/>
          <a:lstStyle/>
          <a:p>
            <a:r>
              <a:rPr lang="en-US" dirty="0" smtClean="0"/>
              <a:t>© Oscar </a:t>
            </a:r>
            <a:r>
              <a:rPr lang="en-US" dirty="0" err="1" smtClean="0"/>
              <a:t>Nierstrasz</a:t>
            </a:r>
            <a:endParaRPr lang="de-CH" dirty="0" smtClean="0"/>
          </a:p>
        </p:txBody>
      </p:sp>
      <p:sp>
        <p:nvSpPr>
          <p:cNvPr id="13" name="Slide Number Placeholder 5"/>
          <p:cNvSpPr>
            <a:spLocks noGrp="1"/>
          </p:cNvSpPr>
          <p:nvPr>
            <p:ph type="sldNum" sz="quarter" idx="12"/>
          </p:nvPr>
        </p:nvSpPr>
        <p:spPr>
          <a:xfrm>
            <a:off x="7543800" y="6553200"/>
            <a:ext cx="1350963" cy="179388"/>
          </a:xfrm>
          <a:noFill/>
        </p:spPr>
        <p:txBody>
          <a:bodyPr/>
          <a:lstStyle/>
          <a:p>
            <a:fld id="{4C3ED7A8-D5DC-BE4E-AD16-29AB58523544}" type="slidenum">
              <a:rPr lang="de-CH" smtClean="0"/>
              <a:pPr/>
              <a:t>9</a:t>
            </a:fld>
            <a:endParaRPr lang="de-CH" sz="1400" dirty="0" smtClean="0">
              <a:solidFill>
                <a:srgbClr val="7E7E7E"/>
              </a:solidFill>
              <a:latin typeface="Times" charset="0"/>
            </a:endParaRPr>
          </a:p>
        </p:txBody>
      </p:sp>
      <p:sp>
        <p:nvSpPr>
          <p:cNvPr id="14" name="Footer Placeholder 7"/>
          <p:cNvSpPr>
            <a:spLocks noGrp="1"/>
          </p:cNvSpPr>
          <p:nvPr>
            <p:ph type="ftr" sz="quarter" idx="11"/>
          </p:nvPr>
        </p:nvSpPr>
        <p:spPr>
          <a:xfrm>
            <a:off x="107950" y="179388"/>
            <a:ext cx="5399088" cy="252412"/>
          </a:xfrm>
          <a:noFill/>
        </p:spPr>
        <p:txBody>
          <a:bodyPr/>
          <a:lstStyle/>
          <a:p>
            <a:r>
              <a:rPr lang="en-US" dirty="0" smtClean="0"/>
              <a:t>Parallelism</a:t>
            </a:r>
          </a:p>
        </p:txBody>
      </p:sp>
      <p:sp>
        <p:nvSpPr>
          <p:cNvPr id="7" name="Rectangle 6"/>
          <p:cNvSpPr/>
          <p:nvPr/>
        </p:nvSpPr>
        <p:spPr>
          <a:xfrm>
            <a:off x="4191000" y="2590800"/>
            <a:ext cx="4800600" cy="3657600"/>
          </a:xfrm>
          <a:prstGeom prst="rect">
            <a:avLst/>
          </a:prstGeom>
        </p:spPr>
        <p:txBody>
          <a:bodyPr wrap="square">
            <a:noAutofit/>
          </a:bodyPr>
          <a:lstStyle/>
          <a:p>
            <a:r>
              <a:rPr lang="en-US" dirty="0" smtClean="0"/>
              <a:t>Speedup = old running time / new running time</a:t>
            </a:r>
          </a:p>
          <a:p>
            <a:endParaRPr lang="en-US" dirty="0" smtClean="0"/>
          </a:p>
          <a:p>
            <a:r>
              <a:rPr lang="en-US" dirty="0" smtClean="0"/>
              <a:t>Speedup = 140/ 65 = 2.15</a:t>
            </a:r>
          </a:p>
          <a:p>
            <a:endParaRPr lang="en-US" dirty="0" smtClean="0"/>
          </a:p>
          <a:p>
            <a:r>
              <a:rPr lang="en-US" dirty="0" smtClean="0"/>
              <a:t>(parallel version is 2.15 times faster)</a:t>
            </a:r>
            <a:endParaRPr lang="en-US" dirty="0"/>
          </a:p>
        </p:txBody>
      </p:sp>
      <p:sp>
        <p:nvSpPr>
          <p:cNvPr id="15" name="Rectangle 14"/>
          <p:cNvSpPr/>
          <p:nvPr/>
        </p:nvSpPr>
        <p:spPr bwMode="auto">
          <a:xfrm>
            <a:off x="2286000" y="3657600"/>
            <a:ext cx="3810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fontScale="85000" lnSpcReduction="10000"/>
          </a:bodyPr>
          <a:lstStyle/>
          <a:p>
            <a:pPr marL="0" marR="0" indent="0" algn="ctr" defTabSz="914400" latinLnBrk="0">
              <a:lnSpc>
                <a:spcPct val="80000"/>
              </a:lnSpc>
              <a:buClrTx/>
              <a:buSzTx/>
              <a:buFontTx/>
              <a:buNone/>
              <a:tabLst/>
            </a:pPr>
            <a:r>
              <a:rPr lang="en-US" sz="1700" dirty="0" smtClean="0"/>
              <a:t>25</a:t>
            </a:r>
          </a:p>
        </p:txBody>
      </p:sp>
      <p:sp>
        <p:nvSpPr>
          <p:cNvPr id="16" name="Rectangle 15"/>
          <p:cNvSpPr/>
          <p:nvPr/>
        </p:nvSpPr>
        <p:spPr bwMode="auto">
          <a:xfrm>
            <a:off x="2286000" y="3200400"/>
            <a:ext cx="17526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algn="ctr">
              <a:lnSpc>
                <a:spcPct val="80000"/>
              </a:lnSpc>
            </a:pPr>
            <a:r>
              <a:rPr lang="en-US" sz="1700" dirty="0" smtClean="0"/>
              <a:t>20</a:t>
            </a:r>
          </a:p>
        </p:txBody>
      </p:sp>
      <p:sp>
        <p:nvSpPr>
          <p:cNvPr id="17" name="Rectangle 16"/>
          <p:cNvSpPr/>
          <p:nvPr/>
        </p:nvSpPr>
        <p:spPr bwMode="auto">
          <a:xfrm>
            <a:off x="2743200" y="3657600"/>
            <a:ext cx="3810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marL="0" marR="0" indent="0" algn="ctr" defTabSz="914400" latinLnBrk="0">
              <a:lnSpc>
                <a:spcPct val="80000"/>
              </a:lnSpc>
              <a:buClrTx/>
              <a:buSzTx/>
              <a:buFontTx/>
              <a:buNone/>
              <a:tabLst/>
            </a:pPr>
            <a:r>
              <a:rPr lang="en-US" sz="1400" dirty="0" smtClean="0"/>
              <a:t>25</a:t>
            </a:r>
          </a:p>
        </p:txBody>
      </p:sp>
      <p:sp>
        <p:nvSpPr>
          <p:cNvPr id="18" name="Rectangle 17"/>
          <p:cNvSpPr/>
          <p:nvPr/>
        </p:nvSpPr>
        <p:spPr bwMode="auto">
          <a:xfrm>
            <a:off x="3200400" y="3657600"/>
            <a:ext cx="3810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marL="0" marR="0" indent="0" algn="ctr" defTabSz="914400" latinLnBrk="0">
              <a:lnSpc>
                <a:spcPct val="80000"/>
              </a:lnSpc>
              <a:buClrTx/>
              <a:buSzTx/>
              <a:buFontTx/>
              <a:buNone/>
              <a:tabLst/>
            </a:pPr>
            <a:r>
              <a:rPr lang="en-US" sz="1400" dirty="0" smtClean="0"/>
              <a:t>25</a:t>
            </a:r>
          </a:p>
        </p:txBody>
      </p:sp>
      <p:sp>
        <p:nvSpPr>
          <p:cNvPr id="19" name="Rectangle 18"/>
          <p:cNvSpPr/>
          <p:nvPr/>
        </p:nvSpPr>
        <p:spPr bwMode="auto">
          <a:xfrm>
            <a:off x="3657600" y="3657600"/>
            <a:ext cx="3810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marL="0" marR="0" indent="0" algn="ctr" defTabSz="914400" latinLnBrk="0">
              <a:lnSpc>
                <a:spcPct val="80000"/>
              </a:lnSpc>
              <a:buClrTx/>
              <a:buSzTx/>
              <a:buFontTx/>
              <a:buNone/>
              <a:tabLst/>
            </a:pPr>
            <a:r>
              <a:rPr lang="en-US" sz="1400" dirty="0" smtClean="0"/>
              <a:t>25</a:t>
            </a:r>
          </a:p>
        </p:txBody>
      </p:sp>
      <p:sp>
        <p:nvSpPr>
          <p:cNvPr id="20" name="Rectangle 19"/>
          <p:cNvSpPr/>
          <p:nvPr/>
        </p:nvSpPr>
        <p:spPr bwMode="auto">
          <a:xfrm>
            <a:off x="2286000" y="4114800"/>
            <a:ext cx="17526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algn="ctr">
              <a:lnSpc>
                <a:spcPct val="80000"/>
              </a:lnSpc>
            </a:pPr>
            <a:r>
              <a:rPr lang="en-US" sz="1700" dirty="0" smtClean="0"/>
              <a:t>20</a:t>
            </a:r>
          </a:p>
        </p:txBody>
      </p:sp>
      <p:sp>
        <p:nvSpPr>
          <p:cNvPr id="24" name="Down Arrow 23"/>
          <p:cNvSpPr/>
          <p:nvPr/>
        </p:nvSpPr>
        <p:spPr bwMode="auto">
          <a:xfrm>
            <a:off x="1981200" y="3048000"/>
            <a:ext cx="228600" cy="1752600"/>
          </a:xfrm>
          <a:prstGeom prst="downArrow">
            <a:avLst>
              <a:gd name="adj1" fmla="val 37373"/>
              <a:gd name="adj2" fmla="val 48246"/>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Helvetica" charset="0"/>
            </a:endParaRPr>
          </a:p>
        </p:txBody>
      </p:sp>
      <p:sp>
        <p:nvSpPr>
          <p:cNvPr id="25" name="Rectangle 24"/>
          <p:cNvSpPr/>
          <p:nvPr/>
        </p:nvSpPr>
        <p:spPr bwMode="auto">
          <a:xfrm>
            <a:off x="152400" y="3200400"/>
            <a:ext cx="17526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algn="ctr">
              <a:lnSpc>
                <a:spcPct val="80000"/>
              </a:lnSpc>
            </a:pPr>
            <a:r>
              <a:rPr lang="en-US" sz="1700" dirty="0" smtClean="0"/>
              <a:t>20</a:t>
            </a:r>
          </a:p>
        </p:txBody>
      </p:sp>
      <p:sp>
        <p:nvSpPr>
          <p:cNvPr id="26" name="Rectangle 25"/>
          <p:cNvSpPr/>
          <p:nvPr/>
        </p:nvSpPr>
        <p:spPr bwMode="auto">
          <a:xfrm>
            <a:off x="152400" y="3657600"/>
            <a:ext cx="17526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algn="ctr">
              <a:lnSpc>
                <a:spcPct val="80000"/>
              </a:lnSpc>
            </a:pPr>
            <a:r>
              <a:rPr lang="en-US" sz="1700" dirty="0" smtClean="0"/>
              <a:t>100</a:t>
            </a:r>
          </a:p>
        </p:txBody>
      </p:sp>
      <p:sp>
        <p:nvSpPr>
          <p:cNvPr id="27" name="Rectangle 26"/>
          <p:cNvSpPr/>
          <p:nvPr/>
        </p:nvSpPr>
        <p:spPr bwMode="auto">
          <a:xfrm>
            <a:off x="152400" y="4114800"/>
            <a:ext cx="1752600" cy="3810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algn="ctr">
              <a:lnSpc>
                <a:spcPct val="80000"/>
              </a:lnSpc>
            </a:pPr>
            <a:r>
              <a:rPr lang="en-US" sz="1700" dirty="0" smtClean="0"/>
              <a:t>20</a:t>
            </a:r>
            <a:endParaRPr lang="en-US" sz="1700" dirty="0"/>
          </a:p>
        </p:txBody>
      </p:sp>
      <p:sp>
        <p:nvSpPr>
          <p:cNvPr id="21" name="TextBox 20"/>
          <p:cNvSpPr txBox="1"/>
          <p:nvPr/>
        </p:nvSpPr>
        <p:spPr>
          <a:xfrm>
            <a:off x="685800" y="4648200"/>
            <a:ext cx="698178" cy="461665"/>
          </a:xfrm>
          <a:prstGeom prst="rect">
            <a:avLst/>
          </a:prstGeom>
          <a:noFill/>
        </p:spPr>
        <p:txBody>
          <a:bodyPr wrap="square" rtlCol="0">
            <a:spAutoFit/>
          </a:bodyPr>
          <a:lstStyle/>
          <a:p>
            <a:pPr algn="ctr"/>
            <a:r>
              <a:rPr lang="en-US" dirty="0" smtClean="0"/>
              <a:t>140</a:t>
            </a:r>
            <a:endParaRPr lang="en-US" dirty="0"/>
          </a:p>
        </p:txBody>
      </p:sp>
      <p:sp>
        <p:nvSpPr>
          <p:cNvPr id="22" name="TextBox 21"/>
          <p:cNvSpPr txBox="1"/>
          <p:nvPr/>
        </p:nvSpPr>
        <p:spPr>
          <a:xfrm>
            <a:off x="2819400" y="4648200"/>
            <a:ext cx="698178" cy="461665"/>
          </a:xfrm>
          <a:prstGeom prst="rect">
            <a:avLst/>
          </a:prstGeom>
          <a:noFill/>
        </p:spPr>
        <p:txBody>
          <a:bodyPr wrap="square" rtlCol="0">
            <a:spAutoFit/>
          </a:bodyPr>
          <a:lstStyle/>
          <a:p>
            <a:pPr algn="ctr"/>
            <a:r>
              <a:rPr lang="en-US" dirty="0" smtClean="0"/>
              <a:t>65</a:t>
            </a:r>
            <a:endParaRPr lang="en-US" dirty="0"/>
          </a:p>
        </p:txBody>
      </p:sp>
      <p:sp>
        <p:nvSpPr>
          <p:cNvPr id="28" name="Rectangle 27"/>
          <p:cNvSpPr/>
          <p:nvPr/>
        </p:nvSpPr>
        <p:spPr bwMode="auto">
          <a:xfrm>
            <a:off x="4191000" y="2362200"/>
            <a:ext cx="4953000" cy="3581400"/>
          </a:xfrm>
          <a:prstGeom prst="rect">
            <a:avLst/>
          </a:prstGeom>
          <a:solidFill>
            <a:schemeClr val="bg1"/>
          </a:solidFill>
          <a:ln w="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Helvetica" charset="0"/>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UB_Screen">
  <a:themeElements>
    <a:clrScheme name="">
      <a:dk1>
        <a:srgbClr val="05027D"/>
      </a:dk1>
      <a:lt1>
        <a:srgbClr val="FFFFFF"/>
      </a:lt1>
      <a:dk2>
        <a:srgbClr val="3A007D"/>
      </a:dk2>
      <a:lt2>
        <a:srgbClr val="F6F6F6"/>
      </a:lt2>
      <a:accent1>
        <a:srgbClr val="F5F399"/>
      </a:accent1>
      <a:accent2>
        <a:srgbClr val="7E0007"/>
      </a:accent2>
      <a:accent3>
        <a:srgbClr val="FFFFFF"/>
      </a:accent3>
      <a:accent4>
        <a:srgbClr val="03016A"/>
      </a:accent4>
      <a:accent5>
        <a:srgbClr val="F9F8CA"/>
      </a:accent5>
      <a:accent6>
        <a:srgbClr val="720006"/>
      </a:accent6>
      <a:hlink>
        <a:srgbClr val="0005DF"/>
      </a:hlink>
      <a:folHlink>
        <a:srgbClr val="464381"/>
      </a:folHlink>
    </a:clrScheme>
    <a:fontScheme name="UB_Screen">
      <a:majorFont>
        <a:latin typeface="Helvetica"/>
        <a:ea typeface=""/>
        <a:cs typeface=""/>
      </a:majorFont>
      <a:minorFont>
        <a:latin typeface="Helvetic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Helvetic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Helvetica" charset="0"/>
          </a:defRPr>
        </a:defPPr>
      </a:lstStyle>
    </a:lnDef>
  </a:objectDefaults>
  <a:extraClrSchemeLst>
    <a:extraClrScheme>
      <a:clrScheme name="UB_Scree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UB_Screen 2">
        <a:dk1>
          <a:srgbClr val="000000"/>
        </a:dk1>
        <a:lt1>
          <a:srgbClr val="FFFFFF"/>
        </a:lt1>
        <a:dk2>
          <a:srgbClr val="000000"/>
        </a:dk2>
        <a:lt2>
          <a:srgbClr val="F6F6F6"/>
        </a:lt2>
        <a:accent1>
          <a:srgbClr val="E1EBF5"/>
        </a:accent1>
        <a:accent2>
          <a:srgbClr val="9CBDDE"/>
        </a:accent2>
        <a:accent3>
          <a:srgbClr val="FFFFFF"/>
        </a:accent3>
        <a:accent4>
          <a:srgbClr val="000000"/>
        </a:accent4>
        <a:accent5>
          <a:srgbClr val="EEF3F9"/>
        </a:accent5>
        <a:accent6>
          <a:srgbClr val="8DABC9"/>
        </a:accent6>
        <a:hlink>
          <a:srgbClr val="0005DF"/>
        </a:hlink>
        <a:folHlink>
          <a:srgbClr val="7E7781"/>
        </a:folHlink>
      </a:clrScheme>
      <a:clrMap bg1="lt1" tx1="dk1" bg2="lt2" tx2="dk2" accent1="accent1" accent2="accent2" accent3="accent3" accent4="accent4" accent5="accent5" accent6="accent6" hlink="hlink" folHlink="folHlink"/>
    </a:extraClrScheme>
    <a:extraClrScheme>
      <a:clrScheme name="UB_Screen 3">
        <a:dk1>
          <a:srgbClr val="000000"/>
        </a:dk1>
        <a:lt1>
          <a:srgbClr val="FFFFFF"/>
        </a:lt1>
        <a:dk2>
          <a:srgbClr val="000000"/>
        </a:dk2>
        <a:lt2>
          <a:srgbClr val="F6F6F6"/>
        </a:lt2>
        <a:accent1>
          <a:srgbClr val="E1EBF5"/>
        </a:accent1>
        <a:accent2>
          <a:srgbClr val="9CBDDE"/>
        </a:accent2>
        <a:accent3>
          <a:srgbClr val="FFFFFF"/>
        </a:accent3>
        <a:accent4>
          <a:srgbClr val="000000"/>
        </a:accent4>
        <a:accent5>
          <a:srgbClr val="EEF3F9"/>
        </a:accent5>
        <a:accent6>
          <a:srgbClr val="8DABC9"/>
        </a:accent6>
        <a:hlink>
          <a:srgbClr val="0005DF"/>
        </a:hlink>
        <a:folHlink>
          <a:srgbClr val="464381"/>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Workspace:Talks:Dagstuhl:UB_Screen.ppt</Template>
  <TotalTime>5238</TotalTime>
  <Words>3837</Words>
  <Application>Microsoft Macintosh PowerPoint</Application>
  <PresentationFormat>On-screen Show (4:3)</PresentationFormat>
  <Paragraphs>665</Paragraphs>
  <Slides>49</Slides>
  <Notes>49</Notes>
  <HiddenSlides>0</HiddenSlides>
  <MMClips>0</MMClips>
  <ScaleCrop>false</ScaleCrop>
  <HeadingPairs>
    <vt:vector size="6" baseType="variant">
      <vt:variant>
        <vt:lpstr>Design Template</vt:lpstr>
      </vt:variant>
      <vt:variant>
        <vt:i4>1</vt:i4>
      </vt:variant>
      <vt:variant>
        <vt:lpstr>Embedded OLE Servers</vt:lpstr>
      </vt:variant>
      <vt:variant>
        <vt:i4>1</vt:i4>
      </vt:variant>
      <vt:variant>
        <vt:lpstr>Slide Titles</vt:lpstr>
      </vt:variant>
      <vt:variant>
        <vt:i4>49</vt:i4>
      </vt:variant>
    </vt:vector>
  </HeadingPairs>
  <TitlesOfParts>
    <vt:vector size="51" baseType="lpstr">
      <vt:lpstr>UB_Screen</vt:lpstr>
      <vt:lpstr>Equation</vt:lpstr>
      <vt:lpstr>13. Introduction to Parallel Programming</vt:lpstr>
      <vt:lpstr>Sources</vt:lpstr>
      <vt:lpstr>Roadmap</vt:lpstr>
      <vt:lpstr>Roadmap</vt:lpstr>
      <vt:lpstr>Concurrent programming and parallelism</vt:lpstr>
      <vt:lpstr>Roadmap</vt:lpstr>
      <vt:lpstr>Why we should practice parallel programming? </vt:lpstr>
      <vt:lpstr>Why we should practice parallel programming? </vt:lpstr>
      <vt:lpstr>Why we should practice parallel programming? </vt:lpstr>
      <vt:lpstr>Why we should practice parallel programming? </vt:lpstr>
      <vt:lpstr>Why we should practice parallel programming? </vt:lpstr>
      <vt:lpstr>Why we should practice parallel programming? </vt:lpstr>
      <vt:lpstr>Why we should practice parallel programming? </vt:lpstr>
      <vt:lpstr>Why we should practice parallel programming? </vt:lpstr>
      <vt:lpstr>Why we should practice parallel programming? </vt:lpstr>
      <vt:lpstr>Why we should practice parallel programming? </vt:lpstr>
      <vt:lpstr>Roadmap</vt:lpstr>
      <vt:lpstr>Common steps to create parallel programs</vt:lpstr>
      <vt:lpstr>Kinds of parallelism (Problem decomposition)</vt:lpstr>
      <vt:lpstr>Kind of parallelisms (Problem decomposition)</vt:lpstr>
      <vt:lpstr>Kind of parallelisms (Problem decomposition)</vt:lpstr>
      <vt:lpstr>Kind of parallelisms (Problem decomposition)</vt:lpstr>
      <vt:lpstr>Roadmap</vt:lpstr>
      <vt:lpstr>Java library for concurrent and parallel programming</vt:lpstr>
      <vt:lpstr>Executor</vt:lpstr>
      <vt:lpstr>Web server without Executor</vt:lpstr>
      <vt:lpstr>Web server with Executor</vt:lpstr>
      <vt:lpstr>Thread Pool</vt:lpstr>
      <vt:lpstr>Thread Pool</vt:lpstr>
      <vt:lpstr>Thread Pool</vt:lpstr>
      <vt:lpstr>Roadmap</vt:lpstr>
      <vt:lpstr>Select Max in parallel</vt:lpstr>
      <vt:lpstr>Select Max in parallel</vt:lpstr>
      <vt:lpstr>Select Max in parallel</vt:lpstr>
      <vt:lpstr>Roadmap</vt:lpstr>
      <vt:lpstr>Merge sort</vt:lpstr>
      <vt:lpstr>Merge sort</vt:lpstr>
      <vt:lpstr>Merge sort in parallel</vt:lpstr>
      <vt:lpstr>Merge sort in parallel</vt:lpstr>
      <vt:lpstr>Merge sort in parallel</vt:lpstr>
      <vt:lpstr>WordCount example</vt:lpstr>
      <vt:lpstr>WordCount example - iMac (4 core; 8 virtual)</vt:lpstr>
      <vt:lpstr>WordCount example – macair (2 core)</vt:lpstr>
      <vt:lpstr>WordCount Example </vt:lpstr>
      <vt:lpstr>WordCount example – macbookpro (2 core; 4 virtual)</vt:lpstr>
      <vt:lpstr>WordCount example</vt:lpstr>
      <vt:lpstr>WordCount example</vt:lpstr>
      <vt:lpstr>What you should know!</vt:lpstr>
      <vt:lpstr>License</vt:lpstr>
    </vt:vector>
  </TitlesOfParts>
  <Company>Ĳ ɦ禜</Company>
  <LinksUpToDate>false</LinksUpToDate>
  <SharedDoc>false</SharedDoc>
  <HyperlinksChanged>false</HyperlinksChanged>
  <AppVersion>12.0256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Nierstrasz</dc:creator>
  <cp:lastModifiedBy>scg</cp:lastModifiedBy>
  <cp:revision>309</cp:revision>
  <cp:lastPrinted>2005-04-07T14:31:46Z</cp:lastPrinted>
  <dcterms:created xsi:type="dcterms:W3CDTF">2010-12-15T08:50:18Z</dcterms:created>
  <dcterms:modified xsi:type="dcterms:W3CDTF">2010-12-15T13:40:59Z</dcterms:modified>
</cp:coreProperties>
</file>