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Default Extension="jpeg" ContentType="image/jpeg"/>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1"/>
  </p:notesMasterIdLst>
  <p:handoutMasterIdLst>
    <p:handoutMasterId r:id="rId42"/>
  </p:handoutMasterIdLst>
  <p:sldIdLst>
    <p:sldId id="316" r:id="rId2"/>
    <p:sldId id="317" r:id="rId3"/>
    <p:sldId id="354" r:id="rId4"/>
    <p:sldId id="325" r:id="rId5"/>
    <p:sldId id="326" r:id="rId6"/>
    <p:sldId id="327" r:id="rId7"/>
    <p:sldId id="355" r:id="rId8"/>
    <p:sldId id="339" r:id="rId9"/>
    <p:sldId id="343" r:id="rId10"/>
    <p:sldId id="344" r:id="rId11"/>
    <p:sldId id="345" r:id="rId12"/>
    <p:sldId id="346" r:id="rId13"/>
    <p:sldId id="356" r:id="rId14"/>
    <p:sldId id="348" r:id="rId15"/>
    <p:sldId id="349" r:id="rId16"/>
    <p:sldId id="350" r:id="rId17"/>
    <p:sldId id="351" r:id="rId18"/>
    <p:sldId id="352" r:id="rId19"/>
    <p:sldId id="353" r:id="rId20"/>
    <p:sldId id="357" r:id="rId21"/>
    <p:sldId id="328" r:id="rId22"/>
    <p:sldId id="329" r:id="rId23"/>
    <p:sldId id="368" r:id="rId24"/>
    <p:sldId id="330" r:id="rId25"/>
    <p:sldId id="370" r:id="rId26"/>
    <p:sldId id="331" r:id="rId27"/>
    <p:sldId id="369" r:id="rId28"/>
    <p:sldId id="332" r:id="rId29"/>
    <p:sldId id="333" r:id="rId30"/>
    <p:sldId id="334" r:id="rId31"/>
    <p:sldId id="335" r:id="rId32"/>
    <p:sldId id="336" r:id="rId33"/>
    <p:sldId id="337" r:id="rId34"/>
    <p:sldId id="338" r:id="rId35"/>
    <p:sldId id="371" r:id="rId36"/>
    <p:sldId id="372" r:id="rId37"/>
    <p:sldId id="358" r:id="rId38"/>
    <p:sldId id="359" r:id="rId39"/>
    <p:sldId id="367"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9DB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varScale="1">
        <p:scale>
          <a:sx n="127" d="100"/>
          <a:sy n="127" d="100"/>
        </p:scale>
        <p:origin x="-18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13696"/>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CCFB1384-598A-A640-ACB5-F116E6A90829}"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2889AE38-8DF2-F24B-8B10-D1A89E031374}"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Rot="1" noChangeAspect="1" noChangeArrowheads="1"/>
          </p:cNvSpPr>
          <p:nvPr>
            <p:ph type="sldImg"/>
          </p:nvPr>
        </p:nvSpPr>
        <p:spPr>
          <a:solidFill>
            <a:srgbClr val="FFFFFF"/>
          </a:solidFill>
          <a:ln/>
        </p:spPr>
      </p:sp>
      <p:sp>
        <p:nvSpPr>
          <p:cNvPr id="1024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older languages provided dynamic scoping, but it is much harder to reason about.</a:t>
            </a:r>
          </a:p>
          <a:p>
            <a:r>
              <a:rPr lang="en-US" dirty="0" smtClean="0"/>
              <a:t>Nowadays only exception handlers are dynamically scoped.</a:t>
            </a:r>
            <a:endParaRPr lang="en-US" dirty="0"/>
          </a:p>
        </p:txBody>
      </p:sp>
      <p:sp>
        <p:nvSpPr>
          <p:cNvPr id="4" name="Slide Number Placeholder 3"/>
          <p:cNvSpPr>
            <a:spLocks noGrp="1"/>
          </p:cNvSpPr>
          <p:nvPr>
            <p:ph type="sldNum" sz="quarter" idx="10"/>
          </p:nvPr>
        </p:nvSpPr>
        <p:spPr/>
        <p:txBody>
          <a:bodyPr/>
          <a:lstStyle/>
          <a:p>
            <a:pPr>
              <a:defRPr/>
            </a:pPr>
            <a:fld id="{2889AE38-8DF2-F24B-8B10-D1A89E031374}" type="slidenum">
              <a:rPr lang="en-US" smtClean="0"/>
              <a:pPr>
                <a:defRPr/>
              </a:pPr>
              <a:t>23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889AE38-8DF2-F24B-8B10-D1A89E031374}" type="slidenum">
              <a:rPr lang="en-US" smtClean="0"/>
              <a:pPr>
                <a:defRPr/>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BB66AC21-08AE-6443-B61A-AD233DB6E781}" type="slidenum">
              <a:rPr lang="en-US">
                <a:latin typeface="Times" charset="0"/>
              </a:rPr>
              <a:pPr/>
              <a:t>27</a:t>
            </a:fld>
            <a:endParaRPr lang="en-US">
              <a:latin typeface="Times" charset="0"/>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Java uses nominal,</a:t>
            </a:r>
            <a:r>
              <a:rPr lang="en-US" baseline="0" dirty="0" smtClean="0"/>
              <a:t> not structural types. Structural typing could lead to accidental equivalence of types that should be considered different.</a:t>
            </a:r>
            <a:endParaRPr lang="en-US" dirty="0"/>
          </a:p>
        </p:txBody>
      </p:sp>
      <p:sp>
        <p:nvSpPr>
          <p:cNvPr id="4" name="Slide Number Placeholder 3"/>
          <p:cNvSpPr>
            <a:spLocks noGrp="1"/>
          </p:cNvSpPr>
          <p:nvPr>
            <p:ph type="sldNum" sz="quarter" idx="10"/>
          </p:nvPr>
        </p:nvSpPr>
        <p:spPr/>
        <p:txBody>
          <a:bodyPr/>
          <a:lstStyle/>
          <a:p>
            <a:pPr>
              <a:defRPr/>
            </a:pPr>
            <a:fld id="{2889AE38-8DF2-F24B-8B10-D1A89E031374}" type="slidenum">
              <a:rPr lang="en-US" smtClean="0"/>
              <a:pPr>
                <a:defRPr/>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p:cNvSpPr>
          <p:nvPr>
            <p:ph type="sldImg"/>
          </p:nvPr>
        </p:nvSpPr>
        <p:spPr>
          <a:solidFill>
            <a:srgbClr val="FFFFFF"/>
          </a:solidFill>
          <a:ln/>
        </p:spPr>
      </p:sp>
      <p:sp>
        <p:nvSpPr>
          <p:cNvPr id="5734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2"/>
          <p:cNvSpPr>
            <a:spLocks noGrp="1" noRot="1" noChangeAspect="1" noChangeArrowheads="1"/>
          </p:cNvSpPr>
          <p:nvPr>
            <p:ph type="sldImg"/>
          </p:nvPr>
        </p:nvSpPr>
        <p:spPr>
          <a:solidFill>
            <a:srgbClr val="FFFFFF"/>
          </a:solidFill>
          <a:ln/>
        </p:spPr>
      </p:sp>
      <p:sp>
        <p:nvSpPr>
          <p:cNvPr id="5939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6BE3543-67C7-7E4F-A3A2-A1861BC6979E}" type="slidenum">
              <a:rPr lang="en-US">
                <a:ea typeface="ＭＳ Ｐゴシック" charset="-128"/>
                <a:cs typeface="ＭＳ Ｐゴシック" charset="-128"/>
              </a:rPr>
              <a:pPr/>
              <a:t>39</a:t>
            </a:fld>
            <a:endParaRPr lang="en-US">
              <a:ea typeface="ＭＳ Ｐゴシック" charset="-128"/>
              <a:cs typeface="ＭＳ Ｐゴシック" charset="-128"/>
            </a:endParaRPr>
          </a:p>
        </p:txBody>
      </p:sp>
      <p:sp>
        <p:nvSpPr>
          <p:cNvPr id="61443" name="Rectangle 2"/>
          <p:cNvSpPr>
            <a:spLocks noGrp="1" noRot="1" noChangeAspect="1" noChangeArrowheads="1"/>
          </p:cNvSpPr>
          <p:nvPr>
            <p:ph type="sldImg"/>
          </p:nvPr>
        </p:nvSpPr>
        <p:spPr>
          <a:solidFill>
            <a:srgbClr val="FFFFFF"/>
          </a:solidFill>
          <a:ln/>
        </p:spPr>
      </p:sp>
      <p:sp>
        <p:nvSpPr>
          <p:cNvPr id="61444" name="Rectangle 3"/>
          <p:cNvSpPr>
            <a:spLocks noGrp="1" noChangeArrowheads="1"/>
          </p:cNvSpPr>
          <p:nvPr>
            <p:ph type="body" idx="1"/>
          </p:nvPr>
        </p:nvSpPr>
        <p:spPr>
          <a:solidFill>
            <a:srgbClr val="FFFFFF"/>
          </a:solidFill>
          <a:ln>
            <a:solidFill>
              <a:srgbClr val="000000"/>
            </a:solidFill>
          </a:ln>
        </p:spPr>
        <p:txBody>
          <a:bodyPr/>
          <a:lstStyle/>
          <a:p>
            <a:endParaRPr lang="en-US">
              <a:latin typeface="Times"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Rot="1" noChangeAspect="1" noChangeArrowheads="1"/>
          </p:cNvSpPr>
          <p:nvPr>
            <p:ph type="sldImg"/>
          </p:nvPr>
        </p:nvSpPr>
        <p:spPr>
          <a:solidFill>
            <a:srgbClr val="FFFFFF"/>
          </a:solidFill>
          <a:ln/>
        </p:spPr>
      </p:sp>
      <p:sp>
        <p:nvSpPr>
          <p:cNvPr id="1229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Rot="1" noChangeAspect="1" noChangeArrowheads="1"/>
          </p:cNvSpPr>
          <p:nvPr>
            <p:ph type="sldImg"/>
          </p:nvPr>
        </p:nvSpPr>
        <p:spPr>
          <a:solidFill>
            <a:srgbClr val="FFFFFF"/>
          </a:solidFill>
          <a:ln/>
        </p:spPr>
      </p:sp>
      <p:sp>
        <p:nvSpPr>
          <p:cNvPr id="143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Slide Image Placeholder 1"/>
          <p:cNvSpPr>
            <a:spLocks noGrp="1" noRot="1" noChangeAspect="1"/>
          </p:cNvSpPr>
          <p:nvPr>
            <p:ph type="sldImg"/>
          </p:nvPr>
        </p:nvSpPr>
        <p:spPr>
          <a:ln/>
        </p:spPr>
      </p:sp>
      <p:sp>
        <p:nvSpPr>
          <p:cNvPr id="18435"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automatic evaluators?</a:t>
            </a:r>
          </a:p>
        </p:txBody>
      </p:sp>
      <p:sp>
        <p:nvSpPr>
          <p:cNvPr id="18436" name="Slide Number Placeholder 3"/>
          <p:cNvSpPr>
            <a:spLocks noGrp="1"/>
          </p:cNvSpPr>
          <p:nvPr>
            <p:ph type="sldNum" sz="quarter" idx="5"/>
          </p:nvPr>
        </p:nvSpPr>
        <p:spPr>
          <a:noFill/>
        </p:spPr>
        <p:txBody>
          <a:bodyPr/>
          <a:lstStyle/>
          <a:p>
            <a:fld id="{4900FD9D-5FED-A74F-9860-966390B0F6A2}" type="slidenum">
              <a:rPr lang="en-US" smtClean="0"/>
              <a:pPr/>
              <a:t>6</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Rot="1" noChangeAspect="1" noChangeArrowheads="1"/>
          </p:cNvSpPr>
          <p:nvPr>
            <p:ph type="sldImg"/>
          </p:nvPr>
        </p:nvSpPr>
        <p:spPr>
          <a:solidFill>
            <a:srgbClr val="FFFFFF"/>
          </a:solidFill>
          <a:ln/>
        </p:spPr>
      </p:sp>
      <p:sp>
        <p:nvSpPr>
          <p:cNvPr id="2765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case we traverse the tree depth-first from left to right.</a:t>
            </a:r>
            <a:endParaRPr lang="en-US" dirty="0"/>
          </a:p>
        </p:txBody>
      </p:sp>
      <p:sp>
        <p:nvSpPr>
          <p:cNvPr id="4" name="Slide Number Placeholder 3"/>
          <p:cNvSpPr>
            <a:spLocks noGrp="1"/>
          </p:cNvSpPr>
          <p:nvPr>
            <p:ph type="sldNum" sz="quarter" idx="10"/>
          </p:nvPr>
        </p:nvSpPr>
        <p:spPr/>
        <p:txBody>
          <a:bodyPr/>
          <a:lstStyle/>
          <a:p>
            <a:pPr>
              <a:defRPr/>
            </a:pPr>
            <a:fld id="{2889AE38-8DF2-F24B-8B10-D1A89E031374}" type="slidenum">
              <a:rPr lang="en-US" smtClean="0"/>
              <a:pPr>
                <a:defRPr/>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Rot="1" noChangeAspect="1" noChangeArrowheads="1"/>
          </p:cNvSpPr>
          <p:nvPr>
            <p:ph type="sldImg"/>
          </p:nvPr>
        </p:nvSpPr>
        <p:spPr>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a:ln/>
        </p:spPr>
      </p:sp>
      <p:sp>
        <p:nvSpPr>
          <p:cNvPr id="46083" name="Notes Placeholder 2"/>
          <p:cNvSpPr>
            <a:spLocks noGrp="1"/>
          </p:cNvSpPr>
          <p:nvPr>
            <p:ph type="body" idx="1"/>
          </p:nvPr>
        </p:nvSpPr>
        <p:spPr>
          <a:noFill/>
          <a:ln/>
        </p:spPr>
        <p:txBody>
          <a:bodyPr/>
          <a:lstStyle/>
          <a:p>
            <a:r>
              <a:rPr lang="en-US" smtClean="0">
                <a:latin typeface="Times" charset="0"/>
                <a:ea typeface="ＭＳ Ｐゴシック" charset="-128"/>
                <a:cs typeface="ＭＳ Ｐゴシック" charset="-128"/>
              </a:rPr>
              <a:t>storage class = heap, stack, text etc?</a:t>
            </a:r>
          </a:p>
          <a:p>
            <a:endParaRPr lang="en-US" smtClean="0">
              <a:latin typeface="Times" charset="0"/>
              <a:ea typeface="ＭＳ Ｐゴシック" charset="-128"/>
              <a:cs typeface="ＭＳ Ｐゴシック" charset="-128"/>
            </a:endParaRPr>
          </a:p>
        </p:txBody>
      </p:sp>
      <p:sp>
        <p:nvSpPr>
          <p:cNvPr id="46084" name="Slide Number Placeholder 3"/>
          <p:cNvSpPr>
            <a:spLocks noGrp="1"/>
          </p:cNvSpPr>
          <p:nvPr>
            <p:ph type="sldNum" sz="quarter" idx="5"/>
          </p:nvPr>
        </p:nvSpPr>
        <p:spPr>
          <a:noFill/>
        </p:spPr>
        <p:txBody>
          <a:bodyPr/>
          <a:lstStyle/>
          <a:p>
            <a:fld id="{A22B13A1-9CC8-7D42-BEFF-64E4879825FF}" type="slidenum">
              <a:rPr lang="en-US" smtClean="0"/>
              <a:pPr/>
              <a:t>22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dirty="0" err="1"/>
              <a:t>Click</a:t>
            </a:r>
            <a:r>
              <a:rPr lang="de-CH" dirty="0"/>
              <a:t> to </a:t>
            </a:r>
            <a:r>
              <a:rPr lang="de-CH" dirty="0" err="1"/>
              <a:t>edit</a:t>
            </a:r>
            <a:r>
              <a:rPr lang="de-CH" dirty="0"/>
              <a:t> Master </a:t>
            </a:r>
            <a:r>
              <a:rPr lang="de-CH" dirty="0" err="1"/>
              <a:t>subtitle</a:t>
            </a:r>
            <a:r>
              <a:rPr lang="de-CH" dirty="0"/>
              <a:t> style</a:t>
            </a:r>
          </a:p>
        </p:txBody>
      </p:sp>
      <p:sp>
        <p:nvSpPr>
          <p:cNvPr id="8" name="Rectangle 7"/>
          <p:cNvSpPr>
            <a:spLocks noGrp="1" noChangeArrowheads="1"/>
          </p:cNvSpPr>
          <p:nvPr>
            <p:ph type="ftr" sz="quarter" idx="10"/>
          </p:nvPr>
        </p:nvSpPr>
        <p:spPr>
          <a:xfrm>
            <a:off x="107950" y="179388"/>
            <a:ext cx="4464050" cy="252412"/>
          </a:xfrm>
        </p:spPr>
        <p:txBody>
          <a:bodyPr wrap="square"/>
          <a:lstStyle>
            <a:lvl1pPr>
              <a:defRPr>
                <a:solidFill>
                  <a:schemeClr val="tx1"/>
                </a:solidFill>
              </a:defRPr>
            </a:lvl1pPr>
          </a:lstStyle>
          <a:p>
            <a:pPr>
              <a:defRPr/>
            </a:pPr>
            <a:r>
              <a:rPr lang="en-US"/>
              <a:t>Semantic Analysis</a:t>
            </a:r>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Semantic Analysis</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C4E2C696-35D1-0445-A507-37A2B163A30E}"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Semantic Analysis</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7105FDE3-59EE-A74C-9AE1-D51F2D36BD58}"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Semantic Analysis</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0AB25DAF-A2CB-1F4C-8B89-ABEC3F4977A2}"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Semantic Analysis</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BA5914AC-9068-8247-82D5-433C18FCE72A}" type="slidenum">
              <a:rPr lang="de-CH"/>
              <a:pPr>
                <a:defRPr/>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pPr>
              <a:defRPr/>
            </a:pPr>
            <a:r>
              <a:rPr lang="en-US"/>
              <a:t>Semantic Analysis</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pPr>
              <a:defRPr/>
            </a:pPr>
            <a:fld id="{67ED4EAA-58F7-C94C-922C-A8384E3CB354}" type="slidenum">
              <a:rPr lang="de-CH"/>
              <a:pPr>
                <a:defRPr/>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3823" r:id="rId1"/>
    <p:sldLayoutId id="2147483819" r:id="rId2"/>
    <p:sldLayoutId id="2147483820" r:id="rId3"/>
    <p:sldLayoutId id="2147483821" r:id="rId4"/>
    <p:sldLayoutId id="2147483822" r:id="rId5"/>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pitchFamily="-65" charset="-128"/>
          <a:cs typeface="ＭＳ Ｐゴシック" pitchFamily="-65" charset="-128"/>
        </a:defRPr>
      </a:lvl1pPr>
      <a:lvl2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2pPr>
      <a:lvl3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3pPr>
      <a:lvl4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4pPr>
      <a:lvl5pPr algn="l" rtl="0" eaLnBrk="0" fontAlgn="base" hangingPunct="0">
        <a:lnSpc>
          <a:spcPct val="90000"/>
        </a:lnSpc>
        <a:spcBef>
          <a:spcPct val="0"/>
        </a:spcBef>
        <a:spcAft>
          <a:spcPct val="0"/>
        </a:spcAft>
        <a:defRPr sz="2800" b="1">
          <a:solidFill>
            <a:srgbClr val="0A017F"/>
          </a:solidFill>
          <a:latin typeface="Helvetica" pitchFamily="-65" charset="0"/>
          <a:ea typeface="ＭＳ Ｐゴシック" pitchFamily="-65" charset="-128"/>
          <a:cs typeface="ＭＳ Ｐゴシック" pitchFamily="-65" charset="-128"/>
        </a:defRPr>
      </a:lvl5pPr>
      <a:lvl6pPr marL="457200" algn="l" rtl="0" fontAlgn="base">
        <a:lnSpc>
          <a:spcPct val="90000"/>
        </a:lnSpc>
        <a:spcBef>
          <a:spcPct val="0"/>
        </a:spcBef>
        <a:spcAft>
          <a:spcPct val="0"/>
        </a:spcAft>
        <a:defRPr sz="2800" b="1">
          <a:solidFill>
            <a:srgbClr val="0A017F"/>
          </a:solidFill>
          <a:latin typeface="Helvetica" pitchFamily="-65" charset="0"/>
        </a:defRPr>
      </a:lvl6pPr>
      <a:lvl7pPr marL="914400" algn="l" rtl="0" fontAlgn="base">
        <a:lnSpc>
          <a:spcPct val="90000"/>
        </a:lnSpc>
        <a:spcBef>
          <a:spcPct val="0"/>
        </a:spcBef>
        <a:spcAft>
          <a:spcPct val="0"/>
        </a:spcAft>
        <a:defRPr sz="2800" b="1">
          <a:solidFill>
            <a:srgbClr val="0A017F"/>
          </a:solidFill>
          <a:latin typeface="Helvetica" pitchFamily="-65" charset="0"/>
        </a:defRPr>
      </a:lvl7pPr>
      <a:lvl8pPr marL="1371600" algn="l" rtl="0" fontAlgn="base">
        <a:lnSpc>
          <a:spcPct val="90000"/>
        </a:lnSpc>
        <a:spcBef>
          <a:spcPct val="0"/>
        </a:spcBef>
        <a:spcAft>
          <a:spcPct val="0"/>
        </a:spcAft>
        <a:defRPr sz="2800" b="1">
          <a:solidFill>
            <a:srgbClr val="0A017F"/>
          </a:solidFill>
          <a:latin typeface="Helvetica" pitchFamily="-65" charset="0"/>
        </a:defRPr>
      </a:lvl8pPr>
      <a:lvl9pPr marL="1828800" algn="l" rtl="0" fontAlgn="base">
        <a:lnSpc>
          <a:spcPct val="90000"/>
        </a:lnSpc>
        <a:spcBef>
          <a:spcPct val="0"/>
        </a:spcBef>
        <a:spcAft>
          <a:spcPct val="0"/>
        </a:spcAft>
        <a:defRPr sz="2800" b="1">
          <a:solidFill>
            <a:srgbClr val="0A017F"/>
          </a:solidFill>
          <a:latin typeface="Helvetica" pitchFamily="-65"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charset="0"/>
        <a:buChar char="&gt;"/>
        <a:defRPr sz="2400">
          <a:solidFill>
            <a:srgbClr val="0A017F"/>
          </a:solidFill>
          <a:latin typeface="+mn-lt"/>
          <a:ea typeface="ＭＳ Ｐゴシック" pitchFamily="-65" charset="-128"/>
          <a:cs typeface="ＭＳ Ｐゴシック" pitchFamily="-65" charset="-128"/>
        </a:defRPr>
      </a:lvl1pPr>
      <a:lvl2pPr marL="838200" indent="-381000" algn="l" rtl="0" eaLnBrk="0" fontAlgn="base" hangingPunct="0">
        <a:lnSpc>
          <a:spcPct val="95000"/>
        </a:lnSpc>
        <a:spcBef>
          <a:spcPct val="20000"/>
        </a:spcBef>
        <a:spcAft>
          <a:spcPct val="0"/>
        </a:spcAft>
        <a:buFont typeface="Helvetica CE" charset="0"/>
        <a:buChar char="—"/>
        <a:defRPr sz="2000">
          <a:solidFill>
            <a:srgbClr val="0A017F"/>
          </a:solidFill>
          <a:latin typeface="+mn-lt"/>
          <a:ea typeface="ＭＳ Ｐゴシック" pitchFamily="-65" charset="-128"/>
        </a:defRPr>
      </a:lvl2pPr>
      <a:lvl3pPr marL="1295400" indent="-381000" algn="l" rtl="0" eaLnBrk="0" fontAlgn="base" hangingPunct="0">
        <a:lnSpc>
          <a:spcPct val="95000"/>
        </a:lnSpc>
        <a:spcBef>
          <a:spcPct val="20000"/>
        </a:spcBef>
        <a:spcAft>
          <a:spcPct val="0"/>
        </a:spcAft>
        <a:buSzPct val="85000"/>
        <a:buFont typeface="Helvetica CE" charset="0"/>
        <a:buChar char="–"/>
        <a:defRPr>
          <a:solidFill>
            <a:schemeClr val="tx1"/>
          </a:solidFill>
          <a:latin typeface="+mn-lt"/>
          <a:ea typeface="ＭＳ Ｐゴシック" pitchFamily="-65" charset="-128"/>
        </a:defRPr>
      </a:lvl3pPr>
      <a:lvl4pPr marL="1714500" indent="-381000" algn="l" rtl="0" eaLnBrk="0" fontAlgn="base" hangingPunct="0">
        <a:lnSpc>
          <a:spcPct val="95000"/>
        </a:lnSpc>
        <a:spcBef>
          <a:spcPct val="20000"/>
        </a:spcBef>
        <a:spcAft>
          <a:spcPct val="0"/>
        </a:spcAft>
        <a:buSzPct val="85000"/>
        <a:buFont typeface="Helvetica CE" charset="0"/>
        <a:buChar char="–"/>
        <a:defRPr>
          <a:solidFill>
            <a:srgbClr val="0A017F"/>
          </a:solidFill>
          <a:latin typeface="+mn-lt"/>
          <a:ea typeface="ＭＳ Ｐゴシック" pitchFamily="-65"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charset="0"/>
        <a:buChar char="–"/>
        <a:defRPr>
          <a:solidFill>
            <a:srgbClr val="0A017F"/>
          </a:solidFill>
          <a:latin typeface="+mn-lt"/>
          <a:ea typeface="ＭＳ Ｐゴシック" pitchFamily="-65" charset="-128"/>
        </a:defRPr>
      </a:lvl5pPr>
      <a:lvl6pPr marL="27432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6pPr>
      <a:lvl7pPr marL="32004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7pPr>
      <a:lvl8pPr marL="36576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8pPr>
      <a:lvl9pPr marL="4114800" indent="-381000" algn="l" rtl="0" fontAlgn="base">
        <a:lnSpc>
          <a:spcPct val="95000"/>
        </a:lnSpc>
        <a:spcBef>
          <a:spcPct val="20000"/>
        </a:spcBef>
        <a:spcAft>
          <a:spcPct val="0"/>
        </a:spcAft>
        <a:buClr>
          <a:schemeClr val="tx1"/>
        </a:buClr>
        <a:buSzPct val="85000"/>
        <a:buFont typeface="Helvetica CE" pitchFamily="-65" charset="-18"/>
        <a:buChar char="–"/>
        <a:defRPr>
          <a:solidFill>
            <a:srgbClr val="0A017F"/>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ucla.edu/~palsberg/" TargetMode="External"/><Relationship Id="rId4" Type="http://schemas.openxmlformats.org/officeDocument/2006/relationships/hyperlink" Target="http://www.cs.purdue.edu/homes/hoskin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539750" y="1654175"/>
            <a:ext cx="8299450" cy="1143000"/>
          </a:xfrm>
        </p:spPr>
        <p:txBody>
          <a:bodyPr/>
          <a:lstStyle/>
          <a:p>
            <a:pPr eaLnBrk="1" hangingPunct="1"/>
            <a:r>
              <a:rPr lang="en-US" smtClean="0">
                <a:ea typeface="ＭＳ Ｐゴシック" charset="-128"/>
                <a:cs typeface="ＭＳ Ｐゴシック" charset="-128"/>
              </a:rPr>
              <a:t>5. Semantic Analysis</a:t>
            </a:r>
          </a:p>
        </p:txBody>
      </p:sp>
      <p:sp>
        <p:nvSpPr>
          <p:cNvPr id="9219" name="Rectangle 3"/>
          <p:cNvSpPr>
            <a:spLocks noGrp="1" noChangeArrowheads="1"/>
          </p:cNvSpPr>
          <p:nvPr>
            <p:ph type="subTitle" idx="1"/>
          </p:nvPr>
        </p:nvSpPr>
        <p:spPr/>
        <p:txBody>
          <a:bodyPr/>
          <a:lstStyle/>
          <a:p>
            <a:pPr eaLnBrk="1" hangingPunct="1"/>
            <a:r>
              <a:rPr lang="en-US" dirty="0">
                <a:ea typeface="ＭＳ Ｐゴシック" charset="-128"/>
                <a:cs typeface="ＭＳ Ｐゴシック" charset="-128"/>
              </a:rPr>
              <a:t>Prof. O. </a:t>
            </a:r>
            <a:r>
              <a:rPr lang="en-US" dirty="0" smtClean="0">
                <a:ea typeface="ＭＳ Ｐゴシック" charset="-128"/>
                <a:cs typeface="ＭＳ Ｐゴシック" charset="-128"/>
              </a:rPr>
              <a:t>Nierstrasz</a:t>
            </a:r>
            <a:endParaRPr lang="en-US" dirty="0">
              <a:ea typeface="ＭＳ Ｐゴシック" charset="-128"/>
              <a:cs typeface="ＭＳ Ｐゴシック" charset="-128"/>
            </a:endParaRPr>
          </a:p>
        </p:txBody>
      </p:sp>
      <p:sp>
        <p:nvSpPr>
          <p:cNvPr id="9220" name="Rectangle 4"/>
          <p:cNvSpPr>
            <a:spLocks noChangeArrowheads="1"/>
          </p:cNvSpPr>
          <p:nvPr/>
        </p:nvSpPr>
        <p:spPr bwMode="auto">
          <a:xfrm>
            <a:off x="533400" y="5334000"/>
            <a:ext cx="4876800" cy="831850"/>
          </a:xfrm>
          <a:prstGeom prst="rect">
            <a:avLst/>
          </a:prstGeom>
          <a:solidFill>
            <a:schemeClr val="accent1"/>
          </a:solidFill>
          <a:ln w="9525">
            <a:solidFill>
              <a:schemeClr val="tx1"/>
            </a:solidFill>
            <a:miter lim="800000"/>
            <a:headEnd/>
            <a:tailEnd/>
          </a:ln>
        </p:spPr>
        <p:txBody>
          <a:bodyPr>
            <a:prstTxWarp prst="textNoShape">
              <a:avLst/>
            </a:prstTxWarp>
            <a:spAutoFit/>
          </a:bodyPr>
          <a:lstStyle/>
          <a:p>
            <a:r>
              <a:rPr lang="en-US" sz="1200" dirty="0"/>
              <a:t>Thanks to Jens </a:t>
            </a:r>
            <a:r>
              <a:rPr lang="en-US" sz="1200" dirty="0" err="1"/>
              <a:t>Palsberg</a:t>
            </a:r>
            <a:r>
              <a:rPr lang="en-US" sz="1200" dirty="0"/>
              <a:t> and Tony Hosking for their kind permission to reuse and adapt the CS132 and CS502 lecture notes.</a:t>
            </a:r>
          </a:p>
          <a:p>
            <a:r>
              <a:rPr lang="en-US" sz="1200" u="sng" dirty="0">
                <a:solidFill>
                  <a:srgbClr val="0005DF"/>
                </a:solidFill>
                <a:hlinkClick r:id="rId3"/>
              </a:rPr>
              <a:t>http://www.cs.ucla.edu/~palsberg/</a:t>
            </a:r>
            <a:endParaRPr lang="en-US" sz="1200" dirty="0"/>
          </a:p>
          <a:p>
            <a:r>
              <a:rPr lang="en-US" sz="1200" u="sng" dirty="0">
                <a:solidFill>
                  <a:srgbClr val="0005DF"/>
                </a:solidFill>
                <a:hlinkClick r:id="rId4"/>
              </a:rPr>
              <a:t>http://www.cs.purdue.edu/homes/hosking/</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ea typeface="ＭＳ Ｐゴシック" charset="-128"/>
                <a:cs typeface="ＭＳ Ｐゴシック" charset="-128"/>
              </a:rPr>
              <a:t>Two-pass: analysis &amp; IR synthesis</a:t>
            </a:r>
            <a:br>
              <a:rPr lang="en-US" smtClean="0">
                <a:ea typeface="ＭＳ Ｐゴシック" charset="-128"/>
                <a:cs typeface="ＭＳ Ｐゴシック" charset="-128"/>
              </a:rPr>
            </a:br>
            <a:r>
              <a:rPr lang="en-US" smtClean="0">
                <a:ea typeface="ＭＳ Ｐゴシック" charset="-128"/>
                <a:cs typeface="ＭＳ Ｐゴシック" charset="-128"/>
              </a:rPr>
              <a:t> + code generation</a:t>
            </a:r>
          </a:p>
        </p:txBody>
      </p:sp>
      <p:sp>
        <p:nvSpPr>
          <p:cNvPr id="23555" name="Content Placeholder 2"/>
          <p:cNvSpPr>
            <a:spLocks noGrp="1"/>
          </p:cNvSpPr>
          <p:nvPr>
            <p:ph idx="1"/>
          </p:nvPr>
        </p:nvSpPr>
        <p:spPr/>
        <p:txBody>
          <a:bodyPr/>
          <a:lstStyle/>
          <a:p>
            <a:r>
              <a:rPr lang="en-US" smtClean="0">
                <a:ea typeface="ＭＳ Ｐゴシック" charset="-128"/>
                <a:cs typeface="ＭＳ Ｐゴシック" charset="-128"/>
              </a:rPr>
              <a:t>Generate explicit IR as interface to code generator</a:t>
            </a:r>
          </a:p>
          <a:p>
            <a:pPr lvl="1"/>
            <a:r>
              <a:rPr lang="en-US" smtClean="0"/>
              <a:t>linear (e.g., tuples)</a:t>
            </a:r>
          </a:p>
          <a:p>
            <a:pPr lvl="1"/>
            <a:r>
              <a:rPr lang="en-US" smtClean="0"/>
              <a:t>can emit multiple tuples at a time for better code context</a:t>
            </a:r>
          </a:p>
          <a:p>
            <a:r>
              <a:rPr lang="en-US" smtClean="0">
                <a:ea typeface="ＭＳ Ｐゴシック" charset="-128"/>
                <a:cs typeface="ＭＳ Ｐゴシック" charset="-128"/>
              </a:rPr>
              <a:t>Advantages</a:t>
            </a:r>
          </a:p>
          <a:p>
            <a:pPr lvl="1"/>
            <a:r>
              <a:rPr lang="en-US" smtClean="0">
                <a:ea typeface="ＭＳ Ｐゴシック" charset="-128"/>
                <a:cs typeface="ＭＳ Ｐゴシック" charset="-128"/>
              </a:rPr>
              <a:t>easier retargeting (IR must be expressive enough for different machines!)</a:t>
            </a:r>
          </a:p>
          <a:p>
            <a:pPr lvl="1"/>
            <a:r>
              <a:rPr lang="en-US" smtClean="0">
                <a:ea typeface="ＭＳ Ｐゴシック" charset="-128"/>
                <a:cs typeface="ＭＳ Ｐゴシック" charset="-128"/>
              </a:rPr>
              <a:t>can add optimization pass later (multi-pass synthesis)</a:t>
            </a:r>
          </a:p>
        </p:txBody>
      </p:sp>
      <p:sp>
        <p:nvSpPr>
          <p:cNvPr id="23556" name="Date Placeholder 3"/>
          <p:cNvSpPr>
            <a:spLocks noGrp="1"/>
          </p:cNvSpPr>
          <p:nvPr>
            <p:ph type="dt" sz="quarter" idx="10"/>
          </p:nvPr>
        </p:nvSpPr>
        <p:spPr>
          <a:noFill/>
        </p:spPr>
        <p:txBody>
          <a:bodyPr/>
          <a:lstStyle/>
          <a:p>
            <a:r>
              <a:rPr lang="en-US" smtClean="0"/>
              <a:t>© Oscar Nierstrasz</a:t>
            </a:r>
            <a:endParaRPr lang="de-CH" smtClean="0"/>
          </a:p>
        </p:txBody>
      </p:sp>
      <p:sp>
        <p:nvSpPr>
          <p:cNvPr id="23557" name="Footer Placeholder 4"/>
          <p:cNvSpPr>
            <a:spLocks noGrp="1"/>
          </p:cNvSpPr>
          <p:nvPr>
            <p:ph type="ftr" sz="quarter" idx="11"/>
          </p:nvPr>
        </p:nvSpPr>
        <p:spPr>
          <a:noFill/>
        </p:spPr>
        <p:txBody>
          <a:bodyPr/>
          <a:lstStyle/>
          <a:p>
            <a:r>
              <a:rPr lang="en-US" smtClean="0"/>
              <a:t>Semantic Analysis</a:t>
            </a:r>
            <a:endParaRPr lang="de-CH" smtClean="0"/>
          </a:p>
        </p:txBody>
      </p:sp>
      <p:sp>
        <p:nvSpPr>
          <p:cNvPr id="23558" name="Slide Number Placeholder 5"/>
          <p:cNvSpPr>
            <a:spLocks noGrp="1"/>
          </p:cNvSpPr>
          <p:nvPr>
            <p:ph type="sldNum" sz="quarter" idx="12"/>
          </p:nvPr>
        </p:nvSpPr>
        <p:spPr>
          <a:noFill/>
        </p:spPr>
        <p:txBody>
          <a:bodyPr/>
          <a:lstStyle/>
          <a:p>
            <a:fld id="{C71F9CEA-17EE-DA45-AE38-3A8DC402957A}" type="slidenum">
              <a:rPr lang="de-CH" smtClean="0"/>
              <a:pPr/>
              <a:t>10</a:t>
            </a:fld>
            <a:endParaRPr lang="de-CH" sz="1400" smtClean="0">
              <a:solidFill>
                <a:srgbClr val="7E7E7E"/>
              </a:solidFill>
              <a:latin typeface="Time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ea typeface="ＭＳ Ｐゴシック" charset="-128"/>
                <a:cs typeface="ＭＳ Ｐゴシック" charset="-128"/>
              </a:rPr>
              <a:t>Multi-pass analysis</a:t>
            </a:r>
          </a:p>
        </p:txBody>
      </p:sp>
      <p:sp>
        <p:nvSpPr>
          <p:cNvPr id="24579" name="Content Placeholder 2"/>
          <p:cNvSpPr>
            <a:spLocks noGrp="1"/>
          </p:cNvSpPr>
          <p:nvPr>
            <p:ph idx="1"/>
          </p:nvPr>
        </p:nvSpPr>
        <p:spPr/>
        <p:txBody>
          <a:bodyPr/>
          <a:lstStyle/>
          <a:p>
            <a:r>
              <a:rPr lang="en-US" dirty="0" smtClean="0">
                <a:ea typeface="ＭＳ Ｐゴシック" charset="-128"/>
                <a:cs typeface="ＭＳ Ｐゴシック" charset="-128"/>
              </a:rPr>
              <a:t>Several passes, read/write intermediate files</a:t>
            </a:r>
          </a:p>
          <a:p>
            <a:pPr marL="914400" lvl="1" indent="-457200">
              <a:buFont typeface="Helvetica" charset="0"/>
              <a:buAutoNum type="arabicPeriod"/>
            </a:pPr>
            <a:r>
              <a:rPr lang="en-US" dirty="0" smtClean="0"/>
              <a:t>scan source file, generate tokens</a:t>
            </a:r>
          </a:p>
          <a:p>
            <a:pPr marL="1371600" lvl="2" indent="-457200"/>
            <a:r>
              <a:rPr lang="en-US" dirty="0" smtClean="0">
                <a:ea typeface="ＭＳ Ｐゴシック" charset="-128"/>
              </a:rPr>
              <a:t>place identifiers and constants in symbol table</a:t>
            </a:r>
          </a:p>
          <a:p>
            <a:pPr marL="914400" lvl="1" indent="-457200">
              <a:buFont typeface="Helvetica" charset="0"/>
              <a:buAutoNum type="arabicPeriod"/>
            </a:pPr>
            <a:r>
              <a:rPr lang="en-US" dirty="0" smtClean="0"/>
              <a:t>parse token file</a:t>
            </a:r>
          </a:p>
          <a:p>
            <a:pPr marL="1371600" lvl="2" indent="-457200"/>
            <a:r>
              <a:rPr lang="en-US" dirty="0" smtClean="0">
                <a:ea typeface="ＭＳ Ｐゴシック" charset="-128"/>
              </a:rPr>
              <a:t>generate semantic actions or </a:t>
            </a:r>
            <a:r>
              <a:rPr lang="en-US" dirty="0" err="1" smtClean="0">
                <a:ea typeface="ＭＳ Ｐゴシック" charset="-128"/>
              </a:rPr>
              <a:t>linearized</a:t>
            </a:r>
            <a:r>
              <a:rPr lang="en-US" dirty="0" smtClean="0">
                <a:ea typeface="ＭＳ Ｐゴシック" charset="-128"/>
              </a:rPr>
              <a:t> parse tree</a:t>
            </a:r>
          </a:p>
          <a:p>
            <a:pPr marL="914400" lvl="1" indent="-457200">
              <a:buFont typeface="Helvetica" charset="0"/>
              <a:buAutoNum type="arabicPeriod"/>
            </a:pPr>
            <a:r>
              <a:rPr lang="en-US" dirty="0" smtClean="0"/>
              <a:t>process declarations to symbol table</a:t>
            </a:r>
          </a:p>
          <a:p>
            <a:pPr marL="914400" lvl="1" indent="-457200">
              <a:buFont typeface="Helvetica" charset="0"/>
              <a:buAutoNum type="arabicPeriod"/>
            </a:pPr>
            <a:r>
              <a:rPr lang="en-US" dirty="0" smtClean="0"/>
              <a:t>semantic checking with IR synthesis</a:t>
            </a: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Motivations:</a:t>
            </a:r>
          </a:p>
          <a:p>
            <a:pPr marL="914400" lvl="1" indent="-457200"/>
            <a:r>
              <a:rPr lang="en-US" dirty="0" smtClean="0"/>
              <a:t>Historical: constrained address spaces</a:t>
            </a:r>
          </a:p>
          <a:p>
            <a:pPr marL="914400" lvl="1" indent="-457200"/>
            <a:r>
              <a:rPr lang="en-US" dirty="0" smtClean="0"/>
              <a:t>Language: </a:t>
            </a:r>
            <a:r>
              <a:rPr lang="en-US" i="1" dirty="0" smtClean="0"/>
              <a:t>e.g.</a:t>
            </a:r>
            <a:r>
              <a:rPr lang="en-US" dirty="0" smtClean="0"/>
              <a:t>, declaration after use</a:t>
            </a:r>
          </a:p>
          <a:p>
            <a:pPr marL="914400" lvl="1" indent="-457200"/>
            <a:r>
              <a:rPr lang="en-US" dirty="0" smtClean="0"/>
              <a:t>Multiple analyses over IR tree</a:t>
            </a:r>
          </a:p>
        </p:txBody>
      </p:sp>
      <p:sp>
        <p:nvSpPr>
          <p:cNvPr id="24580" name="Date Placeholder 3"/>
          <p:cNvSpPr>
            <a:spLocks noGrp="1"/>
          </p:cNvSpPr>
          <p:nvPr>
            <p:ph type="dt" sz="quarter" idx="10"/>
          </p:nvPr>
        </p:nvSpPr>
        <p:spPr>
          <a:noFill/>
        </p:spPr>
        <p:txBody>
          <a:bodyPr/>
          <a:lstStyle/>
          <a:p>
            <a:r>
              <a:rPr lang="en-US" smtClean="0"/>
              <a:t>© Oscar Nierstrasz</a:t>
            </a:r>
            <a:endParaRPr lang="de-CH" smtClean="0"/>
          </a:p>
        </p:txBody>
      </p:sp>
      <p:sp>
        <p:nvSpPr>
          <p:cNvPr id="24581" name="Footer Placeholder 4"/>
          <p:cNvSpPr>
            <a:spLocks noGrp="1"/>
          </p:cNvSpPr>
          <p:nvPr>
            <p:ph type="ftr" sz="quarter" idx="11"/>
          </p:nvPr>
        </p:nvSpPr>
        <p:spPr>
          <a:noFill/>
        </p:spPr>
        <p:txBody>
          <a:bodyPr/>
          <a:lstStyle/>
          <a:p>
            <a:r>
              <a:rPr lang="en-US" smtClean="0"/>
              <a:t>Semantic Analysis</a:t>
            </a:r>
            <a:endParaRPr lang="de-CH" smtClean="0"/>
          </a:p>
        </p:txBody>
      </p:sp>
      <p:sp>
        <p:nvSpPr>
          <p:cNvPr id="24582" name="Slide Number Placeholder 5"/>
          <p:cNvSpPr>
            <a:spLocks noGrp="1"/>
          </p:cNvSpPr>
          <p:nvPr>
            <p:ph type="sldNum" sz="quarter" idx="12"/>
          </p:nvPr>
        </p:nvSpPr>
        <p:spPr>
          <a:noFill/>
        </p:spPr>
        <p:txBody>
          <a:bodyPr/>
          <a:lstStyle/>
          <a:p>
            <a:fld id="{E10DBF02-F7CC-BD43-A51E-743CCE516F23}" type="slidenum">
              <a:rPr lang="de-CH" smtClean="0"/>
              <a:pPr/>
              <a:t>11</a:t>
            </a:fld>
            <a:endParaRPr lang="de-CH" sz="1400" smtClean="0">
              <a:solidFill>
                <a:srgbClr val="7E7E7E"/>
              </a:solidFill>
              <a:latin typeface="Time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ea typeface="ＭＳ Ｐゴシック" charset="-128"/>
                <a:cs typeface="ＭＳ Ｐゴシック" charset="-128"/>
              </a:rPr>
              <a:t>Multi-pass synthesis</a:t>
            </a:r>
          </a:p>
        </p:txBody>
      </p:sp>
      <p:sp>
        <p:nvSpPr>
          <p:cNvPr id="25603" name="Content Placeholder 2"/>
          <p:cNvSpPr>
            <a:spLocks noGrp="1"/>
          </p:cNvSpPr>
          <p:nvPr>
            <p:ph idx="1"/>
          </p:nvPr>
        </p:nvSpPr>
        <p:spPr/>
        <p:txBody>
          <a:bodyPr/>
          <a:lstStyle/>
          <a:p>
            <a:r>
              <a:rPr lang="en-US" smtClean="0">
                <a:ea typeface="ＭＳ Ｐゴシック" charset="-128"/>
                <a:cs typeface="ＭＳ Ｐゴシック" charset="-128"/>
              </a:rPr>
              <a:t>Passes operate on linear or tree-structured IR</a:t>
            </a:r>
          </a:p>
          <a:p>
            <a:r>
              <a:rPr lang="en-US" smtClean="0">
                <a:ea typeface="ＭＳ Ｐゴシック" charset="-128"/>
                <a:cs typeface="ＭＳ Ｐゴシック" charset="-128"/>
              </a:rPr>
              <a:t>Options:</a:t>
            </a:r>
          </a:p>
          <a:p>
            <a:pPr lvl="1"/>
            <a:r>
              <a:rPr lang="en-US" smtClean="0"/>
              <a:t>code generation and peephole optimization</a:t>
            </a:r>
          </a:p>
          <a:p>
            <a:pPr lvl="1"/>
            <a:r>
              <a:rPr lang="en-US" smtClean="0"/>
              <a:t>multi-pass IR transformation</a:t>
            </a:r>
          </a:p>
          <a:p>
            <a:pPr lvl="2"/>
            <a:r>
              <a:rPr lang="en-US" smtClean="0">
                <a:ea typeface="ＭＳ Ｐゴシック" charset="-128"/>
              </a:rPr>
              <a:t>machine-independent then dependent optimizations</a:t>
            </a:r>
          </a:p>
          <a:p>
            <a:pPr lvl="1"/>
            <a:r>
              <a:rPr lang="en-US" smtClean="0"/>
              <a:t>high-level to low-level IR transformation before code generation</a:t>
            </a:r>
          </a:p>
          <a:p>
            <a:pPr lvl="2"/>
            <a:r>
              <a:rPr lang="en-US" smtClean="0">
                <a:ea typeface="ＭＳ Ｐゴシック" charset="-128"/>
              </a:rPr>
              <a:t>e.g., in gcc high-level trees drive generation of low-level Register Transfer Language for machine-independent optimization</a:t>
            </a:r>
          </a:p>
          <a:p>
            <a:pPr lvl="1"/>
            <a:r>
              <a:rPr lang="en-US" smtClean="0"/>
              <a:t>language-independent front ends</a:t>
            </a:r>
          </a:p>
          <a:p>
            <a:pPr lvl="1"/>
            <a:r>
              <a:rPr lang="en-US" smtClean="0"/>
              <a:t>retargetable back ends</a:t>
            </a:r>
          </a:p>
        </p:txBody>
      </p:sp>
      <p:sp>
        <p:nvSpPr>
          <p:cNvPr id="25604" name="Date Placeholder 3"/>
          <p:cNvSpPr>
            <a:spLocks noGrp="1"/>
          </p:cNvSpPr>
          <p:nvPr>
            <p:ph type="dt" sz="quarter" idx="10"/>
          </p:nvPr>
        </p:nvSpPr>
        <p:spPr>
          <a:noFill/>
        </p:spPr>
        <p:txBody>
          <a:bodyPr/>
          <a:lstStyle/>
          <a:p>
            <a:r>
              <a:rPr lang="en-US" smtClean="0"/>
              <a:t>© Oscar Nierstrasz</a:t>
            </a:r>
            <a:endParaRPr lang="de-CH" smtClean="0"/>
          </a:p>
        </p:txBody>
      </p:sp>
      <p:sp>
        <p:nvSpPr>
          <p:cNvPr id="25605" name="Footer Placeholder 4"/>
          <p:cNvSpPr>
            <a:spLocks noGrp="1"/>
          </p:cNvSpPr>
          <p:nvPr>
            <p:ph type="ftr" sz="quarter" idx="11"/>
          </p:nvPr>
        </p:nvSpPr>
        <p:spPr>
          <a:noFill/>
        </p:spPr>
        <p:txBody>
          <a:bodyPr/>
          <a:lstStyle/>
          <a:p>
            <a:r>
              <a:rPr lang="en-US" smtClean="0"/>
              <a:t>Semantic Analysis</a:t>
            </a:r>
            <a:endParaRPr lang="de-CH" smtClean="0"/>
          </a:p>
        </p:txBody>
      </p:sp>
      <p:sp>
        <p:nvSpPr>
          <p:cNvPr id="25606" name="Slide Number Placeholder 5"/>
          <p:cNvSpPr>
            <a:spLocks noGrp="1"/>
          </p:cNvSpPr>
          <p:nvPr>
            <p:ph type="sldNum" sz="quarter" idx="12"/>
          </p:nvPr>
        </p:nvSpPr>
        <p:spPr>
          <a:noFill/>
        </p:spPr>
        <p:txBody>
          <a:bodyPr/>
          <a:lstStyle/>
          <a:p>
            <a:fld id="{62589583-5820-904D-81F1-E00B6F13FF20}" type="slidenum">
              <a:rPr lang="de-CH" smtClean="0"/>
              <a:pPr/>
              <a:t>12</a:t>
            </a:fld>
            <a:endParaRPr lang="de-CH" sz="1400" smtClean="0">
              <a:solidFill>
                <a:srgbClr val="7E7E7E"/>
              </a:solidFill>
              <a:latin typeface="Times"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p:txBody>
          <a:bodyPr/>
          <a:lstStyle/>
          <a:p>
            <a:r>
              <a:rPr lang="en-US" smtClean="0">
                <a:ea typeface="ＭＳ Ｐゴシック" charset="-128"/>
                <a:cs typeface="ＭＳ Ｐゴシック" charset="-128"/>
              </a:rPr>
              <a:t>Roadmap</a:t>
            </a:r>
          </a:p>
        </p:txBody>
      </p:sp>
      <p:sp>
        <p:nvSpPr>
          <p:cNvPr id="26627" name="Rectangle 4"/>
          <p:cNvSpPr>
            <a:spLocks noGrp="1" noChangeArrowheads="1"/>
          </p:cNvSpPr>
          <p:nvPr>
            <p:ph type="body" idx="1"/>
          </p:nvPr>
        </p:nvSpPr>
        <p:spPr/>
        <p:txBody>
          <a:bodyPr/>
          <a:lstStyle/>
          <a:p>
            <a:r>
              <a:rPr lang="en-US" smtClean="0">
                <a:solidFill>
                  <a:srgbClr val="9DBDDD"/>
                </a:solidFill>
                <a:ea typeface="ＭＳ Ｐゴシック" charset="-128"/>
                <a:cs typeface="ＭＳ Ｐゴシック" charset="-128"/>
              </a:rPr>
              <a:t>Context-sensitive analysis</a:t>
            </a:r>
          </a:p>
          <a:p>
            <a:r>
              <a:rPr lang="en-US" smtClean="0">
                <a:solidFill>
                  <a:srgbClr val="9DBDDD"/>
                </a:solidFill>
                <a:ea typeface="ＭＳ Ｐゴシック" charset="-128"/>
                <a:cs typeface="ＭＳ Ｐゴシック" charset="-128"/>
              </a:rPr>
              <a:t>Strategies for semantic analysis</a:t>
            </a:r>
          </a:p>
          <a:p>
            <a:r>
              <a:rPr lang="en-US" b="1" smtClean="0">
                <a:ea typeface="ＭＳ Ｐゴシック" charset="-128"/>
                <a:cs typeface="ＭＳ Ｐゴシック" charset="-128"/>
              </a:rPr>
              <a:t>Attribute grammars</a:t>
            </a:r>
          </a:p>
          <a:p>
            <a:r>
              <a:rPr lang="en-US" smtClean="0">
                <a:solidFill>
                  <a:srgbClr val="9DBDDD"/>
                </a:solidFill>
                <a:ea typeface="ＭＳ Ｐゴシック" charset="-128"/>
                <a:cs typeface="ＭＳ Ｐゴシック" charset="-128"/>
              </a:rPr>
              <a:t>Symbol tables and type-checking</a:t>
            </a:r>
          </a:p>
        </p:txBody>
      </p:sp>
      <p:sp>
        <p:nvSpPr>
          <p:cNvPr id="26628" name="Date Placeholder 8"/>
          <p:cNvSpPr>
            <a:spLocks noGrp="1"/>
          </p:cNvSpPr>
          <p:nvPr>
            <p:ph type="dt" sz="quarter" idx="10"/>
          </p:nvPr>
        </p:nvSpPr>
        <p:spPr>
          <a:noFill/>
        </p:spPr>
        <p:txBody>
          <a:bodyPr/>
          <a:lstStyle/>
          <a:p>
            <a:r>
              <a:rPr lang="en-US" smtClean="0"/>
              <a:t>© Oscar Nierstrasz</a:t>
            </a:r>
            <a:endParaRPr lang="de-CH" smtClean="0"/>
          </a:p>
        </p:txBody>
      </p:sp>
      <p:sp>
        <p:nvSpPr>
          <p:cNvPr id="26629" name="Footer Placeholder 4"/>
          <p:cNvSpPr>
            <a:spLocks noGrp="1"/>
          </p:cNvSpPr>
          <p:nvPr>
            <p:ph type="ftr" sz="quarter" idx="11"/>
          </p:nvPr>
        </p:nvSpPr>
        <p:spPr>
          <a:noFill/>
        </p:spPr>
        <p:txBody>
          <a:bodyPr/>
          <a:lstStyle/>
          <a:p>
            <a:r>
              <a:rPr lang="en-US" smtClean="0"/>
              <a:t>Semantic Analysis</a:t>
            </a:r>
            <a:endParaRPr lang="de-CH" smtClean="0"/>
          </a:p>
        </p:txBody>
      </p:sp>
      <p:sp>
        <p:nvSpPr>
          <p:cNvPr id="26630" name="Slide Number Placeholder 7"/>
          <p:cNvSpPr>
            <a:spLocks noGrp="1"/>
          </p:cNvSpPr>
          <p:nvPr>
            <p:ph type="sldNum" sz="quarter" idx="12"/>
          </p:nvPr>
        </p:nvSpPr>
        <p:spPr>
          <a:noFill/>
        </p:spPr>
        <p:txBody>
          <a:bodyPr/>
          <a:lstStyle/>
          <a:p>
            <a:fld id="{6522BEA1-74D2-F243-88BE-05E0170F3800}" type="slidenum">
              <a:rPr lang="de-CH" smtClean="0"/>
              <a:pPr/>
              <a:t>13</a:t>
            </a:fld>
            <a:endParaRPr lang="de-CH" smtClean="0"/>
          </a:p>
        </p:txBody>
      </p:sp>
      <p:pic>
        <p:nvPicPr>
          <p:cNvPr id="26631"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ea typeface="ＭＳ Ｐゴシック" charset="-128"/>
                <a:cs typeface="ＭＳ Ｐゴシック" charset="-128"/>
              </a:rPr>
              <a:t>Attribute grammars</a:t>
            </a:r>
          </a:p>
        </p:txBody>
      </p:sp>
      <p:sp>
        <p:nvSpPr>
          <p:cNvPr id="28675" name="Content Placeholder 2"/>
          <p:cNvSpPr>
            <a:spLocks noGrp="1"/>
          </p:cNvSpPr>
          <p:nvPr>
            <p:ph idx="1"/>
          </p:nvPr>
        </p:nvSpPr>
        <p:spPr/>
        <p:txBody>
          <a:bodyPr/>
          <a:lstStyle/>
          <a:p>
            <a:r>
              <a:rPr lang="en-US" dirty="0" smtClean="0">
                <a:ea typeface="ＭＳ Ｐゴシック" charset="-128"/>
                <a:cs typeface="ＭＳ Ｐゴシック" charset="-128"/>
              </a:rPr>
              <a:t>Add attributes to the syntax tree:</a:t>
            </a:r>
          </a:p>
          <a:p>
            <a:pPr lvl="1"/>
            <a:r>
              <a:rPr lang="en-US" dirty="0" smtClean="0">
                <a:ea typeface="ＭＳ Ｐゴシック" charset="-128"/>
                <a:cs typeface="ＭＳ Ｐゴシック" charset="-128"/>
              </a:rPr>
              <a:t>can add attributes (fields) to each node</a:t>
            </a:r>
          </a:p>
          <a:p>
            <a:pPr lvl="1"/>
            <a:r>
              <a:rPr lang="en-US" dirty="0" smtClean="0">
                <a:ea typeface="ＭＳ Ｐゴシック" charset="-128"/>
                <a:cs typeface="ＭＳ Ｐゴシック" charset="-128"/>
              </a:rPr>
              <a:t>specify equations to define values</a:t>
            </a:r>
          </a:p>
          <a:p>
            <a:pPr lvl="1"/>
            <a:r>
              <a:rPr lang="en-US" dirty="0" smtClean="0">
                <a:ea typeface="ＭＳ Ｐゴシック" charset="-128"/>
                <a:cs typeface="ＭＳ Ｐゴシック" charset="-128"/>
              </a:rPr>
              <a:t>propagate values up (synthesis) or down (inheritance)</a:t>
            </a:r>
          </a:p>
          <a:p>
            <a:endParaRPr lang="en-US" dirty="0" smtClean="0">
              <a:ea typeface="ＭＳ Ｐゴシック" charset="-128"/>
              <a:cs typeface="ＭＳ Ｐゴシック" charset="-128"/>
            </a:endParaRPr>
          </a:p>
          <a:p>
            <a:r>
              <a:rPr lang="en-US" b="1" dirty="0" smtClean="0">
                <a:ea typeface="ＭＳ Ｐゴシック" charset="-128"/>
                <a:cs typeface="ＭＳ Ｐゴシック" charset="-128"/>
              </a:rPr>
              <a:t>Example: </a:t>
            </a:r>
            <a:r>
              <a:rPr lang="en-US" dirty="0" smtClean="0">
                <a:ea typeface="ＭＳ Ｐゴシック" charset="-128"/>
                <a:cs typeface="ＭＳ Ｐゴシック" charset="-128"/>
              </a:rPr>
              <a:t>ensuring that constants are immutable</a:t>
            </a:r>
          </a:p>
          <a:p>
            <a:pPr lvl="1"/>
            <a:r>
              <a:rPr lang="en-US" dirty="0" smtClean="0">
                <a:ea typeface="ＭＳ Ｐゴシック" charset="-128"/>
                <a:cs typeface="ＭＳ Ｐゴシック" charset="-128"/>
              </a:rPr>
              <a:t>add </a:t>
            </a:r>
            <a:r>
              <a:rPr lang="en-US" i="1" dirty="0" smtClean="0">
                <a:solidFill>
                  <a:srgbClr val="7E0007"/>
                </a:solidFill>
                <a:ea typeface="ＭＳ Ｐゴシック" charset="-128"/>
                <a:cs typeface="ＭＳ Ｐゴシック" charset="-128"/>
              </a:rPr>
              <a:t>type </a:t>
            </a:r>
            <a:r>
              <a:rPr lang="en-US" dirty="0" smtClean="0">
                <a:ea typeface="ＭＳ Ｐゴシック" charset="-128"/>
                <a:cs typeface="ＭＳ Ｐゴシック" charset="-128"/>
              </a:rPr>
              <a:t>and </a:t>
            </a:r>
            <a:r>
              <a:rPr lang="en-US" i="1" dirty="0" smtClean="0">
                <a:solidFill>
                  <a:srgbClr val="7E0007"/>
                </a:solidFill>
                <a:ea typeface="ＭＳ Ｐゴシック" charset="-128"/>
                <a:cs typeface="ＭＳ Ｐゴシック" charset="-128"/>
              </a:rPr>
              <a:t>class </a:t>
            </a:r>
            <a:r>
              <a:rPr lang="en-US" dirty="0" smtClean="0">
                <a:ea typeface="ＭＳ Ｐゴシック" charset="-128"/>
                <a:cs typeface="ＭＳ Ｐゴシック" charset="-128"/>
              </a:rPr>
              <a:t>attributes to expression nodes</a:t>
            </a:r>
          </a:p>
          <a:p>
            <a:pPr lvl="1"/>
            <a:r>
              <a:rPr lang="en-US" dirty="0" smtClean="0">
                <a:ea typeface="ＭＳ Ｐゴシック" charset="-128"/>
                <a:cs typeface="ＭＳ Ｐゴシック" charset="-128"/>
              </a:rPr>
              <a:t>add rules to production for </a:t>
            </a:r>
            <a:r>
              <a:rPr lang="en-US" dirty="0" smtClean="0">
                <a:latin typeface="Courier" charset="0"/>
                <a:ea typeface="Courier" charset="0"/>
                <a:cs typeface="Courier" charset="0"/>
              </a:rPr>
              <a:t>:=</a:t>
            </a:r>
          </a:p>
          <a:p>
            <a:pPr lvl="2">
              <a:buFont typeface="Helvetica" charset="0"/>
              <a:buAutoNum type="arabicPeriod"/>
            </a:pPr>
            <a:r>
              <a:rPr lang="en-US" dirty="0" smtClean="0">
                <a:ea typeface="ＭＳ Ｐゴシック" charset="-128"/>
                <a:cs typeface="ＭＳ Ｐゴシック" charset="-128"/>
              </a:rPr>
              <a:t>check that </a:t>
            </a:r>
            <a:r>
              <a:rPr lang="en-US" dirty="0" err="1" smtClean="0">
                <a:ea typeface="ＭＳ Ｐゴシック" charset="-128"/>
                <a:cs typeface="ＭＳ Ｐゴシック" charset="-128"/>
              </a:rPr>
              <a:t>LHS.</a:t>
            </a:r>
            <a:r>
              <a:rPr lang="en-US" i="1" dirty="0" err="1" smtClean="0">
                <a:ea typeface="ＭＳ Ｐゴシック" charset="-128"/>
                <a:cs typeface="ＭＳ Ｐゴシック" charset="-128"/>
              </a:rPr>
              <a:t>class</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is variable (not constant)</a:t>
            </a:r>
          </a:p>
          <a:p>
            <a:pPr lvl="2">
              <a:buFont typeface="Helvetica" charset="0"/>
              <a:buAutoNum type="arabicPeriod"/>
            </a:pPr>
            <a:r>
              <a:rPr lang="en-US" dirty="0" smtClean="0">
                <a:ea typeface="ＭＳ Ｐゴシック" charset="-128"/>
                <a:cs typeface="ＭＳ Ｐゴシック" charset="-128"/>
              </a:rPr>
              <a:t>check that </a:t>
            </a:r>
            <a:r>
              <a:rPr lang="en-US" dirty="0" err="1" smtClean="0">
                <a:ea typeface="ＭＳ Ｐゴシック" charset="-128"/>
                <a:cs typeface="ＭＳ Ｐゴシック" charset="-128"/>
              </a:rPr>
              <a:t>LHS.</a:t>
            </a:r>
            <a:r>
              <a:rPr lang="en-US" i="1" dirty="0" err="1" smtClean="0">
                <a:ea typeface="ＭＳ Ｐゴシック" charset="-128"/>
                <a:cs typeface="ＭＳ Ｐゴシック" charset="-128"/>
              </a:rPr>
              <a:t>type</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and </a:t>
            </a:r>
            <a:r>
              <a:rPr lang="en-US" dirty="0" err="1" smtClean="0">
                <a:ea typeface="ＭＳ Ｐゴシック" charset="-128"/>
                <a:cs typeface="ＭＳ Ｐゴシック" charset="-128"/>
              </a:rPr>
              <a:t>RHS.</a:t>
            </a:r>
            <a:r>
              <a:rPr lang="en-US" i="1" dirty="0" err="1" smtClean="0">
                <a:ea typeface="ＭＳ Ｐゴシック" charset="-128"/>
                <a:cs typeface="ＭＳ Ｐゴシック" charset="-128"/>
              </a:rPr>
              <a:t>type</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are compatible</a:t>
            </a:r>
            <a:endParaRPr lang="en-US" dirty="0">
              <a:ea typeface="ＭＳ Ｐゴシック" charset="-128"/>
              <a:cs typeface="ＭＳ Ｐゴシック" charset="-128"/>
            </a:endParaRPr>
          </a:p>
        </p:txBody>
      </p:sp>
      <p:sp>
        <p:nvSpPr>
          <p:cNvPr id="28676" name="Date Placeholder 3"/>
          <p:cNvSpPr>
            <a:spLocks noGrp="1"/>
          </p:cNvSpPr>
          <p:nvPr>
            <p:ph type="dt" sz="quarter" idx="10"/>
          </p:nvPr>
        </p:nvSpPr>
        <p:spPr>
          <a:noFill/>
        </p:spPr>
        <p:txBody>
          <a:bodyPr/>
          <a:lstStyle/>
          <a:p>
            <a:r>
              <a:rPr lang="en-US" smtClean="0"/>
              <a:t>© Oscar Nierstrasz</a:t>
            </a:r>
            <a:endParaRPr lang="de-CH" smtClean="0"/>
          </a:p>
        </p:txBody>
      </p:sp>
      <p:sp>
        <p:nvSpPr>
          <p:cNvPr id="28677" name="Footer Placeholder 4"/>
          <p:cNvSpPr>
            <a:spLocks noGrp="1"/>
          </p:cNvSpPr>
          <p:nvPr>
            <p:ph type="ftr" sz="quarter" idx="11"/>
          </p:nvPr>
        </p:nvSpPr>
        <p:spPr>
          <a:noFill/>
        </p:spPr>
        <p:txBody>
          <a:bodyPr/>
          <a:lstStyle/>
          <a:p>
            <a:r>
              <a:rPr lang="en-US" smtClean="0"/>
              <a:t>Semantic Analysis</a:t>
            </a:r>
            <a:endParaRPr lang="de-CH" smtClean="0"/>
          </a:p>
        </p:txBody>
      </p:sp>
      <p:sp>
        <p:nvSpPr>
          <p:cNvPr id="28678" name="Slide Number Placeholder 5"/>
          <p:cNvSpPr>
            <a:spLocks noGrp="1"/>
          </p:cNvSpPr>
          <p:nvPr>
            <p:ph type="sldNum" sz="quarter" idx="12"/>
          </p:nvPr>
        </p:nvSpPr>
        <p:spPr>
          <a:noFill/>
        </p:spPr>
        <p:txBody>
          <a:bodyPr/>
          <a:lstStyle/>
          <a:p>
            <a:fld id="{F8C6B587-9692-734A-BDBE-D133AF9F1CF7}" type="slidenum">
              <a:rPr lang="de-CH" smtClean="0"/>
              <a:pPr/>
              <a:t>14</a:t>
            </a:fld>
            <a:endParaRPr lang="de-CH" sz="1400" smtClean="0">
              <a:solidFill>
                <a:srgbClr val="7E7E7E"/>
              </a:solidFill>
              <a:latin typeface="Times"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6"/>
          <p:cNvSpPr>
            <a:spLocks noGrp="1"/>
          </p:cNvSpPr>
          <p:nvPr>
            <p:ph type="title"/>
          </p:nvPr>
        </p:nvSpPr>
        <p:spPr/>
        <p:txBody>
          <a:bodyPr/>
          <a:lstStyle/>
          <a:p>
            <a:r>
              <a:rPr lang="en-US" smtClean="0"/>
              <a:t>Attribute grammar actions</a:t>
            </a:r>
          </a:p>
        </p:txBody>
      </p:sp>
      <p:sp>
        <p:nvSpPr>
          <p:cNvPr id="29699" name="Date Placeholder 3"/>
          <p:cNvSpPr>
            <a:spLocks noGrp="1"/>
          </p:cNvSpPr>
          <p:nvPr>
            <p:ph type="dt" sz="quarter" idx="10"/>
          </p:nvPr>
        </p:nvSpPr>
        <p:spPr/>
        <p:txBody>
          <a:bodyPr/>
          <a:lstStyle/>
          <a:p>
            <a:r>
              <a:rPr lang="en-US" smtClean="0"/>
              <a:t>© Oscar Nierstrasz</a:t>
            </a:r>
            <a:endParaRPr lang="de-CH" smtClean="0"/>
          </a:p>
        </p:txBody>
      </p:sp>
      <p:sp>
        <p:nvSpPr>
          <p:cNvPr id="29700" name="Footer Placeholder 4"/>
          <p:cNvSpPr>
            <a:spLocks noGrp="1"/>
          </p:cNvSpPr>
          <p:nvPr>
            <p:ph type="ftr" sz="quarter" idx="11"/>
          </p:nvPr>
        </p:nvSpPr>
        <p:spPr/>
        <p:txBody>
          <a:bodyPr/>
          <a:lstStyle/>
          <a:p>
            <a:r>
              <a:rPr lang="en-US" smtClean="0"/>
              <a:t>Semantic Analysis</a:t>
            </a:r>
            <a:endParaRPr lang="de-CH" smtClean="0"/>
          </a:p>
        </p:txBody>
      </p:sp>
      <p:sp>
        <p:nvSpPr>
          <p:cNvPr id="29701" name="Slide Number Placeholder 5"/>
          <p:cNvSpPr>
            <a:spLocks noGrp="1"/>
          </p:cNvSpPr>
          <p:nvPr>
            <p:ph type="sldNum" sz="quarter" idx="12"/>
          </p:nvPr>
        </p:nvSpPr>
        <p:spPr/>
        <p:txBody>
          <a:bodyPr/>
          <a:lstStyle/>
          <a:p>
            <a:fld id="{79036926-7A9E-4B4C-AB87-698D73A35809}" type="slidenum">
              <a:rPr lang="de-CH" smtClean="0"/>
              <a:pPr/>
              <a:t>15</a:t>
            </a:fld>
            <a:endParaRPr lang="de-CH" smtClean="0"/>
          </a:p>
        </p:txBody>
      </p:sp>
      <p:sp>
        <p:nvSpPr>
          <p:cNvPr id="29702" name="Content Placeholder 13"/>
          <p:cNvSpPr>
            <a:spLocks noGrp="1"/>
          </p:cNvSpPr>
          <p:nvPr>
            <p:ph idx="4294967295"/>
          </p:nvPr>
        </p:nvSpPr>
        <p:spPr>
          <a:xfrm>
            <a:off x="1301750" y="4572000"/>
            <a:ext cx="7842250" cy="1809750"/>
          </a:xfrm>
        </p:spPr>
        <p:txBody>
          <a:bodyPr/>
          <a:lstStyle/>
          <a:p>
            <a:r>
              <a:rPr lang="en-US" smtClean="0">
                <a:ea typeface="ＭＳ Ｐゴシック" charset="-128"/>
                <a:cs typeface="ＭＳ Ｐゴシック" charset="-128"/>
              </a:rPr>
              <a:t>tree attributes specified by grammar</a:t>
            </a:r>
          </a:p>
          <a:p>
            <a:r>
              <a:rPr lang="en-US" smtClean="0">
                <a:ea typeface="ＭＳ Ｐゴシック" charset="-128"/>
                <a:cs typeface="ＭＳ Ｐゴシック" charset="-128"/>
              </a:rPr>
              <a:t>productions associated with attribute assignments</a:t>
            </a:r>
          </a:p>
          <a:p>
            <a:r>
              <a:rPr lang="en-US" smtClean="0">
                <a:ea typeface="ＭＳ Ｐゴシック" charset="-128"/>
                <a:cs typeface="ＭＳ Ｐゴシック" charset="-128"/>
              </a:rPr>
              <a:t>each attribute defined uniquely and locally</a:t>
            </a:r>
          </a:p>
          <a:p>
            <a:r>
              <a:rPr lang="en-US" smtClean="0">
                <a:ea typeface="ＭＳ Ｐゴシック" charset="-128"/>
                <a:cs typeface="ＭＳ Ｐゴシック" charset="-128"/>
              </a:rPr>
              <a:t>identical terms are labeled uniquely</a:t>
            </a:r>
          </a:p>
        </p:txBody>
      </p:sp>
      <p:pic>
        <p:nvPicPr>
          <p:cNvPr id="29703" name="Picture 14" descr="Picture 1.png"/>
          <p:cNvPicPr>
            <a:picLocks noChangeAspect="1"/>
          </p:cNvPicPr>
          <p:nvPr/>
        </p:nvPicPr>
        <p:blipFill>
          <a:blip r:embed="rId2"/>
          <a:srcRect/>
          <a:stretch>
            <a:fillRect/>
          </a:stretch>
        </p:blipFill>
        <p:spPr bwMode="auto">
          <a:xfrm>
            <a:off x="1752600" y="1828800"/>
            <a:ext cx="4940300" cy="24955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ea typeface="ＭＳ Ｐゴシック" charset="-128"/>
                <a:cs typeface="ＭＳ Ｐゴシック" charset="-128"/>
              </a:rPr>
              <a:t>Example: evaluate signed binary numbers</a:t>
            </a:r>
          </a:p>
        </p:txBody>
      </p:sp>
      <p:sp>
        <p:nvSpPr>
          <p:cNvPr id="37891" name="Date Placeholder 2"/>
          <p:cNvSpPr>
            <a:spLocks noGrp="1"/>
          </p:cNvSpPr>
          <p:nvPr>
            <p:ph type="dt" sz="quarter" idx="10"/>
          </p:nvPr>
        </p:nvSpPr>
        <p:spPr>
          <a:noFill/>
        </p:spPr>
        <p:txBody>
          <a:bodyPr/>
          <a:lstStyle/>
          <a:p>
            <a:r>
              <a:rPr lang="en-US" smtClean="0"/>
              <a:t>© Oscar Nierstrasz</a:t>
            </a:r>
            <a:endParaRPr lang="de-CH" smtClean="0"/>
          </a:p>
        </p:txBody>
      </p:sp>
      <p:sp>
        <p:nvSpPr>
          <p:cNvPr id="37892" name="Footer Placeholder 3"/>
          <p:cNvSpPr>
            <a:spLocks noGrp="1"/>
          </p:cNvSpPr>
          <p:nvPr>
            <p:ph type="ftr" sz="quarter" idx="11"/>
          </p:nvPr>
        </p:nvSpPr>
        <p:spPr>
          <a:noFill/>
        </p:spPr>
        <p:txBody>
          <a:bodyPr/>
          <a:lstStyle/>
          <a:p>
            <a:r>
              <a:rPr lang="en-US" smtClean="0"/>
              <a:t>Semantic Analysis</a:t>
            </a:r>
            <a:endParaRPr lang="de-CH" smtClean="0"/>
          </a:p>
        </p:txBody>
      </p:sp>
      <p:sp>
        <p:nvSpPr>
          <p:cNvPr id="37893" name="Slide Number Placeholder 4"/>
          <p:cNvSpPr>
            <a:spLocks noGrp="1"/>
          </p:cNvSpPr>
          <p:nvPr>
            <p:ph type="sldNum" sz="quarter" idx="12"/>
          </p:nvPr>
        </p:nvSpPr>
        <p:spPr>
          <a:noFill/>
        </p:spPr>
        <p:txBody>
          <a:bodyPr/>
          <a:lstStyle/>
          <a:p>
            <a:fld id="{281110A4-D600-3745-8E67-8F75CBE8598A}" type="slidenum">
              <a:rPr lang="de-CH" smtClean="0"/>
              <a:pPr/>
              <a:t>16</a:t>
            </a:fld>
            <a:endParaRPr lang="de-CH" sz="1400" smtClean="0">
              <a:solidFill>
                <a:srgbClr val="7E7E7E"/>
              </a:solidFill>
              <a:latin typeface="Times" charset="0"/>
            </a:endParaRPr>
          </a:p>
        </p:txBody>
      </p:sp>
      <p:pic>
        <p:nvPicPr>
          <p:cNvPr id="37894" name="Picture 5" descr="Picture 2.png"/>
          <p:cNvPicPr>
            <a:picLocks noChangeAspect="1"/>
          </p:cNvPicPr>
          <p:nvPr/>
        </p:nvPicPr>
        <p:blipFill>
          <a:blip r:embed="rId2"/>
          <a:srcRect/>
          <a:stretch>
            <a:fillRect/>
          </a:stretch>
        </p:blipFill>
        <p:spPr bwMode="auto">
          <a:xfrm>
            <a:off x="180975" y="1676400"/>
            <a:ext cx="4691063" cy="3581400"/>
          </a:xfrm>
          <a:prstGeom prst="rect">
            <a:avLst/>
          </a:prstGeom>
          <a:noFill/>
          <a:ln w="9525">
            <a:noFill/>
            <a:miter lim="800000"/>
            <a:headEnd/>
            <a:tailEnd/>
          </a:ln>
        </p:spPr>
      </p:pic>
      <p:pic>
        <p:nvPicPr>
          <p:cNvPr id="37895" name="Picture 6" descr="Picture 3.png"/>
          <p:cNvPicPr>
            <a:picLocks noChangeAspect="1"/>
          </p:cNvPicPr>
          <p:nvPr/>
        </p:nvPicPr>
        <p:blipFill>
          <a:blip r:embed="rId3"/>
          <a:srcRect/>
          <a:stretch>
            <a:fillRect/>
          </a:stretch>
        </p:blipFill>
        <p:spPr bwMode="auto">
          <a:xfrm>
            <a:off x="4805363" y="2057400"/>
            <a:ext cx="4137025" cy="4419600"/>
          </a:xfrm>
          <a:prstGeom prst="rect">
            <a:avLst/>
          </a:prstGeom>
          <a:noFill/>
          <a:ln w="9525">
            <a:noFill/>
            <a:miter lim="800000"/>
            <a:headEnd/>
            <a:tailEnd/>
          </a:ln>
        </p:spPr>
      </p:pic>
      <p:sp>
        <p:nvSpPr>
          <p:cNvPr id="37896" name="TextBox 7"/>
          <p:cNvSpPr txBox="1">
            <a:spLocks noChangeArrowheads="1"/>
          </p:cNvSpPr>
          <p:nvPr/>
        </p:nvSpPr>
        <p:spPr bwMode="auto">
          <a:xfrm>
            <a:off x="304800" y="5562600"/>
            <a:ext cx="4572000" cy="701675"/>
          </a:xfrm>
          <a:prstGeom prst="rect">
            <a:avLst/>
          </a:prstGeom>
          <a:solidFill>
            <a:srgbClr val="F4F3A1"/>
          </a:solidFill>
          <a:ln w="9525">
            <a:noFill/>
            <a:miter lim="800000"/>
            <a:headEnd/>
            <a:tailEnd/>
          </a:ln>
        </p:spPr>
        <p:txBody>
          <a:bodyPr>
            <a:prstTxWarp prst="textNoShape">
              <a:avLst/>
            </a:prstTxWarp>
            <a:spAutoFit/>
          </a:bodyPr>
          <a:lstStyle/>
          <a:p>
            <a:pPr marL="263525" indent="-263525">
              <a:buFont typeface="Arial" charset="0"/>
              <a:buChar char="•"/>
            </a:pPr>
            <a:r>
              <a:rPr lang="en-US" sz="2000" i="1" dirty="0" err="1"/>
              <a:t>val</a:t>
            </a:r>
            <a:r>
              <a:rPr lang="en-US" sz="2000" i="1" dirty="0"/>
              <a:t> </a:t>
            </a:r>
            <a:r>
              <a:rPr lang="en-US" sz="2000" dirty="0"/>
              <a:t>and </a:t>
            </a:r>
            <a:r>
              <a:rPr lang="en-US" sz="2000" i="1" dirty="0" err="1"/>
              <a:t>neg</a:t>
            </a:r>
            <a:r>
              <a:rPr lang="en-US" sz="2000" i="1" dirty="0"/>
              <a:t> </a:t>
            </a:r>
            <a:r>
              <a:rPr lang="en-US" sz="2000" dirty="0"/>
              <a:t>are </a:t>
            </a:r>
            <a:r>
              <a:rPr lang="en-US" sz="2000" i="1" u="sng" dirty="0" smtClean="0">
                <a:solidFill>
                  <a:srgbClr val="7E0007"/>
                </a:solidFill>
              </a:rPr>
              <a:t>synthetic</a:t>
            </a:r>
            <a:r>
              <a:rPr lang="en-US" sz="2000" i="1" dirty="0" smtClean="0"/>
              <a:t> </a:t>
            </a:r>
            <a:r>
              <a:rPr lang="en-US" sz="2000" dirty="0"/>
              <a:t>attributes</a:t>
            </a:r>
          </a:p>
          <a:p>
            <a:pPr marL="263525" indent="-263525">
              <a:buFont typeface="Arial" charset="0"/>
              <a:buChar char="•"/>
            </a:pPr>
            <a:r>
              <a:rPr lang="en-US" sz="2000" i="1" dirty="0"/>
              <a:t>pos </a:t>
            </a:r>
            <a:r>
              <a:rPr lang="en-US" sz="2000" dirty="0"/>
              <a:t>is an </a:t>
            </a:r>
            <a:r>
              <a:rPr lang="en-US" sz="2000" i="1" u="sng" dirty="0">
                <a:solidFill>
                  <a:srgbClr val="7E0007"/>
                </a:solidFill>
              </a:rPr>
              <a:t>inherited</a:t>
            </a:r>
            <a:r>
              <a:rPr lang="en-US" sz="2000" i="1" dirty="0"/>
              <a:t> </a:t>
            </a:r>
            <a:r>
              <a:rPr lang="en-US" sz="2000" dirty="0"/>
              <a:t>attribute</a:t>
            </a:r>
          </a:p>
        </p:txBody>
      </p:sp>
      <p:sp>
        <p:nvSpPr>
          <p:cNvPr id="37897" name="TextBox 8"/>
          <p:cNvSpPr txBox="1">
            <a:spLocks noChangeArrowheads="1"/>
          </p:cNvSpPr>
          <p:nvPr/>
        </p:nvSpPr>
        <p:spPr bwMode="auto">
          <a:xfrm>
            <a:off x="5334000" y="1676400"/>
            <a:ext cx="3106738" cy="366713"/>
          </a:xfrm>
          <a:prstGeom prst="rect">
            <a:avLst/>
          </a:prstGeom>
          <a:noFill/>
          <a:ln w="9525">
            <a:noFill/>
            <a:miter lim="800000"/>
            <a:headEnd/>
            <a:tailEnd/>
          </a:ln>
        </p:spPr>
        <p:txBody>
          <a:bodyPr wrap="none">
            <a:prstTxWarp prst="textNoShape">
              <a:avLst/>
            </a:prstTxWarp>
            <a:spAutoFit/>
          </a:bodyPr>
          <a:lstStyle/>
          <a:p>
            <a:r>
              <a:rPr lang="en-US" sz="1800" i="1"/>
              <a:t>Attributed parse tree for -101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ea typeface="ＭＳ Ｐゴシック" charset="-128"/>
                <a:cs typeface="ＭＳ Ｐゴシック" charset="-128"/>
              </a:rPr>
              <a:t>Attribute dependency graph</a:t>
            </a:r>
          </a:p>
        </p:txBody>
      </p:sp>
      <p:sp>
        <p:nvSpPr>
          <p:cNvPr id="38915" name="Date Placeholder 2"/>
          <p:cNvSpPr>
            <a:spLocks noGrp="1"/>
          </p:cNvSpPr>
          <p:nvPr>
            <p:ph type="dt" sz="quarter" idx="10"/>
          </p:nvPr>
        </p:nvSpPr>
        <p:spPr>
          <a:noFill/>
        </p:spPr>
        <p:txBody>
          <a:bodyPr/>
          <a:lstStyle/>
          <a:p>
            <a:r>
              <a:rPr lang="en-US" smtClean="0"/>
              <a:t>© Oscar Nierstrasz</a:t>
            </a:r>
            <a:endParaRPr lang="de-CH" smtClean="0"/>
          </a:p>
        </p:txBody>
      </p:sp>
      <p:sp>
        <p:nvSpPr>
          <p:cNvPr id="38916" name="Footer Placeholder 3"/>
          <p:cNvSpPr>
            <a:spLocks noGrp="1"/>
          </p:cNvSpPr>
          <p:nvPr>
            <p:ph type="ftr" sz="quarter" idx="11"/>
          </p:nvPr>
        </p:nvSpPr>
        <p:spPr>
          <a:noFill/>
        </p:spPr>
        <p:txBody>
          <a:bodyPr/>
          <a:lstStyle/>
          <a:p>
            <a:r>
              <a:rPr lang="en-US" smtClean="0"/>
              <a:t>Semantic Analysis</a:t>
            </a:r>
            <a:endParaRPr lang="de-CH" smtClean="0"/>
          </a:p>
        </p:txBody>
      </p:sp>
      <p:sp>
        <p:nvSpPr>
          <p:cNvPr id="38917" name="Slide Number Placeholder 4"/>
          <p:cNvSpPr>
            <a:spLocks noGrp="1"/>
          </p:cNvSpPr>
          <p:nvPr>
            <p:ph type="sldNum" sz="quarter" idx="12"/>
          </p:nvPr>
        </p:nvSpPr>
        <p:spPr>
          <a:noFill/>
        </p:spPr>
        <p:txBody>
          <a:bodyPr/>
          <a:lstStyle/>
          <a:p>
            <a:fld id="{81D98AA2-16B9-1E42-9752-0AE73B79B6B8}" type="slidenum">
              <a:rPr lang="de-CH" smtClean="0"/>
              <a:pPr/>
              <a:t>17</a:t>
            </a:fld>
            <a:endParaRPr lang="de-CH" sz="1400" smtClean="0">
              <a:solidFill>
                <a:srgbClr val="7E7E7E"/>
              </a:solidFill>
              <a:latin typeface="Times" charset="0"/>
            </a:endParaRPr>
          </a:p>
        </p:txBody>
      </p:sp>
      <p:pic>
        <p:nvPicPr>
          <p:cNvPr id="38918" name="Picture 8" descr="Picture 4.png"/>
          <p:cNvPicPr>
            <a:picLocks noChangeAspect="1"/>
          </p:cNvPicPr>
          <p:nvPr/>
        </p:nvPicPr>
        <p:blipFill>
          <a:blip r:embed="rId3"/>
          <a:srcRect/>
          <a:stretch>
            <a:fillRect/>
          </a:stretch>
        </p:blipFill>
        <p:spPr bwMode="auto">
          <a:xfrm>
            <a:off x="4570413" y="1600200"/>
            <a:ext cx="4497387" cy="4800600"/>
          </a:xfrm>
          <a:prstGeom prst="rect">
            <a:avLst/>
          </a:prstGeom>
          <a:noFill/>
          <a:ln w="9525">
            <a:noFill/>
            <a:miter lim="800000"/>
            <a:headEnd/>
            <a:tailEnd/>
          </a:ln>
        </p:spPr>
      </p:pic>
      <p:sp>
        <p:nvSpPr>
          <p:cNvPr id="38919" name="TextBox 9"/>
          <p:cNvSpPr txBox="1">
            <a:spLocks noChangeArrowheads="1"/>
          </p:cNvSpPr>
          <p:nvPr/>
        </p:nvSpPr>
        <p:spPr bwMode="auto">
          <a:xfrm>
            <a:off x="76200" y="1655763"/>
            <a:ext cx="4495800" cy="2135187"/>
          </a:xfrm>
          <a:prstGeom prst="rect">
            <a:avLst/>
          </a:prstGeom>
          <a:noFill/>
          <a:ln w="9525">
            <a:noFill/>
            <a:miter lim="800000"/>
            <a:headEnd/>
            <a:tailEnd/>
          </a:ln>
        </p:spPr>
        <p:txBody>
          <a:bodyPr>
            <a:prstTxWarp prst="textNoShape">
              <a:avLst/>
            </a:prstTxWarp>
            <a:spAutoFit/>
          </a:bodyPr>
          <a:lstStyle/>
          <a:p>
            <a:pPr marL="263525" indent="-263525">
              <a:buFont typeface="Arial" charset="0"/>
              <a:buChar char="•"/>
            </a:pPr>
            <a:r>
              <a:rPr lang="en-US" sz="2000" i="1" dirty="0">
                <a:solidFill>
                  <a:srgbClr val="7E0007"/>
                </a:solidFill>
              </a:rPr>
              <a:t>nodes </a:t>
            </a:r>
            <a:r>
              <a:rPr lang="en-US" sz="2000" dirty="0"/>
              <a:t>represent </a:t>
            </a:r>
            <a:r>
              <a:rPr lang="en-US" sz="2000" i="1" dirty="0">
                <a:solidFill>
                  <a:srgbClr val="7E0007"/>
                </a:solidFill>
              </a:rPr>
              <a:t>attributes</a:t>
            </a:r>
          </a:p>
          <a:p>
            <a:pPr marL="263525" indent="-263525">
              <a:buFont typeface="Arial" charset="0"/>
              <a:buChar char="•"/>
            </a:pPr>
            <a:r>
              <a:rPr lang="en-US" sz="2000" i="1" dirty="0">
                <a:solidFill>
                  <a:srgbClr val="7E0007"/>
                </a:solidFill>
              </a:rPr>
              <a:t>edges </a:t>
            </a:r>
            <a:r>
              <a:rPr lang="en-US" sz="2000" dirty="0"/>
              <a:t>represent </a:t>
            </a:r>
            <a:r>
              <a:rPr lang="en-US" sz="2000" i="1" dirty="0">
                <a:solidFill>
                  <a:srgbClr val="7E0007"/>
                </a:solidFill>
              </a:rPr>
              <a:t>flow of values</a:t>
            </a:r>
          </a:p>
          <a:p>
            <a:pPr marL="263525" indent="-263525">
              <a:buFont typeface="Arial" charset="0"/>
              <a:buChar char="•"/>
            </a:pPr>
            <a:r>
              <a:rPr lang="en-US" sz="2000" dirty="0"/>
              <a:t>graph must be </a:t>
            </a:r>
            <a:r>
              <a:rPr lang="en-US" sz="2000" i="1" dirty="0">
                <a:solidFill>
                  <a:srgbClr val="7E0007"/>
                </a:solidFill>
              </a:rPr>
              <a:t>acyclic</a:t>
            </a:r>
          </a:p>
          <a:p>
            <a:pPr marL="263525" indent="-263525">
              <a:buFont typeface="Arial" charset="0"/>
              <a:buChar char="•"/>
            </a:pPr>
            <a:r>
              <a:rPr lang="en-US" sz="2000" i="1" dirty="0">
                <a:solidFill>
                  <a:srgbClr val="7E0007"/>
                </a:solidFill>
              </a:rPr>
              <a:t>topologically sort</a:t>
            </a:r>
            <a:r>
              <a:rPr lang="en-US" sz="2000" dirty="0"/>
              <a:t> to order attributes</a:t>
            </a:r>
          </a:p>
          <a:p>
            <a:pPr marL="804863" lvl="1" indent="-347663">
              <a:buFont typeface="Wingdings" charset="2"/>
              <a:buChar char="—"/>
            </a:pPr>
            <a:r>
              <a:rPr lang="en-US" sz="1800" dirty="0"/>
              <a:t>use this order to evaluate rules</a:t>
            </a:r>
          </a:p>
          <a:p>
            <a:pPr marL="804863" lvl="1" indent="-347663">
              <a:buFont typeface="Wingdings" charset="2"/>
              <a:buChar char="—"/>
            </a:pPr>
            <a:r>
              <a:rPr lang="en-US" sz="1800" dirty="0"/>
              <a:t>order depends on both grammar and input string!</a:t>
            </a:r>
          </a:p>
        </p:txBody>
      </p:sp>
      <p:pic>
        <p:nvPicPr>
          <p:cNvPr id="38920" name="Picture 10" descr="Picture 5.png"/>
          <p:cNvPicPr>
            <a:picLocks noChangeAspect="1"/>
          </p:cNvPicPr>
          <p:nvPr/>
        </p:nvPicPr>
        <p:blipFill>
          <a:blip r:embed="rId4"/>
          <a:srcRect/>
          <a:stretch>
            <a:fillRect/>
          </a:stretch>
        </p:blipFill>
        <p:spPr bwMode="auto">
          <a:xfrm>
            <a:off x="1276350" y="4038600"/>
            <a:ext cx="2381250" cy="1905000"/>
          </a:xfrm>
          <a:prstGeom prst="rect">
            <a:avLst/>
          </a:prstGeom>
          <a:noFill/>
          <a:ln w="9525">
            <a:noFill/>
            <a:miter lim="800000"/>
            <a:headEnd/>
            <a:tailEnd/>
          </a:ln>
        </p:spPr>
      </p:pic>
      <p:sp>
        <p:nvSpPr>
          <p:cNvPr id="38921" name="TextBox 11"/>
          <p:cNvSpPr txBox="1">
            <a:spLocks noChangeArrowheads="1"/>
          </p:cNvSpPr>
          <p:nvPr/>
        </p:nvSpPr>
        <p:spPr bwMode="auto">
          <a:xfrm>
            <a:off x="304800" y="6096000"/>
            <a:ext cx="4560888" cy="366713"/>
          </a:xfrm>
          <a:prstGeom prst="rect">
            <a:avLst/>
          </a:prstGeom>
          <a:solidFill>
            <a:srgbClr val="F4F3A1"/>
          </a:solidFill>
          <a:ln w="9525">
            <a:noFill/>
            <a:miter lim="800000"/>
            <a:headEnd/>
            <a:tailEnd/>
          </a:ln>
        </p:spPr>
        <p:txBody>
          <a:bodyPr wrap="none">
            <a:prstTxWarp prst="textNoShape">
              <a:avLst/>
            </a:prstTxWarp>
            <a:spAutoFit/>
          </a:bodyPr>
          <a:lstStyle/>
          <a:p>
            <a:r>
              <a:rPr lang="en-US" sz="1800" i="1"/>
              <a:t>Evaluating in this order yields NUM.val = -5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5"/>
          <p:cNvSpPr>
            <a:spLocks noGrp="1"/>
          </p:cNvSpPr>
          <p:nvPr>
            <p:ph type="title"/>
          </p:nvPr>
        </p:nvSpPr>
        <p:spPr/>
        <p:txBody>
          <a:bodyPr/>
          <a:lstStyle/>
          <a:p>
            <a:r>
              <a:rPr lang="en-US" smtClean="0">
                <a:ea typeface="ＭＳ Ｐゴシック" charset="-128"/>
                <a:cs typeface="ＭＳ Ｐゴシック" charset="-128"/>
              </a:rPr>
              <a:t>Evaluation strategies</a:t>
            </a:r>
          </a:p>
        </p:txBody>
      </p:sp>
      <p:sp>
        <p:nvSpPr>
          <p:cNvPr id="39939" name="Content Placeholder 6"/>
          <p:cNvSpPr>
            <a:spLocks noGrp="1"/>
          </p:cNvSpPr>
          <p:nvPr>
            <p:ph idx="1"/>
          </p:nvPr>
        </p:nvSpPr>
        <p:spPr/>
        <p:txBody>
          <a:bodyPr/>
          <a:lstStyle/>
          <a:p>
            <a:r>
              <a:rPr lang="en-US" sz="2000" b="1" i="1" smtClean="0">
                <a:ea typeface="ＭＳ Ｐゴシック" charset="-128"/>
                <a:cs typeface="ＭＳ Ｐゴシック" charset="-128"/>
              </a:rPr>
              <a:t>Parse-tree methods</a:t>
            </a:r>
          </a:p>
          <a:p>
            <a:pPr lvl="1">
              <a:buFont typeface="Helvetica" charset="0"/>
              <a:buAutoNum type="arabicPeriod"/>
            </a:pPr>
            <a:r>
              <a:rPr lang="en-US" sz="1800" smtClean="0"/>
              <a:t>build the parse tree</a:t>
            </a:r>
          </a:p>
          <a:p>
            <a:pPr lvl="1">
              <a:buFont typeface="Helvetica" charset="0"/>
              <a:buAutoNum type="arabicPeriod"/>
            </a:pPr>
            <a:r>
              <a:rPr lang="en-US" sz="1800" smtClean="0"/>
              <a:t>build the dependency graph</a:t>
            </a:r>
          </a:p>
          <a:p>
            <a:pPr lvl="1">
              <a:buFont typeface="Helvetica" charset="0"/>
              <a:buAutoNum type="arabicPeriod"/>
            </a:pPr>
            <a:r>
              <a:rPr lang="en-US" sz="1800" smtClean="0"/>
              <a:t>topologically sort the graph</a:t>
            </a:r>
          </a:p>
          <a:p>
            <a:pPr lvl="1">
              <a:buFont typeface="Helvetica" charset="0"/>
              <a:buAutoNum type="arabicPeriod"/>
            </a:pPr>
            <a:r>
              <a:rPr lang="en-US" sz="1800" smtClean="0"/>
              <a:t>evaluate it</a:t>
            </a:r>
          </a:p>
          <a:p>
            <a:r>
              <a:rPr lang="en-US" sz="2000" b="1" i="1" smtClean="0">
                <a:ea typeface="ＭＳ Ｐゴシック" charset="-128"/>
                <a:cs typeface="ＭＳ Ｐゴシック" charset="-128"/>
              </a:rPr>
              <a:t>Rule-based methods</a:t>
            </a:r>
          </a:p>
          <a:p>
            <a:pPr lvl="1">
              <a:buFont typeface="Helvetica" charset="0"/>
              <a:buAutoNum type="arabicPeriod"/>
            </a:pPr>
            <a:r>
              <a:rPr lang="en-US" sz="1800" smtClean="0"/>
              <a:t>analyse semantic rules at compiler-construction time</a:t>
            </a:r>
          </a:p>
          <a:p>
            <a:pPr lvl="1">
              <a:buFont typeface="Helvetica" charset="0"/>
              <a:buAutoNum type="arabicPeriod"/>
            </a:pPr>
            <a:r>
              <a:rPr lang="en-US" sz="1800" smtClean="0"/>
              <a:t>determine static ordering for each production’s attributes</a:t>
            </a:r>
          </a:p>
          <a:p>
            <a:pPr lvl="1">
              <a:buFont typeface="Helvetica" charset="0"/>
              <a:buAutoNum type="arabicPeriod"/>
            </a:pPr>
            <a:r>
              <a:rPr lang="en-US" sz="1800" smtClean="0"/>
              <a:t>evaluate its attributes in that order at compile time</a:t>
            </a:r>
          </a:p>
          <a:p>
            <a:r>
              <a:rPr lang="en-US" sz="2000" b="1" i="1" smtClean="0">
                <a:ea typeface="ＭＳ Ｐゴシック" charset="-128"/>
                <a:cs typeface="ＭＳ Ｐゴシック" charset="-128"/>
              </a:rPr>
              <a:t>Oblivious methods</a:t>
            </a:r>
          </a:p>
          <a:p>
            <a:pPr lvl="1">
              <a:buFont typeface="Helvetica" charset="0"/>
              <a:buAutoNum type="arabicPeriod"/>
            </a:pPr>
            <a:r>
              <a:rPr lang="en-US" sz="1800" smtClean="0"/>
              <a:t>ignore the parse tree and the grammar</a:t>
            </a:r>
          </a:p>
          <a:p>
            <a:pPr lvl="1">
              <a:buFont typeface="Helvetica" charset="0"/>
              <a:buAutoNum type="arabicPeriod"/>
            </a:pPr>
            <a:r>
              <a:rPr lang="en-US" sz="1800" smtClean="0"/>
              <a:t>choose a convenient order (e.g., left-to-right traversal) and use it</a:t>
            </a:r>
          </a:p>
          <a:p>
            <a:pPr lvl="1">
              <a:buFont typeface="Helvetica" charset="0"/>
              <a:buAutoNum type="arabicPeriod"/>
            </a:pPr>
            <a:r>
              <a:rPr lang="en-US" sz="1800" smtClean="0"/>
              <a:t>repeat traversal until no more attribute values can be generated</a:t>
            </a:r>
            <a:endParaRPr lang="en-US" sz="1800"/>
          </a:p>
        </p:txBody>
      </p:sp>
      <p:sp>
        <p:nvSpPr>
          <p:cNvPr id="39940" name="Date Placeholder 2"/>
          <p:cNvSpPr>
            <a:spLocks noGrp="1"/>
          </p:cNvSpPr>
          <p:nvPr>
            <p:ph type="dt" sz="quarter" idx="10"/>
          </p:nvPr>
        </p:nvSpPr>
        <p:spPr>
          <a:noFill/>
        </p:spPr>
        <p:txBody>
          <a:bodyPr/>
          <a:lstStyle/>
          <a:p>
            <a:r>
              <a:rPr lang="en-US" smtClean="0"/>
              <a:t>© Oscar Nierstrasz</a:t>
            </a:r>
            <a:endParaRPr lang="de-CH" smtClean="0"/>
          </a:p>
        </p:txBody>
      </p:sp>
      <p:sp>
        <p:nvSpPr>
          <p:cNvPr id="39941" name="Footer Placeholder 3"/>
          <p:cNvSpPr>
            <a:spLocks noGrp="1"/>
          </p:cNvSpPr>
          <p:nvPr>
            <p:ph type="ftr" sz="quarter" idx="11"/>
          </p:nvPr>
        </p:nvSpPr>
        <p:spPr>
          <a:noFill/>
        </p:spPr>
        <p:txBody>
          <a:bodyPr/>
          <a:lstStyle/>
          <a:p>
            <a:r>
              <a:rPr lang="en-US" smtClean="0"/>
              <a:t>Semantic Analysis</a:t>
            </a:r>
            <a:endParaRPr lang="de-CH" smtClean="0"/>
          </a:p>
        </p:txBody>
      </p:sp>
      <p:sp>
        <p:nvSpPr>
          <p:cNvPr id="39942" name="Slide Number Placeholder 4"/>
          <p:cNvSpPr>
            <a:spLocks noGrp="1"/>
          </p:cNvSpPr>
          <p:nvPr>
            <p:ph type="sldNum" sz="quarter" idx="12"/>
          </p:nvPr>
        </p:nvSpPr>
        <p:spPr>
          <a:noFill/>
        </p:spPr>
        <p:txBody>
          <a:bodyPr/>
          <a:lstStyle/>
          <a:p>
            <a:fld id="{ADE7CE85-3318-1B47-8A75-D537AEFBD291}" type="slidenum">
              <a:rPr lang="de-CH" smtClean="0"/>
              <a:pPr/>
              <a:t>18</a:t>
            </a:fld>
            <a:endParaRPr lang="de-CH" sz="1400" smtClean="0">
              <a:solidFill>
                <a:srgbClr val="7E7E7E"/>
              </a:solidFill>
              <a:latin typeface="Times"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ea typeface="ＭＳ Ｐゴシック" charset="-128"/>
                <a:cs typeface="ＭＳ Ｐゴシック" charset="-128"/>
              </a:rPr>
              <a:t>Attribute grammars in practice</a:t>
            </a:r>
          </a:p>
        </p:txBody>
      </p:sp>
      <p:sp>
        <p:nvSpPr>
          <p:cNvPr id="40963" name="Date Placeholder 3"/>
          <p:cNvSpPr>
            <a:spLocks noGrp="1"/>
          </p:cNvSpPr>
          <p:nvPr>
            <p:ph type="dt" sz="quarter" idx="10"/>
          </p:nvPr>
        </p:nvSpPr>
        <p:spPr>
          <a:noFill/>
        </p:spPr>
        <p:txBody>
          <a:bodyPr/>
          <a:lstStyle/>
          <a:p>
            <a:r>
              <a:rPr lang="en-US" smtClean="0"/>
              <a:t>© Oscar Nierstrasz</a:t>
            </a:r>
            <a:endParaRPr lang="de-CH" smtClean="0"/>
          </a:p>
        </p:txBody>
      </p:sp>
      <p:sp>
        <p:nvSpPr>
          <p:cNvPr id="40964" name="Footer Placeholder 4"/>
          <p:cNvSpPr>
            <a:spLocks noGrp="1"/>
          </p:cNvSpPr>
          <p:nvPr>
            <p:ph type="ftr" sz="quarter" idx="11"/>
          </p:nvPr>
        </p:nvSpPr>
        <p:spPr>
          <a:noFill/>
        </p:spPr>
        <p:txBody>
          <a:bodyPr/>
          <a:lstStyle/>
          <a:p>
            <a:r>
              <a:rPr lang="en-US" smtClean="0"/>
              <a:t>Semantic Analysis</a:t>
            </a:r>
            <a:endParaRPr lang="de-CH" smtClean="0"/>
          </a:p>
        </p:txBody>
      </p:sp>
      <p:sp>
        <p:nvSpPr>
          <p:cNvPr id="40965" name="Slide Number Placeholder 5"/>
          <p:cNvSpPr>
            <a:spLocks noGrp="1"/>
          </p:cNvSpPr>
          <p:nvPr>
            <p:ph type="sldNum" sz="quarter" idx="12"/>
          </p:nvPr>
        </p:nvSpPr>
        <p:spPr>
          <a:noFill/>
        </p:spPr>
        <p:txBody>
          <a:bodyPr/>
          <a:lstStyle/>
          <a:p>
            <a:fld id="{7CD42CAC-7C21-D94D-AA57-126651421B87}" type="slidenum">
              <a:rPr lang="de-CH" smtClean="0"/>
              <a:pPr/>
              <a:t>19</a:t>
            </a:fld>
            <a:endParaRPr lang="de-CH" sz="1400" smtClean="0">
              <a:solidFill>
                <a:srgbClr val="7E7E7E"/>
              </a:solidFill>
              <a:latin typeface="Times" charset="0"/>
            </a:endParaRPr>
          </a:p>
        </p:txBody>
      </p:sp>
      <p:sp>
        <p:nvSpPr>
          <p:cNvPr id="40966" name="Content Placeholder 2"/>
          <p:cNvSpPr>
            <a:spLocks noGrp="1"/>
          </p:cNvSpPr>
          <p:nvPr>
            <p:ph idx="4294967295"/>
          </p:nvPr>
        </p:nvSpPr>
        <p:spPr>
          <a:xfrm>
            <a:off x="609600" y="1752600"/>
            <a:ext cx="8070850" cy="3714750"/>
          </a:xfrm>
        </p:spPr>
        <p:txBody>
          <a:bodyPr/>
          <a:lstStyle/>
          <a:p>
            <a:r>
              <a:rPr lang="en-US" i="1" smtClean="0">
                <a:ea typeface="ＭＳ Ｐゴシック" charset="-128"/>
                <a:cs typeface="ＭＳ Ｐゴシック" charset="-128"/>
              </a:rPr>
              <a:t>Advantages</a:t>
            </a:r>
          </a:p>
          <a:p>
            <a:pPr lvl="1"/>
            <a:r>
              <a:rPr lang="en-US" smtClean="0"/>
              <a:t>clean formalism</a:t>
            </a:r>
          </a:p>
          <a:p>
            <a:pPr lvl="1"/>
            <a:r>
              <a:rPr lang="en-US" smtClean="0"/>
              <a:t>automatic generation of evaluator</a:t>
            </a:r>
          </a:p>
          <a:p>
            <a:pPr lvl="1"/>
            <a:r>
              <a:rPr lang="en-US" smtClean="0"/>
              <a:t>high-level specification</a:t>
            </a:r>
          </a:p>
          <a:p>
            <a:r>
              <a:rPr lang="en-US" i="1" smtClean="0">
                <a:ea typeface="ＭＳ Ｐゴシック" charset="-128"/>
                <a:cs typeface="ＭＳ Ｐゴシック" charset="-128"/>
              </a:rPr>
              <a:t>Disadvantages</a:t>
            </a:r>
          </a:p>
          <a:p>
            <a:pPr lvl="1"/>
            <a:r>
              <a:rPr lang="en-US" smtClean="0"/>
              <a:t>evaluation strategy determines efficiency</a:t>
            </a:r>
          </a:p>
          <a:p>
            <a:pPr lvl="1"/>
            <a:r>
              <a:rPr lang="en-US" smtClean="0"/>
              <a:t>increase space requirements</a:t>
            </a:r>
          </a:p>
          <a:p>
            <a:pPr lvl="1"/>
            <a:r>
              <a:rPr lang="en-US" smtClean="0"/>
              <a:t>parse tree evaluators need dependency graph</a:t>
            </a:r>
          </a:p>
          <a:p>
            <a:pPr lvl="1"/>
            <a:r>
              <a:rPr lang="en-US" smtClean="0"/>
              <a:t>results distributed over tree</a:t>
            </a:r>
          </a:p>
          <a:p>
            <a:pPr lvl="1"/>
            <a:r>
              <a:rPr lang="en-US" smtClean="0"/>
              <a:t>circularity testing</a:t>
            </a:r>
          </a:p>
        </p:txBody>
      </p:sp>
      <p:sp>
        <p:nvSpPr>
          <p:cNvPr id="40967" name="TextBox 6"/>
          <p:cNvSpPr txBox="1">
            <a:spLocks noChangeArrowheads="1"/>
          </p:cNvSpPr>
          <p:nvPr/>
        </p:nvSpPr>
        <p:spPr bwMode="auto">
          <a:xfrm>
            <a:off x="838200" y="5638800"/>
            <a:ext cx="7543800" cy="708025"/>
          </a:xfrm>
          <a:prstGeom prst="rect">
            <a:avLst/>
          </a:prstGeom>
          <a:solidFill>
            <a:srgbClr val="F4F3A1"/>
          </a:solidFill>
          <a:ln w="9525">
            <a:noFill/>
            <a:miter lim="800000"/>
            <a:headEnd/>
            <a:tailEnd/>
          </a:ln>
        </p:spPr>
        <p:txBody>
          <a:bodyPr>
            <a:prstTxWarp prst="textNoShape">
              <a:avLst/>
            </a:prstTxWarp>
            <a:spAutoFit/>
          </a:bodyPr>
          <a:lstStyle/>
          <a:p>
            <a:r>
              <a:rPr lang="en-US" sz="2000" i="1"/>
              <a:t>Historically, attribute grammars have been judged too large and expensive for industrial-strength compilers.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p:txBody>
          <a:bodyPr/>
          <a:lstStyle/>
          <a:p>
            <a:r>
              <a:rPr lang="en-US" smtClean="0">
                <a:ea typeface="ＭＳ Ｐゴシック" charset="-128"/>
                <a:cs typeface="ＭＳ Ｐゴシック" charset="-128"/>
              </a:rPr>
              <a:t>Roadmap</a:t>
            </a:r>
          </a:p>
        </p:txBody>
      </p:sp>
      <p:sp>
        <p:nvSpPr>
          <p:cNvPr id="11267" name="Rectangle 4"/>
          <p:cNvSpPr>
            <a:spLocks noGrp="1" noChangeArrowheads="1"/>
          </p:cNvSpPr>
          <p:nvPr>
            <p:ph type="body" idx="1"/>
          </p:nvPr>
        </p:nvSpPr>
        <p:spPr/>
        <p:txBody>
          <a:bodyPr/>
          <a:lstStyle/>
          <a:p>
            <a:r>
              <a:rPr lang="en-US" smtClean="0">
                <a:ea typeface="ＭＳ Ｐゴシック" charset="-128"/>
                <a:cs typeface="ＭＳ Ｐゴシック" charset="-128"/>
              </a:rPr>
              <a:t>Context-sensitive analysis</a:t>
            </a:r>
          </a:p>
          <a:p>
            <a:r>
              <a:rPr lang="en-US" smtClean="0">
                <a:ea typeface="ＭＳ Ｐゴシック" charset="-128"/>
                <a:cs typeface="ＭＳ Ｐゴシック" charset="-128"/>
              </a:rPr>
              <a:t>Strategies for semantic analysis</a:t>
            </a:r>
          </a:p>
          <a:p>
            <a:r>
              <a:rPr lang="en-US" smtClean="0">
                <a:ea typeface="ＭＳ Ｐゴシック" charset="-128"/>
                <a:cs typeface="ＭＳ Ｐゴシック" charset="-128"/>
              </a:rPr>
              <a:t>Attribute grammars</a:t>
            </a:r>
          </a:p>
          <a:p>
            <a:r>
              <a:rPr lang="en-US" smtClean="0">
                <a:ea typeface="ＭＳ Ｐゴシック" charset="-128"/>
                <a:cs typeface="ＭＳ Ｐゴシック" charset="-128"/>
              </a:rPr>
              <a:t>Symbol tables and type-checking</a:t>
            </a:r>
          </a:p>
        </p:txBody>
      </p:sp>
      <p:sp>
        <p:nvSpPr>
          <p:cNvPr id="11268" name="Date Placeholder 8"/>
          <p:cNvSpPr>
            <a:spLocks noGrp="1"/>
          </p:cNvSpPr>
          <p:nvPr>
            <p:ph type="dt" sz="quarter" idx="10"/>
          </p:nvPr>
        </p:nvSpPr>
        <p:spPr>
          <a:noFill/>
        </p:spPr>
        <p:txBody>
          <a:bodyPr/>
          <a:lstStyle/>
          <a:p>
            <a:r>
              <a:rPr lang="en-US" smtClean="0"/>
              <a:t>© Oscar Nierstrasz</a:t>
            </a:r>
            <a:endParaRPr lang="de-CH" smtClean="0"/>
          </a:p>
        </p:txBody>
      </p:sp>
      <p:sp>
        <p:nvSpPr>
          <p:cNvPr id="11269" name="Footer Placeholder 4"/>
          <p:cNvSpPr>
            <a:spLocks noGrp="1"/>
          </p:cNvSpPr>
          <p:nvPr>
            <p:ph type="ftr" sz="quarter" idx="11"/>
          </p:nvPr>
        </p:nvSpPr>
        <p:spPr>
          <a:noFill/>
        </p:spPr>
        <p:txBody>
          <a:bodyPr/>
          <a:lstStyle/>
          <a:p>
            <a:r>
              <a:rPr lang="en-US" smtClean="0"/>
              <a:t>Semantic Analysis</a:t>
            </a:r>
            <a:endParaRPr lang="de-CH" smtClean="0"/>
          </a:p>
        </p:txBody>
      </p:sp>
      <p:sp>
        <p:nvSpPr>
          <p:cNvPr id="11270" name="Slide Number Placeholder 7"/>
          <p:cNvSpPr>
            <a:spLocks noGrp="1"/>
          </p:cNvSpPr>
          <p:nvPr>
            <p:ph type="sldNum" sz="quarter" idx="12"/>
          </p:nvPr>
        </p:nvSpPr>
        <p:spPr>
          <a:noFill/>
        </p:spPr>
        <p:txBody>
          <a:bodyPr/>
          <a:lstStyle/>
          <a:p>
            <a:fld id="{7B177A3E-80D5-4649-B761-C94FF5D5358F}" type="slidenum">
              <a:rPr lang="de-CH" smtClean="0"/>
              <a:pPr/>
              <a:t>2</a:t>
            </a:fld>
            <a:endParaRPr lang="de-CH" smtClean="0"/>
          </a:p>
        </p:txBody>
      </p:sp>
      <p:pic>
        <p:nvPicPr>
          <p:cNvPr id="11271"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1272" name="TextBox 7"/>
          <p:cNvSpPr txBox="1">
            <a:spLocks noChangeArrowheads="1"/>
          </p:cNvSpPr>
          <p:nvPr/>
        </p:nvSpPr>
        <p:spPr bwMode="auto">
          <a:xfrm>
            <a:off x="4343400" y="5638800"/>
            <a:ext cx="4114800" cy="646113"/>
          </a:xfrm>
          <a:prstGeom prst="rect">
            <a:avLst/>
          </a:prstGeom>
          <a:solidFill>
            <a:srgbClr val="F5F399"/>
          </a:solidFill>
          <a:ln w="9525">
            <a:noFill/>
            <a:miter lim="800000"/>
            <a:headEnd/>
            <a:tailEnd/>
          </a:ln>
        </p:spPr>
        <p:txBody>
          <a:bodyPr>
            <a:prstTxWarp prst="textNoShape">
              <a:avLst/>
            </a:prstTxWarp>
            <a:spAutoFit/>
          </a:bodyPr>
          <a:lstStyle/>
          <a:p>
            <a:pPr eaLnBrk="1" hangingPunct="1"/>
            <a:r>
              <a:rPr lang="en-US" sz="1800"/>
              <a:t>See, </a:t>
            </a:r>
            <a:r>
              <a:rPr lang="en-US" sz="1800" i="1"/>
              <a:t>Modern compiler implementation in Java</a:t>
            </a:r>
            <a:r>
              <a:rPr lang="en-US" sz="1800"/>
              <a:t> (Second edition), chapter 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3"/>
          <p:cNvSpPr>
            <a:spLocks noGrp="1" noChangeArrowheads="1"/>
          </p:cNvSpPr>
          <p:nvPr>
            <p:ph type="title"/>
          </p:nvPr>
        </p:nvSpPr>
        <p:spPr/>
        <p:txBody>
          <a:bodyPr/>
          <a:lstStyle/>
          <a:p>
            <a:r>
              <a:rPr lang="en-US" smtClean="0">
                <a:ea typeface="ＭＳ Ｐゴシック" charset="-128"/>
                <a:cs typeface="ＭＳ Ｐゴシック" charset="-128"/>
              </a:rPr>
              <a:t>Roadmap</a:t>
            </a:r>
          </a:p>
        </p:txBody>
      </p:sp>
      <p:sp>
        <p:nvSpPr>
          <p:cNvPr id="41987" name="Rectangle 4"/>
          <p:cNvSpPr>
            <a:spLocks noGrp="1" noChangeArrowheads="1"/>
          </p:cNvSpPr>
          <p:nvPr>
            <p:ph type="body" idx="1"/>
          </p:nvPr>
        </p:nvSpPr>
        <p:spPr/>
        <p:txBody>
          <a:bodyPr/>
          <a:lstStyle/>
          <a:p>
            <a:r>
              <a:rPr lang="en-US" smtClean="0">
                <a:solidFill>
                  <a:srgbClr val="9DBDDD"/>
                </a:solidFill>
                <a:ea typeface="ＭＳ Ｐゴシック" charset="-128"/>
                <a:cs typeface="ＭＳ Ｐゴシック" charset="-128"/>
              </a:rPr>
              <a:t>Context-sensitive analysis</a:t>
            </a:r>
          </a:p>
          <a:p>
            <a:r>
              <a:rPr lang="en-US" smtClean="0">
                <a:solidFill>
                  <a:srgbClr val="9DBDDD"/>
                </a:solidFill>
                <a:ea typeface="ＭＳ Ｐゴシック" charset="-128"/>
                <a:cs typeface="ＭＳ Ｐゴシック" charset="-128"/>
              </a:rPr>
              <a:t>Strategies for semantic analysis</a:t>
            </a:r>
          </a:p>
          <a:p>
            <a:r>
              <a:rPr lang="en-US" smtClean="0">
                <a:solidFill>
                  <a:srgbClr val="9DBDDD"/>
                </a:solidFill>
                <a:ea typeface="ＭＳ Ｐゴシック" charset="-128"/>
                <a:cs typeface="ＭＳ Ｐゴシック" charset="-128"/>
              </a:rPr>
              <a:t>Attribute grammars</a:t>
            </a:r>
          </a:p>
          <a:p>
            <a:r>
              <a:rPr lang="en-US" b="1" smtClean="0">
                <a:ea typeface="ＭＳ Ｐゴシック" charset="-128"/>
                <a:cs typeface="ＭＳ Ｐゴシック" charset="-128"/>
              </a:rPr>
              <a:t>Symbol tables and type-checking</a:t>
            </a:r>
          </a:p>
        </p:txBody>
      </p:sp>
      <p:sp>
        <p:nvSpPr>
          <p:cNvPr id="41988" name="Date Placeholder 8"/>
          <p:cNvSpPr>
            <a:spLocks noGrp="1"/>
          </p:cNvSpPr>
          <p:nvPr>
            <p:ph type="dt" sz="quarter" idx="10"/>
          </p:nvPr>
        </p:nvSpPr>
        <p:spPr>
          <a:noFill/>
        </p:spPr>
        <p:txBody>
          <a:bodyPr/>
          <a:lstStyle/>
          <a:p>
            <a:r>
              <a:rPr lang="en-US" smtClean="0"/>
              <a:t>© Oscar Nierstrasz</a:t>
            </a:r>
            <a:endParaRPr lang="de-CH" smtClean="0"/>
          </a:p>
        </p:txBody>
      </p:sp>
      <p:sp>
        <p:nvSpPr>
          <p:cNvPr id="41989" name="Footer Placeholder 4"/>
          <p:cNvSpPr>
            <a:spLocks noGrp="1"/>
          </p:cNvSpPr>
          <p:nvPr>
            <p:ph type="ftr" sz="quarter" idx="11"/>
          </p:nvPr>
        </p:nvSpPr>
        <p:spPr>
          <a:noFill/>
        </p:spPr>
        <p:txBody>
          <a:bodyPr/>
          <a:lstStyle/>
          <a:p>
            <a:r>
              <a:rPr lang="en-US" smtClean="0"/>
              <a:t>Semantic Analysis</a:t>
            </a:r>
            <a:endParaRPr lang="de-CH" smtClean="0"/>
          </a:p>
        </p:txBody>
      </p:sp>
      <p:sp>
        <p:nvSpPr>
          <p:cNvPr id="41990" name="Slide Number Placeholder 7"/>
          <p:cNvSpPr>
            <a:spLocks noGrp="1"/>
          </p:cNvSpPr>
          <p:nvPr>
            <p:ph type="sldNum" sz="quarter" idx="12"/>
          </p:nvPr>
        </p:nvSpPr>
        <p:spPr>
          <a:noFill/>
        </p:spPr>
        <p:txBody>
          <a:bodyPr/>
          <a:lstStyle/>
          <a:p>
            <a:fld id="{B4AB2380-2F91-264B-B37C-D004A0A6585E}" type="slidenum">
              <a:rPr lang="de-CH" smtClean="0"/>
              <a:pPr/>
              <a:t>20</a:t>
            </a:fld>
            <a:endParaRPr lang="de-CH" smtClean="0"/>
          </a:p>
        </p:txBody>
      </p:sp>
      <p:pic>
        <p:nvPicPr>
          <p:cNvPr id="41991"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ea typeface="ＭＳ Ｐゴシック" charset="-128"/>
                <a:cs typeface="ＭＳ Ｐゴシック" charset="-128"/>
              </a:rPr>
              <a:t>Symbol tables</a:t>
            </a:r>
          </a:p>
        </p:txBody>
      </p:sp>
      <p:sp>
        <p:nvSpPr>
          <p:cNvPr id="44035" name="Content Placeholder 2"/>
          <p:cNvSpPr>
            <a:spLocks noGrp="1"/>
          </p:cNvSpPr>
          <p:nvPr>
            <p:ph idx="1"/>
          </p:nvPr>
        </p:nvSpPr>
        <p:spPr/>
        <p:txBody>
          <a:bodyPr/>
          <a:lstStyle/>
          <a:p>
            <a:r>
              <a:rPr lang="en-US" sz="2000" dirty="0" smtClean="0">
                <a:ea typeface="ＭＳ Ｐゴシック" charset="-128"/>
                <a:cs typeface="ＭＳ Ｐゴシック" charset="-128"/>
              </a:rPr>
              <a:t>For compile-time efficiency, compilers often use a </a:t>
            </a:r>
            <a:r>
              <a:rPr lang="en-US" sz="2000" i="1" u="sng" dirty="0" smtClean="0">
                <a:solidFill>
                  <a:schemeClr val="accent2"/>
                </a:solidFill>
                <a:ea typeface="ＭＳ Ｐゴシック" charset="-128"/>
                <a:cs typeface="ＭＳ Ｐゴシック" charset="-128"/>
              </a:rPr>
              <a:t>symbol table</a:t>
            </a:r>
            <a:r>
              <a:rPr lang="en-US" sz="2000" dirty="0" smtClean="0">
                <a:ea typeface="ＭＳ Ｐゴシック" charset="-128"/>
                <a:cs typeface="ＭＳ Ｐゴシック" charset="-128"/>
              </a:rPr>
              <a:t>: </a:t>
            </a:r>
          </a:p>
          <a:p>
            <a:pPr lvl="1"/>
            <a:r>
              <a:rPr lang="en-US" sz="1800" dirty="0" smtClean="0"/>
              <a:t>associates lexical </a:t>
            </a:r>
            <a:r>
              <a:rPr lang="en-US" sz="1800" i="1" dirty="0" smtClean="0">
                <a:solidFill>
                  <a:srgbClr val="7E0007"/>
                </a:solidFill>
              </a:rPr>
              <a:t>names </a:t>
            </a:r>
            <a:r>
              <a:rPr lang="en-US" sz="1800" dirty="0" smtClean="0"/>
              <a:t>(symbols) with their </a:t>
            </a:r>
            <a:r>
              <a:rPr lang="en-US" sz="1800" i="1" dirty="0" smtClean="0">
                <a:solidFill>
                  <a:srgbClr val="7E0007"/>
                </a:solidFill>
              </a:rPr>
              <a:t>attributes </a:t>
            </a:r>
          </a:p>
          <a:p>
            <a:endParaRPr lang="en-US" sz="2000" dirty="0" smtClean="0">
              <a:ea typeface="ＭＳ Ｐゴシック" charset="-128"/>
              <a:cs typeface="ＭＳ Ｐゴシック" charset="-128"/>
            </a:endParaRPr>
          </a:p>
          <a:p>
            <a:r>
              <a:rPr lang="en-US" sz="2000" dirty="0" smtClean="0">
                <a:ea typeface="ＭＳ Ｐゴシック" charset="-128"/>
                <a:cs typeface="ＭＳ Ｐゴシック" charset="-128"/>
              </a:rPr>
              <a:t>What items should be entered? </a:t>
            </a:r>
          </a:p>
          <a:p>
            <a:pPr lvl="1"/>
            <a:r>
              <a:rPr lang="en-US" sz="1800" dirty="0" smtClean="0"/>
              <a:t>variable names </a:t>
            </a:r>
          </a:p>
          <a:p>
            <a:pPr lvl="1"/>
            <a:r>
              <a:rPr lang="en-US" sz="1800" dirty="0" smtClean="0"/>
              <a:t>defined constants </a:t>
            </a:r>
          </a:p>
          <a:p>
            <a:pPr lvl="1"/>
            <a:r>
              <a:rPr lang="en-US" sz="1800" dirty="0" smtClean="0"/>
              <a:t>procedure and function names </a:t>
            </a:r>
          </a:p>
          <a:p>
            <a:pPr lvl="1"/>
            <a:r>
              <a:rPr lang="en-US" sz="1800" dirty="0" smtClean="0"/>
              <a:t>literal constants and strings </a:t>
            </a:r>
          </a:p>
          <a:p>
            <a:pPr lvl="1"/>
            <a:r>
              <a:rPr lang="en-US" sz="1800" dirty="0" smtClean="0"/>
              <a:t>source text labels </a:t>
            </a:r>
          </a:p>
          <a:p>
            <a:pPr lvl="1"/>
            <a:r>
              <a:rPr lang="en-US" sz="1800" dirty="0" smtClean="0"/>
              <a:t>compiler-generated temporaries (we’ll get there) </a:t>
            </a:r>
          </a:p>
          <a:p>
            <a:endParaRPr lang="en-US" sz="2000" dirty="0" smtClean="0">
              <a:ea typeface="ＭＳ Ｐゴシック" charset="-128"/>
              <a:cs typeface="ＭＳ Ｐゴシック" charset="-128"/>
            </a:endParaRPr>
          </a:p>
          <a:p>
            <a:r>
              <a:rPr lang="en-US" sz="2000" dirty="0" smtClean="0">
                <a:ea typeface="ＭＳ Ｐゴシック" charset="-128"/>
                <a:cs typeface="ＭＳ Ｐゴシック" charset="-128"/>
              </a:rPr>
              <a:t>Separate table of structure layouts for types (field offsets and lengths) </a:t>
            </a:r>
          </a:p>
        </p:txBody>
      </p:sp>
      <p:sp>
        <p:nvSpPr>
          <p:cNvPr id="44036" name="Date Placeholder 3"/>
          <p:cNvSpPr>
            <a:spLocks noGrp="1"/>
          </p:cNvSpPr>
          <p:nvPr>
            <p:ph type="dt" sz="quarter" idx="10"/>
          </p:nvPr>
        </p:nvSpPr>
        <p:spPr>
          <a:noFill/>
        </p:spPr>
        <p:txBody>
          <a:bodyPr/>
          <a:lstStyle/>
          <a:p>
            <a:r>
              <a:rPr lang="en-US" smtClean="0"/>
              <a:t>© Oscar Nierstrasz</a:t>
            </a:r>
            <a:endParaRPr lang="de-CH" smtClean="0"/>
          </a:p>
        </p:txBody>
      </p:sp>
      <p:sp>
        <p:nvSpPr>
          <p:cNvPr id="44037" name="Footer Placeholder 4"/>
          <p:cNvSpPr>
            <a:spLocks noGrp="1"/>
          </p:cNvSpPr>
          <p:nvPr>
            <p:ph type="ftr" sz="quarter" idx="11"/>
          </p:nvPr>
        </p:nvSpPr>
        <p:spPr>
          <a:noFill/>
        </p:spPr>
        <p:txBody>
          <a:bodyPr/>
          <a:lstStyle/>
          <a:p>
            <a:r>
              <a:rPr lang="en-US" smtClean="0"/>
              <a:t>Semantic Analysis</a:t>
            </a:r>
            <a:endParaRPr lang="de-CH" smtClean="0"/>
          </a:p>
        </p:txBody>
      </p:sp>
      <p:sp>
        <p:nvSpPr>
          <p:cNvPr id="44038" name="Slide Number Placeholder 5"/>
          <p:cNvSpPr>
            <a:spLocks noGrp="1"/>
          </p:cNvSpPr>
          <p:nvPr>
            <p:ph type="sldNum" sz="quarter" idx="12"/>
          </p:nvPr>
        </p:nvSpPr>
        <p:spPr>
          <a:noFill/>
        </p:spPr>
        <p:txBody>
          <a:bodyPr/>
          <a:lstStyle/>
          <a:p>
            <a:fld id="{4B45019C-1467-414B-A19A-FBFD14F72914}" type="slidenum">
              <a:rPr lang="de-CH" smtClean="0"/>
              <a:pPr/>
              <a:t>21</a:t>
            </a:fld>
            <a:endParaRPr lang="de-CH" sz="1400" smtClean="0">
              <a:solidFill>
                <a:srgbClr val="7E7E7E"/>
              </a:solidFill>
              <a:latin typeface="Times" charset="0"/>
            </a:endParaRPr>
          </a:p>
        </p:txBody>
      </p:sp>
      <p:sp>
        <p:nvSpPr>
          <p:cNvPr id="44039" name="Rectangle 6"/>
          <p:cNvSpPr>
            <a:spLocks noChangeArrowheads="1"/>
          </p:cNvSpPr>
          <p:nvPr/>
        </p:nvSpPr>
        <p:spPr bwMode="auto">
          <a:xfrm>
            <a:off x="2438400" y="5943600"/>
            <a:ext cx="4876800" cy="400050"/>
          </a:xfrm>
          <a:prstGeom prst="rect">
            <a:avLst/>
          </a:prstGeom>
          <a:solidFill>
            <a:srgbClr val="F5F399"/>
          </a:solidFill>
          <a:ln w="9525">
            <a:noFill/>
            <a:miter lim="800000"/>
            <a:headEnd/>
            <a:tailEnd/>
          </a:ln>
        </p:spPr>
        <p:txBody>
          <a:bodyPr>
            <a:prstTxWarp prst="textNoShape">
              <a:avLst/>
            </a:prstTxWarp>
            <a:spAutoFit/>
          </a:bodyPr>
          <a:lstStyle/>
          <a:p>
            <a:r>
              <a:rPr lang="en-US" sz="2000" i="1"/>
              <a:t>A symbol table is a compile-time structure </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ea typeface="ＭＳ Ｐゴシック" charset="-128"/>
                <a:cs typeface="ＭＳ Ｐゴシック" charset="-128"/>
              </a:rPr>
              <a:t>Symbol table information</a:t>
            </a:r>
          </a:p>
        </p:txBody>
      </p:sp>
      <p:sp>
        <p:nvSpPr>
          <p:cNvPr id="45059" name="Content Placeholder 2"/>
          <p:cNvSpPr>
            <a:spLocks noGrp="1"/>
          </p:cNvSpPr>
          <p:nvPr>
            <p:ph idx="1"/>
          </p:nvPr>
        </p:nvSpPr>
        <p:spPr/>
        <p:txBody>
          <a:bodyPr/>
          <a:lstStyle/>
          <a:p>
            <a:r>
              <a:rPr lang="en-US" smtClean="0">
                <a:ea typeface="ＭＳ Ｐゴシック" charset="-128"/>
                <a:cs typeface="ＭＳ Ｐゴシック" charset="-128"/>
              </a:rPr>
              <a:t>What kind of information might the compiler need? </a:t>
            </a:r>
          </a:p>
          <a:p>
            <a:pPr lvl="1"/>
            <a:r>
              <a:rPr lang="en-US" smtClean="0"/>
              <a:t>textual name </a:t>
            </a:r>
          </a:p>
          <a:p>
            <a:pPr lvl="1"/>
            <a:r>
              <a:rPr lang="en-US" smtClean="0"/>
              <a:t>data type </a:t>
            </a:r>
          </a:p>
          <a:p>
            <a:pPr lvl="1"/>
            <a:r>
              <a:rPr lang="en-US" smtClean="0"/>
              <a:t>dimension information </a:t>
            </a:r>
            <a:r>
              <a:rPr lang="en-US" i="1" smtClean="0"/>
              <a:t>(for aggregates) </a:t>
            </a:r>
          </a:p>
          <a:p>
            <a:pPr lvl="1"/>
            <a:r>
              <a:rPr lang="en-US" smtClean="0"/>
              <a:t>declaring procedure </a:t>
            </a:r>
          </a:p>
          <a:p>
            <a:pPr lvl="1"/>
            <a:r>
              <a:rPr lang="en-US" smtClean="0"/>
              <a:t>lexical level of declaration </a:t>
            </a:r>
          </a:p>
          <a:p>
            <a:pPr lvl="1"/>
            <a:r>
              <a:rPr lang="en-US" smtClean="0"/>
              <a:t>storage class </a:t>
            </a:r>
            <a:r>
              <a:rPr lang="en-US" i="1" smtClean="0"/>
              <a:t>(base address) </a:t>
            </a:r>
          </a:p>
          <a:p>
            <a:pPr lvl="1"/>
            <a:r>
              <a:rPr lang="en-US" smtClean="0"/>
              <a:t>offset in storage </a:t>
            </a:r>
          </a:p>
          <a:p>
            <a:pPr lvl="1"/>
            <a:r>
              <a:rPr lang="en-US" smtClean="0"/>
              <a:t>if record, pointer to structure table </a:t>
            </a:r>
          </a:p>
          <a:p>
            <a:pPr lvl="1"/>
            <a:r>
              <a:rPr lang="en-US" smtClean="0"/>
              <a:t>if parameter, by-reference or by-value? </a:t>
            </a:r>
          </a:p>
          <a:p>
            <a:pPr lvl="1"/>
            <a:r>
              <a:rPr lang="en-US" smtClean="0"/>
              <a:t>can it be aliased? to what other names? </a:t>
            </a:r>
          </a:p>
          <a:p>
            <a:pPr lvl="1"/>
            <a:r>
              <a:rPr lang="en-US" smtClean="0"/>
              <a:t>number and type of arguments to functions </a:t>
            </a:r>
          </a:p>
        </p:txBody>
      </p:sp>
      <p:sp>
        <p:nvSpPr>
          <p:cNvPr id="45060" name="Date Placeholder 3"/>
          <p:cNvSpPr>
            <a:spLocks noGrp="1"/>
          </p:cNvSpPr>
          <p:nvPr>
            <p:ph type="dt" sz="quarter" idx="10"/>
          </p:nvPr>
        </p:nvSpPr>
        <p:spPr>
          <a:noFill/>
        </p:spPr>
        <p:txBody>
          <a:bodyPr/>
          <a:lstStyle/>
          <a:p>
            <a:r>
              <a:rPr lang="en-US" smtClean="0"/>
              <a:t>© Oscar Nierstrasz</a:t>
            </a:r>
            <a:endParaRPr lang="de-CH" smtClean="0"/>
          </a:p>
        </p:txBody>
      </p:sp>
      <p:sp>
        <p:nvSpPr>
          <p:cNvPr id="45061" name="Footer Placeholder 4"/>
          <p:cNvSpPr>
            <a:spLocks noGrp="1"/>
          </p:cNvSpPr>
          <p:nvPr>
            <p:ph type="ftr" sz="quarter" idx="11"/>
          </p:nvPr>
        </p:nvSpPr>
        <p:spPr>
          <a:noFill/>
        </p:spPr>
        <p:txBody>
          <a:bodyPr/>
          <a:lstStyle/>
          <a:p>
            <a:r>
              <a:rPr lang="en-US" smtClean="0"/>
              <a:t>Semantic Analysis</a:t>
            </a:r>
            <a:endParaRPr lang="de-CH" smtClean="0"/>
          </a:p>
        </p:txBody>
      </p:sp>
      <p:sp>
        <p:nvSpPr>
          <p:cNvPr id="45062" name="Slide Number Placeholder 5"/>
          <p:cNvSpPr>
            <a:spLocks noGrp="1"/>
          </p:cNvSpPr>
          <p:nvPr>
            <p:ph type="sldNum" sz="quarter" idx="12"/>
          </p:nvPr>
        </p:nvSpPr>
        <p:spPr>
          <a:noFill/>
        </p:spPr>
        <p:txBody>
          <a:bodyPr/>
          <a:lstStyle/>
          <a:p>
            <a:fld id="{84309B43-78E4-FE41-9C60-4A138B98356E}" type="slidenum">
              <a:rPr lang="de-CH" smtClean="0"/>
              <a:pPr/>
              <a:t>22</a:t>
            </a:fld>
            <a:endParaRPr lang="de-CH" sz="1400" smtClean="0">
              <a:solidFill>
                <a:srgbClr val="7E7E7E"/>
              </a:solidFill>
              <a:latin typeface="Time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Lexical Scoping</a:t>
            </a:r>
            <a:endParaRPr lang="en-US" dirty="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Semantic Analysis</a:t>
            </a:r>
            <a:endParaRPr lang="de-CH"/>
          </a:p>
        </p:txBody>
      </p:sp>
      <p:sp>
        <p:nvSpPr>
          <p:cNvPr id="6" name="Slide Number Placeholder 5"/>
          <p:cNvSpPr>
            <a:spLocks noGrp="1"/>
          </p:cNvSpPr>
          <p:nvPr>
            <p:ph type="sldNum" sz="quarter" idx="12"/>
          </p:nvPr>
        </p:nvSpPr>
        <p:spPr/>
        <p:txBody>
          <a:bodyPr/>
          <a:lstStyle/>
          <a:p>
            <a:pPr>
              <a:defRPr/>
            </a:pPr>
            <a:fld id="{C4E2C696-35D1-0445-A507-37A2B163A30E}" type="slidenum">
              <a:rPr lang="de-CH" smtClean="0"/>
              <a:pPr>
                <a:defRPr/>
              </a:pPr>
              <a:t>23</a:t>
            </a:fld>
            <a:endParaRPr lang="de-CH" sz="1400">
              <a:solidFill>
                <a:srgbClr val="7E7E7E"/>
              </a:solidFill>
              <a:latin typeface="Times" charset="0"/>
            </a:endParaRPr>
          </a:p>
        </p:txBody>
      </p:sp>
      <p:sp>
        <p:nvSpPr>
          <p:cNvPr id="7" name="TextBox 6"/>
          <p:cNvSpPr txBox="1"/>
          <p:nvPr/>
        </p:nvSpPr>
        <p:spPr>
          <a:xfrm>
            <a:off x="381000" y="1828800"/>
            <a:ext cx="3429000" cy="4154983"/>
          </a:xfrm>
          <a:prstGeom prst="rect">
            <a:avLst/>
          </a:prstGeom>
          <a:solidFill>
            <a:srgbClr val="F5F399"/>
          </a:solidFill>
        </p:spPr>
        <p:txBody>
          <a:bodyPr wrap="square" rtlCol="0">
            <a:spAutoFit/>
          </a:bodyPr>
          <a:lstStyle/>
          <a:p>
            <a:pPr defTabSz="360363"/>
            <a:r>
              <a:rPr lang="en-US" dirty="0" smtClean="0">
                <a:latin typeface="Courier"/>
                <a:cs typeface="Courier"/>
              </a:rPr>
              <a:t>c</a:t>
            </a:r>
            <a:r>
              <a:rPr lang="en-US" dirty="0" smtClean="0">
                <a:latin typeface="Courier"/>
                <a:cs typeface="Courier"/>
              </a:rPr>
              <a:t>lass C {</a:t>
            </a:r>
          </a:p>
          <a:p>
            <a:pPr defTabSz="360363"/>
            <a:r>
              <a:rPr lang="en-US" dirty="0" smtClean="0">
                <a:latin typeface="Courier"/>
                <a:cs typeface="Courier"/>
              </a:rPr>
              <a:t>	</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x</a:t>
            </a:r>
            <a:r>
              <a:rPr lang="en-US" dirty="0" smtClean="0">
                <a:latin typeface="Courier"/>
                <a:cs typeface="Courier"/>
              </a:rPr>
              <a:t>;</a:t>
            </a:r>
          </a:p>
          <a:p>
            <a:pPr defTabSz="360363"/>
            <a:r>
              <a:rPr lang="en-US" dirty="0" smtClean="0">
                <a:latin typeface="Courier"/>
                <a:cs typeface="Courier"/>
              </a:rPr>
              <a:t>	void </a:t>
            </a:r>
            <a:r>
              <a:rPr lang="en-US" dirty="0" err="1" smtClean="0">
                <a:latin typeface="Courier"/>
                <a:cs typeface="Courier"/>
              </a:rPr>
              <a:t>m(int</a:t>
            </a:r>
            <a:r>
              <a:rPr lang="en-US" dirty="0" smtClean="0">
                <a:latin typeface="Courier"/>
                <a:cs typeface="Courier"/>
              </a:rPr>
              <a:t> </a:t>
            </a:r>
            <a:r>
              <a:rPr lang="en-US" dirty="0" err="1" smtClean="0">
                <a:latin typeface="Courier"/>
                <a:cs typeface="Courier"/>
              </a:rPr>
              <a:t>y</a:t>
            </a:r>
            <a:r>
              <a:rPr lang="en-US" dirty="0" smtClean="0">
                <a:latin typeface="Courier"/>
                <a:cs typeface="Courier"/>
              </a:rPr>
              <a:t>) {</a:t>
            </a:r>
          </a:p>
          <a:p>
            <a:pPr defTabSz="360363"/>
            <a:r>
              <a:rPr lang="en-US" dirty="0" smtClean="0">
                <a:latin typeface="Courier"/>
                <a:cs typeface="Courier"/>
              </a:rPr>
              <a:t>		</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z</a:t>
            </a:r>
            <a:r>
              <a:rPr lang="en-US" dirty="0" smtClean="0">
                <a:latin typeface="Courier"/>
                <a:cs typeface="Courier"/>
              </a:rPr>
              <a:t>;</a:t>
            </a:r>
          </a:p>
          <a:p>
            <a:pPr defTabSz="360363"/>
            <a:r>
              <a:rPr lang="en-US" dirty="0" smtClean="0">
                <a:latin typeface="Courier"/>
                <a:cs typeface="Courier"/>
              </a:rPr>
              <a:t>		if (</a:t>
            </a:r>
            <a:r>
              <a:rPr lang="en-US" dirty="0" err="1" smtClean="0">
                <a:latin typeface="Courier"/>
                <a:cs typeface="Courier"/>
              </a:rPr>
              <a:t>y</a:t>
            </a:r>
            <a:r>
              <a:rPr lang="en-US" dirty="0" smtClean="0">
                <a:latin typeface="Courier"/>
                <a:cs typeface="Courier"/>
              </a:rPr>
              <a:t>&gt;</a:t>
            </a:r>
            <a:r>
              <a:rPr lang="en-US" dirty="0" err="1" smtClean="0">
                <a:latin typeface="Courier"/>
                <a:cs typeface="Courier"/>
              </a:rPr>
              <a:t>x</a:t>
            </a:r>
            <a:r>
              <a:rPr lang="en-US" dirty="0" smtClean="0">
                <a:latin typeface="Courier"/>
                <a:cs typeface="Courier"/>
              </a:rPr>
              <a:t>) {</a:t>
            </a:r>
          </a:p>
          <a:p>
            <a:pPr defTabSz="360363"/>
            <a:r>
              <a:rPr lang="en-US" dirty="0" smtClean="0">
                <a:latin typeface="Courier"/>
                <a:cs typeface="Courier"/>
              </a:rPr>
              <a:t>			</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w</a:t>
            </a:r>
            <a:r>
              <a:rPr lang="en-US" dirty="0" smtClean="0">
                <a:latin typeface="Courier"/>
                <a:cs typeface="Courier"/>
              </a:rPr>
              <a:t>=</a:t>
            </a:r>
            <a:r>
              <a:rPr lang="en-US" dirty="0" err="1" smtClean="0">
                <a:latin typeface="Courier"/>
                <a:cs typeface="Courier"/>
              </a:rPr>
              <a:t>z+y</a:t>
            </a:r>
            <a:r>
              <a:rPr lang="en-US" dirty="0" smtClean="0">
                <a:latin typeface="Courier"/>
                <a:cs typeface="Courier"/>
              </a:rPr>
              <a:t>;</a:t>
            </a:r>
          </a:p>
          <a:p>
            <a:pPr defTabSz="360363"/>
            <a:r>
              <a:rPr lang="en-US" dirty="0" smtClean="0">
                <a:latin typeface="Courier"/>
                <a:cs typeface="Courier"/>
              </a:rPr>
              <a:t>			return </a:t>
            </a:r>
            <a:r>
              <a:rPr lang="en-US" dirty="0" err="1" smtClean="0">
                <a:latin typeface="Courier"/>
                <a:cs typeface="Courier"/>
              </a:rPr>
              <a:t>w</a:t>
            </a:r>
            <a:r>
              <a:rPr lang="en-US" dirty="0" smtClean="0">
                <a:latin typeface="Courier"/>
                <a:cs typeface="Courier"/>
              </a:rPr>
              <a:t>;</a:t>
            </a:r>
          </a:p>
          <a:p>
            <a:pPr defTabSz="360363"/>
            <a:r>
              <a:rPr lang="en-US" dirty="0" smtClean="0">
                <a:latin typeface="Courier"/>
                <a:cs typeface="Courier"/>
              </a:rPr>
              <a:t>		}</a:t>
            </a:r>
          </a:p>
          <a:p>
            <a:pPr defTabSz="360363"/>
            <a:r>
              <a:rPr lang="en-US" dirty="0" smtClean="0">
                <a:latin typeface="Courier"/>
                <a:cs typeface="Courier"/>
              </a:rPr>
              <a:t>		return </a:t>
            </a:r>
            <a:r>
              <a:rPr lang="en-US" dirty="0" err="1" smtClean="0">
                <a:latin typeface="Courier"/>
                <a:cs typeface="Courier"/>
              </a:rPr>
              <a:t>y</a:t>
            </a:r>
            <a:r>
              <a:rPr lang="en-US" dirty="0" smtClean="0">
                <a:latin typeface="Courier"/>
                <a:cs typeface="Courier"/>
              </a:rPr>
              <a:t>;</a:t>
            </a:r>
          </a:p>
          <a:p>
            <a:pPr defTabSz="360363"/>
            <a:r>
              <a:rPr lang="en-US" dirty="0" smtClean="0">
                <a:latin typeface="Courier"/>
                <a:cs typeface="Courier"/>
              </a:rPr>
              <a:t>	}</a:t>
            </a:r>
          </a:p>
          <a:p>
            <a:pPr defTabSz="360363"/>
            <a:r>
              <a:rPr lang="en-US" dirty="0" smtClean="0">
                <a:latin typeface="Courier"/>
                <a:cs typeface="Courier"/>
              </a:rPr>
              <a:t>}</a:t>
            </a:r>
            <a:endParaRPr lang="en-US" dirty="0">
              <a:latin typeface="Courier"/>
              <a:cs typeface="Courier"/>
            </a:endParaRPr>
          </a:p>
        </p:txBody>
      </p:sp>
      <p:sp>
        <p:nvSpPr>
          <p:cNvPr id="8" name="TextBox 7"/>
          <p:cNvSpPr txBox="1"/>
          <p:nvPr/>
        </p:nvSpPr>
        <p:spPr>
          <a:xfrm>
            <a:off x="4648200" y="2133600"/>
            <a:ext cx="3505200" cy="2308324"/>
          </a:xfrm>
          <a:prstGeom prst="rect">
            <a:avLst/>
          </a:prstGeom>
          <a:noFill/>
        </p:spPr>
        <p:txBody>
          <a:bodyPr wrap="square" rtlCol="0">
            <a:spAutoFit/>
          </a:bodyPr>
          <a:lstStyle/>
          <a:p>
            <a:r>
              <a:rPr lang="en-US" dirty="0" smtClean="0"/>
              <a:t>With </a:t>
            </a:r>
            <a:r>
              <a:rPr lang="en-US" i="1" u="sng" dirty="0" smtClean="0">
                <a:solidFill>
                  <a:srgbClr val="7E0007"/>
                </a:solidFill>
              </a:rPr>
              <a:t>lexical scoping</a:t>
            </a:r>
            <a:r>
              <a:rPr lang="en-US" dirty="0" smtClean="0"/>
              <a:t> the definition of a name is determined by its </a:t>
            </a:r>
            <a:r>
              <a:rPr lang="en-US" i="1" dirty="0" smtClean="0">
                <a:solidFill>
                  <a:srgbClr val="7E0007"/>
                </a:solidFill>
              </a:rPr>
              <a:t>static scope</a:t>
            </a:r>
            <a:r>
              <a:rPr lang="en-US" i="1" dirty="0" smtClean="0"/>
              <a:t>. </a:t>
            </a:r>
            <a:r>
              <a:rPr lang="en-US" dirty="0" smtClean="0"/>
              <a:t>A stack suffices to track the current definitions.</a:t>
            </a:r>
            <a:endParaRPr lang="en-US" i="1" dirty="0" smtClean="0"/>
          </a:p>
        </p:txBody>
      </p:sp>
      <p:sp>
        <p:nvSpPr>
          <p:cNvPr id="9" name="Rectangle 8"/>
          <p:cNvSpPr/>
          <p:nvPr/>
        </p:nvSpPr>
        <p:spPr bwMode="auto">
          <a:xfrm>
            <a:off x="1143000" y="3352800"/>
            <a:ext cx="2362200" cy="1524000"/>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pitchFamily="-65" charset="0"/>
            </a:endParaRPr>
          </a:p>
        </p:txBody>
      </p:sp>
      <p:sp>
        <p:nvSpPr>
          <p:cNvPr id="10" name="Rectangle 9"/>
          <p:cNvSpPr/>
          <p:nvPr/>
        </p:nvSpPr>
        <p:spPr bwMode="auto">
          <a:xfrm>
            <a:off x="762000" y="2667000"/>
            <a:ext cx="2895600" cy="2971800"/>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pitchFamily="-65" charset="0"/>
            </a:endParaRPr>
          </a:p>
        </p:txBody>
      </p:sp>
      <p:sp>
        <p:nvSpPr>
          <p:cNvPr id="11" name="Rectangle 10"/>
          <p:cNvSpPr/>
          <p:nvPr/>
        </p:nvSpPr>
        <p:spPr bwMode="auto">
          <a:xfrm>
            <a:off x="457200" y="1905000"/>
            <a:ext cx="3276600" cy="4038600"/>
          </a:xfrm>
          <a:prstGeom prst="rect">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Helvetica" pitchFamily="-65" charset="0"/>
            </a:endParaRPr>
          </a:p>
        </p:txBody>
      </p:sp>
      <p:sp>
        <p:nvSpPr>
          <p:cNvPr id="12" name="TextBox 11"/>
          <p:cNvSpPr txBox="1"/>
          <p:nvPr/>
        </p:nvSpPr>
        <p:spPr>
          <a:xfrm>
            <a:off x="4572000" y="6172200"/>
            <a:ext cx="1587544" cy="461665"/>
          </a:xfrm>
          <a:prstGeom prst="rect">
            <a:avLst/>
          </a:prstGeom>
          <a:solidFill>
            <a:schemeClr val="accent1"/>
          </a:solidFill>
        </p:spPr>
        <p:txBody>
          <a:bodyPr wrap="none" rtlCol="0">
            <a:spAutoFit/>
          </a:bodyPr>
          <a:lstStyle/>
          <a:p>
            <a:r>
              <a:rPr lang="en-US" dirty="0" smtClean="0"/>
              <a:t>scope of </a:t>
            </a:r>
            <a:r>
              <a:rPr lang="en-US" dirty="0" err="1" smtClean="0"/>
              <a:t>x</a:t>
            </a:r>
            <a:endParaRPr lang="en-US" dirty="0"/>
          </a:p>
        </p:txBody>
      </p:sp>
      <p:sp>
        <p:nvSpPr>
          <p:cNvPr id="13" name="TextBox 12"/>
          <p:cNvSpPr txBox="1"/>
          <p:nvPr/>
        </p:nvSpPr>
        <p:spPr>
          <a:xfrm>
            <a:off x="4965435" y="4953000"/>
            <a:ext cx="2425965" cy="461665"/>
          </a:xfrm>
          <a:prstGeom prst="rect">
            <a:avLst/>
          </a:prstGeom>
          <a:solidFill>
            <a:schemeClr val="accent1"/>
          </a:solidFill>
        </p:spPr>
        <p:txBody>
          <a:bodyPr wrap="none" rtlCol="0">
            <a:spAutoFit/>
          </a:bodyPr>
          <a:lstStyle/>
          <a:p>
            <a:r>
              <a:rPr lang="en-US" dirty="0" smtClean="0"/>
              <a:t>scope of </a:t>
            </a:r>
            <a:r>
              <a:rPr lang="en-US" dirty="0" err="1" smtClean="0"/>
              <a:t>y</a:t>
            </a:r>
            <a:r>
              <a:rPr lang="en-US" dirty="0" smtClean="0"/>
              <a:t> and </a:t>
            </a:r>
            <a:r>
              <a:rPr lang="en-US" dirty="0" err="1" smtClean="0"/>
              <a:t>z</a:t>
            </a:r>
            <a:endParaRPr lang="en-US" dirty="0"/>
          </a:p>
        </p:txBody>
      </p:sp>
      <p:sp>
        <p:nvSpPr>
          <p:cNvPr id="14" name="TextBox 13"/>
          <p:cNvSpPr txBox="1"/>
          <p:nvPr/>
        </p:nvSpPr>
        <p:spPr>
          <a:xfrm>
            <a:off x="4724400" y="5562600"/>
            <a:ext cx="1672253" cy="461665"/>
          </a:xfrm>
          <a:prstGeom prst="rect">
            <a:avLst/>
          </a:prstGeom>
          <a:solidFill>
            <a:schemeClr val="accent1"/>
          </a:solidFill>
        </p:spPr>
        <p:txBody>
          <a:bodyPr wrap="none" rtlCol="0">
            <a:spAutoFit/>
          </a:bodyPr>
          <a:lstStyle/>
          <a:p>
            <a:r>
              <a:rPr lang="en-US" dirty="0" smtClean="0"/>
              <a:t>scope of </a:t>
            </a:r>
            <a:r>
              <a:rPr lang="en-US" dirty="0" err="1" smtClean="0"/>
              <a:t>w</a:t>
            </a:r>
            <a:endParaRPr lang="en-US" dirty="0"/>
          </a:p>
        </p:txBody>
      </p:sp>
      <p:cxnSp>
        <p:nvCxnSpPr>
          <p:cNvPr id="16" name="Straight Arrow Connector 15"/>
          <p:cNvCxnSpPr>
            <a:stCxn id="13" idx="1"/>
          </p:cNvCxnSpPr>
          <p:nvPr/>
        </p:nvCxnSpPr>
        <p:spPr bwMode="auto">
          <a:xfrm rot="10800000">
            <a:off x="3657601" y="4114801"/>
            <a:ext cx="1307835" cy="1069033"/>
          </a:xfrm>
          <a:prstGeom prst="straightConnector1">
            <a:avLst/>
          </a:prstGeom>
          <a:solidFill>
            <a:schemeClr val="accent1"/>
          </a:solidFill>
          <a:ln w="9525" cap="flat" cmpd="sng" algn="ctr">
            <a:solidFill>
              <a:srgbClr val="7E0007"/>
            </a:solidFill>
            <a:prstDash val="solid"/>
            <a:round/>
            <a:headEnd type="none" w="med" len="med"/>
            <a:tailEnd type="arrow"/>
          </a:ln>
          <a:effectLst/>
        </p:spPr>
      </p:cxnSp>
      <p:cxnSp>
        <p:nvCxnSpPr>
          <p:cNvPr id="17" name="Straight Arrow Connector 16"/>
          <p:cNvCxnSpPr>
            <a:stCxn id="14" idx="1"/>
          </p:cNvCxnSpPr>
          <p:nvPr/>
        </p:nvCxnSpPr>
        <p:spPr bwMode="auto">
          <a:xfrm rot="10800000">
            <a:off x="3505200" y="4800601"/>
            <a:ext cx="1219200" cy="992833"/>
          </a:xfrm>
          <a:prstGeom prst="straightConnector1">
            <a:avLst/>
          </a:prstGeom>
          <a:solidFill>
            <a:schemeClr val="accent1"/>
          </a:solidFill>
          <a:ln w="9525" cap="flat" cmpd="sng" algn="ctr">
            <a:solidFill>
              <a:srgbClr val="7E0007"/>
            </a:solidFill>
            <a:prstDash val="solid"/>
            <a:round/>
            <a:headEnd type="none" w="med" len="med"/>
            <a:tailEnd type="arrow"/>
          </a:ln>
          <a:effectLst/>
        </p:spPr>
      </p:cxnSp>
      <p:cxnSp>
        <p:nvCxnSpPr>
          <p:cNvPr id="20" name="Straight Arrow Connector 19"/>
          <p:cNvCxnSpPr>
            <a:stCxn id="12" idx="1"/>
          </p:cNvCxnSpPr>
          <p:nvPr/>
        </p:nvCxnSpPr>
        <p:spPr bwMode="auto">
          <a:xfrm rot="10800000">
            <a:off x="3733800" y="5791201"/>
            <a:ext cx="838200" cy="611833"/>
          </a:xfrm>
          <a:prstGeom prst="straightConnector1">
            <a:avLst/>
          </a:prstGeom>
          <a:solidFill>
            <a:schemeClr val="accent1"/>
          </a:solidFill>
          <a:ln w="9525" cap="flat" cmpd="sng" algn="ctr">
            <a:solidFill>
              <a:srgbClr val="7E0007"/>
            </a:solidFill>
            <a:prstDash val="solid"/>
            <a:round/>
            <a:headEnd type="none" w="med" len="med"/>
            <a:tailEnd type="arrow"/>
          </a:ln>
          <a:effectLst/>
        </p:spPr>
      </p:cxn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ea typeface="ＭＳ Ｐゴシック" charset="-128"/>
                <a:cs typeface="ＭＳ Ｐゴシック" charset="-128"/>
              </a:rPr>
              <a:t>Nested scopes: block-structured symbol tables</a:t>
            </a:r>
          </a:p>
        </p:txBody>
      </p:sp>
      <p:sp>
        <p:nvSpPr>
          <p:cNvPr id="47107" name="Content Placeholder 2"/>
          <p:cNvSpPr>
            <a:spLocks noGrp="1"/>
          </p:cNvSpPr>
          <p:nvPr>
            <p:ph idx="1"/>
          </p:nvPr>
        </p:nvSpPr>
        <p:spPr/>
        <p:txBody>
          <a:bodyPr/>
          <a:lstStyle/>
          <a:p>
            <a:r>
              <a:rPr lang="en-US" sz="2000" dirty="0" smtClean="0">
                <a:ea typeface="ＭＳ Ｐゴシック" charset="-128"/>
                <a:cs typeface="ＭＳ Ｐゴシック" charset="-128"/>
              </a:rPr>
              <a:t>What information is needed? </a:t>
            </a:r>
          </a:p>
          <a:p>
            <a:pPr lvl="1"/>
            <a:r>
              <a:rPr lang="en-US" sz="1600" dirty="0" smtClean="0"/>
              <a:t>when we ask about a name, we want the </a:t>
            </a:r>
            <a:r>
              <a:rPr lang="en-US" sz="1600" i="1" dirty="0" smtClean="0">
                <a:solidFill>
                  <a:srgbClr val="7E0007"/>
                </a:solidFill>
              </a:rPr>
              <a:t>most recent declaration </a:t>
            </a:r>
          </a:p>
          <a:p>
            <a:pPr lvl="1"/>
            <a:r>
              <a:rPr lang="en-US" sz="1600" dirty="0" smtClean="0"/>
              <a:t>the declaration may be from the current scope or some enclosing scope </a:t>
            </a:r>
          </a:p>
          <a:p>
            <a:pPr lvl="1"/>
            <a:r>
              <a:rPr lang="en-US" sz="1600" dirty="0" smtClean="0"/>
              <a:t>innermost scope overrides declarations from outer scopes </a:t>
            </a:r>
            <a:endParaRPr lang="en-US" dirty="0" smtClean="0"/>
          </a:p>
          <a:p>
            <a:endParaRPr lang="en-US" sz="2000" dirty="0" smtClean="0">
              <a:ea typeface="ＭＳ Ｐゴシック" charset="-128"/>
              <a:cs typeface="ＭＳ Ｐゴシック" charset="-128"/>
            </a:endParaRPr>
          </a:p>
          <a:p>
            <a:r>
              <a:rPr lang="en-US" sz="2000" dirty="0" smtClean="0">
                <a:ea typeface="ＭＳ Ｐゴシック" charset="-128"/>
                <a:cs typeface="ＭＳ Ｐゴシック" charset="-128"/>
              </a:rPr>
              <a:t>Key point: </a:t>
            </a:r>
            <a:r>
              <a:rPr lang="en-US" sz="2000" i="1" dirty="0" smtClean="0">
                <a:ea typeface="ＭＳ Ｐゴシック" charset="-128"/>
                <a:cs typeface="ＭＳ Ｐゴシック" charset="-128"/>
              </a:rPr>
              <a:t>new declarations (usually) occur only in current scope </a:t>
            </a:r>
          </a:p>
          <a:p>
            <a:endParaRPr lang="en-US" sz="2000" dirty="0" smtClean="0">
              <a:ea typeface="ＭＳ Ｐゴシック" charset="-128"/>
              <a:cs typeface="ＭＳ Ｐゴシック" charset="-128"/>
            </a:endParaRPr>
          </a:p>
          <a:p>
            <a:r>
              <a:rPr lang="en-US" sz="2000" dirty="0" smtClean="0">
                <a:ea typeface="ＭＳ Ｐゴシック" charset="-128"/>
                <a:cs typeface="ＭＳ Ｐゴシック" charset="-128"/>
              </a:rPr>
              <a:t>What operations do we need? </a:t>
            </a:r>
          </a:p>
          <a:p>
            <a:pPr lvl="1"/>
            <a:r>
              <a:rPr lang="en-US" sz="1600" dirty="0" smtClean="0">
                <a:latin typeface="Courier" charset="0"/>
                <a:ea typeface="Courier" charset="0"/>
                <a:cs typeface="Courier" charset="0"/>
              </a:rPr>
              <a:t>void </a:t>
            </a:r>
            <a:r>
              <a:rPr lang="en-US" sz="1600" dirty="0" err="1" smtClean="0">
                <a:latin typeface="Courier" charset="0"/>
                <a:ea typeface="Courier" charset="0"/>
                <a:cs typeface="Courier" charset="0"/>
              </a:rPr>
              <a:t>put(Symbol</a:t>
            </a:r>
            <a:r>
              <a:rPr lang="en-US" sz="1600" dirty="0" smtClean="0">
                <a:latin typeface="Courier" charset="0"/>
                <a:ea typeface="Courier" charset="0"/>
                <a:cs typeface="Courier" charset="0"/>
              </a:rPr>
              <a:t> key, Object value) — </a:t>
            </a:r>
            <a:r>
              <a:rPr lang="en-US" sz="1600" dirty="0" smtClean="0"/>
              <a:t>bind key to value </a:t>
            </a:r>
          </a:p>
          <a:p>
            <a:pPr lvl="1"/>
            <a:r>
              <a:rPr lang="en-US" sz="1600" dirty="0" smtClean="0">
                <a:latin typeface="Courier" charset="0"/>
                <a:ea typeface="Courier" charset="0"/>
                <a:cs typeface="Courier" charset="0"/>
              </a:rPr>
              <a:t>Object </a:t>
            </a:r>
            <a:r>
              <a:rPr lang="en-US" sz="1600" dirty="0" err="1" smtClean="0">
                <a:latin typeface="Courier" charset="0"/>
                <a:ea typeface="Courier" charset="0"/>
                <a:cs typeface="Courier" charset="0"/>
              </a:rPr>
              <a:t>get(Symbol</a:t>
            </a:r>
            <a:r>
              <a:rPr lang="en-US" sz="1600" dirty="0" smtClean="0">
                <a:latin typeface="Courier" charset="0"/>
                <a:ea typeface="Courier" charset="0"/>
                <a:cs typeface="Courier" charset="0"/>
              </a:rPr>
              <a:t> key) — </a:t>
            </a:r>
            <a:r>
              <a:rPr lang="en-US" sz="1600" dirty="0" smtClean="0"/>
              <a:t>return value bound to key </a:t>
            </a:r>
          </a:p>
          <a:p>
            <a:pPr lvl="1"/>
            <a:r>
              <a:rPr lang="en-US" sz="1600" dirty="0" smtClean="0">
                <a:latin typeface="Courier" charset="0"/>
                <a:ea typeface="Courier" charset="0"/>
                <a:cs typeface="Courier" charset="0"/>
              </a:rPr>
              <a:t>void </a:t>
            </a:r>
            <a:r>
              <a:rPr lang="en-US" sz="1600" dirty="0" err="1" smtClean="0">
                <a:latin typeface="Courier" charset="0"/>
                <a:ea typeface="Courier" charset="0"/>
                <a:cs typeface="Courier" charset="0"/>
              </a:rPr>
              <a:t>beginScope</a:t>
            </a:r>
            <a:r>
              <a:rPr lang="en-US" sz="1600" dirty="0" smtClean="0">
                <a:latin typeface="Courier" charset="0"/>
                <a:ea typeface="Courier" charset="0"/>
                <a:cs typeface="Courier" charset="0"/>
              </a:rPr>
              <a:t>() — </a:t>
            </a:r>
            <a:r>
              <a:rPr lang="en-US" sz="1600" dirty="0" smtClean="0"/>
              <a:t>remember current state of table </a:t>
            </a:r>
          </a:p>
          <a:p>
            <a:pPr lvl="1"/>
            <a:r>
              <a:rPr lang="en-US" sz="1600" dirty="0" smtClean="0">
                <a:latin typeface="Courier" charset="0"/>
                <a:ea typeface="Courier" charset="0"/>
                <a:cs typeface="Courier" charset="0"/>
              </a:rPr>
              <a:t>void </a:t>
            </a:r>
            <a:r>
              <a:rPr lang="en-US" sz="1600" dirty="0" err="1" smtClean="0">
                <a:latin typeface="Courier" charset="0"/>
                <a:ea typeface="Courier" charset="0"/>
                <a:cs typeface="Courier" charset="0"/>
              </a:rPr>
              <a:t>endScope</a:t>
            </a:r>
            <a:r>
              <a:rPr lang="en-US" sz="1600" dirty="0" smtClean="0">
                <a:latin typeface="Courier" charset="0"/>
                <a:ea typeface="Courier" charset="0"/>
                <a:cs typeface="Courier" charset="0"/>
              </a:rPr>
              <a:t>() — </a:t>
            </a:r>
            <a:r>
              <a:rPr lang="en-US" sz="1600" dirty="0" smtClean="0"/>
              <a:t>restore table to state at most recent scope that has not been ended </a:t>
            </a:r>
          </a:p>
        </p:txBody>
      </p:sp>
      <p:sp>
        <p:nvSpPr>
          <p:cNvPr id="47108" name="Date Placeholder 3"/>
          <p:cNvSpPr>
            <a:spLocks noGrp="1"/>
          </p:cNvSpPr>
          <p:nvPr>
            <p:ph type="dt" sz="quarter" idx="10"/>
          </p:nvPr>
        </p:nvSpPr>
        <p:spPr>
          <a:noFill/>
        </p:spPr>
        <p:txBody>
          <a:bodyPr/>
          <a:lstStyle/>
          <a:p>
            <a:r>
              <a:rPr lang="en-US" smtClean="0"/>
              <a:t>© Oscar Nierstrasz</a:t>
            </a:r>
            <a:endParaRPr lang="de-CH" smtClean="0"/>
          </a:p>
        </p:txBody>
      </p:sp>
      <p:sp>
        <p:nvSpPr>
          <p:cNvPr id="47109" name="Footer Placeholder 4"/>
          <p:cNvSpPr>
            <a:spLocks noGrp="1"/>
          </p:cNvSpPr>
          <p:nvPr>
            <p:ph type="ftr" sz="quarter" idx="11"/>
          </p:nvPr>
        </p:nvSpPr>
        <p:spPr>
          <a:noFill/>
        </p:spPr>
        <p:txBody>
          <a:bodyPr/>
          <a:lstStyle/>
          <a:p>
            <a:r>
              <a:rPr lang="en-US" smtClean="0"/>
              <a:t>Semantic Analysis</a:t>
            </a:r>
            <a:endParaRPr lang="de-CH" smtClean="0"/>
          </a:p>
        </p:txBody>
      </p:sp>
      <p:sp>
        <p:nvSpPr>
          <p:cNvPr id="47110" name="Slide Number Placeholder 5"/>
          <p:cNvSpPr>
            <a:spLocks noGrp="1"/>
          </p:cNvSpPr>
          <p:nvPr>
            <p:ph type="sldNum" sz="quarter" idx="12"/>
          </p:nvPr>
        </p:nvSpPr>
        <p:spPr>
          <a:noFill/>
        </p:spPr>
        <p:txBody>
          <a:bodyPr/>
          <a:lstStyle/>
          <a:p>
            <a:fld id="{ADB08CAB-12C5-1843-A926-C8A0D65FA9B9}" type="slidenum">
              <a:rPr lang="de-CH" smtClean="0"/>
              <a:pPr/>
              <a:t>24</a:t>
            </a:fld>
            <a:endParaRPr lang="de-CH" sz="1400" smtClean="0">
              <a:solidFill>
                <a:srgbClr val="7E7E7E"/>
              </a:solidFill>
              <a:latin typeface="Times" charset="0"/>
            </a:endParaRPr>
          </a:p>
        </p:txBody>
      </p:sp>
      <p:sp>
        <p:nvSpPr>
          <p:cNvPr id="7" name="Rectangle 6"/>
          <p:cNvSpPr/>
          <p:nvPr/>
        </p:nvSpPr>
        <p:spPr>
          <a:xfrm>
            <a:off x="3048000" y="5943600"/>
            <a:ext cx="5562600" cy="369332"/>
          </a:xfrm>
          <a:prstGeom prst="rect">
            <a:avLst/>
          </a:prstGeom>
          <a:solidFill>
            <a:srgbClr val="F5F399"/>
          </a:solidFill>
        </p:spPr>
        <p:txBody>
          <a:bodyPr wrap="square">
            <a:spAutoFit/>
          </a:bodyPr>
          <a:lstStyle/>
          <a:p>
            <a:r>
              <a:rPr lang="en-US" sz="1800" i="1" dirty="0" smtClean="0">
                <a:ea typeface="ＭＳ Ｐゴシック" charset="-128"/>
                <a:cs typeface="ＭＳ Ｐゴシック" charset="-128"/>
              </a:rPr>
              <a:t>May need to preserve list of locals for the debugger </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Checking variable declarations in a hierarchical symbol table</a:t>
            </a:r>
            <a:endParaRPr lang="en-US" dirty="0"/>
          </a:p>
        </p:txBody>
      </p:sp>
      <p:sp>
        <p:nvSpPr>
          <p:cNvPr id="4" name="Date Placeholder 3"/>
          <p:cNvSpPr>
            <a:spLocks noGrp="1"/>
          </p:cNvSpPr>
          <p:nvPr>
            <p:ph type="dt" sz="half" idx="10"/>
          </p:nvPr>
        </p:nvSpPr>
        <p:spPr/>
        <p:txBody>
          <a:bodyPr/>
          <a:lstStyle/>
          <a:p>
            <a:pPr>
              <a:defRPr/>
            </a:pPr>
            <a:r>
              <a:rPr lang="en-US" smtClean="0"/>
              <a:t>© Oscar Nierstrasz</a:t>
            </a:r>
            <a:endParaRPr lang="de-CH"/>
          </a:p>
        </p:txBody>
      </p:sp>
      <p:sp>
        <p:nvSpPr>
          <p:cNvPr id="5" name="Footer Placeholder 4"/>
          <p:cNvSpPr>
            <a:spLocks noGrp="1"/>
          </p:cNvSpPr>
          <p:nvPr>
            <p:ph type="ftr" sz="quarter" idx="11"/>
          </p:nvPr>
        </p:nvSpPr>
        <p:spPr/>
        <p:txBody>
          <a:bodyPr/>
          <a:lstStyle/>
          <a:p>
            <a:pPr>
              <a:defRPr/>
            </a:pPr>
            <a:r>
              <a:rPr lang="en-US" smtClean="0"/>
              <a:t>Semantic Analysis</a:t>
            </a:r>
            <a:endParaRPr lang="de-CH"/>
          </a:p>
        </p:txBody>
      </p:sp>
      <p:sp>
        <p:nvSpPr>
          <p:cNvPr id="6" name="Slide Number Placeholder 5"/>
          <p:cNvSpPr>
            <a:spLocks noGrp="1"/>
          </p:cNvSpPr>
          <p:nvPr>
            <p:ph type="sldNum" sz="quarter" idx="12"/>
          </p:nvPr>
        </p:nvSpPr>
        <p:spPr/>
        <p:txBody>
          <a:bodyPr/>
          <a:lstStyle/>
          <a:p>
            <a:pPr>
              <a:defRPr/>
            </a:pPr>
            <a:fld id="{C4E2C696-35D1-0445-A507-37A2B163A30E}" type="slidenum">
              <a:rPr lang="de-CH" smtClean="0"/>
              <a:pPr>
                <a:defRPr/>
              </a:pPr>
              <a:t>25</a:t>
            </a:fld>
            <a:endParaRPr lang="de-CH" sz="1400">
              <a:solidFill>
                <a:srgbClr val="7E7E7E"/>
              </a:solidFill>
              <a:latin typeface="Times" charset="0"/>
            </a:endParaRPr>
          </a:p>
        </p:txBody>
      </p:sp>
      <p:sp>
        <p:nvSpPr>
          <p:cNvPr id="7" name="TextBox 6"/>
          <p:cNvSpPr txBox="1"/>
          <p:nvPr/>
        </p:nvSpPr>
        <p:spPr>
          <a:xfrm>
            <a:off x="533400" y="2514600"/>
            <a:ext cx="2590800" cy="3046988"/>
          </a:xfrm>
          <a:prstGeom prst="rect">
            <a:avLst/>
          </a:prstGeom>
          <a:solidFill>
            <a:srgbClr val="F5F399"/>
          </a:solidFill>
        </p:spPr>
        <p:txBody>
          <a:bodyPr wrap="square" rtlCol="0">
            <a:spAutoFit/>
          </a:bodyPr>
          <a:lstStyle/>
          <a:p>
            <a:pPr defTabSz="360363"/>
            <a:r>
              <a:rPr lang="en-US" dirty="0" err="1" smtClean="0">
                <a:latin typeface="Courier"/>
                <a:cs typeface="Courier"/>
              </a:rPr>
              <a:t>int</a:t>
            </a:r>
            <a:r>
              <a:rPr lang="en-US" dirty="0" smtClean="0">
                <a:latin typeface="Courier"/>
                <a:cs typeface="Courier"/>
              </a:rPr>
              <a:t> </a:t>
            </a:r>
            <a:r>
              <a:rPr lang="en-US" dirty="0" err="1" smtClean="0">
                <a:latin typeface="Courier"/>
                <a:cs typeface="Courier"/>
              </a:rPr>
              <a:t>x</a:t>
            </a:r>
            <a:r>
              <a:rPr lang="en-US" dirty="0" smtClean="0">
                <a:latin typeface="Courier"/>
                <a:cs typeface="Courier"/>
              </a:rPr>
              <a:t>=1;</a:t>
            </a:r>
          </a:p>
          <a:p>
            <a:pPr defTabSz="360363"/>
            <a:r>
              <a:rPr lang="en-US" dirty="0" smtClean="0">
                <a:latin typeface="Courier"/>
                <a:cs typeface="Courier"/>
              </a:rPr>
              <a:t>{</a:t>
            </a:r>
          </a:p>
          <a:p>
            <a:pPr defTabSz="360363"/>
            <a:r>
              <a:rPr lang="en-US" dirty="0" smtClean="0">
                <a:latin typeface="Courier"/>
                <a:cs typeface="Courier"/>
              </a:rPr>
              <a:t>	</a:t>
            </a:r>
            <a:r>
              <a:rPr lang="en-US" dirty="0" err="1" smtClean="0">
                <a:latin typeface="Courier"/>
                <a:cs typeface="Courier"/>
              </a:rPr>
              <a:t>int</a:t>
            </a:r>
            <a:r>
              <a:rPr lang="en-US" dirty="0" smtClean="0">
                <a:latin typeface="Courier"/>
                <a:cs typeface="Courier"/>
              </a:rPr>
              <a:t> </a:t>
            </a:r>
            <a:r>
              <a:rPr lang="en-US" dirty="0" err="1" smtClean="0">
                <a:latin typeface="Courier"/>
                <a:cs typeface="Courier"/>
              </a:rPr>
              <a:t>y</a:t>
            </a:r>
            <a:r>
              <a:rPr lang="en-US" dirty="0" smtClean="0">
                <a:latin typeface="Courier"/>
                <a:cs typeface="Courier"/>
              </a:rPr>
              <a:t> = </a:t>
            </a:r>
            <a:r>
              <a:rPr lang="en-US" dirty="0" err="1" smtClean="0">
                <a:latin typeface="Courier"/>
                <a:cs typeface="Courier"/>
              </a:rPr>
              <a:t>x</a:t>
            </a:r>
            <a:r>
              <a:rPr lang="en-US" dirty="0" smtClean="0">
                <a:latin typeface="Courier"/>
                <a:cs typeface="Courier"/>
              </a:rPr>
              <a:t>;</a:t>
            </a:r>
          </a:p>
          <a:p>
            <a:pPr defTabSz="360363"/>
            <a:r>
              <a:rPr lang="en-US" dirty="0" smtClean="0">
                <a:latin typeface="Courier"/>
                <a:cs typeface="Courier"/>
              </a:rPr>
              <a:t>	</a:t>
            </a:r>
            <a:r>
              <a:rPr lang="en-US" dirty="0" err="1" smtClean="0">
                <a:latin typeface="Courier"/>
                <a:cs typeface="Courier"/>
              </a:rPr>
              <a:t>x</a:t>
            </a:r>
            <a:r>
              <a:rPr lang="en-US" dirty="0" smtClean="0">
                <a:latin typeface="Courier"/>
                <a:cs typeface="Courier"/>
              </a:rPr>
              <a:t> = </a:t>
            </a:r>
            <a:r>
              <a:rPr lang="en-US" dirty="0" err="1" smtClean="0">
                <a:latin typeface="Courier"/>
                <a:cs typeface="Courier"/>
              </a:rPr>
              <a:t>x+y</a:t>
            </a:r>
            <a:r>
              <a:rPr lang="en-US" dirty="0" smtClean="0">
                <a:latin typeface="Courier"/>
                <a:cs typeface="Courier"/>
              </a:rPr>
              <a:t>;</a:t>
            </a:r>
          </a:p>
          <a:p>
            <a:pPr defTabSz="360363"/>
            <a:r>
              <a:rPr lang="en-US" dirty="0" smtClean="0">
                <a:latin typeface="Courier"/>
                <a:cs typeface="Courier"/>
              </a:rPr>
              <a:t>}</a:t>
            </a:r>
          </a:p>
          <a:p>
            <a:pPr defTabSz="360363"/>
            <a:r>
              <a:rPr lang="en-US" dirty="0" smtClean="0">
                <a:latin typeface="Courier"/>
                <a:cs typeface="Courier"/>
              </a:rPr>
              <a:t>{</a:t>
            </a:r>
          </a:p>
          <a:p>
            <a:pPr defTabSz="360363"/>
            <a:r>
              <a:rPr lang="en-US" dirty="0" smtClean="0">
                <a:solidFill>
                  <a:srgbClr val="7E0007"/>
                </a:solidFill>
                <a:latin typeface="Courier"/>
                <a:cs typeface="Courier"/>
              </a:rPr>
              <a:t>	</a:t>
            </a:r>
            <a:r>
              <a:rPr lang="en-US" dirty="0" err="1" smtClean="0">
                <a:solidFill>
                  <a:srgbClr val="7E0007"/>
                </a:solidFill>
                <a:latin typeface="Courier"/>
                <a:cs typeface="Courier"/>
              </a:rPr>
              <a:t>y</a:t>
            </a:r>
            <a:r>
              <a:rPr lang="en-US" dirty="0" smtClean="0">
                <a:solidFill>
                  <a:srgbClr val="7E0007"/>
                </a:solidFill>
                <a:latin typeface="Courier"/>
                <a:cs typeface="Courier"/>
              </a:rPr>
              <a:t> = </a:t>
            </a:r>
            <a:r>
              <a:rPr lang="en-US" dirty="0" err="1" smtClean="0">
                <a:solidFill>
                  <a:srgbClr val="7E0007"/>
                </a:solidFill>
                <a:latin typeface="Courier"/>
                <a:cs typeface="Courier"/>
              </a:rPr>
              <a:t>x</a:t>
            </a:r>
            <a:r>
              <a:rPr lang="en-US" dirty="0" smtClean="0">
                <a:solidFill>
                  <a:srgbClr val="7E0007"/>
                </a:solidFill>
                <a:latin typeface="Courier"/>
                <a:cs typeface="Courier"/>
              </a:rPr>
              <a:t> – </a:t>
            </a:r>
            <a:r>
              <a:rPr lang="en-US" dirty="0" err="1" smtClean="0">
                <a:solidFill>
                  <a:srgbClr val="7E0007"/>
                </a:solidFill>
                <a:latin typeface="Courier"/>
                <a:cs typeface="Courier"/>
              </a:rPr>
              <a:t>y</a:t>
            </a:r>
            <a:r>
              <a:rPr lang="en-US" dirty="0" smtClean="0">
                <a:solidFill>
                  <a:srgbClr val="7E0007"/>
                </a:solidFill>
                <a:latin typeface="Courier"/>
                <a:cs typeface="Courier"/>
              </a:rPr>
              <a:t>;</a:t>
            </a:r>
          </a:p>
          <a:p>
            <a:pPr defTabSz="360363"/>
            <a:r>
              <a:rPr lang="en-US" dirty="0" smtClean="0">
                <a:latin typeface="Courier"/>
                <a:cs typeface="Courier"/>
              </a:rPr>
              <a:t>}</a:t>
            </a:r>
            <a:r>
              <a:rPr lang="en-US" dirty="0" smtClean="0">
                <a:latin typeface="Courier"/>
                <a:cs typeface="Courier"/>
              </a:rPr>
              <a:t>	</a:t>
            </a:r>
            <a:endParaRPr lang="en-US" dirty="0">
              <a:latin typeface="Courier"/>
              <a:cs typeface="Courier"/>
            </a:endParaRPr>
          </a:p>
        </p:txBody>
      </p:sp>
      <p:sp>
        <p:nvSpPr>
          <p:cNvPr id="18" name="TextBox 17"/>
          <p:cNvSpPr txBox="1"/>
          <p:nvPr/>
        </p:nvSpPr>
        <p:spPr>
          <a:xfrm>
            <a:off x="5410200" y="2514600"/>
            <a:ext cx="1828800" cy="461665"/>
          </a:xfrm>
          <a:prstGeom prst="rect">
            <a:avLst/>
          </a:prstGeom>
          <a:noFill/>
          <a:ln>
            <a:solidFill>
              <a:schemeClr val="tx1"/>
            </a:solidFill>
          </a:ln>
        </p:spPr>
        <p:txBody>
          <a:bodyPr wrap="square" rtlCol="0">
            <a:spAutoFit/>
          </a:bodyPr>
          <a:lstStyle/>
          <a:p>
            <a:pPr defTabSz="360363"/>
            <a:r>
              <a:rPr lang="en-US" dirty="0" err="1" smtClean="0">
                <a:latin typeface="Courier"/>
                <a:cs typeface="Courier"/>
              </a:rPr>
              <a:t>x</a:t>
            </a:r>
            <a:r>
              <a:rPr lang="en-US" dirty="0" smtClean="0">
                <a:latin typeface="Courier"/>
                <a:cs typeface="Courier"/>
              </a:rPr>
              <a:t> : </a:t>
            </a:r>
            <a:r>
              <a:rPr lang="en-US" dirty="0" err="1" smtClean="0">
                <a:latin typeface="Courier"/>
                <a:cs typeface="Courier"/>
              </a:rPr>
              <a:t>int</a:t>
            </a:r>
            <a:endParaRPr lang="en-US" dirty="0">
              <a:latin typeface="Courier"/>
              <a:cs typeface="Courier"/>
            </a:endParaRPr>
          </a:p>
        </p:txBody>
      </p:sp>
      <p:sp>
        <p:nvSpPr>
          <p:cNvPr id="19" name="TextBox 18"/>
          <p:cNvSpPr txBox="1"/>
          <p:nvPr/>
        </p:nvSpPr>
        <p:spPr>
          <a:xfrm>
            <a:off x="4343400" y="3581400"/>
            <a:ext cx="1828800" cy="461665"/>
          </a:xfrm>
          <a:prstGeom prst="rect">
            <a:avLst/>
          </a:prstGeom>
          <a:noFill/>
          <a:ln>
            <a:solidFill>
              <a:schemeClr val="tx1"/>
            </a:solidFill>
          </a:ln>
        </p:spPr>
        <p:txBody>
          <a:bodyPr wrap="square" rtlCol="0">
            <a:spAutoFit/>
          </a:bodyPr>
          <a:lstStyle/>
          <a:p>
            <a:pPr defTabSz="360363"/>
            <a:r>
              <a:rPr lang="en-US" dirty="0" err="1" smtClean="0">
                <a:latin typeface="Courier"/>
                <a:cs typeface="Courier"/>
              </a:rPr>
              <a:t>y</a:t>
            </a:r>
            <a:r>
              <a:rPr lang="en-US" dirty="0" smtClean="0">
                <a:latin typeface="Courier"/>
                <a:cs typeface="Courier"/>
              </a:rPr>
              <a:t> : </a:t>
            </a:r>
            <a:r>
              <a:rPr lang="en-US" dirty="0" err="1" smtClean="0">
                <a:latin typeface="Courier"/>
                <a:cs typeface="Courier"/>
              </a:rPr>
              <a:t>int</a:t>
            </a:r>
            <a:endParaRPr lang="en-US" dirty="0">
              <a:latin typeface="Courier"/>
              <a:cs typeface="Courier"/>
            </a:endParaRPr>
          </a:p>
        </p:txBody>
      </p:sp>
      <p:sp>
        <p:nvSpPr>
          <p:cNvPr id="21" name="TextBox 20"/>
          <p:cNvSpPr txBox="1"/>
          <p:nvPr/>
        </p:nvSpPr>
        <p:spPr>
          <a:xfrm>
            <a:off x="6858000" y="3581400"/>
            <a:ext cx="1828800" cy="461665"/>
          </a:xfrm>
          <a:prstGeom prst="rect">
            <a:avLst/>
          </a:prstGeom>
          <a:noFill/>
          <a:ln>
            <a:solidFill>
              <a:schemeClr val="tx1"/>
            </a:solidFill>
          </a:ln>
        </p:spPr>
        <p:txBody>
          <a:bodyPr wrap="square" rtlCol="0">
            <a:spAutoFit/>
          </a:bodyPr>
          <a:lstStyle/>
          <a:p>
            <a:pPr defTabSz="360363"/>
            <a:r>
              <a:rPr lang="en-US" dirty="0" smtClean="0">
                <a:latin typeface="Courier"/>
                <a:cs typeface="Courier"/>
              </a:rPr>
              <a:t>-</a:t>
            </a:r>
            <a:endParaRPr lang="en-US" dirty="0">
              <a:latin typeface="Courier"/>
              <a:cs typeface="Courier"/>
            </a:endParaRPr>
          </a:p>
        </p:txBody>
      </p:sp>
      <p:cxnSp>
        <p:nvCxnSpPr>
          <p:cNvPr id="23" name="Straight Arrow Connector 22"/>
          <p:cNvCxnSpPr>
            <a:endCxn id="19" idx="0"/>
          </p:cNvCxnSpPr>
          <p:nvPr/>
        </p:nvCxnSpPr>
        <p:spPr bwMode="auto">
          <a:xfrm rot="5400000">
            <a:off x="5067300" y="3162300"/>
            <a:ext cx="609600" cy="228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rot="16200000" flipH="1">
            <a:off x="6858000" y="3124200"/>
            <a:ext cx="609600" cy="304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Straight Connector 27"/>
          <p:cNvCxnSpPr>
            <a:endCxn id="18" idx="1"/>
          </p:cNvCxnSpPr>
          <p:nvPr/>
        </p:nvCxnSpPr>
        <p:spPr bwMode="auto">
          <a:xfrm flipV="1">
            <a:off x="2133600" y="2745433"/>
            <a:ext cx="3276600" cy="73967"/>
          </a:xfrm>
          <a:prstGeom prst="line">
            <a:avLst/>
          </a:prstGeom>
          <a:solidFill>
            <a:schemeClr val="accent1"/>
          </a:solidFill>
          <a:ln w="9525" cap="flat" cmpd="sng" algn="ctr">
            <a:solidFill>
              <a:srgbClr val="008000"/>
            </a:solidFill>
            <a:prstDash val="solid"/>
            <a:round/>
            <a:headEnd type="none" w="med" len="med"/>
            <a:tailEnd type="none" w="med" len="med"/>
          </a:ln>
          <a:effectLst/>
        </p:spPr>
      </p:cxnSp>
      <p:cxnSp>
        <p:nvCxnSpPr>
          <p:cNvPr id="29" name="Straight Connector 28"/>
          <p:cNvCxnSpPr>
            <a:endCxn id="19" idx="1"/>
          </p:cNvCxnSpPr>
          <p:nvPr/>
        </p:nvCxnSpPr>
        <p:spPr bwMode="auto">
          <a:xfrm>
            <a:off x="2819400" y="3581400"/>
            <a:ext cx="1524000" cy="230833"/>
          </a:xfrm>
          <a:prstGeom prst="line">
            <a:avLst/>
          </a:prstGeom>
          <a:solidFill>
            <a:schemeClr val="accent1"/>
          </a:solidFill>
          <a:ln w="9525" cap="flat" cmpd="sng" algn="ctr">
            <a:solidFill>
              <a:srgbClr val="008000"/>
            </a:solidFill>
            <a:prstDash val="solid"/>
            <a:round/>
            <a:headEnd type="none" w="med" len="med"/>
            <a:tailEnd type="none" w="med" len="med"/>
          </a:ln>
          <a:effectLst/>
        </p:spPr>
      </p:cxnSp>
      <p:cxnSp>
        <p:nvCxnSpPr>
          <p:cNvPr id="32" name="Straight Connector 31"/>
          <p:cNvCxnSpPr/>
          <p:nvPr/>
        </p:nvCxnSpPr>
        <p:spPr bwMode="auto">
          <a:xfrm flipV="1">
            <a:off x="2819400" y="4038600"/>
            <a:ext cx="4343400" cy="990600"/>
          </a:xfrm>
          <a:prstGeom prst="line">
            <a:avLst/>
          </a:prstGeom>
          <a:solidFill>
            <a:schemeClr val="accent1"/>
          </a:solidFill>
          <a:ln w="9525" cap="flat" cmpd="sng" algn="ctr">
            <a:solidFill>
              <a:schemeClr val="accent2"/>
            </a:solidFill>
            <a:prstDash val="solid"/>
            <a:round/>
            <a:headEnd type="none" w="med" len="med"/>
            <a:tailEnd type="none" w="med" len="med"/>
          </a:ln>
          <a:effectLst/>
        </p:spPr>
      </p:cxnSp>
      <p:cxnSp>
        <p:nvCxnSpPr>
          <p:cNvPr id="36" name="Straight Connector 35"/>
          <p:cNvCxnSpPr/>
          <p:nvPr/>
        </p:nvCxnSpPr>
        <p:spPr bwMode="auto">
          <a:xfrm>
            <a:off x="2438400" y="3886200"/>
            <a:ext cx="1905000" cy="76200"/>
          </a:xfrm>
          <a:prstGeom prst="line">
            <a:avLst/>
          </a:prstGeom>
          <a:solidFill>
            <a:schemeClr val="accent1"/>
          </a:solidFill>
          <a:ln w="9525" cap="flat" cmpd="sng" algn="ctr">
            <a:solidFill>
              <a:srgbClr val="008000"/>
            </a:solidFill>
            <a:prstDash val="solid"/>
            <a:round/>
            <a:headEnd type="none" w="med" len="med"/>
            <a:tailEnd type="none" w="med" len="med"/>
          </a:ln>
          <a:effectLst/>
        </p:spPr>
      </p:cxn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ea typeface="ＭＳ Ｐゴシック" charset="-128"/>
                <a:cs typeface="ＭＳ Ｐゴシック" charset="-128"/>
              </a:rPr>
              <a:t>Attribute information </a:t>
            </a:r>
          </a:p>
        </p:txBody>
      </p:sp>
      <p:sp>
        <p:nvSpPr>
          <p:cNvPr id="48131" name="Content Placeholder 2"/>
          <p:cNvSpPr>
            <a:spLocks noGrp="1"/>
          </p:cNvSpPr>
          <p:nvPr>
            <p:ph idx="1"/>
          </p:nvPr>
        </p:nvSpPr>
        <p:spPr/>
        <p:txBody>
          <a:bodyPr/>
          <a:lstStyle/>
          <a:p>
            <a:r>
              <a:rPr lang="en-US" smtClean="0">
                <a:ea typeface="ＭＳ Ｐゴシック" charset="-128"/>
                <a:cs typeface="ＭＳ Ｐゴシック" charset="-128"/>
              </a:rPr>
              <a:t>Attributes are internal representation of declarations </a:t>
            </a:r>
          </a:p>
          <a:p>
            <a:r>
              <a:rPr lang="en-US" smtClean="0">
                <a:ea typeface="ＭＳ Ｐゴシック" charset="-128"/>
                <a:cs typeface="ＭＳ Ｐゴシック" charset="-128"/>
              </a:rPr>
              <a:t>Symbol table associates names with attributes </a:t>
            </a:r>
          </a:p>
          <a:p>
            <a:endParaRPr lang="en-US" smtClean="0">
              <a:ea typeface="ＭＳ Ｐゴシック" charset="-128"/>
              <a:cs typeface="ＭＳ Ｐゴシック" charset="-128"/>
            </a:endParaRPr>
          </a:p>
          <a:p>
            <a:r>
              <a:rPr lang="en-US" smtClean="0">
                <a:ea typeface="ＭＳ Ｐゴシック" charset="-128"/>
                <a:cs typeface="ＭＳ Ｐゴシック" charset="-128"/>
              </a:rPr>
              <a:t>Names may have different attributes depending on their meaning: </a:t>
            </a:r>
          </a:p>
          <a:p>
            <a:pPr lvl="1"/>
            <a:r>
              <a:rPr lang="en-US" i="1" smtClean="0"/>
              <a:t>variables: </a:t>
            </a:r>
            <a:r>
              <a:rPr lang="en-US" smtClean="0"/>
              <a:t>type, procedure level, frame offset </a:t>
            </a:r>
          </a:p>
          <a:p>
            <a:pPr lvl="1"/>
            <a:r>
              <a:rPr lang="en-US" i="1" smtClean="0"/>
              <a:t>types: </a:t>
            </a:r>
            <a:r>
              <a:rPr lang="en-US" smtClean="0"/>
              <a:t>type descriptor, data size/alignment </a:t>
            </a:r>
          </a:p>
          <a:p>
            <a:pPr lvl="1"/>
            <a:r>
              <a:rPr lang="en-US" i="1" smtClean="0"/>
              <a:t>constants: </a:t>
            </a:r>
            <a:r>
              <a:rPr lang="en-US" smtClean="0"/>
              <a:t>type, value </a:t>
            </a:r>
          </a:p>
          <a:p>
            <a:pPr lvl="1"/>
            <a:r>
              <a:rPr lang="en-US" i="1" smtClean="0"/>
              <a:t>procedures: </a:t>
            </a:r>
            <a:r>
              <a:rPr lang="en-US" smtClean="0"/>
              <a:t>formals (names/types), result type, block information (local decls.), frame size </a:t>
            </a:r>
          </a:p>
        </p:txBody>
      </p:sp>
      <p:sp>
        <p:nvSpPr>
          <p:cNvPr id="48132" name="Date Placeholder 3"/>
          <p:cNvSpPr>
            <a:spLocks noGrp="1"/>
          </p:cNvSpPr>
          <p:nvPr>
            <p:ph type="dt" sz="quarter" idx="10"/>
          </p:nvPr>
        </p:nvSpPr>
        <p:spPr>
          <a:noFill/>
        </p:spPr>
        <p:txBody>
          <a:bodyPr/>
          <a:lstStyle/>
          <a:p>
            <a:r>
              <a:rPr lang="en-US" smtClean="0"/>
              <a:t>© Oscar Nierstrasz</a:t>
            </a:r>
            <a:endParaRPr lang="de-CH" smtClean="0"/>
          </a:p>
        </p:txBody>
      </p:sp>
      <p:sp>
        <p:nvSpPr>
          <p:cNvPr id="48133" name="Footer Placeholder 4"/>
          <p:cNvSpPr>
            <a:spLocks noGrp="1"/>
          </p:cNvSpPr>
          <p:nvPr>
            <p:ph type="ftr" sz="quarter" idx="11"/>
          </p:nvPr>
        </p:nvSpPr>
        <p:spPr>
          <a:noFill/>
        </p:spPr>
        <p:txBody>
          <a:bodyPr/>
          <a:lstStyle/>
          <a:p>
            <a:r>
              <a:rPr lang="en-US" smtClean="0"/>
              <a:t>Semantic Analysis</a:t>
            </a:r>
            <a:endParaRPr lang="de-CH" smtClean="0"/>
          </a:p>
        </p:txBody>
      </p:sp>
      <p:sp>
        <p:nvSpPr>
          <p:cNvPr id="48134" name="Slide Number Placeholder 5"/>
          <p:cNvSpPr>
            <a:spLocks noGrp="1"/>
          </p:cNvSpPr>
          <p:nvPr>
            <p:ph type="sldNum" sz="quarter" idx="12"/>
          </p:nvPr>
        </p:nvSpPr>
        <p:spPr>
          <a:noFill/>
        </p:spPr>
        <p:txBody>
          <a:bodyPr/>
          <a:lstStyle/>
          <a:p>
            <a:fld id="{E75B7F52-5288-1A4F-B6EF-74C70DAC5126}" type="slidenum">
              <a:rPr lang="de-CH" smtClean="0"/>
              <a:pPr/>
              <a:t>26</a:t>
            </a:fld>
            <a:endParaRPr lang="de-CH" sz="1400" smtClean="0">
              <a:solidFill>
                <a:srgbClr val="7E7E7E"/>
              </a:solidFill>
              <a:latin typeface="Times"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r>
              <a:rPr lang="de-CH">
                <a:latin typeface="Helvetica" charset="0"/>
              </a:rPr>
              <a:t>© O. Nierstrasz</a:t>
            </a:r>
          </a:p>
        </p:txBody>
      </p:sp>
      <p:sp>
        <p:nvSpPr>
          <p:cNvPr id="25603" name="Footer Placeholder 4"/>
          <p:cNvSpPr>
            <a:spLocks noGrp="1"/>
          </p:cNvSpPr>
          <p:nvPr>
            <p:ph type="ftr" sz="quarter" idx="11"/>
          </p:nvPr>
        </p:nvSpPr>
        <p:spPr>
          <a:noFill/>
        </p:spPr>
        <p:txBody>
          <a:bodyPr/>
          <a:lstStyle/>
          <a:p>
            <a:r>
              <a:rPr lang="de-CH">
                <a:latin typeface="Helvetica" charset="0"/>
              </a:rPr>
              <a:t>PS — Type Systems</a:t>
            </a:r>
          </a:p>
        </p:txBody>
      </p:sp>
      <p:sp>
        <p:nvSpPr>
          <p:cNvPr id="25604" name="Slide Number Placeholder 5"/>
          <p:cNvSpPr>
            <a:spLocks noGrp="1"/>
          </p:cNvSpPr>
          <p:nvPr>
            <p:ph type="sldNum" sz="quarter" idx="12"/>
          </p:nvPr>
        </p:nvSpPr>
        <p:spPr>
          <a:noFill/>
        </p:spPr>
        <p:txBody>
          <a:bodyPr/>
          <a:lstStyle/>
          <a:p>
            <a:r>
              <a:rPr lang="de-CH">
                <a:latin typeface="Helvetica" charset="0"/>
              </a:rPr>
              <a:t>5.</a:t>
            </a:r>
            <a:fld id="{3AFF9016-CC26-0A41-A9E8-D0798C381910}" type="slidenum">
              <a:rPr lang="de-CH">
                <a:latin typeface="Helvetica" charset="0"/>
              </a:rPr>
              <a:pPr/>
              <a:t>27</a:t>
            </a:fld>
            <a:endParaRPr lang="de-CH" sz="1400">
              <a:solidFill>
                <a:srgbClr val="7E7E7E"/>
              </a:solidFill>
              <a:latin typeface="Times" charset="0"/>
            </a:endParaRPr>
          </a:p>
        </p:txBody>
      </p:sp>
      <p:sp>
        <p:nvSpPr>
          <p:cNvPr id="25605" name="Rectangle 2"/>
          <p:cNvSpPr>
            <a:spLocks noGrp="1" noChangeArrowheads="1"/>
          </p:cNvSpPr>
          <p:nvPr>
            <p:ph type="title"/>
          </p:nvPr>
        </p:nvSpPr>
        <p:spPr/>
        <p:txBody>
          <a:bodyPr/>
          <a:lstStyle/>
          <a:p>
            <a:r>
              <a:rPr lang="en-US"/>
              <a:t>Static and Dynamic Typing</a:t>
            </a:r>
          </a:p>
        </p:txBody>
      </p:sp>
      <p:sp>
        <p:nvSpPr>
          <p:cNvPr id="25606" name="Rectangle 3"/>
          <p:cNvSpPr>
            <a:spLocks noGrp="1" noChangeArrowheads="1"/>
          </p:cNvSpPr>
          <p:nvPr>
            <p:ph type="body" idx="1"/>
          </p:nvPr>
        </p:nvSpPr>
        <p:spPr/>
        <p:txBody>
          <a:bodyPr/>
          <a:lstStyle/>
          <a:p>
            <a:pPr marL="284163" indent="-284163">
              <a:buFont typeface="Helvetica CE" pitchFamily="-109" charset="0"/>
              <a:buNone/>
            </a:pPr>
            <a:r>
              <a:rPr lang="en-US" sz="2000"/>
              <a:t>A language is </a:t>
            </a:r>
            <a:r>
              <a:rPr lang="en-US" sz="2000" u="sng"/>
              <a:t>statically typed</a:t>
            </a:r>
            <a:r>
              <a:rPr lang="en-US" sz="2000"/>
              <a:t> if it is always possible to </a:t>
            </a:r>
            <a:r>
              <a:rPr lang="en-US" sz="2000" i="1">
                <a:solidFill>
                  <a:srgbClr val="7F0101"/>
                </a:solidFill>
              </a:rPr>
              <a:t>determine the (static) type</a:t>
            </a:r>
            <a:r>
              <a:rPr lang="en-US" sz="2000"/>
              <a:t> of an expression </a:t>
            </a:r>
            <a:r>
              <a:rPr lang="en-US" sz="2000" i="1">
                <a:solidFill>
                  <a:srgbClr val="7F0101"/>
                </a:solidFill>
              </a:rPr>
              <a:t>based on the program text alone.</a:t>
            </a:r>
            <a:endParaRPr lang="en-US" sz="2000"/>
          </a:p>
          <a:p>
            <a:pPr marL="284163" indent="-284163">
              <a:buFont typeface="Helvetica CE" pitchFamily="-109" charset="0"/>
              <a:buNone/>
            </a:pPr>
            <a:endParaRPr lang="en-US" sz="2000"/>
          </a:p>
          <a:p>
            <a:pPr marL="284163" indent="-284163">
              <a:buFont typeface="Helvetica CE" pitchFamily="-109" charset="0"/>
              <a:buNone/>
            </a:pPr>
            <a:r>
              <a:rPr lang="en-US" sz="2000"/>
              <a:t>A language is </a:t>
            </a:r>
            <a:r>
              <a:rPr lang="en-US" sz="2000" u="sng"/>
              <a:t>dynamically typed</a:t>
            </a:r>
            <a:r>
              <a:rPr lang="en-US" sz="2000"/>
              <a:t> if </a:t>
            </a:r>
            <a:r>
              <a:rPr lang="en-US" sz="2000" i="1">
                <a:solidFill>
                  <a:srgbClr val="7F0101"/>
                </a:solidFill>
              </a:rPr>
              <a:t>only values have fixed type</a:t>
            </a:r>
            <a:r>
              <a:rPr lang="en-US" sz="2000"/>
              <a:t>. Variables and parameters may take on different types at run-time, and must be checked immediately before they are used.</a:t>
            </a:r>
          </a:p>
          <a:p>
            <a:pPr marL="284163" indent="-284163">
              <a:buFont typeface="Helvetica CE" pitchFamily="-109" charset="0"/>
              <a:buNone/>
            </a:pPr>
            <a:endParaRPr lang="en-US" sz="2000"/>
          </a:p>
          <a:p>
            <a:pPr marL="284163" indent="-284163">
              <a:buFont typeface="Helvetica CE" pitchFamily="-109" charset="0"/>
              <a:buNone/>
            </a:pPr>
            <a:r>
              <a:rPr lang="en-US" sz="2000"/>
              <a:t>A language is “strongly typed” if it is impossible to perform an operation on the wrong kind of object. </a:t>
            </a:r>
          </a:p>
          <a:p>
            <a:pPr marL="284163" indent="-284163">
              <a:buFont typeface="Helvetica CE" pitchFamily="-109" charset="0"/>
              <a:buNone/>
            </a:pPr>
            <a:endParaRPr lang="en-US" sz="2000"/>
          </a:p>
          <a:p>
            <a:pPr marL="284163" indent="-284163">
              <a:buFont typeface="Helvetica CE" pitchFamily="-109" charset="0"/>
              <a:buNone/>
            </a:pPr>
            <a:r>
              <a:rPr lang="en-US" sz="2000"/>
              <a:t>Type consistency may be assured by</a:t>
            </a:r>
          </a:p>
          <a:p>
            <a:pPr marL="768350" lvl="1" indent="-293688">
              <a:buFont typeface="Times" charset="0"/>
              <a:buAutoNum type="romanUcPeriod"/>
            </a:pPr>
            <a:r>
              <a:rPr lang="en-US" sz="1800"/>
              <a:t>compile-time type-checking,</a:t>
            </a:r>
          </a:p>
          <a:p>
            <a:pPr marL="768350" lvl="1" indent="-293688">
              <a:buFont typeface="Times" charset="0"/>
              <a:buAutoNum type="romanUcPeriod"/>
            </a:pPr>
            <a:r>
              <a:rPr lang="en-US" sz="1800"/>
              <a:t>type inference, or</a:t>
            </a:r>
          </a:p>
          <a:p>
            <a:pPr marL="768350" lvl="1" indent="-293688">
              <a:buFont typeface="Times" charset="0"/>
              <a:buAutoNum type="romanUcPeriod"/>
            </a:pPr>
            <a:r>
              <a:rPr lang="en-US" sz="1800"/>
              <a:t>dynamic type-checking.</a:t>
            </a:r>
          </a:p>
        </p:txBody>
      </p:sp>
      <p:sp>
        <p:nvSpPr>
          <p:cNvPr id="7" name="TextBox 6"/>
          <p:cNvSpPr txBox="1"/>
          <p:nvPr/>
        </p:nvSpPr>
        <p:spPr>
          <a:xfrm>
            <a:off x="6781800" y="5715000"/>
            <a:ext cx="2133600" cy="646331"/>
          </a:xfrm>
          <a:prstGeom prst="rect">
            <a:avLst/>
          </a:prstGeom>
          <a:solidFill>
            <a:srgbClr val="F5F399"/>
          </a:solidFill>
        </p:spPr>
        <p:txBody>
          <a:bodyPr wrap="square" rtlCol="0">
            <a:spAutoFit/>
          </a:bodyPr>
          <a:lstStyle/>
          <a:p>
            <a:r>
              <a:rPr lang="en-US" sz="1800" i="1" dirty="0" smtClean="0"/>
              <a:t>See: Programming Languages course</a:t>
            </a:r>
            <a:endParaRPr lang="en-US" sz="1800" i="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ea typeface="ＭＳ Ｐゴシック" charset="-128"/>
                <a:cs typeface="ＭＳ Ｐゴシック" charset="-128"/>
              </a:rPr>
              <a:t>Type expressions </a:t>
            </a:r>
          </a:p>
        </p:txBody>
      </p:sp>
      <p:sp>
        <p:nvSpPr>
          <p:cNvPr id="49155" name="Content Placeholder 2"/>
          <p:cNvSpPr>
            <a:spLocks noGrp="1"/>
          </p:cNvSpPr>
          <p:nvPr>
            <p:ph idx="1"/>
          </p:nvPr>
        </p:nvSpPr>
        <p:spPr/>
        <p:txBody>
          <a:bodyPr/>
          <a:lstStyle/>
          <a:p>
            <a:pPr>
              <a:buNone/>
            </a:pPr>
            <a:r>
              <a:rPr lang="en-US" dirty="0" smtClean="0">
                <a:ea typeface="ＭＳ Ｐゴシック" charset="-128"/>
                <a:cs typeface="ＭＳ Ｐゴシック" charset="-128"/>
              </a:rPr>
              <a:t>Type expressions are a textual representation for types: </a:t>
            </a:r>
          </a:p>
          <a:p>
            <a:pPr>
              <a:buFont typeface="Helvetica" charset="0"/>
              <a:buAutoNum type="arabicPeriod"/>
            </a:pPr>
            <a:r>
              <a:rPr lang="en-US" sz="2200" dirty="0" smtClean="0"/>
              <a:t>basic types: </a:t>
            </a:r>
            <a:r>
              <a:rPr lang="en-US" sz="2200" i="1" dirty="0" err="1" smtClean="0">
                <a:ea typeface="Helvetica" charset="0"/>
                <a:cs typeface="Helvetica" charset="0"/>
              </a:rPr>
              <a:t>boolean</a:t>
            </a:r>
            <a:r>
              <a:rPr lang="en-US" sz="2200" dirty="0" smtClean="0">
                <a:ea typeface="Helvetica" charset="0"/>
                <a:cs typeface="Helvetica" charset="0"/>
              </a:rPr>
              <a:t>, </a:t>
            </a:r>
            <a:r>
              <a:rPr lang="en-US" sz="2200" i="1" dirty="0" smtClean="0">
                <a:ea typeface="Helvetica" charset="0"/>
                <a:cs typeface="Helvetica" charset="0"/>
              </a:rPr>
              <a:t>char</a:t>
            </a:r>
            <a:r>
              <a:rPr lang="en-US" sz="2200" dirty="0" smtClean="0">
                <a:ea typeface="Helvetica" charset="0"/>
                <a:cs typeface="Helvetica" charset="0"/>
              </a:rPr>
              <a:t>, </a:t>
            </a:r>
            <a:r>
              <a:rPr lang="en-US" sz="2200" i="1" dirty="0" smtClean="0">
                <a:ea typeface="Helvetica" charset="0"/>
                <a:cs typeface="Helvetica" charset="0"/>
              </a:rPr>
              <a:t>integer</a:t>
            </a:r>
            <a:r>
              <a:rPr lang="en-US" sz="2200" dirty="0" smtClean="0">
                <a:ea typeface="Helvetica" charset="0"/>
                <a:cs typeface="Helvetica" charset="0"/>
              </a:rPr>
              <a:t>, </a:t>
            </a:r>
            <a:r>
              <a:rPr lang="en-US" sz="2200" i="1" dirty="0" smtClean="0">
                <a:ea typeface="Helvetica" charset="0"/>
                <a:cs typeface="Helvetica" charset="0"/>
              </a:rPr>
              <a:t>real</a:t>
            </a:r>
            <a:r>
              <a:rPr lang="en-US" sz="2200" dirty="0" smtClean="0"/>
              <a:t>, etc. </a:t>
            </a:r>
          </a:p>
          <a:p>
            <a:pPr>
              <a:buFont typeface="Helvetica" charset="0"/>
              <a:buAutoNum type="arabicPeriod"/>
            </a:pPr>
            <a:r>
              <a:rPr lang="en-US" sz="2200" dirty="0" smtClean="0"/>
              <a:t>type names</a:t>
            </a:r>
          </a:p>
          <a:p>
            <a:pPr>
              <a:buFont typeface="Helvetica" charset="0"/>
              <a:buAutoNum type="arabicPeriod"/>
            </a:pPr>
            <a:r>
              <a:rPr lang="en-US" sz="2200" dirty="0" smtClean="0"/>
              <a:t>constructed types (constructors applied to type expressions): </a:t>
            </a:r>
          </a:p>
          <a:p>
            <a:pPr lvl="1">
              <a:buFont typeface="Helvetica" charset="0"/>
              <a:buAutoNum type="alphaLcParenR"/>
            </a:pPr>
            <a:r>
              <a:rPr lang="en-US" dirty="0" err="1" smtClean="0">
                <a:ea typeface="ＭＳ Ｐゴシック" charset="-128"/>
              </a:rPr>
              <a:t>array(I,T</a:t>
            </a:r>
            <a:r>
              <a:rPr lang="en-US" dirty="0" smtClean="0">
                <a:ea typeface="ＭＳ Ｐゴシック" charset="-128"/>
              </a:rPr>
              <a:t>) denotes </a:t>
            </a:r>
            <a:r>
              <a:rPr lang="en-US" i="1" dirty="0" smtClean="0">
                <a:solidFill>
                  <a:srgbClr val="7E0007"/>
                </a:solidFill>
                <a:ea typeface="ＭＳ Ｐゴシック" charset="-128"/>
              </a:rPr>
              <a:t>array </a:t>
            </a:r>
            <a:r>
              <a:rPr lang="en-US" dirty="0" smtClean="0">
                <a:ea typeface="ＭＳ Ｐゴシック" charset="-128"/>
              </a:rPr>
              <a:t>of elements type T, index type I </a:t>
            </a:r>
            <a:br>
              <a:rPr lang="en-US" dirty="0" smtClean="0">
                <a:ea typeface="ＭＳ Ｐゴシック" charset="-128"/>
              </a:rPr>
            </a:br>
            <a:r>
              <a:rPr lang="en-US" dirty="0" smtClean="0">
                <a:ea typeface="ＭＳ Ｐゴシック" charset="-128"/>
              </a:rPr>
              <a:t>e.g., array (1...10,integer)</a:t>
            </a:r>
          </a:p>
          <a:p>
            <a:pPr lvl="1">
              <a:buFont typeface="Helvetica" charset="0"/>
              <a:buAutoNum type="alphaLcParenR"/>
            </a:pPr>
            <a:r>
              <a:rPr lang="en-US" dirty="0" smtClean="0">
                <a:ea typeface="ＭＳ Ｐゴシック" charset="-128"/>
              </a:rPr>
              <a:t>T</a:t>
            </a:r>
            <a:r>
              <a:rPr lang="en-US" baseline="-25000" dirty="0" smtClean="0">
                <a:ea typeface="ＭＳ Ｐゴシック" charset="-128"/>
              </a:rPr>
              <a:t>1</a:t>
            </a:r>
            <a:r>
              <a:rPr lang="en-US" dirty="0" smtClean="0">
                <a:ea typeface="ＭＳ Ｐゴシック" charset="-128"/>
              </a:rPr>
              <a:t> × T</a:t>
            </a:r>
            <a:r>
              <a:rPr lang="en-US" baseline="-25000" dirty="0" smtClean="0">
                <a:ea typeface="ＭＳ Ｐゴシック" charset="-128"/>
              </a:rPr>
              <a:t>2</a:t>
            </a:r>
            <a:r>
              <a:rPr lang="en-US" dirty="0" smtClean="0">
                <a:ea typeface="ＭＳ Ｐゴシック" charset="-128"/>
              </a:rPr>
              <a:t> denotes </a:t>
            </a:r>
            <a:r>
              <a:rPr lang="en-US" i="1" dirty="0" smtClean="0">
                <a:solidFill>
                  <a:srgbClr val="7E0007"/>
                </a:solidFill>
                <a:ea typeface="ＭＳ Ｐゴシック" charset="-128"/>
              </a:rPr>
              <a:t>Cartesian product </a:t>
            </a:r>
            <a:r>
              <a:rPr lang="en-US" dirty="0" smtClean="0">
                <a:ea typeface="ＭＳ Ｐゴシック" charset="-128"/>
              </a:rPr>
              <a:t>of type expressions T</a:t>
            </a:r>
            <a:r>
              <a:rPr lang="en-US" baseline="-25000" dirty="0" smtClean="0">
                <a:ea typeface="ＭＳ Ｐゴシック" charset="-128"/>
              </a:rPr>
              <a:t>1</a:t>
            </a:r>
            <a:r>
              <a:rPr lang="en-US" dirty="0" smtClean="0">
                <a:ea typeface="ＭＳ Ｐゴシック" charset="-128"/>
              </a:rPr>
              <a:t> and T</a:t>
            </a:r>
            <a:r>
              <a:rPr lang="en-US" baseline="-25000" dirty="0" smtClean="0">
                <a:ea typeface="ＭＳ Ｐゴシック" charset="-128"/>
              </a:rPr>
              <a:t>2</a:t>
            </a:r>
            <a:endParaRPr lang="en-US" dirty="0" smtClean="0">
              <a:ea typeface="ＭＳ Ｐゴシック" charset="-128"/>
            </a:endParaRPr>
          </a:p>
          <a:p>
            <a:pPr lvl="1">
              <a:buFont typeface="Helvetica" charset="0"/>
              <a:buAutoNum type="alphaLcParenR"/>
            </a:pPr>
            <a:r>
              <a:rPr lang="en-US" dirty="0" smtClean="0">
                <a:ea typeface="ＭＳ Ｐゴシック" charset="-128"/>
              </a:rPr>
              <a:t>record(…) denotes </a:t>
            </a:r>
            <a:r>
              <a:rPr lang="en-US" i="1" dirty="0" smtClean="0">
                <a:solidFill>
                  <a:srgbClr val="7E0007"/>
                </a:solidFill>
                <a:ea typeface="ＭＳ Ｐゴシック" charset="-128"/>
              </a:rPr>
              <a:t>record </a:t>
            </a:r>
            <a:r>
              <a:rPr lang="en-US" dirty="0" smtClean="0">
                <a:ea typeface="ＭＳ Ｐゴシック" charset="-128"/>
              </a:rPr>
              <a:t>with named </a:t>
            </a:r>
            <a:r>
              <a:rPr lang="en-US" dirty="0" err="1" smtClean="0">
                <a:ea typeface="ＭＳ Ｐゴシック" charset="-128"/>
              </a:rPr>
              <a:t>ﬁelds</a:t>
            </a:r>
            <a:r>
              <a:rPr lang="en-US" dirty="0" smtClean="0">
                <a:ea typeface="ＭＳ Ｐゴシック" charset="-128"/>
              </a:rPr>
              <a:t> </a:t>
            </a:r>
            <a:br>
              <a:rPr lang="en-US" dirty="0" smtClean="0">
                <a:ea typeface="ＭＳ Ｐゴシック" charset="-128"/>
              </a:rPr>
            </a:br>
            <a:r>
              <a:rPr lang="en-US" dirty="0" smtClean="0">
                <a:ea typeface="ＭＳ Ｐゴシック" charset="-128"/>
              </a:rPr>
              <a:t>e.g., </a:t>
            </a:r>
            <a:r>
              <a:rPr lang="en-US" dirty="0" err="1" smtClean="0">
                <a:ea typeface="ＭＳ Ｐゴシック" charset="-128"/>
              </a:rPr>
              <a:t>record((a</a:t>
            </a:r>
            <a:r>
              <a:rPr lang="en-US" dirty="0" smtClean="0">
                <a:ea typeface="ＭＳ Ｐゴシック" charset="-128"/>
              </a:rPr>
              <a:t> × integer), (</a:t>
            </a:r>
            <a:r>
              <a:rPr lang="en-US" dirty="0" err="1" smtClean="0">
                <a:ea typeface="ＭＳ Ｐゴシック" charset="-128"/>
              </a:rPr>
              <a:t>b</a:t>
            </a:r>
            <a:r>
              <a:rPr lang="en-US" dirty="0" smtClean="0">
                <a:ea typeface="ＭＳ Ｐゴシック" charset="-128"/>
              </a:rPr>
              <a:t> × real))</a:t>
            </a:r>
          </a:p>
          <a:p>
            <a:pPr lvl="1">
              <a:buFont typeface="Helvetica" charset="0"/>
              <a:buAutoNum type="alphaLcParenR"/>
            </a:pPr>
            <a:r>
              <a:rPr lang="en-US" dirty="0" err="1" smtClean="0">
                <a:ea typeface="ＭＳ Ｐゴシック" charset="-128"/>
              </a:rPr>
              <a:t>pointer(T</a:t>
            </a:r>
            <a:r>
              <a:rPr lang="en-US" dirty="0" smtClean="0">
                <a:ea typeface="ＭＳ Ｐゴシック" charset="-128"/>
              </a:rPr>
              <a:t>) denotes the type “</a:t>
            </a:r>
            <a:r>
              <a:rPr lang="en-US" i="1" dirty="0" smtClean="0">
                <a:solidFill>
                  <a:srgbClr val="7E0007"/>
                </a:solidFill>
                <a:ea typeface="ＭＳ Ｐゴシック" charset="-128"/>
              </a:rPr>
              <a:t>pointer </a:t>
            </a:r>
            <a:r>
              <a:rPr lang="en-US" dirty="0" smtClean="0">
                <a:ea typeface="ＭＳ Ｐゴシック" charset="-128"/>
              </a:rPr>
              <a:t>to object of type T”</a:t>
            </a:r>
            <a:endParaRPr lang="en-US" baseline="30000" dirty="0" smtClean="0">
              <a:ea typeface="ＭＳ Ｐゴシック" charset="-128"/>
            </a:endParaRPr>
          </a:p>
          <a:p>
            <a:pPr lvl="1">
              <a:buFont typeface="Helvetica" charset="0"/>
              <a:buAutoNum type="alphaLcParenR"/>
            </a:pPr>
            <a:r>
              <a:rPr lang="en-US" dirty="0" smtClean="0">
                <a:ea typeface="ＭＳ Ｐゴシック" charset="-128"/>
              </a:rPr>
              <a:t>D </a:t>
            </a:r>
            <a:r>
              <a:rPr lang="en-US" dirty="0" err="1" smtClean="0">
                <a:ea typeface="ＭＳ Ｐゴシック" charset="-128"/>
                <a:sym typeface="Symbol" charset="2"/>
              </a:rPr>
              <a:t></a:t>
            </a:r>
            <a:r>
              <a:rPr lang="en-US" dirty="0" smtClean="0">
                <a:ea typeface="ＭＳ Ｐゴシック" charset="-128"/>
              </a:rPr>
              <a:t> R denotes type of </a:t>
            </a:r>
            <a:r>
              <a:rPr lang="en-US" i="1" dirty="0" smtClean="0">
                <a:solidFill>
                  <a:srgbClr val="7E0007"/>
                </a:solidFill>
                <a:ea typeface="ＭＳ Ｐゴシック" charset="-128"/>
              </a:rPr>
              <a:t>function </a:t>
            </a:r>
            <a:r>
              <a:rPr lang="en-US" dirty="0" smtClean="0">
                <a:ea typeface="ＭＳ Ｐゴシック" charset="-128"/>
              </a:rPr>
              <a:t>mapping domain D to range R </a:t>
            </a:r>
            <a:br>
              <a:rPr lang="en-US" dirty="0" smtClean="0">
                <a:ea typeface="ＭＳ Ｐゴシック" charset="-128"/>
              </a:rPr>
            </a:br>
            <a:r>
              <a:rPr lang="en-US" dirty="0" smtClean="0">
                <a:ea typeface="ＭＳ Ｐゴシック" charset="-128"/>
              </a:rPr>
              <a:t>e.g., integer × integer </a:t>
            </a:r>
            <a:r>
              <a:rPr lang="en-US" dirty="0" err="1" smtClean="0">
                <a:ea typeface="ＭＳ Ｐゴシック" charset="-128"/>
                <a:sym typeface="Symbol" charset="2"/>
              </a:rPr>
              <a:t></a:t>
            </a:r>
            <a:r>
              <a:rPr lang="en-US" dirty="0" smtClean="0">
                <a:ea typeface="ＭＳ Ｐゴシック" charset="-128"/>
              </a:rPr>
              <a:t> integer</a:t>
            </a:r>
            <a:endParaRPr lang="en-US" dirty="0">
              <a:ea typeface="ＭＳ Ｐゴシック" charset="-128"/>
            </a:endParaRPr>
          </a:p>
        </p:txBody>
      </p:sp>
      <p:sp>
        <p:nvSpPr>
          <p:cNvPr id="49156" name="Date Placeholder 3"/>
          <p:cNvSpPr>
            <a:spLocks noGrp="1"/>
          </p:cNvSpPr>
          <p:nvPr>
            <p:ph type="dt" sz="quarter" idx="10"/>
          </p:nvPr>
        </p:nvSpPr>
        <p:spPr>
          <a:noFill/>
        </p:spPr>
        <p:txBody>
          <a:bodyPr/>
          <a:lstStyle/>
          <a:p>
            <a:r>
              <a:rPr lang="en-US" smtClean="0"/>
              <a:t>© Oscar Nierstrasz</a:t>
            </a:r>
            <a:endParaRPr lang="de-CH" smtClean="0"/>
          </a:p>
        </p:txBody>
      </p:sp>
      <p:sp>
        <p:nvSpPr>
          <p:cNvPr id="49157" name="Footer Placeholder 4"/>
          <p:cNvSpPr>
            <a:spLocks noGrp="1"/>
          </p:cNvSpPr>
          <p:nvPr>
            <p:ph type="ftr" sz="quarter" idx="11"/>
          </p:nvPr>
        </p:nvSpPr>
        <p:spPr>
          <a:noFill/>
        </p:spPr>
        <p:txBody>
          <a:bodyPr/>
          <a:lstStyle/>
          <a:p>
            <a:r>
              <a:rPr lang="en-US" smtClean="0"/>
              <a:t>Semantic Analysis</a:t>
            </a:r>
            <a:endParaRPr lang="de-CH" smtClean="0"/>
          </a:p>
        </p:txBody>
      </p:sp>
      <p:sp>
        <p:nvSpPr>
          <p:cNvPr id="49158" name="Slide Number Placeholder 5"/>
          <p:cNvSpPr>
            <a:spLocks noGrp="1"/>
          </p:cNvSpPr>
          <p:nvPr>
            <p:ph type="sldNum" sz="quarter" idx="12"/>
          </p:nvPr>
        </p:nvSpPr>
        <p:spPr>
          <a:noFill/>
        </p:spPr>
        <p:txBody>
          <a:bodyPr/>
          <a:lstStyle/>
          <a:p>
            <a:fld id="{727D64C8-36A0-FA4B-9229-D3D631AB708B}" type="slidenum">
              <a:rPr lang="de-CH" smtClean="0"/>
              <a:pPr/>
              <a:t>28</a:t>
            </a:fld>
            <a:endParaRPr lang="de-CH" sz="1400" smtClean="0">
              <a:solidFill>
                <a:srgbClr val="7E7E7E"/>
              </a:solidFill>
              <a:latin typeface="Times"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ea typeface="ＭＳ Ｐゴシック" charset="-128"/>
                <a:cs typeface="ＭＳ Ｐゴシック" charset="-128"/>
              </a:rPr>
              <a:t>Type descriptors</a:t>
            </a:r>
          </a:p>
        </p:txBody>
      </p:sp>
      <p:sp>
        <p:nvSpPr>
          <p:cNvPr id="50179" name="Date Placeholder 3"/>
          <p:cNvSpPr>
            <a:spLocks noGrp="1"/>
          </p:cNvSpPr>
          <p:nvPr>
            <p:ph type="dt" sz="quarter" idx="10"/>
          </p:nvPr>
        </p:nvSpPr>
        <p:spPr>
          <a:noFill/>
        </p:spPr>
        <p:txBody>
          <a:bodyPr/>
          <a:lstStyle/>
          <a:p>
            <a:r>
              <a:rPr lang="en-US" smtClean="0"/>
              <a:t>© Oscar Nierstrasz</a:t>
            </a:r>
            <a:endParaRPr lang="de-CH" smtClean="0"/>
          </a:p>
        </p:txBody>
      </p:sp>
      <p:sp>
        <p:nvSpPr>
          <p:cNvPr id="50180" name="Footer Placeholder 4"/>
          <p:cNvSpPr>
            <a:spLocks noGrp="1"/>
          </p:cNvSpPr>
          <p:nvPr>
            <p:ph type="ftr" sz="quarter" idx="11"/>
          </p:nvPr>
        </p:nvSpPr>
        <p:spPr>
          <a:noFill/>
        </p:spPr>
        <p:txBody>
          <a:bodyPr/>
          <a:lstStyle/>
          <a:p>
            <a:r>
              <a:rPr lang="en-US" smtClean="0"/>
              <a:t>Semantic Analysis</a:t>
            </a:r>
            <a:endParaRPr lang="de-CH" smtClean="0"/>
          </a:p>
        </p:txBody>
      </p:sp>
      <p:sp>
        <p:nvSpPr>
          <p:cNvPr id="50181" name="Slide Number Placeholder 5"/>
          <p:cNvSpPr>
            <a:spLocks noGrp="1"/>
          </p:cNvSpPr>
          <p:nvPr>
            <p:ph type="sldNum" sz="quarter" idx="12"/>
          </p:nvPr>
        </p:nvSpPr>
        <p:spPr>
          <a:noFill/>
        </p:spPr>
        <p:txBody>
          <a:bodyPr/>
          <a:lstStyle/>
          <a:p>
            <a:fld id="{A63AC262-B941-7147-B432-18EE6210FCB4}" type="slidenum">
              <a:rPr lang="de-CH" smtClean="0"/>
              <a:pPr/>
              <a:t>29</a:t>
            </a:fld>
            <a:endParaRPr lang="de-CH" sz="1400" smtClean="0">
              <a:solidFill>
                <a:srgbClr val="7E7E7E"/>
              </a:solidFill>
              <a:latin typeface="Times" charset="0"/>
            </a:endParaRPr>
          </a:p>
        </p:txBody>
      </p:sp>
      <p:sp>
        <p:nvSpPr>
          <p:cNvPr id="50182" name="Rectangle 6"/>
          <p:cNvSpPr>
            <a:spLocks noChangeArrowheads="1"/>
          </p:cNvSpPr>
          <p:nvPr/>
        </p:nvSpPr>
        <p:spPr bwMode="auto">
          <a:xfrm>
            <a:off x="762000" y="1600200"/>
            <a:ext cx="8077200" cy="1570038"/>
          </a:xfrm>
          <a:prstGeom prst="rect">
            <a:avLst/>
          </a:prstGeom>
          <a:noFill/>
          <a:ln w="9525">
            <a:noFill/>
            <a:miter lim="800000"/>
            <a:headEnd/>
            <a:tailEnd/>
          </a:ln>
        </p:spPr>
        <p:txBody>
          <a:bodyPr>
            <a:prstTxWarp prst="textNoShape">
              <a:avLst/>
            </a:prstTxWarp>
            <a:spAutoFit/>
          </a:bodyPr>
          <a:lstStyle/>
          <a:p>
            <a:r>
              <a:rPr lang="en-US" i="1" u="sng" dirty="0">
                <a:solidFill>
                  <a:srgbClr val="7E0007"/>
                </a:solidFill>
              </a:rPr>
              <a:t>Type descriptors</a:t>
            </a:r>
            <a:r>
              <a:rPr lang="en-US" i="1" dirty="0" smtClean="0">
                <a:solidFill>
                  <a:srgbClr val="7E0007"/>
                </a:solidFill>
              </a:rPr>
              <a:t>  </a:t>
            </a:r>
            <a:r>
              <a:rPr lang="en-US" dirty="0" smtClean="0"/>
              <a:t>are </a:t>
            </a:r>
            <a:r>
              <a:rPr lang="en-US" dirty="0"/>
              <a:t>compile-time structures representing type expressions</a:t>
            </a:r>
          </a:p>
          <a:p>
            <a:endParaRPr lang="en-US" dirty="0"/>
          </a:p>
          <a:p>
            <a:r>
              <a:rPr lang="en-US" dirty="0"/>
              <a:t>e.g., </a:t>
            </a:r>
            <a:r>
              <a:rPr lang="en-US" i="1" dirty="0"/>
              <a:t>char × char </a:t>
            </a:r>
            <a:r>
              <a:rPr lang="en-US" dirty="0" err="1">
                <a:sym typeface="Symbol" charset="2"/>
              </a:rPr>
              <a:t></a:t>
            </a:r>
            <a:r>
              <a:rPr lang="en-US" i="1" dirty="0"/>
              <a:t> </a:t>
            </a:r>
            <a:r>
              <a:rPr lang="en-US" i="1" dirty="0" err="1"/>
              <a:t>pointer(integer</a:t>
            </a:r>
            <a:r>
              <a:rPr lang="en-US" i="1" dirty="0"/>
              <a:t>)</a:t>
            </a:r>
          </a:p>
        </p:txBody>
      </p:sp>
      <p:pic>
        <p:nvPicPr>
          <p:cNvPr id="50183" name="Picture 7" descr="palsberg-lec.png"/>
          <p:cNvPicPr>
            <a:picLocks noChangeAspect="1"/>
          </p:cNvPicPr>
          <p:nvPr/>
        </p:nvPicPr>
        <p:blipFill>
          <a:blip r:embed="rId2"/>
          <a:srcRect/>
          <a:stretch>
            <a:fillRect/>
          </a:stretch>
        </p:blipFill>
        <p:spPr bwMode="auto">
          <a:xfrm>
            <a:off x="990600" y="3581400"/>
            <a:ext cx="7451725" cy="236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smtClean="0">
                <a:ea typeface="ＭＳ Ｐゴシック" charset="-128"/>
                <a:cs typeface="ＭＳ Ｐゴシック" charset="-128"/>
              </a:rPr>
              <a:t>Roadmap</a:t>
            </a:r>
          </a:p>
        </p:txBody>
      </p:sp>
      <p:sp>
        <p:nvSpPr>
          <p:cNvPr id="13315" name="Rectangle 4"/>
          <p:cNvSpPr>
            <a:spLocks noGrp="1" noChangeArrowheads="1"/>
          </p:cNvSpPr>
          <p:nvPr>
            <p:ph type="body" idx="1"/>
          </p:nvPr>
        </p:nvSpPr>
        <p:spPr/>
        <p:txBody>
          <a:bodyPr/>
          <a:lstStyle/>
          <a:p>
            <a:r>
              <a:rPr lang="en-US" b="1" smtClean="0">
                <a:ea typeface="ＭＳ Ｐゴシック" charset="-128"/>
                <a:cs typeface="ＭＳ Ｐゴシック" charset="-128"/>
              </a:rPr>
              <a:t>Context-sensitive analysis</a:t>
            </a:r>
          </a:p>
          <a:p>
            <a:r>
              <a:rPr lang="en-US" smtClean="0">
                <a:solidFill>
                  <a:srgbClr val="9DBDDD"/>
                </a:solidFill>
                <a:ea typeface="ＭＳ Ｐゴシック" charset="-128"/>
                <a:cs typeface="ＭＳ Ｐゴシック" charset="-128"/>
              </a:rPr>
              <a:t>Strategies for semantic analysis</a:t>
            </a:r>
          </a:p>
          <a:p>
            <a:r>
              <a:rPr lang="en-US" smtClean="0">
                <a:solidFill>
                  <a:srgbClr val="9DBDDD"/>
                </a:solidFill>
                <a:ea typeface="ＭＳ Ｐゴシック" charset="-128"/>
                <a:cs typeface="ＭＳ Ｐゴシック" charset="-128"/>
              </a:rPr>
              <a:t>Attribute grammars</a:t>
            </a:r>
          </a:p>
          <a:p>
            <a:r>
              <a:rPr lang="en-US" smtClean="0">
                <a:solidFill>
                  <a:srgbClr val="9DBDDD"/>
                </a:solidFill>
                <a:ea typeface="ＭＳ Ｐゴシック" charset="-128"/>
                <a:cs typeface="ＭＳ Ｐゴシック" charset="-128"/>
              </a:rPr>
              <a:t>Symbol tables and type-checking</a:t>
            </a:r>
          </a:p>
        </p:txBody>
      </p:sp>
      <p:sp>
        <p:nvSpPr>
          <p:cNvPr id="13316" name="Date Placeholder 8"/>
          <p:cNvSpPr>
            <a:spLocks noGrp="1"/>
          </p:cNvSpPr>
          <p:nvPr>
            <p:ph type="dt" sz="quarter" idx="10"/>
          </p:nvPr>
        </p:nvSpPr>
        <p:spPr>
          <a:noFill/>
        </p:spPr>
        <p:txBody>
          <a:bodyPr/>
          <a:lstStyle/>
          <a:p>
            <a:r>
              <a:rPr lang="en-US" smtClean="0"/>
              <a:t>© Oscar Nierstrasz</a:t>
            </a:r>
            <a:endParaRPr lang="de-CH" smtClean="0"/>
          </a:p>
        </p:txBody>
      </p:sp>
      <p:sp>
        <p:nvSpPr>
          <p:cNvPr id="13317" name="Footer Placeholder 4"/>
          <p:cNvSpPr>
            <a:spLocks noGrp="1"/>
          </p:cNvSpPr>
          <p:nvPr>
            <p:ph type="ftr" sz="quarter" idx="11"/>
          </p:nvPr>
        </p:nvSpPr>
        <p:spPr>
          <a:noFill/>
        </p:spPr>
        <p:txBody>
          <a:bodyPr/>
          <a:lstStyle/>
          <a:p>
            <a:r>
              <a:rPr lang="en-US" smtClean="0"/>
              <a:t>Semantic Analysis</a:t>
            </a:r>
            <a:endParaRPr lang="de-CH" smtClean="0"/>
          </a:p>
        </p:txBody>
      </p:sp>
      <p:sp>
        <p:nvSpPr>
          <p:cNvPr id="13318" name="Slide Number Placeholder 7"/>
          <p:cNvSpPr>
            <a:spLocks noGrp="1"/>
          </p:cNvSpPr>
          <p:nvPr>
            <p:ph type="sldNum" sz="quarter" idx="12"/>
          </p:nvPr>
        </p:nvSpPr>
        <p:spPr>
          <a:noFill/>
        </p:spPr>
        <p:txBody>
          <a:bodyPr/>
          <a:lstStyle/>
          <a:p>
            <a:fld id="{ADAA76E4-5749-EA45-8084-FAF433981D11}" type="slidenum">
              <a:rPr lang="de-CH" smtClean="0"/>
              <a:pPr/>
              <a:t>3</a:t>
            </a:fld>
            <a:endParaRPr lang="de-CH" smtClean="0"/>
          </a:p>
        </p:txBody>
      </p:sp>
      <p:pic>
        <p:nvPicPr>
          <p:cNvPr id="13319"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ea typeface="ＭＳ Ｐゴシック" charset="-128"/>
                <a:cs typeface="ＭＳ Ｐゴシック" charset="-128"/>
              </a:rPr>
              <a:t>Type compatibility</a:t>
            </a:r>
          </a:p>
        </p:txBody>
      </p:sp>
      <p:sp>
        <p:nvSpPr>
          <p:cNvPr id="51203" name="Content Placeholder 5"/>
          <p:cNvSpPr>
            <a:spLocks noGrp="1"/>
          </p:cNvSpPr>
          <p:nvPr>
            <p:ph idx="1"/>
          </p:nvPr>
        </p:nvSpPr>
        <p:spPr/>
        <p:txBody>
          <a:bodyPr/>
          <a:lstStyle/>
          <a:p>
            <a:pPr>
              <a:buFont typeface="Helvetica CE" charset="0"/>
              <a:buNone/>
            </a:pPr>
            <a:r>
              <a:rPr lang="en-US" dirty="0" smtClean="0">
                <a:ea typeface="ＭＳ Ｐゴシック" charset="-128"/>
                <a:cs typeface="ＭＳ Ｐゴシック" charset="-128"/>
              </a:rPr>
              <a:t>Type checking needs to determine </a:t>
            </a:r>
            <a:r>
              <a:rPr lang="en-US" i="1" dirty="0" smtClean="0">
                <a:solidFill>
                  <a:srgbClr val="7E0007"/>
                </a:solidFill>
                <a:ea typeface="ＭＳ Ｐゴシック" charset="-128"/>
                <a:cs typeface="ＭＳ Ｐゴシック" charset="-128"/>
              </a:rPr>
              <a:t>type equivalence</a:t>
            </a:r>
          </a:p>
          <a:p>
            <a:pPr>
              <a:buFont typeface="Helvetica CE" charset="0"/>
              <a:buNone/>
            </a:pPr>
            <a:endParaRPr lang="en-US" dirty="0" smtClean="0">
              <a:ea typeface="ＭＳ Ｐゴシック" charset="-128"/>
              <a:cs typeface="ＭＳ Ｐゴシック" charset="-128"/>
            </a:endParaRPr>
          </a:p>
          <a:p>
            <a:pPr>
              <a:buFont typeface="Helvetica CE" charset="0"/>
              <a:buNone/>
            </a:pPr>
            <a:r>
              <a:rPr lang="en-US" dirty="0" smtClean="0">
                <a:ea typeface="ＭＳ Ｐゴシック" charset="-128"/>
                <a:cs typeface="ＭＳ Ｐゴシック" charset="-128"/>
              </a:rPr>
              <a:t>Two approaches: </a:t>
            </a:r>
          </a:p>
          <a:p>
            <a:r>
              <a:rPr lang="en-US" i="1" dirty="0" smtClean="0">
                <a:solidFill>
                  <a:srgbClr val="7E0007"/>
                </a:solidFill>
                <a:ea typeface="ＭＳ Ｐゴシック" charset="-128"/>
                <a:cs typeface="ＭＳ Ｐゴシック" charset="-128"/>
              </a:rPr>
              <a:t>Name equivalence</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each type name is a distinct type </a:t>
            </a:r>
          </a:p>
          <a:p>
            <a:r>
              <a:rPr lang="en-US" i="1" dirty="0" smtClean="0">
                <a:solidFill>
                  <a:srgbClr val="7E0007"/>
                </a:solidFill>
                <a:ea typeface="ＭＳ Ｐゴシック" charset="-128"/>
                <a:cs typeface="ＭＳ Ｐゴシック" charset="-128"/>
              </a:rPr>
              <a:t>Structural equivalence</a:t>
            </a:r>
            <a:r>
              <a:rPr lang="en-US" i="1" dirty="0" smtClean="0">
                <a:ea typeface="ＭＳ Ｐゴシック" charset="-128"/>
                <a:cs typeface="ＭＳ Ｐゴシック" charset="-128"/>
              </a:rPr>
              <a:t>: </a:t>
            </a:r>
            <a:r>
              <a:rPr lang="en-US" dirty="0" smtClean="0">
                <a:ea typeface="ＭＳ Ｐゴシック" charset="-128"/>
                <a:cs typeface="ＭＳ Ｐゴシック" charset="-128"/>
              </a:rPr>
              <a:t>two types are equivalent </a:t>
            </a:r>
            <a:r>
              <a:rPr lang="en-US" dirty="0" err="1" smtClean="0">
                <a:ea typeface="ＭＳ Ｐゴシック" charset="-128"/>
                <a:cs typeface="ＭＳ Ｐゴシック" charset="-128"/>
              </a:rPr>
              <a:t>iff</a:t>
            </a:r>
            <a:r>
              <a:rPr lang="en-US" dirty="0" smtClean="0">
                <a:ea typeface="ＭＳ Ｐゴシック" charset="-128"/>
                <a:cs typeface="ＭＳ Ｐゴシック" charset="-128"/>
              </a:rPr>
              <a:t> they have the same structure (after substituting type expressions for type names) </a:t>
            </a:r>
          </a:p>
          <a:p>
            <a:pPr lvl="1"/>
            <a:r>
              <a:rPr lang="en-US" dirty="0" err="1" smtClean="0"/>
              <a:t>s</a:t>
            </a:r>
            <a:r>
              <a:rPr lang="en-US" dirty="0" smtClean="0"/>
              <a:t> </a:t>
            </a:r>
            <a:r>
              <a:rPr lang="en-US" dirty="0" smtClean="0">
                <a:latin typeface="Symbol" charset="2"/>
                <a:ea typeface="Symbol" charset="2"/>
                <a:cs typeface="Symbol" charset="2"/>
              </a:rPr>
              <a:t>º</a:t>
            </a:r>
            <a:r>
              <a:rPr lang="en-US" dirty="0" smtClean="0"/>
              <a:t> </a:t>
            </a:r>
            <a:r>
              <a:rPr lang="en-US" dirty="0" err="1" smtClean="0"/>
              <a:t>t</a:t>
            </a:r>
            <a:r>
              <a:rPr lang="en-US" dirty="0" smtClean="0"/>
              <a:t> </a:t>
            </a:r>
            <a:r>
              <a:rPr lang="en-US" dirty="0" err="1" smtClean="0"/>
              <a:t>iff</a:t>
            </a:r>
            <a:r>
              <a:rPr lang="en-US" dirty="0" smtClean="0"/>
              <a:t> </a:t>
            </a:r>
            <a:r>
              <a:rPr lang="en-US" dirty="0" err="1" smtClean="0"/>
              <a:t>s</a:t>
            </a:r>
            <a:r>
              <a:rPr lang="en-US" dirty="0" smtClean="0"/>
              <a:t> and </a:t>
            </a:r>
            <a:r>
              <a:rPr lang="en-US" dirty="0" err="1" smtClean="0"/>
              <a:t>t</a:t>
            </a:r>
            <a:r>
              <a:rPr lang="en-US" dirty="0" smtClean="0"/>
              <a:t> are the same basic types </a:t>
            </a:r>
          </a:p>
          <a:p>
            <a:pPr lvl="1"/>
            <a:r>
              <a:rPr lang="en-US" dirty="0" smtClean="0"/>
              <a:t>array(s</a:t>
            </a:r>
            <a:r>
              <a:rPr lang="en-US" baseline="-25000" dirty="0" smtClean="0"/>
              <a:t>1</a:t>
            </a:r>
            <a:r>
              <a:rPr lang="en-US" dirty="0" smtClean="0"/>
              <a:t>,s</a:t>
            </a:r>
            <a:r>
              <a:rPr lang="en-US" baseline="-25000" dirty="0" smtClean="0"/>
              <a:t>2</a:t>
            </a:r>
            <a:r>
              <a:rPr lang="en-US" dirty="0" smtClean="0"/>
              <a:t>) </a:t>
            </a:r>
            <a:r>
              <a:rPr lang="en-US" dirty="0" smtClean="0">
                <a:latin typeface="Symbol" charset="2"/>
                <a:ea typeface="Symbol" charset="2"/>
                <a:cs typeface="Symbol" charset="2"/>
              </a:rPr>
              <a:t>º </a:t>
            </a:r>
            <a:r>
              <a:rPr lang="en-US" dirty="0" smtClean="0"/>
              <a:t>array(t</a:t>
            </a:r>
            <a:r>
              <a:rPr lang="en-US" baseline="-25000" dirty="0" smtClean="0"/>
              <a:t>1</a:t>
            </a:r>
            <a:r>
              <a:rPr lang="en-US" dirty="0" smtClean="0"/>
              <a:t>,t</a:t>
            </a:r>
            <a:r>
              <a:rPr lang="en-US" baseline="-25000" dirty="0" smtClean="0"/>
              <a:t>2</a:t>
            </a:r>
            <a:r>
              <a:rPr lang="en-US" dirty="0" smtClean="0"/>
              <a:t>) </a:t>
            </a:r>
            <a:r>
              <a:rPr lang="en-US" dirty="0" err="1" smtClean="0"/>
              <a:t>iff</a:t>
            </a:r>
            <a:r>
              <a:rPr lang="en-US" dirty="0" smtClean="0"/>
              <a:t> s</a:t>
            </a:r>
            <a:r>
              <a:rPr lang="en-US" baseline="-25000" dirty="0" smtClean="0"/>
              <a:t>1 </a:t>
            </a:r>
            <a:r>
              <a:rPr lang="en-US" dirty="0" smtClean="0">
                <a:latin typeface="Symbol" charset="2"/>
                <a:ea typeface="Symbol" charset="2"/>
                <a:cs typeface="Symbol" charset="2"/>
              </a:rPr>
              <a:t>º </a:t>
            </a:r>
            <a:r>
              <a:rPr lang="en-US" dirty="0" smtClean="0"/>
              <a:t>t</a:t>
            </a:r>
            <a:r>
              <a:rPr lang="en-US" baseline="-25000" dirty="0" smtClean="0"/>
              <a:t>1</a:t>
            </a:r>
            <a:r>
              <a:rPr lang="en-US" dirty="0" smtClean="0"/>
              <a:t> and s</a:t>
            </a:r>
            <a:r>
              <a:rPr lang="en-US" baseline="-25000" dirty="0" smtClean="0"/>
              <a:t>2</a:t>
            </a:r>
            <a:r>
              <a:rPr lang="en-US" dirty="0" smtClean="0">
                <a:latin typeface="Symbol" charset="2"/>
                <a:ea typeface="Symbol" charset="2"/>
                <a:cs typeface="Symbol" charset="2"/>
              </a:rPr>
              <a:t> º </a:t>
            </a:r>
            <a:r>
              <a:rPr lang="en-US" dirty="0" smtClean="0"/>
              <a:t>t</a:t>
            </a:r>
            <a:r>
              <a:rPr lang="en-US" baseline="-25000" dirty="0" smtClean="0"/>
              <a:t>2</a:t>
            </a:r>
            <a:endParaRPr lang="en-US" dirty="0" smtClean="0"/>
          </a:p>
          <a:p>
            <a:pPr lvl="1"/>
            <a:r>
              <a:rPr lang="en-US" dirty="0" smtClean="0"/>
              <a:t>s</a:t>
            </a:r>
            <a:r>
              <a:rPr lang="en-US" baseline="-25000" dirty="0" smtClean="0"/>
              <a:t>1</a:t>
            </a:r>
            <a:r>
              <a:rPr lang="en-US" dirty="0" smtClean="0"/>
              <a:t> × s</a:t>
            </a:r>
            <a:r>
              <a:rPr lang="en-US" baseline="-25000" dirty="0" smtClean="0"/>
              <a:t>2</a:t>
            </a:r>
            <a:r>
              <a:rPr lang="en-US" dirty="0" smtClean="0"/>
              <a:t> </a:t>
            </a:r>
            <a:r>
              <a:rPr lang="en-US" dirty="0" smtClean="0">
                <a:latin typeface="Symbol" charset="2"/>
                <a:ea typeface="Symbol" charset="2"/>
                <a:cs typeface="Symbol" charset="2"/>
              </a:rPr>
              <a:t>º </a:t>
            </a:r>
            <a:r>
              <a:rPr lang="en-US" dirty="0" smtClean="0"/>
              <a:t>t</a:t>
            </a:r>
            <a:r>
              <a:rPr lang="en-US" baseline="-25000" dirty="0" smtClean="0"/>
              <a:t>1</a:t>
            </a:r>
            <a:r>
              <a:rPr lang="en-US" dirty="0" smtClean="0"/>
              <a:t> × t</a:t>
            </a:r>
            <a:r>
              <a:rPr lang="en-US" baseline="-25000" dirty="0" smtClean="0"/>
              <a:t>2</a:t>
            </a:r>
            <a:r>
              <a:rPr lang="en-US" dirty="0" smtClean="0"/>
              <a:t> </a:t>
            </a:r>
            <a:r>
              <a:rPr lang="en-US" dirty="0" err="1" smtClean="0"/>
              <a:t>iff</a:t>
            </a:r>
            <a:r>
              <a:rPr lang="en-US" dirty="0" smtClean="0"/>
              <a:t> s</a:t>
            </a:r>
            <a:r>
              <a:rPr lang="en-US" baseline="-25000" dirty="0" smtClean="0"/>
              <a:t>1 </a:t>
            </a:r>
            <a:r>
              <a:rPr lang="en-US" dirty="0" smtClean="0">
                <a:latin typeface="Symbol" charset="2"/>
                <a:ea typeface="Symbol" charset="2"/>
                <a:cs typeface="Symbol" charset="2"/>
              </a:rPr>
              <a:t>º </a:t>
            </a:r>
            <a:r>
              <a:rPr lang="en-US" dirty="0" smtClean="0"/>
              <a:t>t</a:t>
            </a:r>
            <a:r>
              <a:rPr lang="en-US" baseline="-25000" dirty="0" smtClean="0"/>
              <a:t>1</a:t>
            </a:r>
            <a:r>
              <a:rPr lang="en-US" dirty="0" smtClean="0"/>
              <a:t> and s</a:t>
            </a:r>
            <a:r>
              <a:rPr lang="en-US" baseline="-25000" dirty="0" smtClean="0"/>
              <a:t>2</a:t>
            </a:r>
            <a:r>
              <a:rPr lang="en-US" dirty="0" smtClean="0">
                <a:latin typeface="Symbol" charset="2"/>
                <a:ea typeface="Symbol" charset="2"/>
                <a:cs typeface="Symbol" charset="2"/>
              </a:rPr>
              <a:t> º </a:t>
            </a:r>
            <a:r>
              <a:rPr lang="en-US" dirty="0" smtClean="0"/>
              <a:t>t</a:t>
            </a:r>
            <a:r>
              <a:rPr lang="en-US" baseline="-25000" dirty="0" smtClean="0"/>
              <a:t>2</a:t>
            </a:r>
            <a:endParaRPr lang="en-US" dirty="0" smtClean="0"/>
          </a:p>
          <a:p>
            <a:pPr lvl="1"/>
            <a:r>
              <a:rPr lang="en-US" dirty="0" err="1" smtClean="0"/>
              <a:t>pointer(s</a:t>
            </a:r>
            <a:r>
              <a:rPr lang="en-US" dirty="0" smtClean="0"/>
              <a:t>) </a:t>
            </a:r>
            <a:r>
              <a:rPr lang="en-US" dirty="0" smtClean="0">
                <a:latin typeface="Symbol" charset="2"/>
                <a:ea typeface="Symbol" charset="2"/>
                <a:cs typeface="Symbol" charset="2"/>
              </a:rPr>
              <a:t>º </a:t>
            </a:r>
            <a:r>
              <a:rPr lang="en-US" dirty="0" smtClean="0"/>
              <a:t>pointer (</a:t>
            </a:r>
            <a:r>
              <a:rPr lang="en-US" dirty="0" err="1" smtClean="0"/>
              <a:t>t</a:t>
            </a:r>
            <a:r>
              <a:rPr lang="en-US" dirty="0" smtClean="0"/>
              <a:t>) </a:t>
            </a:r>
            <a:r>
              <a:rPr lang="en-US" dirty="0" err="1" smtClean="0"/>
              <a:t>iff</a:t>
            </a:r>
            <a:r>
              <a:rPr lang="en-US" dirty="0" smtClean="0"/>
              <a:t> </a:t>
            </a:r>
            <a:r>
              <a:rPr lang="en-US" dirty="0" err="1" smtClean="0"/>
              <a:t>s</a:t>
            </a:r>
            <a:r>
              <a:rPr lang="en-US" baseline="-25000" dirty="0" smtClean="0"/>
              <a:t> </a:t>
            </a:r>
            <a:r>
              <a:rPr lang="en-US" dirty="0" smtClean="0">
                <a:latin typeface="Symbol" charset="2"/>
                <a:ea typeface="Symbol" charset="2"/>
                <a:cs typeface="Symbol" charset="2"/>
              </a:rPr>
              <a:t>º </a:t>
            </a:r>
            <a:r>
              <a:rPr lang="en-US" dirty="0" err="1" smtClean="0"/>
              <a:t>t</a:t>
            </a:r>
            <a:endParaRPr lang="en-US" baseline="-25000" dirty="0" smtClean="0"/>
          </a:p>
          <a:p>
            <a:pPr lvl="1"/>
            <a:r>
              <a:rPr lang="en-US" dirty="0" smtClean="0"/>
              <a:t>s</a:t>
            </a:r>
            <a:r>
              <a:rPr lang="en-US" baseline="-25000" dirty="0" smtClean="0"/>
              <a:t>1</a:t>
            </a:r>
            <a:r>
              <a:rPr lang="en-US" dirty="0" smtClean="0"/>
              <a:t> </a:t>
            </a:r>
            <a:r>
              <a:rPr lang="en-US" dirty="0" err="1" smtClean="0">
                <a:sym typeface="Symbol" charset="2"/>
              </a:rPr>
              <a:t></a:t>
            </a:r>
            <a:r>
              <a:rPr lang="en-US" dirty="0" smtClean="0"/>
              <a:t> s</a:t>
            </a:r>
            <a:r>
              <a:rPr lang="en-US" baseline="-25000" dirty="0" smtClean="0"/>
              <a:t>2</a:t>
            </a:r>
            <a:r>
              <a:rPr lang="en-US" dirty="0" smtClean="0"/>
              <a:t> </a:t>
            </a:r>
            <a:r>
              <a:rPr lang="en-US" dirty="0" smtClean="0">
                <a:latin typeface="Symbol" charset="2"/>
                <a:ea typeface="Symbol" charset="2"/>
                <a:cs typeface="Symbol" charset="2"/>
              </a:rPr>
              <a:t>º </a:t>
            </a:r>
            <a:r>
              <a:rPr lang="en-US" dirty="0" smtClean="0"/>
              <a:t>t</a:t>
            </a:r>
            <a:r>
              <a:rPr lang="en-US" baseline="-25000" dirty="0" smtClean="0"/>
              <a:t>1</a:t>
            </a:r>
            <a:r>
              <a:rPr lang="en-US" dirty="0" smtClean="0"/>
              <a:t> </a:t>
            </a:r>
            <a:r>
              <a:rPr lang="en-US" dirty="0" err="1" smtClean="0">
                <a:sym typeface="Symbol" charset="2"/>
              </a:rPr>
              <a:t></a:t>
            </a:r>
            <a:r>
              <a:rPr lang="en-US" dirty="0" smtClean="0"/>
              <a:t> t</a:t>
            </a:r>
            <a:r>
              <a:rPr lang="en-US" baseline="-25000" dirty="0" smtClean="0"/>
              <a:t>2</a:t>
            </a:r>
            <a:r>
              <a:rPr lang="en-US" dirty="0" smtClean="0"/>
              <a:t> </a:t>
            </a:r>
            <a:r>
              <a:rPr lang="en-US" dirty="0" err="1" smtClean="0"/>
              <a:t>iff</a:t>
            </a:r>
            <a:r>
              <a:rPr lang="en-US" dirty="0" smtClean="0"/>
              <a:t> s</a:t>
            </a:r>
            <a:r>
              <a:rPr lang="en-US" baseline="-25000" dirty="0" smtClean="0"/>
              <a:t>1 </a:t>
            </a:r>
            <a:r>
              <a:rPr lang="en-US" dirty="0" smtClean="0">
                <a:latin typeface="Symbol" charset="2"/>
                <a:ea typeface="Symbol" charset="2"/>
                <a:cs typeface="Symbol" charset="2"/>
              </a:rPr>
              <a:t>º </a:t>
            </a:r>
            <a:r>
              <a:rPr lang="en-US" dirty="0" smtClean="0"/>
              <a:t>t</a:t>
            </a:r>
            <a:r>
              <a:rPr lang="en-US" baseline="-25000" dirty="0" smtClean="0"/>
              <a:t>1</a:t>
            </a:r>
            <a:r>
              <a:rPr lang="en-US" dirty="0" smtClean="0"/>
              <a:t> and s</a:t>
            </a:r>
            <a:r>
              <a:rPr lang="en-US" baseline="-25000" dirty="0" smtClean="0"/>
              <a:t>2</a:t>
            </a:r>
            <a:r>
              <a:rPr lang="en-US" dirty="0" smtClean="0">
                <a:latin typeface="Symbol" charset="2"/>
                <a:ea typeface="Symbol" charset="2"/>
                <a:cs typeface="Symbol" charset="2"/>
              </a:rPr>
              <a:t> º </a:t>
            </a:r>
            <a:r>
              <a:rPr lang="en-US" dirty="0" smtClean="0"/>
              <a:t>t</a:t>
            </a:r>
            <a:r>
              <a:rPr lang="en-US" baseline="-25000" dirty="0" smtClean="0"/>
              <a:t>2</a:t>
            </a:r>
            <a:endParaRPr lang="en-US" dirty="0" smtClean="0"/>
          </a:p>
        </p:txBody>
      </p:sp>
      <p:sp>
        <p:nvSpPr>
          <p:cNvPr id="51204" name="Date Placeholder 2"/>
          <p:cNvSpPr>
            <a:spLocks noGrp="1"/>
          </p:cNvSpPr>
          <p:nvPr>
            <p:ph type="dt" sz="quarter" idx="10"/>
          </p:nvPr>
        </p:nvSpPr>
        <p:spPr>
          <a:noFill/>
        </p:spPr>
        <p:txBody>
          <a:bodyPr/>
          <a:lstStyle/>
          <a:p>
            <a:r>
              <a:rPr lang="en-US" smtClean="0"/>
              <a:t>© Oscar Nierstrasz</a:t>
            </a:r>
            <a:endParaRPr lang="de-CH" smtClean="0"/>
          </a:p>
        </p:txBody>
      </p:sp>
      <p:sp>
        <p:nvSpPr>
          <p:cNvPr id="51205" name="Footer Placeholder 3"/>
          <p:cNvSpPr>
            <a:spLocks noGrp="1"/>
          </p:cNvSpPr>
          <p:nvPr>
            <p:ph type="ftr" sz="quarter" idx="11"/>
          </p:nvPr>
        </p:nvSpPr>
        <p:spPr>
          <a:noFill/>
        </p:spPr>
        <p:txBody>
          <a:bodyPr/>
          <a:lstStyle/>
          <a:p>
            <a:r>
              <a:rPr lang="en-US" smtClean="0"/>
              <a:t>Semantic Analysis</a:t>
            </a:r>
            <a:endParaRPr lang="de-CH" smtClean="0"/>
          </a:p>
        </p:txBody>
      </p:sp>
      <p:sp>
        <p:nvSpPr>
          <p:cNvPr id="51206" name="Slide Number Placeholder 4"/>
          <p:cNvSpPr>
            <a:spLocks noGrp="1"/>
          </p:cNvSpPr>
          <p:nvPr>
            <p:ph type="sldNum" sz="quarter" idx="12"/>
          </p:nvPr>
        </p:nvSpPr>
        <p:spPr>
          <a:noFill/>
        </p:spPr>
        <p:txBody>
          <a:bodyPr/>
          <a:lstStyle/>
          <a:p>
            <a:fld id="{7DA829D8-D4A0-0847-89AB-C5D4D2D4B2FF}" type="slidenum">
              <a:rPr lang="de-CH" smtClean="0"/>
              <a:pPr/>
              <a:t>30</a:t>
            </a:fld>
            <a:endParaRPr lang="de-CH" sz="1400" smtClean="0">
              <a:solidFill>
                <a:srgbClr val="7E7E7E"/>
              </a:solidFill>
              <a:latin typeface="Time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ea typeface="ＭＳ Ｐゴシック" charset="-128"/>
                <a:cs typeface="ＭＳ Ｐゴシック" charset="-128"/>
              </a:rPr>
              <a:t>Type compatibility: example</a:t>
            </a:r>
          </a:p>
        </p:txBody>
      </p:sp>
      <p:sp>
        <p:nvSpPr>
          <p:cNvPr id="52227" name="Content Placeholder 2"/>
          <p:cNvSpPr>
            <a:spLocks noGrp="1"/>
          </p:cNvSpPr>
          <p:nvPr>
            <p:ph idx="1"/>
          </p:nvPr>
        </p:nvSpPr>
        <p:spPr/>
        <p:txBody>
          <a:bodyPr/>
          <a:lstStyle/>
          <a:p>
            <a:pPr>
              <a:buFont typeface="Helvetica CE" charset="0"/>
              <a:buNone/>
            </a:pPr>
            <a:r>
              <a:rPr lang="en-US" sz="2000" dirty="0" smtClean="0">
                <a:ea typeface="ＭＳ Ｐゴシック" charset="-128"/>
                <a:cs typeface="ＭＳ Ｐゴシック" charset="-128"/>
              </a:rPr>
              <a:t>Consider:</a:t>
            </a:r>
          </a:p>
          <a:p>
            <a:pPr lvl="1">
              <a:buFont typeface="Helvetica CE" charset="0"/>
              <a:buNone/>
            </a:pPr>
            <a:r>
              <a:rPr lang="en-US" sz="1600" dirty="0" smtClean="0">
                <a:latin typeface="Courier" charset="0"/>
                <a:ea typeface="Courier" charset="0"/>
                <a:cs typeface="Courier" charset="0"/>
              </a:rPr>
              <a:t>type link = ^cell</a:t>
            </a:r>
          </a:p>
          <a:p>
            <a:pPr lvl="1">
              <a:buFont typeface="Helvetica CE" charset="0"/>
              <a:buNone/>
            </a:pPr>
            <a:r>
              <a:rPr lang="en-US" sz="1600" dirty="0" err="1" smtClean="0">
                <a:latin typeface="Courier" charset="0"/>
                <a:ea typeface="Courier" charset="0"/>
                <a:cs typeface="Courier" charset="0"/>
              </a:rPr>
              <a:t>var</a:t>
            </a:r>
            <a:r>
              <a:rPr lang="en-US" sz="1600" dirty="0" smtClean="0">
                <a:latin typeface="Courier" charset="0"/>
                <a:ea typeface="Courier" charset="0"/>
                <a:cs typeface="Courier" charset="0"/>
              </a:rPr>
              <a:t> next : link;</a:t>
            </a:r>
          </a:p>
          <a:p>
            <a:pPr lvl="1">
              <a:buNone/>
            </a:pPr>
            <a:r>
              <a:rPr lang="en-US" sz="1600" dirty="0" err="1" smtClean="0">
                <a:latin typeface="Courier" charset="0"/>
                <a:ea typeface="Courier" charset="0"/>
                <a:cs typeface="Courier" charset="0"/>
              </a:rPr>
              <a:t>var</a:t>
            </a:r>
            <a:r>
              <a:rPr lang="en-US" sz="1600" dirty="0" smtClean="0">
                <a:latin typeface="Courier" charset="0"/>
                <a:ea typeface="Courier" charset="0"/>
                <a:cs typeface="Courier" charset="0"/>
              </a:rPr>
              <a:t> last : link;</a:t>
            </a:r>
          </a:p>
          <a:p>
            <a:pPr lvl="1">
              <a:buNone/>
            </a:pPr>
            <a:r>
              <a:rPr lang="en-US" sz="1600" dirty="0" err="1" smtClean="0">
                <a:latin typeface="Courier" charset="0"/>
                <a:ea typeface="Courier" charset="0"/>
                <a:cs typeface="Courier" charset="0"/>
              </a:rPr>
              <a:t>var</a:t>
            </a:r>
            <a:r>
              <a:rPr lang="en-US" sz="1600" dirty="0" smtClean="0">
                <a:latin typeface="Courier" charset="0"/>
                <a:ea typeface="Courier" charset="0"/>
                <a:cs typeface="Courier" charset="0"/>
              </a:rPr>
              <a:t> </a:t>
            </a:r>
            <a:r>
              <a:rPr lang="en-US" sz="1600" dirty="0" err="1" smtClean="0">
                <a:latin typeface="Courier" charset="0"/>
                <a:ea typeface="Courier" charset="0"/>
                <a:cs typeface="Courier" charset="0"/>
              </a:rPr>
              <a:t>p</a:t>
            </a:r>
            <a:r>
              <a:rPr lang="en-US" sz="1600" dirty="0" smtClean="0">
                <a:latin typeface="Courier" charset="0"/>
                <a:ea typeface="Courier" charset="0"/>
                <a:cs typeface="Courier" charset="0"/>
              </a:rPr>
              <a:t> : ^cell;</a:t>
            </a:r>
          </a:p>
          <a:p>
            <a:pPr lvl="1">
              <a:buNone/>
            </a:pPr>
            <a:r>
              <a:rPr lang="en-US" sz="1600" dirty="0" err="1" smtClean="0">
                <a:latin typeface="Courier" charset="0"/>
                <a:ea typeface="Courier" charset="0"/>
                <a:cs typeface="Courier" charset="0"/>
              </a:rPr>
              <a:t>var</a:t>
            </a:r>
            <a:r>
              <a:rPr lang="en-US" sz="1600" dirty="0" smtClean="0">
                <a:latin typeface="Courier" charset="0"/>
                <a:ea typeface="Courier" charset="0"/>
                <a:cs typeface="Courier" charset="0"/>
              </a:rPr>
              <a:t> </a:t>
            </a:r>
            <a:r>
              <a:rPr lang="en-US" sz="1600" dirty="0" err="1" smtClean="0">
                <a:latin typeface="Courier" charset="0"/>
                <a:ea typeface="Courier" charset="0"/>
                <a:cs typeface="Courier" charset="0"/>
              </a:rPr>
              <a:t>q</a:t>
            </a:r>
            <a:r>
              <a:rPr lang="en-US" sz="1600" dirty="0" smtClean="0">
                <a:latin typeface="Courier" charset="0"/>
                <a:ea typeface="Courier" charset="0"/>
                <a:cs typeface="Courier" charset="0"/>
              </a:rPr>
              <a:t>, </a:t>
            </a:r>
            <a:r>
              <a:rPr lang="en-US" sz="1600" dirty="0" err="1" smtClean="0">
                <a:latin typeface="Courier" charset="0"/>
                <a:ea typeface="Courier" charset="0"/>
                <a:cs typeface="Courier" charset="0"/>
              </a:rPr>
              <a:t>r</a:t>
            </a:r>
            <a:r>
              <a:rPr lang="en-US" sz="1600" dirty="0" smtClean="0">
                <a:latin typeface="Courier" charset="0"/>
                <a:ea typeface="Courier" charset="0"/>
                <a:cs typeface="Courier" charset="0"/>
              </a:rPr>
              <a:t> : ^cell;</a:t>
            </a:r>
            <a:endParaRPr lang="en-US" dirty="0" smtClean="0"/>
          </a:p>
          <a:p>
            <a:pPr>
              <a:buFont typeface="Helvetica CE" charset="0"/>
              <a:buNone/>
            </a:pPr>
            <a:r>
              <a:rPr lang="en-US" sz="2000" dirty="0" smtClean="0">
                <a:ea typeface="ＭＳ Ｐゴシック" charset="-128"/>
                <a:cs typeface="ＭＳ Ｐゴシック" charset="-128"/>
              </a:rPr>
              <a:t>Under name equivalence: </a:t>
            </a:r>
          </a:p>
          <a:p>
            <a:pPr lvl="1"/>
            <a:r>
              <a:rPr lang="en-US" sz="1600" dirty="0" smtClean="0">
                <a:latin typeface="Courier" charset="0"/>
                <a:ea typeface="Courier" charset="0"/>
                <a:cs typeface="Courier" charset="0"/>
              </a:rPr>
              <a:t>next </a:t>
            </a:r>
            <a:r>
              <a:rPr lang="en-US" sz="1600" dirty="0" smtClean="0"/>
              <a:t>and </a:t>
            </a:r>
            <a:r>
              <a:rPr lang="en-US" sz="1600" dirty="0" smtClean="0">
                <a:latin typeface="Courier" charset="0"/>
                <a:ea typeface="Courier" charset="0"/>
                <a:cs typeface="Courier" charset="0"/>
              </a:rPr>
              <a:t>last </a:t>
            </a:r>
            <a:r>
              <a:rPr lang="en-US" sz="1600" dirty="0" smtClean="0"/>
              <a:t>have the same type </a:t>
            </a:r>
          </a:p>
          <a:p>
            <a:pPr lvl="1"/>
            <a:r>
              <a:rPr lang="en-US" sz="1600" dirty="0" err="1" smtClean="0">
                <a:latin typeface="Courier" charset="0"/>
                <a:ea typeface="Courier" charset="0"/>
                <a:cs typeface="Courier" charset="0"/>
              </a:rPr>
              <a:t>p</a:t>
            </a:r>
            <a:r>
              <a:rPr lang="en-US" sz="1600" dirty="0" smtClean="0"/>
              <a:t>, </a:t>
            </a:r>
            <a:r>
              <a:rPr lang="en-US" sz="1600" dirty="0" err="1" smtClean="0">
                <a:latin typeface="Courier" charset="0"/>
                <a:ea typeface="Courier" charset="0"/>
                <a:cs typeface="Courier" charset="0"/>
              </a:rPr>
              <a:t>q</a:t>
            </a:r>
            <a:r>
              <a:rPr lang="en-US" sz="1600" dirty="0" smtClean="0"/>
              <a:t> and </a:t>
            </a:r>
            <a:r>
              <a:rPr lang="en-US" sz="1600" dirty="0" err="1" smtClean="0">
                <a:latin typeface="Courier" charset="0"/>
                <a:ea typeface="Courier" charset="0"/>
                <a:cs typeface="Courier" charset="0"/>
              </a:rPr>
              <a:t>r</a:t>
            </a:r>
            <a:r>
              <a:rPr lang="en-US" sz="1600" dirty="0" smtClean="0"/>
              <a:t> have the same type </a:t>
            </a:r>
          </a:p>
          <a:p>
            <a:pPr lvl="1"/>
            <a:r>
              <a:rPr lang="en-US" sz="1600" dirty="0" err="1" smtClean="0">
                <a:latin typeface="Courier" charset="0"/>
                <a:ea typeface="Courier" charset="0"/>
                <a:cs typeface="Courier" charset="0"/>
              </a:rPr>
              <a:t>p</a:t>
            </a:r>
            <a:r>
              <a:rPr lang="en-US" sz="1600" dirty="0" smtClean="0"/>
              <a:t> and </a:t>
            </a:r>
            <a:r>
              <a:rPr lang="en-US" sz="1600" dirty="0" smtClean="0">
                <a:latin typeface="Courier" charset="0"/>
                <a:ea typeface="Courier" charset="0"/>
                <a:cs typeface="Courier" charset="0"/>
              </a:rPr>
              <a:t>next </a:t>
            </a:r>
            <a:r>
              <a:rPr lang="en-US" sz="1600" dirty="0" smtClean="0"/>
              <a:t>have different type </a:t>
            </a:r>
            <a:endParaRPr lang="en-US" dirty="0" smtClean="0"/>
          </a:p>
          <a:p>
            <a:pPr>
              <a:buFont typeface="Helvetica CE" charset="0"/>
              <a:buNone/>
            </a:pPr>
            <a:r>
              <a:rPr lang="en-US" sz="2000" dirty="0" smtClean="0">
                <a:ea typeface="ＭＳ Ｐゴシック" charset="-128"/>
                <a:cs typeface="ＭＳ Ｐゴシック" charset="-128"/>
              </a:rPr>
              <a:t>Under structural equivalence all variables have the same type </a:t>
            </a:r>
          </a:p>
          <a:p>
            <a:pPr>
              <a:buFont typeface="Helvetica CE" charset="0"/>
              <a:buNone/>
            </a:pPr>
            <a:r>
              <a:rPr lang="en-US" sz="2000" dirty="0" smtClean="0">
                <a:ea typeface="ＭＳ Ｐゴシック" charset="-128"/>
                <a:cs typeface="ＭＳ Ｐゴシック" charset="-128"/>
              </a:rPr>
              <a:t>Ada/Pascal/Modula-2 are somewhat confusing: they treat distinct type definitions as distinct types, so </a:t>
            </a:r>
          </a:p>
          <a:p>
            <a:pPr lvl="1"/>
            <a:r>
              <a:rPr lang="en-US" sz="1600" dirty="0" err="1" smtClean="0">
                <a:latin typeface="Courier" charset="0"/>
                <a:ea typeface="Courier" charset="0"/>
                <a:cs typeface="Courier" charset="0"/>
              </a:rPr>
              <a:t>p</a:t>
            </a:r>
            <a:r>
              <a:rPr lang="en-US" sz="1600" dirty="0" smtClean="0"/>
              <a:t> has different type from </a:t>
            </a:r>
            <a:r>
              <a:rPr lang="en-US" sz="1600" dirty="0" err="1" smtClean="0">
                <a:latin typeface="Courier" charset="0"/>
                <a:ea typeface="Courier" charset="0"/>
                <a:cs typeface="Courier" charset="0"/>
              </a:rPr>
              <a:t>q</a:t>
            </a:r>
            <a:r>
              <a:rPr lang="en-US" sz="1600" dirty="0" smtClean="0"/>
              <a:t> and </a:t>
            </a:r>
            <a:r>
              <a:rPr lang="en-US" sz="1600" dirty="0" err="1" smtClean="0">
                <a:latin typeface="Courier" charset="0"/>
                <a:ea typeface="Courier" charset="0"/>
                <a:cs typeface="Courier" charset="0"/>
              </a:rPr>
              <a:t>r</a:t>
            </a:r>
            <a:r>
              <a:rPr lang="en-US" sz="1600" dirty="0" smtClean="0"/>
              <a:t> (!)</a:t>
            </a:r>
          </a:p>
        </p:txBody>
      </p:sp>
      <p:sp>
        <p:nvSpPr>
          <p:cNvPr id="52228" name="Date Placeholder 3"/>
          <p:cNvSpPr>
            <a:spLocks noGrp="1"/>
          </p:cNvSpPr>
          <p:nvPr>
            <p:ph type="dt" sz="quarter" idx="10"/>
          </p:nvPr>
        </p:nvSpPr>
        <p:spPr>
          <a:noFill/>
        </p:spPr>
        <p:txBody>
          <a:bodyPr/>
          <a:lstStyle/>
          <a:p>
            <a:r>
              <a:rPr lang="en-US" smtClean="0"/>
              <a:t>© Oscar Nierstrasz</a:t>
            </a:r>
            <a:endParaRPr lang="de-CH" smtClean="0"/>
          </a:p>
        </p:txBody>
      </p:sp>
      <p:sp>
        <p:nvSpPr>
          <p:cNvPr id="52229" name="Footer Placeholder 4"/>
          <p:cNvSpPr>
            <a:spLocks noGrp="1"/>
          </p:cNvSpPr>
          <p:nvPr>
            <p:ph type="ftr" sz="quarter" idx="11"/>
          </p:nvPr>
        </p:nvSpPr>
        <p:spPr>
          <a:noFill/>
        </p:spPr>
        <p:txBody>
          <a:bodyPr/>
          <a:lstStyle/>
          <a:p>
            <a:r>
              <a:rPr lang="en-US" smtClean="0"/>
              <a:t>Semantic Analysis</a:t>
            </a:r>
            <a:endParaRPr lang="de-CH" smtClean="0"/>
          </a:p>
        </p:txBody>
      </p:sp>
      <p:sp>
        <p:nvSpPr>
          <p:cNvPr id="52230" name="Slide Number Placeholder 5"/>
          <p:cNvSpPr>
            <a:spLocks noGrp="1"/>
          </p:cNvSpPr>
          <p:nvPr>
            <p:ph type="sldNum" sz="quarter" idx="12"/>
          </p:nvPr>
        </p:nvSpPr>
        <p:spPr>
          <a:noFill/>
        </p:spPr>
        <p:txBody>
          <a:bodyPr/>
          <a:lstStyle/>
          <a:p>
            <a:fld id="{CB0FC6FB-7BEC-B94B-95EB-153EC8653086}" type="slidenum">
              <a:rPr lang="de-CH" smtClean="0"/>
              <a:pPr/>
              <a:t>31</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ea typeface="ＭＳ Ｐゴシック" charset="-128"/>
                <a:cs typeface="ＭＳ Ｐゴシック" charset="-128"/>
              </a:rPr>
              <a:t>Type compatibility: Pascal-style name equivalence</a:t>
            </a:r>
          </a:p>
        </p:txBody>
      </p:sp>
      <p:sp>
        <p:nvSpPr>
          <p:cNvPr id="53251" name="Date Placeholder 3"/>
          <p:cNvSpPr>
            <a:spLocks noGrp="1"/>
          </p:cNvSpPr>
          <p:nvPr>
            <p:ph type="dt" sz="quarter" idx="10"/>
          </p:nvPr>
        </p:nvSpPr>
        <p:spPr>
          <a:noFill/>
        </p:spPr>
        <p:txBody>
          <a:bodyPr/>
          <a:lstStyle/>
          <a:p>
            <a:r>
              <a:rPr lang="en-US" smtClean="0"/>
              <a:t>© Oscar Nierstrasz</a:t>
            </a:r>
            <a:endParaRPr lang="de-CH" smtClean="0"/>
          </a:p>
        </p:txBody>
      </p:sp>
      <p:sp>
        <p:nvSpPr>
          <p:cNvPr id="53252" name="Footer Placeholder 4"/>
          <p:cNvSpPr>
            <a:spLocks noGrp="1"/>
          </p:cNvSpPr>
          <p:nvPr>
            <p:ph type="ftr" sz="quarter" idx="11"/>
          </p:nvPr>
        </p:nvSpPr>
        <p:spPr>
          <a:noFill/>
        </p:spPr>
        <p:txBody>
          <a:bodyPr/>
          <a:lstStyle/>
          <a:p>
            <a:r>
              <a:rPr lang="en-US" smtClean="0"/>
              <a:t>Semantic Analysis</a:t>
            </a:r>
            <a:endParaRPr lang="de-CH" smtClean="0"/>
          </a:p>
        </p:txBody>
      </p:sp>
      <p:sp>
        <p:nvSpPr>
          <p:cNvPr id="53253" name="Slide Number Placeholder 5"/>
          <p:cNvSpPr>
            <a:spLocks noGrp="1"/>
          </p:cNvSpPr>
          <p:nvPr>
            <p:ph type="sldNum" sz="quarter" idx="12"/>
          </p:nvPr>
        </p:nvSpPr>
        <p:spPr>
          <a:noFill/>
        </p:spPr>
        <p:txBody>
          <a:bodyPr/>
          <a:lstStyle/>
          <a:p>
            <a:fld id="{58984E32-7587-664D-8907-F7C7A1120F69}" type="slidenum">
              <a:rPr lang="de-CH" smtClean="0"/>
              <a:pPr/>
              <a:t>32</a:t>
            </a:fld>
            <a:endParaRPr lang="de-CH" sz="1400" smtClean="0">
              <a:solidFill>
                <a:srgbClr val="7E7E7E"/>
              </a:solidFill>
              <a:latin typeface="Times" charset="0"/>
            </a:endParaRPr>
          </a:p>
        </p:txBody>
      </p:sp>
      <p:sp>
        <p:nvSpPr>
          <p:cNvPr id="53254" name="TextBox 6"/>
          <p:cNvSpPr txBox="1">
            <a:spLocks noChangeArrowheads="1"/>
          </p:cNvSpPr>
          <p:nvPr/>
        </p:nvSpPr>
        <p:spPr bwMode="auto">
          <a:xfrm>
            <a:off x="762000" y="1676400"/>
            <a:ext cx="7686675" cy="1016000"/>
          </a:xfrm>
          <a:prstGeom prst="rect">
            <a:avLst/>
          </a:prstGeom>
          <a:noFill/>
          <a:ln w="9525">
            <a:noFill/>
            <a:miter lim="800000"/>
            <a:headEnd/>
            <a:tailEnd/>
          </a:ln>
        </p:spPr>
        <p:txBody>
          <a:bodyPr wrap="none">
            <a:prstTxWarp prst="textNoShape">
              <a:avLst/>
            </a:prstTxWarp>
            <a:spAutoFit/>
          </a:bodyPr>
          <a:lstStyle/>
          <a:p>
            <a:pPr marL="266700" indent="-266700"/>
            <a:r>
              <a:rPr lang="en-US" sz="2000" dirty="0"/>
              <a:t>Build compile-time structure called a </a:t>
            </a:r>
            <a:r>
              <a:rPr lang="en-US" sz="2000" i="1" dirty="0">
                <a:solidFill>
                  <a:srgbClr val="7E0007"/>
                </a:solidFill>
              </a:rPr>
              <a:t>type graph</a:t>
            </a:r>
            <a:r>
              <a:rPr lang="en-US" sz="2000" i="1" dirty="0"/>
              <a:t>:</a:t>
            </a:r>
          </a:p>
          <a:p>
            <a:pPr marL="266700" indent="-266700">
              <a:buFont typeface="Arial" charset="0"/>
              <a:buChar char="•"/>
            </a:pPr>
            <a:r>
              <a:rPr lang="en-US" sz="2000" dirty="0"/>
              <a:t>each constructor or basic type creates a node </a:t>
            </a:r>
          </a:p>
          <a:p>
            <a:pPr marL="266700" indent="-266700">
              <a:buFont typeface="Arial" charset="0"/>
              <a:buChar char="•"/>
            </a:pPr>
            <a:r>
              <a:rPr lang="en-US" sz="2000" dirty="0"/>
              <a:t>each name creates a leaf (associated with the type’s descriptor)</a:t>
            </a:r>
          </a:p>
        </p:txBody>
      </p:sp>
      <p:sp>
        <p:nvSpPr>
          <p:cNvPr id="53255" name="Rectangle 7"/>
          <p:cNvSpPr>
            <a:spLocks noChangeArrowheads="1"/>
          </p:cNvSpPr>
          <p:nvPr/>
        </p:nvSpPr>
        <p:spPr bwMode="auto">
          <a:xfrm>
            <a:off x="1828800" y="5638800"/>
            <a:ext cx="5562600" cy="708025"/>
          </a:xfrm>
          <a:prstGeom prst="rect">
            <a:avLst/>
          </a:prstGeom>
          <a:solidFill>
            <a:srgbClr val="F5F399"/>
          </a:solidFill>
          <a:ln w="9525">
            <a:noFill/>
            <a:miter lim="800000"/>
            <a:headEnd/>
            <a:tailEnd/>
          </a:ln>
        </p:spPr>
        <p:txBody>
          <a:bodyPr>
            <a:prstTxWarp prst="textNoShape">
              <a:avLst/>
            </a:prstTxWarp>
            <a:spAutoFit/>
          </a:bodyPr>
          <a:lstStyle/>
          <a:p>
            <a:pPr algn="ctr"/>
            <a:r>
              <a:rPr lang="en-US" sz="2000" i="1"/>
              <a:t>Type expressions are equivalent if they are represented by the same node in the graph </a:t>
            </a:r>
          </a:p>
        </p:txBody>
      </p:sp>
      <p:pic>
        <p:nvPicPr>
          <p:cNvPr id="53256" name="Picture 8" descr="palsberg-lec.png"/>
          <p:cNvPicPr>
            <a:picLocks noChangeAspect="1"/>
          </p:cNvPicPr>
          <p:nvPr/>
        </p:nvPicPr>
        <p:blipFill>
          <a:blip r:embed="rId2"/>
          <a:srcRect/>
          <a:stretch>
            <a:fillRect/>
          </a:stretch>
        </p:blipFill>
        <p:spPr bwMode="auto">
          <a:xfrm>
            <a:off x="1682750" y="2895600"/>
            <a:ext cx="5099050" cy="24384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ea typeface="ＭＳ Ｐゴシック" charset="-128"/>
                <a:cs typeface="ＭＳ Ｐゴシック" charset="-128"/>
              </a:rPr>
              <a:t>Type compatibility: recursive types</a:t>
            </a:r>
          </a:p>
        </p:txBody>
      </p:sp>
      <p:sp>
        <p:nvSpPr>
          <p:cNvPr id="54275" name="Date Placeholder 2"/>
          <p:cNvSpPr>
            <a:spLocks noGrp="1"/>
          </p:cNvSpPr>
          <p:nvPr>
            <p:ph type="dt" sz="quarter" idx="10"/>
          </p:nvPr>
        </p:nvSpPr>
        <p:spPr>
          <a:noFill/>
        </p:spPr>
        <p:txBody>
          <a:bodyPr/>
          <a:lstStyle/>
          <a:p>
            <a:r>
              <a:rPr lang="en-US" smtClean="0"/>
              <a:t>© Oscar Nierstrasz</a:t>
            </a:r>
            <a:endParaRPr lang="de-CH" smtClean="0"/>
          </a:p>
        </p:txBody>
      </p:sp>
      <p:sp>
        <p:nvSpPr>
          <p:cNvPr id="54276" name="Footer Placeholder 3"/>
          <p:cNvSpPr>
            <a:spLocks noGrp="1"/>
          </p:cNvSpPr>
          <p:nvPr>
            <p:ph type="ftr" sz="quarter" idx="11"/>
          </p:nvPr>
        </p:nvSpPr>
        <p:spPr>
          <a:noFill/>
        </p:spPr>
        <p:txBody>
          <a:bodyPr/>
          <a:lstStyle/>
          <a:p>
            <a:r>
              <a:rPr lang="en-US" smtClean="0"/>
              <a:t>Semantic Analysis</a:t>
            </a:r>
            <a:endParaRPr lang="de-CH" smtClean="0"/>
          </a:p>
        </p:txBody>
      </p:sp>
      <p:sp>
        <p:nvSpPr>
          <p:cNvPr id="54277" name="Slide Number Placeholder 4"/>
          <p:cNvSpPr>
            <a:spLocks noGrp="1"/>
          </p:cNvSpPr>
          <p:nvPr>
            <p:ph type="sldNum" sz="quarter" idx="12"/>
          </p:nvPr>
        </p:nvSpPr>
        <p:spPr>
          <a:noFill/>
        </p:spPr>
        <p:txBody>
          <a:bodyPr/>
          <a:lstStyle/>
          <a:p>
            <a:fld id="{3ACD8BBE-1BA3-9A4F-8F86-486195AB0DDF}" type="slidenum">
              <a:rPr lang="de-CH" smtClean="0"/>
              <a:pPr/>
              <a:t>33</a:t>
            </a:fld>
            <a:endParaRPr lang="de-CH" smtClean="0"/>
          </a:p>
        </p:txBody>
      </p:sp>
      <p:pic>
        <p:nvPicPr>
          <p:cNvPr id="54278" name="Picture 6" descr="palsberg-lec.png"/>
          <p:cNvPicPr>
            <a:picLocks noChangeAspect="1"/>
          </p:cNvPicPr>
          <p:nvPr/>
        </p:nvPicPr>
        <p:blipFill>
          <a:blip r:embed="rId2"/>
          <a:srcRect/>
          <a:stretch>
            <a:fillRect/>
          </a:stretch>
        </p:blipFill>
        <p:spPr bwMode="auto">
          <a:xfrm>
            <a:off x="5410200" y="3000375"/>
            <a:ext cx="3429000" cy="3095625"/>
          </a:xfrm>
          <a:prstGeom prst="rect">
            <a:avLst/>
          </a:prstGeom>
          <a:noFill/>
          <a:ln w="9525">
            <a:noFill/>
            <a:miter lim="800000"/>
            <a:headEnd/>
            <a:tailEnd/>
          </a:ln>
        </p:spPr>
      </p:pic>
      <p:sp>
        <p:nvSpPr>
          <p:cNvPr id="54279" name="Rectangle 11"/>
          <p:cNvSpPr>
            <a:spLocks noChangeArrowheads="1"/>
          </p:cNvSpPr>
          <p:nvPr/>
        </p:nvSpPr>
        <p:spPr bwMode="auto">
          <a:xfrm>
            <a:off x="381000" y="2057400"/>
            <a:ext cx="5105400" cy="2246769"/>
          </a:xfrm>
          <a:prstGeom prst="rect">
            <a:avLst/>
          </a:prstGeom>
          <a:noFill/>
          <a:ln w="9525">
            <a:noFill/>
            <a:miter lim="800000"/>
            <a:headEnd/>
            <a:tailEnd/>
          </a:ln>
        </p:spPr>
        <p:txBody>
          <a:bodyPr wrap="square">
            <a:prstTxWarp prst="textNoShape">
              <a:avLst/>
            </a:prstTxWarp>
            <a:spAutoFit/>
          </a:bodyPr>
          <a:lstStyle/>
          <a:p>
            <a:r>
              <a:rPr lang="en-US" sz="2000" dirty="0"/>
              <a:t>Consider:</a:t>
            </a:r>
          </a:p>
          <a:p>
            <a:pPr lvl="1" defTabSz="269875"/>
            <a:r>
              <a:rPr lang="en-US" sz="1600" dirty="0">
                <a:latin typeface="Courier" charset="0"/>
                <a:ea typeface="Courier" charset="0"/>
                <a:cs typeface="Courier" charset="0"/>
              </a:rPr>
              <a:t>type link = ^cell</a:t>
            </a:r>
          </a:p>
          <a:p>
            <a:pPr lvl="1" defTabSz="269875"/>
            <a:r>
              <a:rPr lang="en-US" sz="1600" dirty="0" err="1">
                <a:latin typeface="Courier" charset="0"/>
                <a:ea typeface="Courier" charset="0"/>
                <a:cs typeface="Courier" charset="0"/>
              </a:rPr>
              <a:t>var</a:t>
            </a:r>
            <a:r>
              <a:rPr lang="en-US" sz="1600" dirty="0">
                <a:latin typeface="Courier" charset="0"/>
                <a:ea typeface="Courier" charset="0"/>
                <a:cs typeface="Courier" charset="0"/>
              </a:rPr>
              <a:t> cell = record</a:t>
            </a:r>
          </a:p>
          <a:p>
            <a:pPr lvl="1" defTabSz="269875"/>
            <a:r>
              <a:rPr lang="en-US" sz="1600" dirty="0" smtClean="0">
                <a:latin typeface="Courier" charset="0"/>
                <a:ea typeface="Courier" charset="0"/>
                <a:cs typeface="Courier" charset="0"/>
              </a:rPr>
              <a:t>							info </a:t>
            </a:r>
            <a:r>
              <a:rPr lang="en-US" sz="1600" dirty="0">
                <a:latin typeface="Courier" charset="0"/>
                <a:ea typeface="Courier" charset="0"/>
                <a:cs typeface="Courier" charset="0"/>
              </a:rPr>
              <a:t>: integer;</a:t>
            </a:r>
          </a:p>
          <a:p>
            <a:pPr lvl="1" defTabSz="269875"/>
            <a:r>
              <a:rPr lang="en-US" sz="1600" dirty="0" smtClean="0">
                <a:latin typeface="Courier" charset="0"/>
                <a:ea typeface="Courier" charset="0"/>
                <a:cs typeface="Courier" charset="0"/>
              </a:rPr>
              <a:t>							next </a:t>
            </a:r>
            <a:r>
              <a:rPr lang="en-US" sz="1600" dirty="0">
                <a:latin typeface="Courier" charset="0"/>
                <a:ea typeface="Courier" charset="0"/>
                <a:cs typeface="Courier" charset="0"/>
              </a:rPr>
              <a:t>: link;</a:t>
            </a:r>
          </a:p>
          <a:p>
            <a:pPr lvl="1" defTabSz="269875"/>
            <a:r>
              <a:rPr lang="en-US" sz="1600" dirty="0" smtClean="0">
                <a:latin typeface="Courier" charset="0"/>
                <a:ea typeface="Courier" charset="0"/>
                <a:cs typeface="Courier" charset="0"/>
              </a:rPr>
              <a:t>						end</a:t>
            </a:r>
            <a:endParaRPr lang="en-US" dirty="0" smtClean="0"/>
          </a:p>
          <a:p>
            <a:endParaRPr lang="en-US" sz="2000" dirty="0" smtClean="0"/>
          </a:p>
          <a:p>
            <a:r>
              <a:rPr lang="en-US" sz="2000" dirty="0" smtClean="0"/>
              <a:t>Expanding </a:t>
            </a:r>
            <a:r>
              <a:rPr lang="en-US" sz="2000" dirty="0" smtClean="0">
                <a:latin typeface="Courier" charset="0"/>
                <a:ea typeface="Courier" charset="0"/>
                <a:cs typeface="Courier" charset="0"/>
              </a:rPr>
              <a:t>link </a:t>
            </a:r>
            <a:r>
              <a:rPr lang="en-US" sz="2000" dirty="0" smtClean="0"/>
              <a:t>in the type </a:t>
            </a:r>
            <a:r>
              <a:rPr lang="en-US" sz="2000" dirty="0"/>
              <a:t>graph</a:t>
            </a:r>
            <a:r>
              <a:rPr lang="en-US" sz="2000" dirty="0" smtClean="0"/>
              <a:t> yields: </a:t>
            </a:r>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ea typeface="ＭＳ Ｐゴシック" charset="-128"/>
                <a:cs typeface="ＭＳ Ｐゴシック" charset="-128"/>
              </a:rPr>
              <a:t>Type compatibility: recursive types</a:t>
            </a:r>
          </a:p>
        </p:txBody>
      </p:sp>
      <p:sp>
        <p:nvSpPr>
          <p:cNvPr id="55299" name="Date Placeholder 2"/>
          <p:cNvSpPr>
            <a:spLocks noGrp="1"/>
          </p:cNvSpPr>
          <p:nvPr>
            <p:ph type="dt" sz="quarter" idx="10"/>
          </p:nvPr>
        </p:nvSpPr>
        <p:spPr>
          <a:noFill/>
        </p:spPr>
        <p:txBody>
          <a:bodyPr/>
          <a:lstStyle/>
          <a:p>
            <a:r>
              <a:rPr lang="en-US" smtClean="0"/>
              <a:t>© Oscar Nierstrasz</a:t>
            </a:r>
            <a:endParaRPr lang="de-CH" smtClean="0"/>
          </a:p>
        </p:txBody>
      </p:sp>
      <p:sp>
        <p:nvSpPr>
          <p:cNvPr id="55300" name="Footer Placeholder 3"/>
          <p:cNvSpPr>
            <a:spLocks noGrp="1"/>
          </p:cNvSpPr>
          <p:nvPr>
            <p:ph type="ftr" sz="quarter" idx="11"/>
          </p:nvPr>
        </p:nvSpPr>
        <p:spPr>
          <a:noFill/>
        </p:spPr>
        <p:txBody>
          <a:bodyPr/>
          <a:lstStyle/>
          <a:p>
            <a:r>
              <a:rPr lang="en-US" smtClean="0"/>
              <a:t>Semantic Analysis</a:t>
            </a:r>
            <a:endParaRPr lang="de-CH" smtClean="0"/>
          </a:p>
        </p:txBody>
      </p:sp>
      <p:sp>
        <p:nvSpPr>
          <p:cNvPr id="55301" name="Slide Number Placeholder 4"/>
          <p:cNvSpPr>
            <a:spLocks noGrp="1"/>
          </p:cNvSpPr>
          <p:nvPr>
            <p:ph type="sldNum" sz="quarter" idx="12"/>
          </p:nvPr>
        </p:nvSpPr>
        <p:spPr>
          <a:noFill/>
        </p:spPr>
        <p:txBody>
          <a:bodyPr/>
          <a:lstStyle/>
          <a:p>
            <a:fld id="{AB21122C-B102-E240-8953-7F6569BB5606}" type="slidenum">
              <a:rPr lang="de-CH" smtClean="0"/>
              <a:pPr/>
              <a:t>34</a:t>
            </a:fld>
            <a:endParaRPr lang="de-CH" sz="1400" smtClean="0">
              <a:solidFill>
                <a:srgbClr val="7E7E7E"/>
              </a:solidFill>
              <a:latin typeface="Times" charset="0"/>
            </a:endParaRPr>
          </a:p>
        </p:txBody>
      </p:sp>
      <p:sp>
        <p:nvSpPr>
          <p:cNvPr id="55302" name="Rectangle 5"/>
          <p:cNvSpPr>
            <a:spLocks noChangeArrowheads="1"/>
          </p:cNvSpPr>
          <p:nvPr/>
        </p:nvSpPr>
        <p:spPr bwMode="auto">
          <a:xfrm>
            <a:off x="609600" y="1981200"/>
            <a:ext cx="7315200" cy="461963"/>
          </a:xfrm>
          <a:prstGeom prst="rect">
            <a:avLst/>
          </a:prstGeom>
          <a:noFill/>
          <a:ln w="9525">
            <a:noFill/>
            <a:miter lim="800000"/>
            <a:headEnd/>
            <a:tailEnd/>
          </a:ln>
        </p:spPr>
        <p:txBody>
          <a:bodyPr>
            <a:prstTxWarp prst="textNoShape">
              <a:avLst/>
            </a:prstTxWarp>
            <a:spAutoFit/>
          </a:bodyPr>
          <a:lstStyle/>
          <a:p>
            <a:r>
              <a:rPr lang="en-US"/>
              <a:t>Allowing cycles in the type graph eliminates </a:t>
            </a:r>
            <a:r>
              <a:rPr lang="en-US">
                <a:latin typeface="Courier" charset="0"/>
                <a:ea typeface="Courier" charset="0"/>
                <a:cs typeface="Courier" charset="0"/>
              </a:rPr>
              <a:t>cell</a:t>
            </a:r>
            <a:r>
              <a:rPr lang="en-US"/>
              <a:t>: </a:t>
            </a:r>
          </a:p>
        </p:txBody>
      </p:sp>
      <p:pic>
        <p:nvPicPr>
          <p:cNvPr id="55303" name="Picture 6" descr="palsberg-lec.png"/>
          <p:cNvPicPr>
            <a:picLocks noChangeAspect="1"/>
          </p:cNvPicPr>
          <p:nvPr/>
        </p:nvPicPr>
        <p:blipFill>
          <a:blip r:embed="rId2"/>
          <a:srcRect/>
          <a:stretch>
            <a:fillRect/>
          </a:stretch>
        </p:blipFill>
        <p:spPr bwMode="auto">
          <a:xfrm>
            <a:off x="2673350" y="3101975"/>
            <a:ext cx="3338513" cy="238442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rules</a:t>
            </a:r>
            <a:endParaRPr lang="en-US" dirty="0"/>
          </a:p>
        </p:txBody>
      </p:sp>
      <p:sp>
        <p:nvSpPr>
          <p:cNvPr id="3" name="Date Placeholder 2"/>
          <p:cNvSpPr>
            <a:spLocks noGrp="1"/>
          </p:cNvSpPr>
          <p:nvPr>
            <p:ph type="dt" sz="half" idx="10"/>
          </p:nvPr>
        </p:nvSpPr>
        <p:spPr/>
        <p:txBody>
          <a:bodyPr/>
          <a:lstStyle/>
          <a:p>
            <a:pPr>
              <a:defRPr/>
            </a:pPr>
            <a:r>
              <a:rPr lang="en-US" smtClean="0"/>
              <a:t>© Oscar Nierstrasz</a:t>
            </a:r>
            <a:endParaRPr lang="de-CH"/>
          </a:p>
        </p:txBody>
      </p:sp>
      <p:sp>
        <p:nvSpPr>
          <p:cNvPr id="4" name="Footer Placeholder 3"/>
          <p:cNvSpPr>
            <a:spLocks noGrp="1"/>
          </p:cNvSpPr>
          <p:nvPr>
            <p:ph type="ftr" sz="quarter" idx="11"/>
          </p:nvPr>
        </p:nvSpPr>
        <p:spPr/>
        <p:txBody>
          <a:bodyPr/>
          <a:lstStyle/>
          <a:p>
            <a:pPr>
              <a:defRPr/>
            </a:pPr>
            <a:r>
              <a:rPr lang="en-US" smtClean="0"/>
              <a:t>Semantic Analysis</a:t>
            </a:r>
            <a:endParaRPr lang="de-CH"/>
          </a:p>
        </p:txBody>
      </p:sp>
      <p:sp>
        <p:nvSpPr>
          <p:cNvPr id="5" name="Slide Number Placeholder 4"/>
          <p:cNvSpPr>
            <a:spLocks noGrp="1"/>
          </p:cNvSpPr>
          <p:nvPr>
            <p:ph type="sldNum" sz="quarter" idx="12"/>
          </p:nvPr>
        </p:nvSpPr>
        <p:spPr/>
        <p:txBody>
          <a:bodyPr/>
          <a:lstStyle/>
          <a:p>
            <a:pPr>
              <a:defRPr/>
            </a:pPr>
            <a:fld id="{7105FDE3-59EE-A74C-9AE1-D51F2D36BD58}" type="slidenum">
              <a:rPr lang="de-CH" smtClean="0"/>
              <a:pPr>
                <a:defRPr/>
              </a:pPr>
              <a:t>35</a:t>
            </a:fld>
            <a:endParaRPr lang="de-CH" sz="1400">
              <a:solidFill>
                <a:srgbClr val="7E7E7E"/>
              </a:solidFill>
              <a:latin typeface="Times" charset="0"/>
            </a:endParaRPr>
          </a:p>
        </p:txBody>
      </p:sp>
      <p:sp>
        <p:nvSpPr>
          <p:cNvPr id="6" name="TextBox 5"/>
          <p:cNvSpPr txBox="1"/>
          <p:nvPr/>
        </p:nvSpPr>
        <p:spPr>
          <a:xfrm>
            <a:off x="3505200" y="4495800"/>
            <a:ext cx="5410199" cy="830997"/>
          </a:xfrm>
          <a:prstGeom prst="rect">
            <a:avLst/>
          </a:prstGeom>
          <a:solidFill>
            <a:schemeClr val="accent1"/>
          </a:solidFill>
        </p:spPr>
        <p:txBody>
          <a:bodyPr wrap="square" rtlCol="0">
            <a:spAutoFit/>
          </a:bodyPr>
          <a:lstStyle/>
          <a:p>
            <a:r>
              <a:rPr lang="en-US" dirty="0" smtClean="0"/>
              <a:t>If </a:t>
            </a:r>
            <a:r>
              <a:rPr lang="en-US" dirty="0" err="1" smtClean="0"/>
              <a:t>f</a:t>
            </a:r>
            <a:r>
              <a:rPr lang="en-US" dirty="0" smtClean="0"/>
              <a:t> is a function from A to B, and </a:t>
            </a:r>
            <a:r>
              <a:rPr lang="en-US" dirty="0" err="1" smtClean="0"/>
              <a:t>x</a:t>
            </a:r>
            <a:r>
              <a:rPr lang="en-US" dirty="0" smtClean="0"/>
              <a:t> is of type A, then </a:t>
            </a:r>
            <a:r>
              <a:rPr lang="en-US" dirty="0" err="1" smtClean="0"/>
              <a:t>f(x</a:t>
            </a:r>
            <a:r>
              <a:rPr lang="en-US" dirty="0" smtClean="0"/>
              <a:t>) is a value of type B.</a:t>
            </a:r>
            <a:endParaRPr lang="en-US" dirty="0"/>
          </a:p>
        </p:txBody>
      </p:sp>
      <p:grpSp>
        <p:nvGrpSpPr>
          <p:cNvPr id="13" name="Group 12"/>
          <p:cNvGrpSpPr/>
          <p:nvPr/>
        </p:nvGrpSpPr>
        <p:grpSpPr>
          <a:xfrm>
            <a:off x="762000" y="4267200"/>
            <a:ext cx="2438400" cy="1147465"/>
            <a:chOff x="3048000" y="3810000"/>
            <a:chExt cx="2438400" cy="1147465"/>
          </a:xfrm>
        </p:grpSpPr>
        <p:sp>
          <p:nvSpPr>
            <p:cNvPr id="7" name="TextBox 6"/>
            <p:cNvSpPr txBox="1"/>
            <p:nvPr/>
          </p:nvSpPr>
          <p:spPr>
            <a:xfrm>
              <a:off x="3193078" y="3810000"/>
              <a:ext cx="2148244" cy="461665"/>
            </a:xfrm>
            <a:prstGeom prst="rect">
              <a:avLst/>
            </a:prstGeom>
            <a:noFill/>
          </p:spPr>
          <p:txBody>
            <a:bodyPr wrap="none" rtlCol="0">
              <a:spAutoFit/>
            </a:bodyPr>
            <a:lstStyle/>
            <a:p>
              <a:r>
                <a:rPr lang="en-US" dirty="0" err="1" smtClean="0"/>
                <a:t>f</a:t>
              </a:r>
              <a:r>
                <a:rPr lang="en-US" dirty="0" smtClean="0"/>
                <a:t> : A </a:t>
              </a:r>
              <a:r>
                <a:rPr lang="en-US" dirty="0" err="1" smtClean="0">
                  <a:sym typeface="Symbol" charset="2"/>
                </a:rPr>
                <a:t></a:t>
              </a:r>
              <a:r>
                <a:rPr lang="en-US" dirty="0" smtClean="0"/>
                <a:t> B, </a:t>
              </a:r>
              <a:r>
                <a:rPr lang="en-US" dirty="0" err="1" smtClean="0"/>
                <a:t>x</a:t>
              </a:r>
              <a:r>
                <a:rPr lang="en-US" dirty="0" smtClean="0"/>
                <a:t> : A</a:t>
              </a:r>
              <a:endParaRPr lang="en-US" dirty="0"/>
            </a:p>
          </p:txBody>
        </p:sp>
        <p:sp>
          <p:nvSpPr>
            <p:cNvPr id="8" name="TextBox 7"/>
            <p:cNvSpPr txBox="1"/>
            <p:nvPr/>
          </p:nvSpPr>
          <p:spPr>
            <a:xfrm>
              <a:off x="3721768" y="4495800"/>
              <a:ext cx="1090864" cy="461665"/>
            </a:xfrm>
            <a:prstGeom prst="rect">
              <a:avLst/>
            </a:prstGeom>
            <a:noFill/>
          </p:spPr>
          <p:txBody>
            <a:bodyPr wrap="none" rtlCol="0">
              <a:spAutoFit/>
            </a:bodyPr>
            <a:lstStyle/>
            <a:p>
              <a:r>
                <a:rPr lang="en-US" dirty="0" err="1" smtClean="0"/>
                <a:t>f(x</a:t>
              </a:r>
              <a:r>
                <a:rPr lang="en-US" dirty="0" smtClean="0"/>
                <a:t>) : B</a:t>
              </a:r>
              <a:endParaRPr lang="en-US" dirty="0"/>
            </a:p>
          </p:txBody>
        </p:sp>
        <p:cxnSp>
          <p:nvCxnSpPr>
            <p:cNvPr id="10" name="Straight Connector 9"/>
            <p:cNvCxnSpPr/>
            <p:nvPr/>
          </p:nvCxnSpPr>
          <p:spPr bwMode="auto">
            <a:xfrm>
              <a:off x="3048000" y="4419600"/>
              <a:ext cx="2438400" cy="1588"/>
            </a:xfrm>
            <a:prstGeom prst="line">
              <a:avLst/>
            </a:prstGeom>
            <a:solidFill>
              <a:schemeClr val="accent1"/>
            </a:solidFill>
            <a:ln w="28575" cap="flat" cmpd="sng" algn="ctr">
              <a:solidFill>
                <a:schemeClr val="tx1"/>
              </a:solidFill>
              <a:prstDash val="solid"/>
              <a:round/>
              <a:headEnd type="none" w="med" len="med"/>
              <a:tailEnd type="none" w="med" len="med"/>
            </a:ln>
            <a:effectLst/>
          </p:spPr>
        </p:cxnSp>
      </p:grpSp>
      <p:sp>
        <p:nvSpPr>
          <p:cNvPr id="14" name="TextBox 13"/>
          <p:cNvSpPr txBox="1"/>
          <p:nvPr/>
        </p:nvSpPr>
        <p:spPr>
          <a:xfrm>
            <a:off x="381000" y="2286000"/>
            <a:ext cx="4038600" cy="1200328"/>
          </a:xfrm>
          <a:prstGeom prst="rect">
            <a:avLst/>
          </a:prstGeom>
          <a:noFill/>
        </p:spPr>
        <p:txBody>
          <a:bodyPr wrap="square" rtlCol="0">
            <a:spAutoFit/>
          </a:bodyPr>
          <a:lstStyle/>
          <a:p>
            <a:r>
              <a:rPr lang="en-US" dirty="0" smtClean="0"/>
              <a:t>Type-checking rules can be formalized to prove soundness and correctness.</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Date Placeholder 2"/>
          <p:cNvSpPr>
            <a:spLocks noGrp="1"/>
          </p:cNvSpPr>
          <p:nvPr>
            <p:ph type="dt" sz="quarter" idx="10"/>
          </p:nvPr>
        </p:nvSpPr>
        <p:spPr>
          <a:noFill/>
        </p:spPr>
        <p:txBody>
          <a:bodyPr/>
          <a:lstStyle/>
          <a:p>
            <a:r>
              <a:rPr lang="de-CH">
                <a:latin typeface="Helvetica" charset="0"/>
              </a:rPr>
              <a:t>© O. Nierstrasz</a:t>
            </a:r>
          </a:p>
        </p:txBody>
      </p:sp>
      <p:sp>
        <p:nvSpPr>
          <p:cNvPr id="57347" name="Footer Placeholder 3"/>
          <p:cNvSpPr>
            <a:spLocks noGrp="1"/>
          </p:cNvSpPr>
          <p:nvPr>
            <p:ph type="ftr" sz="quarter" idx="11"/>
          </p:nvPr>
        </p:nvSpPr>
        <p:spPr>
          <a:noFill/>
        </p:spPr>
        <p:txBody>
          <a:bodyPr/>
          <a:lstStyle/>
          <a:p>
            <a:r>
              <a:rPr lang="de-CH" dirty="0" err="1" smtClean="0">
                <a:latin typeface="Helvetica" charset="0"/>
              </a:rPr>
              <a:t>Semantic</a:t>
            </a:r>
            <a:r>
              <a:rPr lang="de-CH" dirty="0" smtClean="0">
                <a:latin typeface="Helvetica" charset="0"/>
              </a:rPr>
              <a:t> Analysis</a:t>
            </a:r>
            <a:endParaRPr lang="de-CH" dirty="0">
              <a:latin typeface="Helvetica" charset="0"/>
            </a:endParaRPr>
          </a:p>
        </p:txBody>
      </p:sp>
      <p:sp>
        <p:nvSpPr>
          <p:cNvPr id="57348" name="Slide Number Placeholder 4"/>
          <p:cNvSpPr>
            <a:spLocks noGrp="1"/>
          </p:cNvSpPr>
          <p:nvPr>
            <p:ph type="sldNum" sz="quarter" idx="12"/>
          </p:nvPr>
        </p:nvSpPr>
        <p:spPr>
          <a:noFill/>
        </p:spPr>
        <p:txBody>
          <a:bodyPr/>
          <a:lstStyle/>
          <a:p>
            <a:r>
              <a:rPr lang="de-CH">
                <a:latin typeface="Helvetica" charset="0"/>
              </a:rPr>
              <a:t>7.</a:t>
            </a:r>
            <a:fld id="{80F03939-18A1-6541-967B-5B7F8E3DF122}" type="slidenum">
              <a:rPr lang="de-CH">
                <a:latin typeface="Helvetica" charset="0"/>
              </a:rPr>
              <a:pPr/>
              <a:t>36</a:t>
            </a:fld>
            <a:endParaRPr lang="de-CH" sz="1400">
              <a:solidFill>
                <a:srgbClr val="7E7E7E"/>
              </a:solidFill>
              <a:latin typeface="Times" charset="0"/>
            </a:endParaRPr>
          </a:p>
        </p:txBody>
      </p:sp>
      <p:sp>
        <p:nvSpPr>
          <p:cNvPr id="57349" name="Rectangle 2"/>
          <p:cNvSpPr>
            <a:spLocks noGrp="1" noChangeArrowheads="1"/>
          </p:cNvSpPr>
          <p:nvPr>
            <p:ph type="title"/>
          </p:nvPr>
        </p:nvSpPr>
        <p:spPr/>
        <p:txBody>
          <a:bodyPr/>
          <a:lstStyle/>
          <a:p>
            <a:r>
              <a:rPr lang="en-US" dirty="0" smtClean="0"/>
              <a:t>Example: Featherweight </a:t>
            </a:r>
            <a:r>
              <a:rPr lang="en-US" dirty="0"/>
              <a:t>Java</a:t>
            </a:r>
          </a:p>
        </p:txBody>
      </p:sp>
      <p:pic>
        <p:nvPicPr>
          <p:cNvPr id="57350" name="Picture 4" descr="p132-igarashi"/>
          <p:cNvPicPr>
            <a:picLocks noChangeAspect="1" noChangeArrowheads="1"/>
          </p:cNvPicPr>
          <p:nvPr/>
        </p:nvPicPr>
        <p:blipFill>
          <a:blip r:embed="rId2"/>
          <a:srcRect/>
          <a:stretch>
            <a:fillRect/>
          </a:stretch>
        </p:blipFill>
        <p:spPr bwMode="auto">
          <a:xfrm>
            <a:off x="381000" y="1258888"/>
            <a:ext cx="5870575" cy="5522912"/>
          </a:xfrm>
          <a:prstGeom prst="rect">
            <a:avLst/>
          </a:prstGeom>
          <a:noFill/>
          <a:ln w="9525">
            <a:noFill/>
            <a:miter lim="800000"/>
            <a:headEnd/>
            <a:tailEnd/>
          </a:ln>
        </p:spPr>
      </p:pic>
      <p:sp>
        <p:nvSpPr>
          <p:cNvPr id="57351" name="Rectangle 5"/>
          <p:cNvSpPr>
            <a:spLocks noChangeArrowheads="1"/>
          </p:cNvSpPr>
          <p:nvPr/>
        </p:nvSpPr>
        <p:spPr bwMode="auto">
          <a:xfrm>
            <a:off x="6324600" y="4343400"/>
            <a:ext cx="2743200" cy="1135063"/>
          </a:xfrm>
          <a:prstGeom prst="rect">
            <a:avLst/>
          </a:prstGeom>
          <a:noFill/>
          <a:ln w="9525">
            <a:solidFill>
              <a:schemeClr val="tx1"/>
            </a:solidFill>
            <a:miter lim="800000"/>
            <a:headEnd/>
            <a:tailEnd/>
          </a:ln>
        </p:spPr>
        <p:txBody>
          <a:bodyPr>
            <a:prstTxWarp prst="textNoShape">
              <a:avLst/>
            </a:prstTxWarp>
            <a:spAutoFit/>
          </a:bodyPr>
          <a:lstStyle/>
          <a:p>
            <a:r>
              <a:rPr lang="en-US" sz="1400"/>
              <a:t>Igarashi, Pierce and Wadler,</a:t>
            </a:r>
            <a:br>
              <a:rPr lang="en-US" sz="1400"/>
            </a:br>
            <a:r>
              <a:rPr lang="en-US" sz="1400" i="1"/>
              <a:t>“</a:t>
            </a:r>
            <a:r>
              <a:rPr lang="en-US" sz="1400" i="1">
                <a:ea typeface="ヒラギノ角ゴ ProN W3" charset="-128"/>
                <a:cs typeface="ヒラギノ角ゴ ProN W3" charset="-128"/>
              </a:rPr>
              <a:t>F</a:t>
            </a:r>
            <a:r>
              <a:rPr lang="en-US" sz="1400" i="1"/>
              <a:t>eatherweight Java: a minimal core calculus for Java and GJ”,</a:t>
            </a:r>
            <a:br>
              <a:rPr lang="en-US" sz="1400" i="1"/>
            </a:br>
            <a:r>
              <a:rPr lang="en-US" sz="1400" i="1"/>
              <a:t>OOPSLA ’99</a:t>
            </a:r>
          </a:p>
          <a:p>
            <a:r>
              <a:rPr lang="en-US" sz="1200"/>
              <a:t>doi.acm.org/10.1145/320384.320395</a:t>
            </a:r>
            <a:endParaRPr lang="en-US" sz="1400" i="1">
              <a:solidFill>
                <a:srgbClr val="00049B"/>
              </a:solidFill>
            </a:endParaRPr>
          </a:p>
        </p:txBody>
      </p:sp>
      <p:sp>
        <p:nvSpPr>
          <p:cNvPr id="57352" name="Rectangle 7"/>
          <p:cNvSpPr>
            <a:spLocks noChangeArrowheads="1"/>
          </p:cNvSpPr>
          <p:nvPr/>
        </p:nvSpPr>
        <p:spPr bwMode="auto">
          <a:xfrm>
            <a:off x="6400800" y="1905000"/>
            <a:ext cx="2382838" cy="1616075"/>
          </a:xfrm>
          <a:prstGeom prst="rect">
            <a:avLst/>
          </a:prstGeom>
          <a:noFill/>
          <a:ln w="9525">
            <a:noFill/>
            <a:miter lim="800000"/>
            <a:headEnd/>
            <a:tailEnd/>
          </a:ln>
        </p:spPr>
        <p:txBody>
          <a:bodyPr>
            <a:prstTxWarp prst="textNoShape">
              <a:avLst/>
            </a:prstTxWarp>
            <a:spAutoFit/>
          </a:bodyPr>
          <a:lstStyle/>
          <a:p>
            <a:r>
              <a:rPr lang="en-US" sz="2000" i="1"/>
              <a:t>Used to prove that generics could be added to Java without breaking the type system.</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Date Placeholder 3"/>
          <p:cNvSpPr>
            <a:spLocks noGrp="1"/>
          </p:cNvSpPr>
          <p:nvPr>
            <p:ph type="dt" sz="quarter" idx="10"/>
          </p:nvPr>
        </p:nvSpPr>
        <p:spPr>
          <a:noFill/>
        </p:spPr>
        <p:txBody>
          <a:bodyPr/>
          <a:lstStyle/>
          <a:p>
            <a:r>
              <a:rPr lang="en-US" smtClean="0"/>
              <a:t>© Oscar Nierstrasz</a:t>
            </a:r>
            <a:endParaRPr lang="de-CH" smtClean="0"/>
          </a:p>
        </p:txBody>
      </p:sp>
      <p:sp>
        <p:nvSpPr>
          <p:cNvPr id="56323" name="Footer Placeholder 4"/>
          <p:cNvSpPr>
            <a:spLocks noGrp="1"/>
          </p:cNvSpPr>
          <p:nvPr>
            <p:ph type="ftr" sz="quarter" idx="11"/>
          </p:nvPr>
        </p:nvSpPr>
        <p:spPr>
          <a:noFill/>
        </p:spPr>
        <p:txBody>
          <a:bodyPr/>
          <a:lstStyle/>
          <a:p>
            <a:r>
              <a:rPr lang="en-US" smtClean="0"/>
              <a:t>JavaCC and JTB</a:t>
            </a:r>
            <a:endParaRPr lang="de-CH" smtClean="0"/>
          </a:p>
        </p:txBody>
      </p:sp>
      <p:sp>
        <p:nvSpPr>
          <p:cNvPr id="56324" name="Slide Number Placeholder 5"/>
          <p:cNvSpPr>
            <a:spLocks noGrp="1"/>
          </p:cNvSpPr>
          <p:nvPr>
            <p:ph type="sldNum" sz="quarter" idx="12"/>
          </p:nvPr>
        </p:nvSpPr>
        <p:spPr>
          <a:noFill/>
        </p:spPr>
        <p:txBody>
          <a:bodyPr/>
          <a:lstStyle/>
          <a:p>
            <a:fld id="{3CD758A7-EEFF-E84E-8EB7-A41284E26DB0}" type="slidenum">
              <a:rPr lang="de-CH" smtClean="0"/>
              <a:pPr/>
              <a:t>37</a:t>
            </a:fld>
            <a:endParaRPr lang="de-CH" sz="1400" smtClean="0">
              <a:solidFill>
                <a:srgbClr val="7E7E7E"/>
              </a:solidFill>
              <a:latin typeface="Times" charset="0"/>
            </a:endParaRPr>
          </a:p>
        </p:txBody>
      </p:sp>
      <p:sp>
        <p:nvSpPr>
          <p:cNvPr id="56325"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What you should know!</a:t>
            </a:r>
          </a:p>
        </p:txBody>
      </p:sp>
      <p:sp>
        <p:nvSpPr>
          <p:cNvPr id="56326" name="Rectangle 3"/>
          <p:cNvSpPr>
            <a:spLocks noGrp="1" noChangeArrowheads="1"/>
          </p:cNvSpPr>
          <p:nvPr>
            <p:ph type="body" idx="1"/>
          </p:nvPr>
        </p:nvSpPr>
        <p:spPr/>
        <p:txBody>
          <a:bodyPr/>
          <a:lstStyle/>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Why is semantic analysis mostly context-sensitive?</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is “peephole optimization”?</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Why was multi-pass semantic analysis introduced?</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is an attribute grammar? How can it be used to support semantic analysis?</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What kind of information is stored in a symbol table?</a:t>
            </a:r>
          </a:p>
          <a:p>
            <a:pPr marL="474663" indent="-474663" eaLnBrk="1" hangingPunct="1">
              <a:lnSpc>
                <a:spcPct val="85000"/>
              </a:lnSpc>
              <a:buClr>
                <a:srgbClr val="00027F"/>
              </a:buClr>
              <a:buFont typeface="Zapf Dingbats" charset="2"/>
              <a:buChar char=""/>
            </a:pPr>
            <a:r>
              <a:rPr lang="en-US" i="1" smtClean="0">
                <a:ea typeface="ＭＳ Ｐゴシック" charset="-128"/>
                <a:cs typeface="ＭＳ Ｐゴシック" charset="-128"/>
              </a:rPr>
              <a:t>How is type-checking performed?</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Date Placeholder 3"/>
          <p:cNvSpPr>
            <a:spLocks noGrp="1"/>
          </p:cNvSpPr>
          <p:nvPr>
            <p:ph type="dt" sz="quarter" idx="10"/>
          </p:nvPr>
        </p:nvSpPr>
        <p:spPr>
          <a:noFill/>
        </p:spPr>
        <p:txBody>
          <a:bodyPr/>
          <a:lstStyle/>
          <a:p>
            <a:r>
              <a:rPr lang="en-US" smtClean="0"/>
              <a:t>© Oscar Nierstrasz</a:t>
            </a:r>
            <a:endParaRPr lang="de-CH" smtClean="0"/>
          </a:p>
        </p:txBody>
      </p:sp>
      <p:sp>
        <p:nvSpPr>
          <p:cNvPr id="58371" name="Footer Placeholder 4"/>
          <p:cNvSpPr>
            <a:spLocks noGrp="1"/>
          </p:cNvSpPr>
          <p:nvPr>
            <p:ph type="ftr" sz="quarter" idx="11"/>
          </p:nvPr>
        </p:nvSpPr>
        <p:spPr>
          <a:noFill/>
        </p:spPr>
        <p:txBody>
          <a:bodyPr/>
          <a:lstStyle/>
          <a:p>
            <a:r>
              <a:rPr lang="en-US" smtClean="0"/>
              <a:t>JavaCC and JTB</a:t>
            </a:r>
            <a:endParaRPr lang="de-CH" smtClean="0"/>
          </a:p>
        </p:txBody>
      </p:sp>
      <p:sp>
        <p:nvSpPr>
          <p:cNvPr id="58372" name="Slide Number Placeholder 5"/>
          <p:cNvSpPr>
            <a:spLocks noGrp="1"/>
          </p:cNvSpPr>
          <p:nvPr>
            <p:ph type="sldNum" sz="quarter" idx="12"/>
          </p:nvPr>
        </p:nvSpPr>
        <p:spPr>
          <a:noFill/>
        </p:spPr>
        <p:txBody>
          <a:bodyPr/>
          <a:lstStyle/>
          <a:p>
            <a:fld id="{96E55D71-A327-874F-A1F2-A5916394A541}" type="slidenum">
              <a:rPr lang="de-CH" smtClean="0"/>
              <a:pPr/>
              <a:t>38</a:t>
            </a:fld>
            <a:endParaRPr lang="de-CH" sz="1400" smtClean="0">
              <a:solidFill>
                <a:srgbClr val="7E7E7E"/>
              </a:solidFill>
              <a:latin typeface="Times" charset="0"/>
            </a:endParaRPr>
          </a:p>
        </p:txBody>
      </p:sp>
      <p:sp>
        <p:nvSpPr>
          <p:cNvPr id="58373" name="Rectangle 2"/>
          <p:cNvSpPr>
            <a:spLocks noGrp="1" noChangeArrowheads="1"/>
          </p:cNvSpPr>
          <p:nvPr>
            <p:ph type="title"/>
          </p:nvPr>
        </p:nvSpPr>
        <p:spPr/>
        <p:txBody>
          <a:bodyPr/>
          <a:lstStyle/>
          <a:p>
            <a:pPr eaLnBrk="1" hangingPunct="1"/>
            <a:r>
              <a:rPr lang="en-US" i="1">
                <a:ea typeface="ＭＳ Ｐゴシック" charset="-128"/>
                <a:cs typeface="ＭＳ Ｐゴシック" charset="-128"/>
              </a:rPr>
              <a:t>Can you answer these questions?</a:t>
            </a:r>
          </a:p>
        </p:txBody>
      </p:sp>
      <p:sp>
        <p:nvSpPr>
          <p:cNvPr id="58374" name="Rectangle 3"/>
          <p:cNvSpPr>
            <a:spLocks noGrp="1" noChangeArrowheads="1"/>
          </p:cNvSpPr>
          <p:nvPr>
            <p:ph type="body" idx="1"/>
          </p:nvPr>
        </p:nvSpPr>
        <p:spPr/>
        <p:txBody>
          <a:bodyPr/>
          <a:lstStyle/>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can semantic analysis be performed by the parser?</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What are the pros and cons of introducing an IR?</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must an attribute dependency graph be acyclic?</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would be the use of a symbol table at run-time?</a:t>
            </a:r>
          </a:p>
          <a:p>
            <a:pPr marL="388938" indent="-388938" eaLnBrk="1" hangingPunct="1">
              <a:lnSpc>
                <a:spcPct val="90000"/>
              </a:lnSpc>
              <a:buClr>
                <a:srgbClr val="00027F"/>
              </a:buClr>
              <a:buFont typeface="Zapf Dingbats" charset="2"/>
              <a:buChar char=""/>
            </a:pPr>
            <a:r>
              <a:rPr lang="en-US" i="1" smtClean="0">
                <a:ea typeface="ＭＳ Ｐゴシック" charset="-128"/>
                <a:cs typeface="ＭＳ Ｐゴシック" charset="-128"/>
              </a:rPr>
              <a:t>Why does Java adopt nominal (name-based) rather than structural type rules?</a:t>
            </a:r>
            <a:endParaRPr lang="en-US" i="1">
              <a:ea typeface="ＭＳ Ｐゴシック" charset="-128"/>
              <a:cs typeface="ＭＳ Ｐゴシック" charset="-128"/>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 Oscar Nierstrasz</a:t>
            </a:r>
            <a:endParaRPr lang="de-CH" smtClean="0">
              <a:ea typeface="ＭＳ Ｐゴシック" charset="-128"/>
              <a:cs typeface="ＭＳ Ｐゴシック" charset="-128"/>
            </a:endParaRPr>
          </a:p>
        </p:txBody>
      </p:sp>
      <p:sp>
        <p:nvSpPr>
          <p:cNvPr id="60419" name="Slide Number Placeholder 5"/>
          <p:cNvSpPr>
            <a:spLocks noGrp="1"/>
          </p:cNvSpPr>
          <p:nvPr>
            <p:ph type="sldNum" sz="quarter" idx="12"/>
          </p:nvPr>
        </p:nvSpPr>
        <p:spPr>
          <a:noFill/>
        </p:spPr>
        <p:txBody>
          <a:bodyPr/>
          <a:lstStyle/>
          <a:p>
            <a:fld id="{CC30B677-5DD1-5C4E-B7F8-B76F19CE3523}" type="slidenum">
              <a:rPr lang="de-CH" smtClean="0">
                <a:ea typeface="ＭＳ Ｐゴシック" charset="-128"/>
                <a:cs typeface="ＭＳ Ｐゴシック" charset="-128"/>
              </a:rPr>
              <a:pPr/>
              <a:t>39</a:t>
            </a:fld>
            <a:endParaRPr lang="de-CH" sz="1400" smtClean="0">
              <a:solidFill>
                <a:srgbClr val="7E7E7E"/>
              </a:solidFill>
              <a:latin typeface="Times" charset="0"/>
              <a:ea typeface="ＭＳ Ｐゴシック" charset="-128"/>
              <a:cs typeface="ＭＳ Ｐゴシック" charset="-128"/>
            </a:endParaRPr>
          </a:p>
        </p:txBody>
      </p:sp>
      <p:sp>
        <p:nvSpPr>
          <p:cNvPr id="60420" name="Rectangle 2"/>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lgn="ctr"/>
            <a:r>
              <a:rPr lang="en-US" sz="1400" b="1">
                <a:solidFill>
                  <a:srgbClr val="000000"/>
                </a:solidFill>
              </a:rPr>
              <a:t>Attribution-ShareAlike 3.0 Unported</a:t>
            </a:r>
          </a:p>
          <a:p>
            <a:pPr marL="192088" indent="-192088"/>
            <a:r>
              <a:rPr lang="en-US" sz="1400" b="1" i="1">
                <a:solidFill>
                  <a:srgbClr val="000000"/>
                </a:solidFill>
              </a:rPr>
              <a:t>You are free:</a:t>
            </a:r>
            <a:endParaRPr lang="en-US" sz="1400">
              <a:solidFill>
                <a:srgbClr val="000000"/>
              </a:solidFill>
            </a:endParaRPr>
          </a:p>
          <a:p>
            <a:pPr lvl="1"/>
            <a:r>
              <a:rPr lang="en-US" sz="1400" b="1">
                <a:solidFill>
                  <a:srgbClr val="000000"/>
                </a:solidFill>
              </a:rPr>
              <a:t>to Share</a:t>
            </a:r>
            <a:r>
              <a:rPr lang="en-US" sz="1400">
                <a:solidFill>
                  <a:srgbClr val="000000"/>
                </a:solidFill>
              </a:rPr>
              <a:t> — to copy, distribute and transmit the work</a:t>
            </a:r>
          </a:p>
          <a:p>
            <a:pPr lvl="1"/>
            <a:r>
              <a:rPr lang="en-US" sz="1400" b="1">
                <a:solidFill>
                  <a:srgbClr val="000000"/>
                </a:solidFill>
              </a:rPr>
              <a:t>to Remix</a:t>
            </a:r>
            <a:r>
              <a:rPr lang="en-US" sz="1400">
                <a:solidFill>
                  <a:srgbClr val="000000"/>
                </a:solidFill>
              </a:rPr>
              <a:t> — to adapt the work</a:t>
            </a:r>
          </a:p>
          <a:p>
            <a:pPr marL="192088" indent="-192088"/>
            <a:endParaRPr lang="en-US" sz="1400" b="1" i="1">
              <a:solidFill>
                <a:srgbClr val="000000"/>
              </a:solidFill>
            </a:endParaRPr>
          </a:p>
          <a:p>
            <a:pPr marL="192088" indent="-192088"/>
            <a:r>
              <a:rPr lang="en-US" sz="1400" b="1" i="1">
                <a:solidFill>
                  <a:srgbClr val="000000"/>
                </a:solidFill>
              </a:rPr>
              <a:t>Under the following conditions:</a:t>
            </a:r>
            <a:endParaRPr lang="en-US" sz="1400">
              <a:solidFill>
                <a:srgbClr val="000000"/>
              </a:solidFill>
            </a:endParaRPr>
          </a:p>
          <a:p>
            <a:pPr lvl="1"/>
            <a:r>
              <a:rPr lang="en-US" sz="1400" b="1">
                <a:solidFill>
                  <a:srgbClr val="000000"/>
                </a:solidFill>
              </a:rPr>
              <a:t>Attribution.</a:t>
            </a:r>
            <a:r>
              <a:rPr lang="en-US" sz="1400">
                <a:solidFill>
                  <a:srgbClr val="000000"/>
                </a:solidFill>
              </a:rPr>
              <a:t> You must attribute the work in the manner specified by the author or licensor (but not in any way that suggests that they endorse you or your use of the work).</a:t>
            </a:r>
          </a:p>
          <a:p>
            <a:pPr lvl="1"/>
            <a:r>
              <a:rPr lang="en-US" sz="1400" b="1">
                <a:solidFill>
                  <a:srgbClr val="000000"/>
                </a:solidFill>
              </a:rPr>
              <a:t>Share Alike.</a:t>
            </a:r>
            <a:r>
              <a:rPr lang="en-US" sz="1400">
                <a:solidFill>
                  <a:srgbClr val="000000"/>
                </a:solidFill>
              </a:rPr>
              <a:t> If you alter, transform, or build upon this work, you may distribute the resulting work only under the same, similar or a compatible license.</a:t>
            </a:r>
          </a:p>
          <a:p>
            <a:pPr marL="192088" indent="-192088"/>
            <a:r>
              <a:rPr lang="en-US" sz="1400">
                <a:solidFill>
                  <a:srgbClr val="000000"/>
                </a:solidFill>
              </a:rPr>
              <a:t>For any reuse or distribution, you must make clear to others the license terms of this work. The best way to do this is with a link to this web page.</a:t>
            </a:r>
          </a:p>
          <a:p>
            <a:pPr marL="192088" indent="-192088"/>
            <a:r>
              <a:rPr lang="en-US" sz="1400">
                <a:solidFill>
                  <a:srgbClr val="000000"/>
                </a:solidFill>
              </a:rPr>
              <a:t>Any of the above conditions can be waived if you get permission from the copyright holder.</a:t>
            </a:r>
          </a:p>
          <a:p>
            <a:pPr marL="192088" indent="-192088"/>
            <a:r>
              <a:rPr lang="en-US" sz="1400">
                <a:solidFill>
                  <a:srgbClr val="000000"/>
                </a:solidFill>
              </a:rPr>
              <a:t>Nothing in this license impairs or restricts the author's moral rights.</a:t>
            </a:r>
          </a:p>
        </p:txBody>
      </p:sp>
      <p:sp>
        <p:nvSpPr>
          <p:cNvPr id="60421" name="Rectangle 3"/>
          <p:cNvSpPr>
            <a:spLocks noGrp="1" noChangeArrowheads="1"/>
          </p:cNvSpPr>
          <p:nvPr>
            <p:ph type="title"/>
          </p:nvPr>
        </p:nvSpPr>
        <p:spPr/>
        <p:txBody>
          <a:bodyPr/>
          <a:lstStyle/>
          <a:p>
            <a:r>
              <a:rPr lang="en-US">
                <a:ea typeface="ＭＳ Ｐゴシック" charset="-128"/>
                <a:cs typeface="ＭＳ Ｐゴシック" charset="-128"/>
              </a:rPr>
              <a:t>License</a:t>
            </a:r>
          </a:p>
        </p:txBody>
      </p:sp>
      <p:sp>
        <p:nvSpPr>
          <p:cNvPr id="60422" name="Rectangle 4"/>
          <p:cNvSpPr>
            <a:spLocks noGrp="1" noChangeArrowheads="1"/>
          </p:cNvSpPr>
          <p:nvPr>
            <p:ph type="body" idx="1"/>
          </p:nvPr>
        </p:nvSpPr>
        <p:spPr>
          <a:xfrm>
            <a:off x="990600" y="1600200"/>
            <a:ext cx="7308850" cy="403225"/>
          </a:xfrm>
        </p:spPr>
        <p:txBody>
          <a:bodyPr anchor="t"/>
          <a:lstStyle/>
          <a:p>
            <a:pPr>
              <a:buFont typeface="Helvetica CE" charset="0"/>
              <a:buNone/>
            </a:pPr>
            <a:r>
              <a:rPr lang="en-US" sz="2000">
                <a:latin typeface="Monaco" charset="0"/>
                <a:ea typeface="Monaco" charset="0"/>
                <a:cs typeface="Monaco" charset="0"/>
              </a:rPr>
              <a:t>http://creativecommons.org/licenses/by-sa/3.0/</a:t>
            </a:r>
          </a:p>
        </p:txBody>
      </p:sp>
      <p:pic>
        <p:nvPicPr>
          <p:cNvPr id="60423" name="Picture 5" descr="logo_deed"/>
          <p:cNvPicPr>
            <a:picLocks noChangeAspect="1" noChangeArrowheads="1"/>
          </p:cNvPicPr>
          <p:nvPr/>
        </p:nvPicPr>
        <p:blipFill>
          <a:blip r:embed="rId3"/>
          <a:srcRect/>
          <a:stretch>
            <a:fillRect/>
          </a:stretch>
        </p:blipFill>
        <p:spPr bwMode="auto">
          <a:xfrm>
            <a:off x="3433763" y="2133600"/>
            <a:ext cx="2509837"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ea typeface="ＭＳ Ｐゴシック" charset="-128"/>
                <a:cs typeface="ＭＳ Ｐゴシック" charset="-128"/>
              </a:rPr>
              <a:t>Semantic Analysis </a:t>
            </a:r>
          </a:p>
        </p:txBody>
      </p:sp>
      <p:sp>
        <p:nvSpPr>
          <p:cNvPr id="15363" name="Content Placeholder 2"/>
          <p:cNvSpPr>
            <a:spLocks noGrp="1"/>
          </p:cNvSpPr>
          <p:nvPr>
            <p:ph idx="1"/>
          </p:nvPr>
        </p:nvSpPr>
        <p:spPr/>
        <p:txBody>
          <a:bodyPr/>
          <a:lstStyle/>
          <a:p>
            <a:pPr>
              <a:buFont typeface="Helvetica CE" charset="0"/>
              <a:buNone/>
            </a:pPr>
            <a:r>
              <a:rPr lang="en-US" i="1" smtClean="0">
                <a:ea typeface="ＭＳ Ｐゴシック" charset="-128"/>
                <a:cs typeface="ＭＳ Ｐゴシック" charset="-128"/>
              </a:rPr>
              <a:t>The compilation process is driven by the syntactic structure of the program as discovered by the parser </a:t>
            </a:r>
          </a:p>
          <a:p>
            <a:pPr>
              <a:buFont typeface="Helvetica CE" charset="0"/>
              <a:buNone/>
            </a:pPr>
            <a:endParaRPr lang="en-US" smtClean="0">
              <a:ea typeface="ＭＳ Ｐゴシック" charset="-128"/>
              <a:cs typeface="ＭＳ Ｐゴシック" charset="-128"/>
            </a:endParaRPr>
          </a:p>
          <a:p>
            <a:pPr>
              <a:buFont typeface="Helvetica CE" charset="0"/>
              <a:buNone/>
            </a:pPr>
            <a:r>
              <a:rPr lang="en-US" smtClean="0">
                <a:ea typeface="ＭＳ Ｐゴシック" charset="-128"/>
                <a:cs typeface="ＭＳ Ｐゴシック" charset="-128"/>
              </a:rPr>
              <a:t>Semantic routines: </a:t>
            </a:r>
          </a:p>
          <a:p>
            <a:pPr lvl="1"/>
            <a:r>
              <a:rPr lang="en-US" smtClean="0">
                <a:ea typeface="ＭＳ Ｐゴシック" charset="-128"/>
                <a:cs typeface="ＭＳ Ｐゴシック" charset="-128"/>
              </a:rPr>
              <a:t>interpret meaning of the program based on its syntactic structure </a:t>
            </a:r>
          </a:p>
          <a:p>
            <a:pPr lvl="1"/>
            <a:r>
              <a:rPr lang="en-US" smtClean="0">
                <a:ea typeface="ＭＳ Ｐゴシック" charset="-128"/>
                <a:cs typeface="ＭＳ Ｐゴシック" charset="-128"/>
              </a:rPr>
              <a:t>two purposes: </a:t>
            </a:r>
          </a:p>
          <a:p>
            <a:pPr lvl="2"/>
            <a:r>
              <a:rPr lang="en-US" smtClean="0">
                <a:ea typeface="ＭＳ Ｐゴシック" charset="-128"/>
                <a:cs typeface="ＭＳ Ｐゴシック" charset="-128"/>
              </a:rPr>
              <a:t>finish analysis by deriving context-sensitive information </a:t>
            </a:r>
          </a:p>
          <a:p>
            <a:pPr lvl="2"/>
            <a:r>
              <a:rPr lang="en-US" smtClean="0">
                <a:ea typeface="ＭＳ Ｐゴシック" charset="-128"/>
                <a:cs typeface="ＭＳ Ｐゴシック" charset="-128"/>
              </a:rPr>
              <a:t>begin synthesis by generating the IR or target code </a:t>
            </a:r>
          </a:p>
          <a:p>
            <a:pPr lvl="1"/>
            <a:r>
              <a:rPr lang="en-US" smtClean="0">
                <a:ea typeface="ＭＳ Ｐゴシック" charset="-128"/>
                <a:cs typeface="ＭＳ Ｐゴシック" charset="-128"/>
              </a:rPr>
              <a:t>associated with individual productions of a context free grammar or sub-trees of a syntax tree </a:t>
            </a:r>
          </a:p>
          <a:p>
            <a:pPr lvl="1"/>
            <a:endParaRPr lang="en-US" smtClean="0">
              <a:ea typeface="ＭＳ Ｐゴシック" charset="-128"/>
              <a:cs typeface="ＭＳ Ｐゴシック" charset="-128"/>
            </a:endParaRPr>
          </a:p>
        </p:txBody>
      </p:sp>
      <p:sp>
        <p:nvSpPr>
          <p:cNvPr id="15364" name="Footer Placeholder 4"/>
          <p:cNvSpPr>
            <a:spLocks noGrp="1"/>
          </p:cNvSpPr>
          <p:nvPr>
            <p:ph type="ftr" sz="quarter" idx="11"/>
          </p:nvPr>
        </p:nvSpPr>
        <p:spPr>
          <a:noFill/>
        </p:spPr>
        <p:txBody>
          <a:bodyPr/>
          <a:lstStyle/>
          <a:p>
            <a:r>
              <a:rPr lang="en-US" smtClean="0"/>
              <a:t>Semantic Analysis</a:t>
            </a:r>
            <a:endParaRPr lang="de-CH" smtClean="0"/>
          </a:p>
        </p:txBody>
      </p:sp>
      <p:sp>
        <p:nvSpPr>
          <p:cNvPr id="15365" name="Slide Number Placeholder 6"/>
          <p:cNvSpPr>
            <a:spLocks noGrp="1"/>
          </p:cNvSpPr>
          <p:nvPr>
            <p:ph type="sldNum" sz="quarter" idx="12"/>
          </p:nvPr>
        </p:nvSpPr>
        <p:spPr>
          <a:noFill/>
        </p:spPr>
        <p:txBody>
          <a:bodyPr/>
          <a:lstStyle/>
          <a:p>
            <a:fld id="{70D70375-B847-9941-99CE-22C84576DC92}" type="slidenum">
              <a:rPr lang="de-CH" smtClean="0"/>
              <a:pPr/>
              <a:t>4</a:t>
            </a:fld>
            <a:endParaRPr lang="de-CH" sz="1400" smtClean="0">
              <a:solidFill>
                <a:srgbClr val="7E7E7E"/>
              </a:solidFill>
              <a:latin typeface="Times" charset="0"/>
            </a:endParaRPr>
          </a:p>
        </p:txBody>
      </p:sp>
      <p:sp>
        <p:nvSpPr>
          <p:cNvPr id="15366" name="Date Placeholder 7"/>
          <p:cNvSpPr>
            <a:spLocks noGrp="1"/>
          </p:cNvSpPr>
          <p:nvPr>
            <p:ph type="dt" sz="quarter" idx="10"/>
          </p:nvPr>
        </p:nvSpPr>
        <p:spPr>
          <a:noFill/>
        </p:spPr>
        <p:txBody>
          <a:bodyPr/>
          <a:lstStyle/>
          <a:p>
            <a:r>
              <a:rPr lang="en-US" smtClean="0"/>
              <a:t>© Oscar Nierstrasz</a:t>
            </a:r>
            <a:endParaRPr lang="de-CH"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ea typeface="ＭＳ Ｐゴシック" charset="-128"/>
                <a:cs typeface="ＭＳ Ｐゴシック" charset="-128"/>
              </a:rPr>
              <a:t>Context-sensitive analysis</a:t>
            </a:r>
          </a:p>
        </p:txBody>
      </p:sp>
      <p:sp>
        <p:nvSpPr>
          <p:cNvPr id="16387" name="Content Placeholder 2"/>
          <p:cNvSpPr>
            <a:spLocks noGrp="1"/>
          </p:cNvSpPr>
          <p:nvPr>
            <p:ph idx="1"/>
          </p:nvPr>
        </p:nvSpPr>
        <p:spPr/>
        <p:txBody>
          <a:bodyPr/>
          <a:lstStyle/>
          <a:p>
            <a:pPr>
              <a:buFont typeface="Helvetica CE" charset="0"/>
              <a:buNone/>
            </a:pPr>
            <a:r>
              <a:rPr lang="en-US" sz="2000" i="1" smtClean="0">
                <a:ea typeface="ＭＳ Ｐゴシック" charset="-128"/>
                <a:cs typeface="ＭＳ Ｐゴシック" charset="-128"/>
              </a:rPr>
              <a:t>What context-sensitive questions might the compiler ask? </a:t>
            </a:r>
          </a:p>
          <a:p>
            <a:pPr marL="876300" lvl="1" indent="-457200">
              <a:buFont typeface="Helvetica" charset="0"/>
              <a:buAutoNum type="arabicPeriod"/>
            </a:pPr>
            <a:r>
              <a:rPr lang="en-US" sz="1800" smtClean="0"/>
              <a:t>Is </a:t>
            </a:r>
            <a:r>
              <a:rPr lang="en-US" sz="1800" smtClean="0">
                <a:latin typeface="Courier" charset="0"/>
                <a:ea typeface="Courier" charset="0"/>
                <a:cs typeface="Courier" charset="0"/>
              </a:rPr>
              <a:t>x</a:t>
            </a:r>
            <a:r>
              <a:rPr lang="en-US" sz="1800" smtClean="0"/>
              <a:t> scalar, an array, or a function? </a:t>
            </a:r>
          </a:p>
          <a:p>
            <a:pPr marL="876300" lvl="1" indent="-457200">
              <a:buFont typeface="Helvetica" charset="0"/>
              <a:buAutoNum type="arabicPeriod"/>
            </a:pPr>
            <a:r>
              <a:rPr lang="en-US" sz="1800" smtClean="0"/>
              <a:t>Is </a:t>
            </a:r>
            <a:r>
              <a:rPr lang="en-US" sz="1800" smtClean="0">
                <a:latin typeface="Courier" charset="0"/>
                <a:ea typeface="Courier" charset="0"/>
                <a:cs typeface="Courier" charset="0"/>
              </a:rPr>
              <a:t>x</a:t>
            </a:r>
            <a:r>
              <a:rPr lang="en-US" sz="1800" smtClean="0"/>
              <a:t> declared before it is used? </a:t>
            </a:r>
          </a:p>
          <a:p>
            <a:pPr marL="876300" lvl="1" indent="-457200">
              <a:buFont typeface="Helvetica" charset="0"/>
              <a:buAutoNum type="arabicPeriod"/>
            </a:pPr>
            <a:r>
              <a:rPr lang="en-US" sz="1800" smtClean="0"/>
              <a:t>Are any names declared but not used? </a:t>
            </a:r>
          </a:p>
          <a:p>
            <a:pPr marL="876300" lvl="1" indent="-457200">
              <a:buFont typeface="Helvetica" charset="0"/>
              <a:buAutoNum type="arabicPeriod"/>
            </a:pPr>
            <a:r>
              <a:rPr lang="en-US" sz="1800" smtClean="0"/>
              <a:t>Which declaration of </a:t>
            </a:r>
            <a:r>
              <a:rPr lang="en-US" sz="1800" smtClean="0">
                <a:latin typeface="Courier" charset="0"/>
                <a:ea typeface="Courier" charset="0"/>
                <a:cs typeface="Courier" charset="0"/>
              </a:rPr>
              <a:t>x</a:t>
            </a:r>
            <a:r>
              <a:rPr lang="en-US" sz="1800" smtClean="0"/>
              <a:t> is being referenced? </a:t>
            </a:r>
          </a:p>
          <a:p>
            <a:pPr marL="876300" lvl="1" indent="-457200">
              <a:buFont typeface="Helvetica" charset="0"/>
              <a:buAutoNum type="arabicPeriod"/>
            </a:pPr>
            <a:r>
              <a:rPr lang="en-US" sz="1800" smtClean="0"/>
              <a:t>Is an expression type-consistent?</a:t>
            </a:r>
          </a:p>
          <a:p>
            <a:pPr marL="876300" lvl="1" indent="-457200">
              <a:buFont typeface="Helvetica" charset="0"/>
              <a:buAutoNum type="arabicPeriod"/>
            </a:pPr>
            <a:r>
              <a:rPr lang="en-US" sz="1800" smtClean="0"/>
              <a:t>Does the dimension of a reference match the declaration? </a:t>
            </a:r>
          </a:p>
          <a:p>
            <a:pPr marL="876300" lvl="1" indent="-457200">
              <a:buFont typeface="Helvetica" charset="0"/>
              <a:buAutoNum type="arabicPeriod"/>
            </a:pPr>
            <a:r>
              <a:rPr lang="en-US" sz="1800" smtClean="0"/>
              <a:t>Where can </a:t>
            </a:r>
            <a:r>
              <a:rPr lang="en-US" sz="1800" smtClean="0">
                <a:latin typeface="Courier" charset="0"/>
                <a:ea typeface="Courier" charset="0"/>
                <a:cs typeface="Courier" charset="0"/>
              </a:rPr>
              <a:t>x</a:t>
            </a:r>
            <a:r>
              <a:rPr lang="en-US" sz="1800" smtClean="0"/>
              <a:t> be stored? (heap, stack, ...) </a:t>
            </a:r>
          </a:p>
          <a:p>
            <a:pPr marL="876300" lvl="1" indent="-457200">
              <a:buFont typeface="Helvetica" charset="0"/>
              <a:buAutoNum type="arabicPeriod"/>
            </a:pPr>
            <a:r>
              <a:rPr lang="en-US" sz="1800" smtClean="0"/>
              <a:t>Does </a:t>
            </a:r>
            <a:r>
              <a:rPr lang="en-US" sz="1800" smtClean="0">
                <a:latin typeface="Courier" charset="0"/>
                <a:ea typeface="Courier" charset="0"/>
                <a:cs typeface="Courier" charset="0"/>
              </a:rPr>
              <a:t>*p</a:t>
            </a:r>
            <a:r>
              <a:rPr lang="en-US" sz="1800" smtClean="0"/>
              <a:t> reference the result of a </a:t>
            </a:r>
            <a:r>
              <a:rPr lang="en-US" sz="1800" smtClean="0">
                <a:latin typeface="Courier" charset="0"/>
                <a:ea typeface="Courier" charset="0"/>
                <a:cs typeface="Courier" charset="0"/>
              </a:rPr>
              <a:t>malloc()</a:t>
            </a:r>
            <a:r>
              <a:rPr lang="en-US" sz="1800" smtClean="0"/>
              <a:t>? </a:t>
            </a:r>
          </a:p>
          <a:p>
            <a:pPr marL="876300" lvl="1" indent="-457200">
              <a:buFont typeface="Helvetica" charset="0"/>
              <a:buAutoNum type="arabicPeriod"/>
            </a:pPr>
            <a:r>
              <a:rPr lang="en-US" sz="1800" smtClean="0"/>
              <a:t>Is </a:t>
            </a:r>
            <a:r>
              <a:rPr lang="en-US" sz="1800" smtClean="0">
                <a:latin typeface="Courier" charset="0"/>
                <a:ea typeface="Courier" charset="0"/>
                <a:cs typeface="Courier" charset="0"/>
              </a:rPr>
              <a:t>x</a:t>
            </a:r>
            <a:r>
              <a:rPr lang="en-US" sz="1800" smtClean="0"/>
              <a:t> defined before it is used? </a:t>
            </a:r>
          </a:p>
          <a:p>
            <a:pPr marL="876300" lvl="1" indent="-457200">
              <a:buFont typeface="Helvetica" charset="0"/>
              <a:buAutoNum type="arabicPeriod"/>
            </a:pPr>
            <a:r>
              <a:rPr lang="en-US" sz="1800" smtClean="0"/>
              <a:t>Is an array reference in bounds? </a:t>
            </a:r>
          </a:p>
          <a:p>
            <a:pPr marL="876300" lvl="1" indent="-457200">
              <a:buFont typeface="Helvetica" charset="0"/>
              <a:buAutoNum type="arabicPeriod"/>
            </a:pPr>
            <a:r>
              <a:rPr lang="en-US" sz="1800" smtClean="0"/>
              <a:t>Does function </a:t>
            </a:r>
            <a:r>
              <a:rPr lang="en-US" sz="1800" smtClean="0">
                <a:latin typeface="Courier" charset="0"/>
                <a:ea typeface="Courier" charset="0"/>
                <a:cs typeface="Courier" charset="0"/>
              </a:rPr>
              <a:t>foo </a:t>
            </a:r>
            <a:r>
              <a:rPr lang="en-US" sz="1800" smtClean="0"/>
              <a:t>produce a constant value? </a:t>
            </a:r>
          </a:p>
          <a:p>
            <a:pPr marL="876300" lvl="1" indent="-457200">
              <a:buFont typeface="Helvetica" charset="0"/>
              <a:buAutoNum type="arabicPeriod"/>
            </a:pPr>
            <a:r>
              <a:rPr lang="en-US" sz="1800" smtClean="0"/>
              <a:t>Can </a:t>
            </a:r>
            <a:r>
              <a:rPr lang="en-US" sz="1800" smtClean="0">
                <a:latin typeface="Courier" charset="0"/>
                <a:ea typeface="Courier" charset="0"/>
                <a:cs typeface="Courier" charset="0"/>
              </a:rPr>
              <a:t>p</a:t>
            </a:r>
            <a:r>
              <a:rPr lang="en-US" sz="1800" smtClean="0"/>
              <a:t> be implemented as a memo-function?</a:t>
            </a:r>
            <a:endParaRPr lang="en-US" smtClean="0"/>
          </a:p>
        </p:txBody>
      </p:sp>
      <p:sp>
        <p:nvSpPr>
          <p:cNvPr id="16388" name="Footer Placeholder 3"/>
          <p:cNvSpPr>
            <a:spLocks noGrp="1"/>
          </p:cNvSpPr>
          <p:nvPr>
            <p:ph type="ftr" sz="quarter" idx="11"/>
          </p:nvPr>
        </p:nvSpPr>
        <p:spPr>
          <a:noFill/>
        </p:spPr>
        <p:txBody>
          <a:bodyPr/>
          <a:lstStyle/>
          <a:p>
            <a:r>
              <a:rPr lang="en-US" smtClean="0"/>
              <a:t>Semantic Analysis</a:t>
            </a:r>
            <a:endParaRPr lang="de-CH" smtClean="0"/>
          </a:p>
        </p:txBody>
      </p:sp>
      <p:sp>
        <p:nvSpPr>
          <p:cNvPr id="16389" name="Slide Number Placeholder 4"/>
          <p:cNvSpPr>
            <a:spLocks noGrp="1"/>
          </p:cNvSpPr>
          <p:nvPr>
            <p:ph type="sldNum" sz="quarter" idx="12"/>
          </p:nvPr>
        </p:nvSpPr>
        <p:spPr>
          <a:noFill/>
        </p:spPr>
        <p:txBody>
          <a:bodyPr/>
          <a:lstStyle/>
          <a:p>
            <a:fld id="{CE271A15-9717-CC41-8666-63F8DD3991A3}" type="slidenum">
              <a:rPr lang="de-CH" smtClean="0"/>
              <a:pPr/>
              <a:t>5</a:t>
            </a:fld>
            <a:endParaRPr lang="de-CH" sz="1400" smtClean="0">
              <a:solidFill>
                <a:srgbClr val="7E7E7E"/>
              </a:solidFill>
              <a:latin typeface="Times" charset="0"/>
            </a:endParaRPr>
          </a:p>
        </p:txBody>
      </p:sp>
      <p:sp>
        <p:nvSpPr>
          <p:cNvPr id="16390" name="Rectangle 5"/>
          <p:cNvSpPr>
            <a:spLocks noChangeArrowheads="1"/>
          </p:cNvSpPr>
          <p:nvPr/>
        </p:nvSpPr>
        <p:spPr bwMode="auto">
          <a:xfrm>
            <a:off x="1066800" y="6034087"/>
            <a:ext cx="7239000" cy="366713"/>
          </a:xfrm>
          <a:prstGeom prst="rect">
            <a:avLst/>
          </a:prstGeom>
          <a:solidFill>
            <a:srgbClr val="F5F399"/>
          </a:solidFill>
          <a:ln w="9525">
            <a:noFill/>
            <a:miter lim="800000"/>
            <a:headEnd/>
            <a:tailEnd/>
          </a:ln>
        </p:spPr>
        <p:txBody>
          <a:bodyPr>
            <a:prstTxWarp prst="textNoShape">
              <a:avLst/>
            </a:prstTxWarp>
            <a:spAutoFit/>
          </a:bodyPr>
          <a:lstStyle/>
          <a:p>
            <a:r>
              <a:rPr lang="en-US" sz="1800" i="1"/>
              <a:t>These questions cannot be answered with a context-free grammar </a:t>
            </a:r>
          </a:p>
        </p:txBody>
      </p:sp>
      <p:sp>
        <p:nvSpPr>
          <p:cNvPr id="16391" name="Date Placeholder 6"/>
          <p:cNvSpPr>
            <a:spLocks noGrp="1"/>
          </p:cNvSpPr>
          <p:nvPr>
            <p:ph type="dt" sz="quarter" idx="10"/>
          </p:nvPr>
        </p:nvSpPr>
        <p:spPr>
          <a:noFill/>
        </p:spPr>
        <p:txBody>
          <a:bodyPr/>
          <a:lstStyle/>
          <a:p>
            <a:r>
              <a:rPr lang="en-US" smtClean="0"/>
              <a:t>© Oscar Nierstrasz</a:t>
            </a:r>
            <a:endParaRPr lang="de-CH"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mtClean="0">
                <a:ea typeface="ＭＳ Ｐゴシック" charset="-128"/>
                <a:cs typeface="ＭＳ Ｐゴシック" charset="-128"/>
              </a:rPr>
              <a:t>Context-sensitive analysis</a:t>
            </a:r>
          </a:p>
        </p:txBody>
      </p:sp>
      <p:sp>
        <p:nvSpPr>
          <p:cNvPr id="17411" name="Content Placeholder 2"/>
          <p:cNvSpPr>
            <a:spLocks noGrp="1"/>
          </p:cNvSpPr>
          <p:nvPr>
            <p:ph idx="1"/>
          </p:nvPr>
        </p:nvSpPr>
        <p:spPr/>
        <p:txBody>
          <a:bodyPr/>
          <a:lstStyle/>
          <a:p>
            <a:r>
              <a:rPr lang="en-US" dirty="0" smtClean="0">
                <a:ea typeface="ＭＳ Ｐゴシック" charset="-128"/>
                <a:cs typeface="ＭＳ Ｐゴシック" charset="-128"/>
              </a:rPr>
              <a:t>Why is context-sensitive analysis hard?</a:t>
            </a:r>
          </a:p>
          <a:p>
            <a:pPr lvl="1"/>
            <a:r>
              <a:rPr lang="en-US" dirty="0" smtClean="0"/>
              <a:t>answers depend on values, not syntax </a:t>
            </a:r>
          </a:p>
          <a:p>
            <a:pPr lvl="1"/>
            <a:r>
              <a:rPr lang="en-US" dirty="0" smtClean="0"/>
              <a:t>questions and answers involve non-local information </a:t>
            </a:r>
          </a:p>
          <a:p>
            <a:pPr lvl="1"/>
            <a:r>
              <a:rPr lang="en-US" dirty="0" smtClean="0"/>
              <a:t>answers may involve computation </a:t>
            </a: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Several alternatives: </a:t>
            </a:r>
          </a:p>
          <a:p>
            <a:pPr lvl="1"/>
            <a:r>
              <a:rPr lang="en-US" i="1" dirty="0" smtClean="0">
                <a:solidFill>
                  <a:srgbClr val="7E0007"/>
                </a:solidFill>
              </a:rPr>
              <a:t>symbol tables: </a:t>
            </a:r>
            <a:r>
              <a:rPr lang="en-US" dirty="0" smtClean="0"/>
              <a:t>central store for facts; express checking code </a:t>
            </a:r>
          </a:p>
          <a:p>
            <a:pPr lvl="1"/>
            <a:r>
              <a:rPr lang="en-US" i="1" dirty="0" smtClean="0">
                <a:solidFill>
                  <a:srgbClr val="7E0007"/>
                </a:solidFill>
              </a:rPr>
              <a:t>abstract syntax tree (attribute grammars):  </a:t>
            </a:r>
            <a:r>
              <a:rPr lang="en-US" dirty="0" smtClean="0"/>
              <a:t>specify non-local computations; automatic evaluators </a:t>
            </a:r>
          </a:p>
          <a:p>
            <a:pPr lvl="1"/>
            <a:r>
              <a:rPr lang="en-US" i="1" dirty="0" smtClean="0">
                <a:solidFill>
                  <a:srgbClr val="7E0007"/>
                </a:solidFill>
              </a:rPr>
              <a:t>language design: </a:t>
            </a:r>
            <a:r>
              <a:rPr lang="en-US" dirty="0" smtClean="0"/>
              <a:t>simplify language; avoid problems </a:t>
            </a:r>
          </a:p>
        </p:txBody>
      </p:sp>
      <p:sp>
        <p:nvSpPr>
          <p:cNvPr id="17412" name="Date Placeholder 3"/>
          <p:cNvSpPr>
            <a:spLocks noGrp="1"/>
          </p:cNvSpPr>
          <p:nvPr>
            <p:ph type="dt" sz="quarter" idx="10"/>
          </p:nvPr>
        </p:nvSpPr>
        <p:spPr>
          <a:noFill/>
        </p:spPr>
        <p:txBody>
          <a:bodyPr/>
          <a:lstStyle/>
          <a:p>
            <a:r>
              <a:rPr lang="en-US" smtClean="0"/>
              <a:t>© Oscar Nierstrasz</a:t>
            </a:r>
            <a:endParaRPr lang="de-CH" smtClean="0"/>
          </a:p>
        </p:txBody>
      </p:sp>
      <p:sp>
        <p:nvSpPr>
          <p:cNvPr id="17413" name="Footer Placeholder 4"/>
          <p:cNvSpPr>
            <a:spLocks noGrp="1"/>
          </p:cNvSpPr>
          <p:nvPr>
            <p:ph type="ftr" sz="quarter" idx="11"/>
          </p:nvPr>
        </p:nvSpPr>
        <p:spPr>
          <a:noFill/>
        </p:spPr>
        <p:txBody>
          <a:bodyPr/>
          <a:lstStyle/>
          <a:p>
            <a:r>
              <a:rPr lang="en-US" smtClean="0"/>
              <a:t>Semantic Analysis</a:t>
            </a:r>
            <a:endParaRPr lang="de-CH" smtClean="0"/>
          </a:p>
        </p:txBody>
      </p:sp>
      <p:sp>
        <p:nvSpPr>
          <p:cNvPr id="17414" name="Slide Number Placeholder 5"/>
          <p:cNvSpPr>
            <a:spLocks noGrp="1"/>
          </p:cNvSpPr>
          <p:nvPr>
            <p:ph type="sldNum" sz="quarter" idx="12"/>
          </p:nvPr>
        </p:nvSpPr>
        <p:spPr>
          <a:noFill/>
        </p:spPr>
        <p:txBody>
          <a:bodyPr/>
          <a:lstStyle/>
          <a:p>
            <a:fld id="{8C2B794C-2B73-8748-B10C-0F8CE67A33A3}" type="slidenum">
              <a:rPr lang="de-CH" smtClean="0"/>
              <a:pPr/>
              <a:t>6</a:t>
            </a:fld>
            <a:endParaRPr lang="de-CH" sz="1400" smtClean="0">
              <a:solidFill>
                <a:srgbClr val="7E7E7E"/>
              </a:solidFill>
              <a:latin typeface="Times"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a:lstStyle/>
          <a:p>
            <a:r>
              <a:rPr lang="en-US" smtClean="0">
                <a:ea typeface="ＭＳ Ｐゴシック" charset="-128"/>
                <a:cs typeface="ＭＳ Ｐゴシック" charset="-128"/>
              </a:rPr>
              <a:t>Roadmap</a:t>
            </a:r>
          </a:p>
        </p:txBody>
      </p:sp>
      <p:sp>
        <p:nvSpPr>
          <p:cNvPr id="19459" name="Rectangle 4"/>
          <p:cNvSpPr>
            <a:spLocks noGrp="1" noChangeArrowheads="1"/>
          </p:cNvSpPr>
          <p:nvPr>
            <p:ph type="body" idx="1"/>
          </p:nvPr>
        </p:nvSpPr>
        <p:spPr/>
        <p:txBody>
          <a:bodyPr/>
          <a:lstStyle/>
          <a:p>
            <a:r>
              <a:rPr lang="en-US" smtClean="0">
                <a:solidFill>
                  <a:srgbClr val="9DBDDD"/>
                </a:solidFill>
                <a:ea typeface="ＭＳ Ｐゴシック" charset="-128"/>
                <a:cs typeface="ＭＳ Ｐゴシック" charset="-128"/>
              </a:rPr>
              <a:t>Context-sensitive analysis</a:t>
            </a:r>
          </a:p>
          <a:p>
            <a:r>
              <a:rPr lang="en-US" b="1" smtClean="0">
                <a:ea typeface="ＭＳ Ｐゴシック" charset="-128"/>
                <a:cs typeface="ＭＳ Ｐゴシック" charset="-128"/>
              </a:rPr>
              <a:t>Strategies for semantic analysis</a:t>
            </a:r>
          </a:p>
          <a:p>
            <a:r>
              <a:rPr lang="en-US" smtClean="0">
                <a:solidFill>
                  <a:srgbClr val="9DBDDD"/>
                </a:solidFill>
                <a:ea typeface="ＭＳ Ｐゴシック" charset="-128"/>
                <a:cs typeface="ＭＳ Ｐゴシック" charset="-128"/>
              </a:rPr>
              <a:t>Attribute grammars</a:t>
            </a:r>
          </a:p>
          <a:p>
            <a:r>
              <a:rPr lang="en-US" smtClean="0">
                <a:solidFill>
                  <a:srgbClr val="9DBDDD"/>
                </a:solidFill>
                <a:ea typeface="ＭＳ Ｐゴシック" charset="-128"/>
                <a:cs typeface="ＭＳ Ｐゴシック" charset="-128"/>
              </a:rPr>
              <a:t>Symbol tables and type-checking</a:t>
            </a:r>
          </a:p>
        </p:txBody>
      </p:sp>
      <p:sp>
        <p:nvSpPr>
          <p:cNvPr id="19460" name="Date Placeholder 8"/>
          <p:cNvSpPr>
            <a:spLocks noGrp="1"/>
          </p:cNvSpPr>
          <p:nvPr>
            <p:ph type="dt" sz="quarter" idx="10"/>
          </p:nvPr>
        </p:nvSpPr>
        <p:spPr>
          <a:noFill/>
        </p:spPr>
        <p:txBody>
          <a:bodyPr/>
          <a:lstStyle/>
          <a:p>
            <a:r>
              <a:rPr lang="en-US" smtClean="0"/>
              <a:t>© Oscar Nierstrasz</a:t>
            </a:r>
            <a:endParaRPr lang="de-CH" smtClean="0"/>
          </a:p>
        </p:txBody>
      </p:sp>
      <p:sp>
        <p:nvSpPr>
          <p:cNvPr id="19461" name="Footer Placeholder 4"/>
          <p:cNvSpPr>
            <a:spLocks noGrp="1"/>
          </p:cNvSpPr>
          <p:nvPr>
            <p:ph type="ftr" sz="quarter" idx="11"/>
          </p:nvPr>
        </p:nvSpPr>
        <p:spPr>
          <a:noFill/>
        </p:spPr>
        <p:txBody>
          <a:bodyPr/>
          <a:lstStyle/>
          <a:p>
            <a:r>
              <a:rPr lang="en-US" smtClean="0"/>
              <a:t>Semantic Analysis</a:t>
            </a:r>
            <a:endParaRPr lang="de-CH" smtClean="0"/>
          </a:p>
        </p:txBody>
      </p:sp>
      <p:sp>
        <p:nvSpPr>
          <p:cNvPr id="19462" name="Slide Number Placeholder 7"/>
          <p:cNvSpPr>
            <a:spLocks noGrp="1"/>
          </p:cNvSpPr>
          <p:nvPr>
            <p:ph type="sldNum" sz="quarter" idx="12"/>
          </p:nvPr>
        </p:nvSpPr>
        <p:spPr>
          <a:noFill/>
        </p:spPr>
        <p:txBody>
          <a:bodyPr/>
          <a:lstStyle/>
          <a:p>
            <a:fld id="{40018C9C-38DD-7441-8116-E86A802E4493}" type="slidenum">
              <a:rPr lang="de-CH" smtClean="0"/>
              <a:pPr/>
              <a:t>7</a:t>
            </a:fld>
            <a:endParaRPr lang="de-CH" smtClean="0"/>
          </a:p>
        </p:txBody>
      </p:sp>
      <p:pic>
        <p:nvPicPr>
          <p:cNvPr id="19463"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ea typeface="ＭＳ Ｐゴシック" charset="-128"/>
                <a:cs typeface="ＭＳ Ｐゴシック" charset="-128"/>
              </a:rPr>
              <a:t>Alternatives for semantic processing</a:t>
            </a:r>
          </a:p>
        </p:txBody>
      </p:sp>
      <p:sp>
        <p:nvSpPr>
          <p:cNvPr id="21507" name="Date Placeholder 3"/>
          <p:cNvSpPr>
            <a:spLocks noGrp="1"/>
          </p:cNvSpPr>
          <p:nvPr>
            <p:ph type="dt" sz="quarter" idx="10"/>
          </p:nvPr>
        </p:nvSpPr>
        <p:spPr>
          <a:noFill/>
        </p:spPr>
        <p:txBody>
          <a:bodyPr/>
          <a:lstStyle/>
          <a:p>
            <a:r>
              <a:rPr lang="en-US" smtClean="0"/>
              <a:t>© Oscar Nierstrasz</a:t>
            </a:r>
            <a:endParaRPr lang="de-CH" smtClean="0"/>
          </a:p>
        </p:txBody>
      </p:sp>
      <p:sp>
        <p:nvSpPr>
          <p:cNvPr id="21508" name="Footer Placeholder 4"/>
          <p:cNvSpPr>
            <a:spLocks noGrp="1"/>
          </p:cNvSpPr>
          <p:nvPr>
            <p:ph type="ftr" sz="quarter" idx="11"/>
          </p:nvPr>
        </p:nvSpPr>
        <p:spPr>
          <a:noFill/>
        </p:spPr>
        <p:txBody>
          <a:bodyPr/>
          <a:lstStyle/>
          <a:p>
            <a:r>
              <a:rPr lang="en-US" smtClean="0"/>
              <a:t>Semantic Analysis</a:t>
            </a:r>
            <a:endParaRPr lang="de-CH" smtClean="0"/>
          </a:p>
        </p:txBody>
      </p:sp>
      <p:sp>
        <p:nvSpPr>
          <p:cNvPr id="21509" name="Slide Number Placeholder 5"/>
          <p:cNvSpPr>
            <a:spLocks noGrp="1"/>
          </p:cNvSpPr>
          <p:nvPr>
            <p:ph type="sldNum" sz="quarter" idx="12"/>
          </p:nvPr>
        </p:nvSpPr>
        <p:spPr>
          <a:noFill/>
        </p:spPr>
        <p:txBody>
          <a:bodyPr/>
          <a:lstStyle/>
          <a:p>
            <a:fld id="{72FB36D1-88D7-7543-96A6-099D5A8DD478}" type="slidenum">
              <a:rPr lang="de-CH" smtClean="0"/>
              <a:pPr/>
              <a:t>8</a:t>
            </a:fld>
            <a:endParaRPr lang="de-CH" sz="1400" smtClean="0">
              <a:solidFill>
                <a:srgbClr val="7E7E7E"/>
              </a:solidFill>
              <a:latin typeface="Times" charset="0"/>
            </a:endParaRPr>
          </a:p>
        </p:txBody>
      </p:sp>
      <p:pic>
        <p:nvPicPr>
          <p:cNvPr id="21510" name="Picture 10" descr="Picture 1.png"/>
          <p:cNvPicPr>
            <a:picLocks noChangeAspect="1"/>
          </p:cNvPicPr>
          <p:nvPr/>
        </p:nvPicPr>
        <p:blipFill>
          <a:blip r:embed="rId2"/>
          <a:srcRect/>
          <a:stretch>
            <a:fillRect/>
          </a:stretch>
        </p:blipFill>
        <p:spPr bwMode="auto">
          <a:xfrm>
            <a:off x="1981200" y="1676400"/>
            <a:ext cx="5105400" cy="3141663"/>
          </a:xfrm>
          <a:prstGeom prst="rect">
            <a:avLst/>
          </a:prstGeom>
          <a:solidFill>
            <a:schemeClr val="bg1"/>
          </a:solidFill>
          <a:ln w="9525">
            <a:noFill/>
            <a:miter lim="800000"/>
            <a:headEnd/>
            <a:tailEnd/>
          </a:ln>
        </p:spPr>
      </p:pic>
      <p:sp>
        <p:nvSpPr>
          <p:cNvPr id="21511" name="TextBox 11"/>
          <p:cNvSpPr txBox="1">
            <a:spLocks noChangeArrowheads="1"/>
          </p:cNvSpPr>
          <p:nvPr/>
        </p:nvSpPr>
        <p:spPr bwMode="auto">
          <a:xfrm>
            <a:off x="914400" y="4419600"/>
            <a:ext cx="6891338" cy="1920875"/>
          </a:xfrm>
          <a:prstGeom prst="rect">
            <a:avLst/>
          </a:prstGeom>
          <a:noFill/>
          <a:ln w="9525">
            <a:noFill/>
            <a:miter lim="800000"/>
            <a:headEnd/>
            <a:tailEnd/>
          </a:ln>
        </p:spPr>
        <p:txBody>
          <a:bodyPr wrap="none">
            <a:prstTxWarp prst="textNoShape">
              <a:avLst/>
            </a:prstTxWarp>
            <a:spAutoFit/>
          </a:bodyPr>
          <a:lstStyle/>
          <a:p>
            <a:pPr marL="177800" indent="-177800">
              <a:buFont typeface="Arial" charset="0"/>
              <a:buChar char="•"/>
            </a:pPr>
            <a:r>
              <a:rPr lang="en-US" sz="2000" dirty="0"/>
              <a:t>one-pass: compiler and synthesis</a:t>
            </a:r>
          </a:p>
          <a:p>
            <a:pPr marL="177800" indent="-177800">
              <a:buFont typeface="Arial" charset="0"/>
              <a:buChar char="•"/>
            </a:pPr>
            <a:r>
              <a:rPr lang="en-US" sz="2000" dirty="0"/>
              <a:t>two-pass: compiler + peephole</a:t>
            </a:r>
          </a:p>
          <a:p>
            <a:pPr marL="177800" indent="-177800">
              <a:buFont typeface="Arial" charset="0"/>
              <a:buChar char="•"/>
            </a:pPr>
            <a:r>
              <a:rPr lang="en-US" sz="2000" dirty="0"/>
              <a:t>two-pass: compiler &amp; IR synthesis + code generation pass</a:t>
            </a:r>
          </a:p>
          <a:p>
            <a:pPr marL="177800" indent="-177800">
              <a:buFont typeface="Arial" charset="0"/>
              <a:buChar char="•"/>
            </a:pPr>
            <a:r>
              <a:rPr lang="en-US" sz="2000" dirty="0"/>
              <a:t>multi-pass analysis</a:t>
            </a:r>
          </a:p>
          <a:p>
            <a:pPr marL="177800" indent="-177800">
              <a:buFont typeface="Arial" charset="0"/>
              <a:buChar char="•"/>
            </a:pPr>
            <a:r>
              <a:rPr lang="en-US" sz="2000" dirty="0"/>
              <a:t>multi-pass synthesis</a:t>
            </a:r>
          </a:p>
          <a:p>
            <a:pPr marL="177800" indent="-177800">
              <a:buFont typeface="Arial" charset="0"/>
              <a:buChar char="•"/>
            </a:pPr>
            <a:r>
              <a:rPr lang="en-US" sz="2000" dirty="0"/>
              <a:t>language-independent and re-targetable compilers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5"/>
          <p:cNvSpPr>
            <a:spLocks noGrp="1"/>
          </p:cNvSpPr>
          <p:nvPr>
            <p:ph type="title"/>
          </p:nvPr>
        </p:nvSpPr>
        <p:spPr/>
        <p:txBody>
          <a:bodyPr/>
          <a:lstStyle/>
          <a:p>
            <a:r>
              <a:rPr lang="en-US" smtClean="0">
                <a:ea typeface="ＭＳ Ｐゴシック" charset="-128"/>
                <a:cs typeface="ＭＳ Ｐゴシック" charset="-128"/>
              </a:rPr>
              <a:t>One-pass compilers</a:t>
            </a:r>
          </a:p>
        </p:txBody>
      </p:sp>
      <p:sp>
        <p:nvSpPr>
          <p:cNvPr id="22531" name="Content Placeholder 6"/>
          <p:cNvSpPr>
            <a:spLocks noGrp="1"/>
          </p:cNvSpPr>
          <p:nvPr>
            <p:ph idx="1"/>
          </p:nvPr>
        </p:nvSpPr>
        <p:spPr/>
        <p:txBody>
          <a:bodyPr/>
          <a:lstStyle/>
          <a:p>
            <a:r>
              <a:rPr lang="en-US" dirty="0" smtClean="0">
                <a:ea typeface="ＭＳ Ｐゴシック" charset="-128"/>
                <a:cs typeface="ＭＳ Ｐゴシック" charset="-128"/>
              </a:rPr>
              <a:t>interleave scanning, parsing and translation</a:t>
            </a:r>
          </a:p>
          <a:p>
            <a:pPr lvl="1"/>
            <a:r>
              <a:rPr lang="en-US" dirty="0" smtClean="0">
                <a:ea typeface="ＭＳ Ｐゴシック" charset="-128"/>
                <a:cs typeface="ＭＳ Ｐゴシック" charset="-128"/>
              </a:rPr>
              <a:t>no explicit IR</a:t>
            </a:r>
          </a:p>
          <a:p>
            <a:pPr lvl="1"/>
            <a:r>
              <a:rPr lang="en-US" dirty="0" smtClean="0">
                <a:ea typeface="ＭＳ Ｐゴシック" charset="-128"/>
                <a:cs typeface="ＭＳ Ｐゴシック" charset="-128"/>
              </a:rPr>
              <a:t>generate target code directly</a:t>
            </a:r>
          </a:p>
          <a:p>
            <a:pPr lvl="2"/>
            <a:r>
              <a:rPr lang="en-US" dirty="0" smtClean="0">
                <a:ea typeface="ＭＳ Ｐゴシック" charset="-128"/>
              </a:rPr>
              <a:t>emit short sequences of instructions on each parser action</a:t>
            </a:r>
          </a:p>
          <a:p>
            <a:pPr lvl="2"/>
            <a:r>
              <a:rPr lang="en-US" dirty="0" smtClean="0">
                <a:ea typeface="ＭＳ Ｐゴシック" charset="-128"/>
              </a:rPr>
              <a:t>little or no optimization possible (minimal context)</a:t>
            </a:r>
          </a:p>
          <a:p>
            <a:endParaRPr lang="en-US" dirty="0" smtClean="0">
              <a:ea typeface="ＭＳ Ｐゴシック" charset="-128"/>
              <a:cs typeface="ＭＳ Ｐゴシック" charset="-128"/>
            </a:endParaRPr>
          </a:p>
          <a:p>
            <a:r>
              <a:rPr lang="en-US" dirty="0" smtClean="0">
                <a:ea typeface="ＭＳ Ｐゴシック" charset="-128"/>
                <a:cs typeface="ＭＳ Ｐゴシック" charset="-128"/>
              </a:rPr>
              <a:t>can add </a:t>
            </a:r>
            <a:r>
              <a:rPr lang="en-US" i="1" dirty="0" smtClean="0">
                <a:solidFill>
                  <a:srgbClr val="7E0007"/>
                </a:solidFill>
                <a:ea typeface="ＭＳ Ｐゴシック" charset="-128"/>
                <a:cs typeface="ＭＳ Ｐゴシック" charset="-128"/>
              </a:rPr>
              <a:t>peephole optimization pass</a:t>
            </a:r>
          </a:p>
          <a:p>
            <a:pPr lvl="1"/>
            <a:r>
              <a:rPr lang="en-US" dirty="0" smtClean="0"/>
              <a:t>extra pass over generated code through small window (“peephole”) of instructions</a:t>
            </a:r>
          </a:p>
          <a:p>
            <a:pPr lvl="1"/>
            <a:r>
              <a:rPr lang="en-US" dirty="0" smtClean="0"/>
              <a:t>smoothes out “rough edges” between code emitted by subsequent calls to code generator</a:t>
            </a:r>
          </a:p>
        </p:txBody>
      </p:sp>
      <p:sp>
        <p:nvSpPr>
          <p:cNvPr id="22532" name="Date Placeholder 2"/>
          <p:cNvSpPr>
            <a:spLocks noGrp="1"/>
          </p:cNvSpPr>
          <p:nvPr>
            <p:ph type="dt" sz="quarter" idx="10"/>
          </p:nvPr>
        </p:nvSpPr>
        <p:spPr>
          <a:noFill/>
        </p:spPr>
        <p:txBody>
          <a:bodyPr/>
          <a:lstStyle/>
          <a:p>
            <a:r>
              <a:rPr lang="en-US" smtClean="0"/>
              <a:t>© Oscar Nierstrasz</a:t>
            </a:r>
            <a:endParaRPr lang="de-CH" smtClean="0"/>
          </a:p>
        </p:txBody>
      </p:sp>
      <p:sp>
        <p:nvSpPr>
          <p:cNvPr id="22533" name="Footer Placeholder 3"/>
          <p:cNvSpPr>
            <a:spLocks noGrp="1"/>
          </p:cNvSpPr>
          <p:nvPr>
            <p:ph type="ftr" sz="quarter" idx="11"/>
          </p:nvPr>
        </p:nvSpPr>
        <p:spPr>
          <a:noFill/>
        </p:spPr>
        <p:txBody>
          <a:bodyPr/>
          <a:lstStyle/>
          <a:p>
            <a:r>
              <a:rPr lang="en-US" smtClean="0"/>
              <a:t>Semantic Analysis</a:t>
            </a:r>
            <a:endParaRPr lang="de-CH" smtClean="0"/>
          </a:p>
        </p:txBody>
      </p:sp>
      <p:sp>
        <p:nvSpPr>
          <p:cNvPr id="22534" name="Slide Number Placeholder 4"/>
          <p:cNvSpPr>
            <a:spLocks noGrp="1"/>
          </p:cNvSpPr>
          <p:nvPr>
            <p:ph type="sldNum" sz="quarter" idx="12"/>
          </p:nvPr>
        </p:nvSpPr>
        <p:spPr>
          <a:noFill/>
        </p:spPr>
        <p:txBody>
          <a:bodyPr/>
          <a:lstStyle/>
          <a:p>
            <a:fld id="{CB807867-E5C8-9647-BEB9-446151BBA2F8}" type="slidenum">
              <a:rPr lang="de-CH" smtClean="0"/>
              <a:pPr/>
              <a:t>9</a:t>
            </a:fld>
            <a:endParaRPr lang="de-CH" sz="1400" smtClean="0">
              <a:solidFill>
                <a:srgbClr val="7E7E7E"/>
              </a:solidFill>
              <a:latin typeface="Times" charset="0"/>
            </a:endParaRPr>
          </a:p>
        </p:txBody>
      </p:sp>
    </p:spTree>
  </p:cSld>
  <p:clrMapOvr>
    <a:masterClrMapping/>
  </p:clrMapOvr>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pitchFamily="-65"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3306</TotalTime>
  <Words>2885</Words>
  <Application>Microsoft Macintosh PowerPoint</Application>
  <PresentationFormat>On-screen Show (4:3)</PresentationFormat>
  <Paragraphs>478</Paragraphs>
  <Slides>39</Slides>
  <Notes>16</Notes>
  <HiddenSlides>0</HiddenSlides>
  <MMClips>0</MMClips>
  <ScaleCrop>false</ScaleCrop>
  <HeadingPairs>
    <vt:vector size="4" baseType="variant">
      <vt:variant>
        <vt:lpstr>Design Template</vt:lpstr>
      </vt:variant>
      <vt:variant>
        <vt:i4>1</vt:i4>
      </vt:variant>
      <vt:variant>
        <vt:lpstr>Slide Titles</vt:lpstr>
      </vt:variant>
      <vt:variant>
        <vt:i4>39</vt:i4>
      </vt:variant>
    </vt:vector>
  </HeadingPairs>
  <TitlesOfParts>
    <vt:vector size="40" baseType="lpstr">
      <vt:lpstr>UB_Screen</vt:lpstr>
      <vt:lpstr>5. Semantic Analysis</vt:lpstr>
      <vt:lpstr>Roadmap</vt:lpstr>
      <vt:lpstr>Roadmap</vt:lpstr>
      <vt:lpstr>Semantic Analysis </vt:lpstr>
      <vt:lpstr>Context-sensitive analysis</vt:lpstr>
      <vt:lpstr>Context-sensitive analysis</vt:lpstr>
      <vt:lpstr>Roadmap</vt:lpstr>
      <vt:lpstr>Alternatives for semantic processing</vt:lpstr>
      <vt:lpstr>One-pass compilers</vt:lpstr>
      <vt:lpstr>Two-pass: analysis &amp; IR synthesis  + code generation</vt:lpstr>
      <vt:lpstr>Multi-pass analysis</vt:lpstr>
      <vt:lpstr>Multi-pass synthesis</vt:lpstr>
      <vt:lpstr>Roadmap</vt:lpstr>
      <vt:lpstr>Attribute grammars</vt:lpstr>
      <vt:lpstr>Attribute grammar actions</vt:lpstr>
      <vt:lpstr>Example: evaluate signed binary numbers</vt:lpstr>
      <vt:lpstr>Attribute dependency graph</vt:lpstr>
      <vt:lpstr>Evaluation strategies</vt:lpstr>
      <vt:lpstr>Attribute grammars in practice</vt:lpstr>
      <vt:lpstr>Roadmap</vt:lpstr>
      <vt:lpstr>Symbol tables</vt:lpstr>
      <vt:lpstr>Symbol table information</vt:lpstr>
      <vt:lpstr>Lexical Scoping</vt:lpstr>
      <vt:lpstr>Nested scopes: block-structured symbol tables</vt:lpstr>
      <vt:lpstr>Checking variable declarations in a hierarchical symbol table</vt:lpstr>
      <vt:lpstr>Attribute information </vt:lpstr>
      <vt:lpstr>Static and Dynamic Typing</vt:lpstr>
      <vt:lpstr>Type expressions </vt:lpstr>
      <vt:lpstr>Type descriptors</vt:lpstr>
      <vt:lpstr>Type compatibility</vt:lpstr>
      <vt:lpstr>Type compatibility: example</vt:lpstr>
      <vt:lpstr>Type compatibility: Pascal-style name equivalence</vt:lpstr>
      <vt:lpstr>Type compatibility: recursive types</vt:lpstr>
      <vt:lpstr>Type compatibility: recursive types</vt:lpstr>
      <vt:lpstr>Type rules</vt:lpstr>
      <vt:lpstr>Example: Featherweight Java</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237</cp:revision>
  <cp:lastPrinted>2005-04-07T14:31:46Z</cp:lastPrinted>
  <dcterms:created xsi:type="dcterms:W3CDTF">2011-02-07T14:33:57Z</dcterms:created>
  <dcterms:modified xsi:type="dcterms:W3CDTF">2011-02-07T15:28:44Z</dcterms:modified>
</cp:coreProperties>
</file>