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3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4"/>
  </p:notesMasterIdLst>
  <p:handoutMasterIdLst>
    <p:handoutMasterId r:id="rId45"/>
  </p:handoutMasterIdLst>
  <p:sldIdLst>
    <p:sldId id="316" r:id="rId2"/>
    <p:sldId id="356" r:id="rId3"/>
    <p:sldId id="357" r:id="rId4"/>
    <p:sldId id="325" r:id="rId5"/>
    <p:sldId id="327" r:id="rId6"/>
    <p:sldId id="328" r:id="rId7"/>
    <p:sldId id="329" r:id="rId8"/>
    <p:sldId id="330" r:id="rId9"/>
    <p:sldId id="331" r:id="rId10"/>
    <p:sldId id="332" r:id="rId11"/>
    <p:sldId id="334" r:id="rId12"/>
    <p:sldId id="358" r:id="rId13"/>
    <p:sldId id="335" r:id="rId14"/>
    <p:sldId id="336" r:id="rId15"/>
    <p:sldId id="337" r:id="rId16"/>
    <p:sldId id="338" r:id="rId17"/>
    <p:sldId id="339" r:id="rId18"/>
    <p:sldId id="340" r:id="rId19"/>
    <p:sldId id="341" r:id="rId20"/>
    <p:sldId id="359" r:id="rId21"/>
    <p:sldId id="343" r:id="rId22"/>
    <p:sldId id="344" r:id="rId23"/>
    <p:sldId id="345" r:id="rId24"/>
    <p:sldId id="346" r:id="rId25"/>
    <p:sldId id="347" r:id="rId26"/>
    <p:sldId id="348" r:id="rId27"/>
    <p:sldId id="360" r:id="rId28"/>
    <p:sldId id="350" r:id="rId29"/>
    <p:sldId id="351" r:id="rId30"/>
    <p:sldId id="352" r:id="rId31"/>
    <p:sldId id="353" r:id="rId32"/>
    <p:sldId id="355" r:id="rId33"/>
    <p:sldId id="364" r:id="rId34"/>
    <p:sldId id="365" r:id="rId35"/>
    <p:sldId id="366" r:id="rId36"/>
    <p:sldId id="367" r:id="rId37"/>
    <p:sldId id="369" r:id="rId38"/>
    <p:sldId id="372" r:id="rId39"/>
    <p:sldId id="371" r:id="rId40"/>
    <p:sldId id="361" r:id="rId41"/>
    <p:sldId id="362" r:id="rId42"/>
    <p:sldId id="373"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9DBD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280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525488B3-7623-0049-886C-8DDA839CC52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D081111C-F46C-E04C-A11B-0428E4B76E2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Rot="1" noChangeAspect="1" noChangeArrowheads="1"/>
          </p:cNvSpPr>
          <p:nvPr>
            <p:ph type="sldImg"/>
          </p:nvPr>
        </p:nvSpPr>
        <p:spPr>
          <a:solidFill>
            <a:srgbClr val="FFFFFF"/>
          </a:solidFill>
          <a:ln/>
        </p:spPr>
      </p:sp>
      <p:sp>
        <p:nvSpPr>
          <p:cNvPr id="102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r>
              <a:rPr lang="en-US" b="1" smtClean="0">
                <a:latin typeface="Times" charset="0"/>
                <a:ea typeface="ＭＳ Ｐゴシック" charset="-128"/>
                <a:cs typeface="ＭＳ Ｐゴシック" charset="-128"/>
              </a:rPr>
              <a:t>Microprocessor without Interlocked Pipeline Stages</a:t>
            </a:r>
            <a:endParaRPr lang="en-US" smtClean="0">
              <a:latin typeface="Times" charset="0"/>
              <a:ea typeface="ＭＳ Ｐゴシック" charset="-128"/>
              <a:cs typeface="ＭＳ Ｐゴシック" charset="-128"/>
            </a:endParaRPr>
          </a:p>
        </p:txBody>
      </p:sp>
      <p:sp>
        <p:nvSpPr>
          <p:cNvPr id="32772" name="Slide Number Placeholder 3"/>
          <p:cNvSpPr>
            <a:spLocks noGrp="1"/>
          </p:cNvSpPr>
          <p:nvPr>
            <p:ph type="sldNum" sz="quarter" idx="5"/>
          </p:nvPr>
        </p:nvSpPr>
        <p:spPr>
          <a:noFill/>
        </p:spPr>
        <p:txBody>
          <a:bodyPr/>
          <a:lstStyle/>
          <a:p>
            <a:fld id="{AC53A94F-A7F3-E747-B1DC-9D3774F0FE8A}" type="slidenum">
              <a:rPr lang="en-US" smtClean="0"/>
              <a:pPr/>
              <a:t>15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ln/>
        </p:spPr>
      </p:sp>
      <p:sp>
        <p:nvSpPr>
          <p:cNvPr id="35843"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jal = jump and link</a:t>
            </a:r>
          </a:p>
        </p:txBody>
      </p:sp>
      <p:sp>
        <p:nvSpPr>
          <p:cNvPr id="35844" name="Slide Number Placeholder 3"/>
          <p:cNvSpPr>
            <a:spLocks noGrp="1"/>
          </p:cNvSpPr>
          <p:nvPr>
            <p:ph type="sldNum" sz="quarter" idx="5"/>
          </p:nvPr>
        </p:nvSpPr>
        <p:spPr>
          <a:noFill/>
        </p:spPr>
        <p:txBody>
          <a:bodyPr/>
          <a:lstStyle/>
          <a:p>
            <a:fld id="{BF077B43-E295-694F-BC9E-70C8CACE3DA8}" type="slidenum">
              <a:rPr lang="en-US" smtClean="0"/>
              <a:pPr/>
              <a:t>17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subu</a:t>
            </a:r>
            <a:r>
              <a:rPr lang="en-US" dirty="0" smtClean="0"/>
              <a:t> = subtract unsigned</a:t>
            </a:r>
          </a:p>
          <a:p>
            <a:r>
              <a:rPr lang="en-US" dirty="0" err="1" smtClean="0"/>
              <a:t>sw</a:t>
            </a:r>
            <a:r>
              <a:rPr lang="en-US" dirty="0" smtClean="0"/>
              <a:t> = store word</a:t>
            </a:r>
            <a:endParaRPr lang="en-US" dirty="0"/>
          </a:p>
        </p:txBody>
      </p:sp>
      <p:sp>
        <p:nvSpPr>
          <p:cNvPr id="4" name="Slide Number Placeholder 3"/>
          <p:cNvSpPr>
            <a:spLocks noGrp="1"/>
          </p:cNvSpPr>
          <p:nvPr>
            <p:ph type="sldNum" sz="quarter" idx="10"/>
          </p:nvPr>
        </p:nvSpPr>
        <p:spPr/>
        <p:txBody>
          <a:bodyPr/>
          <a:lstStyle/>
          <a:p>
            <a:pPr>
              <a:defRPr/>
            </a:pPr>
            <a:fld id="{D081111C-F46C-E04C-A11B-0428E4B76E2B}" type="slidenum">
              <a:rPr lang="en-US" smtClean="0"/>
              <a:pPr>
                <a:defRPr/>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lw</a:t>
            </a:r>
            <a:r>
              <a:rPr lang="en-US" dirty="0" smtClean="0"/>
              <a:t> = load word</a:t>
            </a:r>
          </a:p>
          <a:p>
            <a:r>
              <a:rPr lang="en-US" dirty="0" err="1" smtClean="0"/>
              <a:t>addu</a:t>
            </a:r>
            <a:r>
              <a:rPr lang="en-US" baseline="0" dirty="0" smtClean="0"/>
              <a:t> = add unsigned</a:t>
            </a:r>
          </a:p>
          <a:p>
            <a:r>
              <a:rPr lang="en-US" baseline="0" dirty="0" err="1" smtClean="0"/>
              <a:t>j</a:t>
            </a:r>
            <a:r>
              <a:rPr lang="en-US" baseline="0" dirty="0" smtClean="0"/>
              <a:t> = jump</a:t>
            </a:r>
            <a:endParaRPr lang="en-US" dirty="0"/>
          </a:p>
        </p:txBody>
      </p:sp>
      <p:sp>
        <p:nvSpPr>
          <p:cNvPr id="4" name="Slide Number Placeholder 3"/>
          <p:cNvSpPr>
            <a:spLocks noGrp="1"/>
          </p:cNvSpPr>
          <p:nvPr>
            <p:ph type="sldNum" sz="quarter" idx="10"/>
          </p:nvPr>
        </p:nvSpPr>
        <p:spPr/>
        <p:txBody>
          <a:bodyPr/>
          <a:lstStyle/>
          <a:p>
            <a:pPr>
              <a:defRPr/>
            </a:pPr>
            <a:fld id="{D081111C-F46C-E04C-A11B-0428E4B76E2B}" type="slidenum">
              <a:rPr lang="en-US" smtClean="0"/>
              <a:pPr>
                <a:defRPr/>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a:ln/>
        </p:spPr>
      </p:sp>
      <p:sp>
        <p:nvSpPr>
          <p:cNvPr id="41987" name="Notes Placeholder 2"/>
          <p:cNvSpPr>
            <a:spLocks noGrp="1"/>
          </p:cNvSpPr>
          <p:nvPr>
            <p:ph type="body" idx="1"/>
          </p:nvPr>
        </p:nvSpPr>
        <p:spPr>
          <a:noFill/>
          <a:ln/>
        </p:spPr>
        <p:txBody>
          <a:bodyPr/>
          <a:lstStyle/>
          <a:p>
            <a:r>
              <a:rPr lang="en-US" dirty="0" err="1" smtClean="0">
                <a:latin typeface="Times" charset="0"/>
                <a:ea typeface="ＭＳ Ｐゴシック" charset="-128"/>
                <a:cs typeface="ＭＳ Ｐゴシック" charset="-128"/>
              </a:rPr>
              <a:t>wikipedia</a:t>
            </a:r>
            <a:r>
              <a:rPr lang="en-US" dirty="0" smtClean="0">
                <a:latin typeface="Times" charset="0"/>
                <a:ea typeface="ＭＳ Ｐゴシック" charset="-128"/>
                <a:cs typeface="ＭＳ Ｐゴシック" charset="-128"/>
              </a:rPr>
              <a:t>: the "maximal munch" principle is the rule that as much of the input as possible should be processed when creating some construct</a:t>
            </a:r>
            <a:r>
              <a:rPr lang="en-US" dirty="0" smtClean="0">
                <a:latin typeface="Times" charset="0"/>
                <a:ea typeface="ＭＳ Ｐゴシック" charset="-128"/>
                <a:cs typeface="ＭＳ Ｐゴシック" charset="-128"/>
              </a:rPr>
              <a:t>.</a:t>
            </a:r>
          </a:p>
          <a:p>
            <a:r>
              <a:rPr lang="en-US" dirty="0" smtClean="0">
                <a:latin typeface="Times" charset="0"/>
                <a:ea typeface="ＭＳ Ｐゴシック" charset="-128"/>
                <a:cs typeface="ＭＳ Ｐゴシック" charset="-128"/>
              </a:rPr>
              <a:t>In this case, try to macro expand the largest IR munch that you can match</a:t>
            </a:r>
            <a:endParaRPr lang="en-US" dirty="0" smtClean="0">
              <a:latin typeface="Times" charset="0"/>
              <a:ea typeface="ＭＳ Ｐゴシック" charset="-128"/>
              <a:cs typeface="ＭＳ Ｐゴシック" charset="-128"/>
            </a:endParaRPr>
          </a:p>
        </p:txBody>
      </p:sp>
      <p:sp>
        <p:nvSpPr>
          <p:cNvPr id="41988" name="Slide Number Placeholder 3"/>
          <p:cNvSpPr>
            <a:spLocks noGrp="1"/>
          </p:cNvSpPr>
          <p:nvPr>
            <p:ph type="sldNum" sz="quarter" idx="5"/>
          </p:nvPr>
        </p:nvSpPr>
        <p:spPr>
          <a:noFill/>
        </p:spPr>
        <p:txBody>
          <a:bodyPr/>
          <a:lstStyle/>
          <a:p>
            <a:fld id="{99AA71E3-CA48-D441-8B30-463C8C94E233}" type="slidenum">
              <a:rPr lang="en-US" smtClean="0"/>
              <a:pPr/>
              <a:t>21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NB: analogy with page faults</a:t>
            </a:r>
            <a:endParaRPr lang="en-US" dirty="0"/>
          </a:p>
        </p:txBody>
      </p:sp>
      <p:sp>
        <p:nvSpPr>
          <p:cNvPr id="4" name="Slide Number Placeholder 3"/>
          <p:cNvSpPr>
            <a:spLocks noGrp="1"/>
          </p:cNvSpPr>
          <p:nvPr>
            <p:ph type="sldNum" sz="quarter" idx="10"/>
          </p:nvPr>
        </p:nvSpPr>
        <p:spPr/>
        <p:txBody>
          <a:bodyPr/>
          <a:lstStyle/>
          <a:p>
            <a:pPr>
              <a:defRPr/>
            </a:pPr>
            <a:fld id="{D081111C-F46C-E04C-A11B-0428E4B76E2B}" type="slidenum">
              <a:rPr lang="en-US" smtClean="0"/>
              <a:pPr>
                <a:defRPr/>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a:ln/>
        </p:spPr>
      </p:sp>
      <p:sp>
        <p:nvSpPr>
          <p:cNvPr id="46083"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At right are tree patterns to match; at left is the code to be emitted.</a:t>
            </a:r>
          </a:p>
          <a:p>
            <a:r>
              <a:rPr lang="en-US" smtClean="0">
                <a:latin typeface="Times" charset="0"/>
                <a:ea typeface="ＭＳ Ｐゴシック" charset="-128"/>
                <a:cs typeface="ＭＳ Ｐゴシック" charset="-128"/>
              </a:rPr>
              <a:t>rest of example elided</a:t>
            </a:r>
          </a:p>
        </p:txBody>
      </p:sp>
      <p:sp>
        <p:nvSpPr>
          <p:cNvPr id="46084" name="Slide Number Placeholder 3"/>
          <p:cNvSpPr>
            <a:spLocks noGrp="1"/>
          </p:cNvSpPr>
          <p:nvPr>
            <p:ph type="sldNum" sz="quarter" idx="5"/>
          </p:nvPr>
        </p:nvSpPr>
        <p:spPr>
          <a:noFill/>
        </p:spPr>
        <p:txBody>
          <a:bodyPr/>
          <a:lstStyle/>
          <a:p>
            <a:fld id="{0EF08838-3FB8-1E48-BA5C-99F268DCF5AA}" type="slidenum">
              <a:rPr lang="en-US" smtClean="0"/>
              <a:pPr/>
              <a:t>24</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a and b are not live at the same time, so two registers suffice: one for a and b and  the other for c</a:t>
            </a:r>
          </a:p>
          <a:p>
            <a:r>
              <a:rPr lang="en-US" smtClean="0">
                <a:latin typeface="Times" charset="0"/>
                <a:ea typeface="ＭＳ Ｐゴシック" charset="-128"/>
                <a:cs typeface="ＭＳ Ｐゴシック" charset="-128"/>
              </a:rPr>
              <a:t>See chapter 10 of Appel (2</a:t>
            </a:r>
            <a:r>
              <a:rPr lang="en-US" baseline="30000" smtClean="0">
                <a:latin typeface="Times" charset="0"/>
                <a:ea typeface="ＭＳ Ｐゴシック" charset="-128"/>
                <a:cs typeface="ＭＳ Ｐゴシック" charset="-128"/>
              </a:rPr>
              <a:t>nd</a:t>
            </a:r>
            <a:r>
              <a:rPr lang="en-US" smtClean="0">
                <a:latin typeface="Times" charset="0"/>
                <a:ea typeface="ＭＳ Ｐゴシック" charset="-128"/>
                <a:cs typeface="ＭＳ Ｐゴシック" charset="-128"/>
              </a:rPr>
              <a:t> edition) for this example and details of algorithms</a:t>
            </a:r>
          </a:p>
          <a:p>
            <a:r>
              <a:rPr lang="en-US" smtClean="0">
                <a:latin typeface="Times" charset="0"/>
                <a:ea typeface="ＭＳ Ｐゴシック" charset="-128"/>
                <a:cs typeface="ＭＳ Ｐゴシック" charset="-128"/>
              </a:rPr>
              <a:t>NB: liveness analysis might also reveal errors — e.g., if c is a local, then it has not been initialized</a:t>
            </a:r>
          </a:p>
        </p:txBody>
      </p:sp>
      <p:sp>
        <p:nvSpPr>
          <p:cNvPr id="55300" name="Slide Number Placeholder 3"/>
          <p:cNvSpPr>
            <a:spLocks noGrp="1"/>
          </p:cNvSpPr>
          <p:nvPr>
            <p:ph type="sldNum" sz="quarter" idx="5"/>
          </p:nvPr>
        </p:nvSpPr>
        <p:spPr>
          <a:noFill/>
        </p:spPr>
        <p:txBody>
          <a:bodyPr/>
          <a:lstStyle/>
          <a:p>
            <a:fld id="{EB9EEFE7-F00A-8B4E-9903-479EFAABD2F1}" type="slidenum">
              <a:rPr lang="en-US" smtClean="0"/>
              <a:pPr/>
              <a:t>31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Rot="1" noChangeAspect="1" noChangeArrowheads="1"/>
          </p:cNvSpPr>
          <p:nvPr>
            <p:ph type="sldImg"/>
          </p:nvPr>
        </p:nvSpPr>
        <p:spPr>
          <a:solidFill>
            <a:srgbClr val="FFFFFF"/>
          </a:solidFill>
          <a:ln/>
        </p:spPr>
      </p:sp>
      <p:sp>
        <p:nvSpPr>
          <p:cNvPr id="122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p:cNvSpPr>
          <p:nvPr>
            <p:ph type="sldImg"/>
          </p:nvPr>
        </p:nvSpPr>
        <p:spPr>
          <a:solidFill>
            <a:srgbClr val="FFFFFF"/>
          </a:solidFill>
          <a:ln/>
        </p:spPr>
      </p:sp>
      <p:sp>
        <p:nvSpPr>
          <p:cNvPr id="665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D481927-792F-6548-80C9-1FBC667805FA}" type="slidenum">
              <a:rPr lang="en-US">
                <a:ea typeface="ＭＳ Ｐゴシック" charset="-128"/>
                <a:cs typeface="ＭＳ Ｐゴシック" charset="-128"/>
              </a:rPr>
              <a:pPr/>
              <a:t>42</a:t>
            </a:fld>
            <a:endParaRPr lang="en-US">
              <a:ea typeface="ＭＳ Ｐゴシック" charset="-128"/>
              <a:cs typeface="ＭＳ Ｐゴシック" charset="-128"/>
            </a:endParaRPr>
          </a:p>
        </p:txBody>
      </p:sp>
      <p:sp>
        <p:nvSpPr>
          <p:cNvPr id="70659" name="Rectangle 2"/>
          <p:cNvSpPr>
            <a:spLocks noGrp="1" noRot="1" noChangeAspect="1" noChangeArrowheads="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Rot="1" noChangeAspect="1" noChangeArrowheads="1"/>
          </p:cNvSpPr>
          <p:nvPr>
            <p:ph type="sldImg"/>
          </p:nvPr>
        </p:nvSpPr>
        <p:spPr>
          <a:solidFill>
            <a:srgbClr val="FFFFFF"/>
          </a:solidFill>
          <a:ln/>
        </p:spPr>
      </p:sp>
      <p:sp>
        <p:nvSpPr>
          <p:cNvPr id="143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19459" name="Notes Placeholder 2"/>
          <p:cNvSpPr>
            <a:spLocks noGrp="1"/>
          </p:cNvSpPr>
          <p:nvPr>
            <p:ph type="body" idx="1"/>
          </p:nvPr>
        </p:nvSpPr>
        <p:spPr>
          <a:noFill/>
          <a:ln/>
        </p:spPr>
        <p:txBody>
          <a:bodyPr/>
          <a:lstStyle/>
          <a:p>
            <a:r>
              <a:rPr lang="en-US" dirty="0" smtClean="0">
                <a:latin typeface="Times" charset="0"/>
                <a:ea typeface="ＭＳ Ｐゴシック" charset="-128"/>
                <a:cs typeface="ＭＳ Ｐゴシック" charset="-128"/>
              </a:rPr>
              <a:t>At compile time, generate code to do this</a:t>
            </a:r>
          </a:p>
          <a:p>
            <a:r>
              <a:rPr lang="en-US" dirty="0" smtClean="0">
                <a:latin typeface="Times" charset="0"/>
                <a:ea typeface="ＭＳ Ｐゴシック" charset="-128"/>
                <a:cs typeface="ＭＳ Ｐゴシック" charset="-128"/>
              </a:rPr>
              <a:t>At run time, code manipulates frame and data </a:t>
            </a:r>
            <a:r>
              <a:rPr lang="en-US" dirty="0" smtClean="0">
                <a:latin typeface="Times" charset="0"/>
                <a:ea typeface="ＭＳ Ｐゴシック" charset="-128"/>
                <a:cs typeface="ＭＳ Ｐゴシック" charset="-128"/>
              </a:rPr>
              <a:t>areas</a:t>
            </a:r>
          </a:p>
          <a:p>
            <a:r>
              <a:rPr lang="en-US" dirty="0" smtClean="0">
                <a:latin typeface="Times" charset="0"/>
                <a:ea typeface="ＭＳ Ｐゴシック" charset="-128"/>
                <a:cs typeface="ＭＳ Ｐゴシック" charset="-128"/>
              </a:rPr>
              <a:t>Basic frame does not have space for local data</a:t>
            </a:r>
          </a:p>
          <a:p>
            <a:r>
              <a:rPr lang="en-US" dirty="0" smtClean="0">
                <a:latin typeface="Times" charset="0"/>
                <a:ea typeface="ＭＳ Ｐゴシック" charset="-128"/>
                <a:cs typeface="ＭＳ Ｐゴシック" charset="-128"/>
              </a:rPr>
              <a:t>The static link is for nested functions – the static link points to the frame of the enclosing function (if any) [</a:t>
            </a:r>
            <a:r>
              <a:rPr lang="en-US" dirty="0" err="1" smtClean="0">
                <a:latin typeface="Times" charset="0"/>
                <a:ea typeface="ＭＳ Ｐゴシック" charset="-128"/>
                <a:cs typeface="ＭＳ Ｐゴシック" charset="-128"/>
              </a:rPr>
              <a:t>p</a:t>
            </a:r>
            <a:r>
              <a:rPr lang="en-US" dirty="0" smtClean="0">
                <a:latin typeface="Times" charset="0"/>
                <a:ea typeface="ＭＳ Ｐゴシック" charset="-128"/>
                <a:cs typeface="ＭＳ Ｐゴシック" charset="-128"/>
              </a:rPr>
              <a:t> 124]</a:t>
            </a:r>
          </a:p>
        </p:txBody>
      </p:sp>
      <p:sp>
        <p:nvSpPr>
          <p:cNvPr id="19460" name="Slide Number Placeholder 3"/>
          <p:cNvSpPr>
            <a:spLocks noGrp="1"/>
          </p:cNvSpPr>
          <p:nvPr>
            <p:ph type="sldNum" sz="quarter" idx="5"/>
          </p:nvPr>
        </p:nvSpPr>
        <p:spPr>
          <a:noFill/>
        </p:spPr>
        <p:txBody>
          <a:bodyPr/>
          <a:lstStyle/>
          <a:p>
            <a:fld id="{EB5FD45E-6F46-2E40-A2F0-8D958DD15BEC}"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21507"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NB: Code memory pages may be protected.</a:t>
            </a:r>
          </a:p>
        </p:txBody>
      </p:sp>
      <p:sp>
        <p:nvSpPr>
          <p:cNvPr id="21508" name="Slide Number Placeholder 3"/>
          <p:cNvSpPr>
            <a:spLocks noGrp="1"/>
          </p:cNvSpPr>
          <p:nvPr>
            <p:ph type="sldNum" sz="quarter" idx="5"/>
          </p:nvPr>
        </p:nvSpPr>
        <p:spPr>
          <a:noFill/>
        </p:spPr>
        <p:txBody>
          <a:bodyPr/>
          <a:lstStyle/>
          <a:p>
            <a:fld id="{3F49A155-1537-3445-BA5D-87FABD37D146}"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would layout of global variables be important? (not clear)</a:t>
            </a:r>
            <a:endParaRPr lang="en-US" dirty="0"/>
          </a:p>
        </p:txBody>
      </p:sp>
      <p:sp>
        <p:nvSpPr>
          <p:cNvPr id="4" name="Slide Number Placeholder 3"/>
          <p:cNvSpPr>
            <a:spLocks noGrp="1"/>
          </p:cNvSpPr>
          <p:nvPr>
            <p:ph type="sldNum" sz="quarter" idx="10"/>
          </p:nvPr>
        </p:nvSpPr>
        <p:spPr/>
        <p:txBody>
          <a:bodyPr/>
          <a:lstStyle/>
          <a:p>
            <a:pPr>
              <a:defRPr/>
            </a:pPr>
            <a:fld id="{D081111C-F46C-E04C-A11B-0428E4B76E2B}"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p:spPr>
        <p:txBody>
          <a:bodyPr/>
          <a:lstStyle/>
          <a:p>
            <a:r>
              <a:rPr lang="en-US" dirty="0" smtClean="0">
                <a:latin typeface="Times" charset="0"/>
                <a:ea typeface="ＭＳ Ｐゴシック" charset="-128"/>
                <a:cs typeface="ＭＳ Ｐゴシック" charset="-128"/>
              </a:rPr>
              <a:t>Again, this is needed for nested </a:t>
            </a:r>
            <a:r>
              <a:rPr lang="en-US" dirty="0" smtClean="0">
                <a:latin typeface="Times" charset="0"/>
                <a:ea typeface="ＭＳ Ｐゴシック" charset="-128"/>
                <a:cs typeface="ＭＳ Ｐゴシック" charset="-128"/>
              </a:rPr>
              <a:t>scopes</a:t>
            </a:r>
          </a:p>
        </p:txBody>
      </p:sp>
      <p:sp>
        <p:nvSpPr>
          <p:cNvPr id="25604" name="Slide Number Placeholder 3"/>
          <p:cNvSpPr>
            <a:spLocks noGrp="1"/>
          </p:cNvSpPr>
          <p:nvPr>
            <p:ph type="sldNum" sz="quarter" idx="5"/>
          </p:nvPr>
        </p:nvSpPr>
        <p:spPr>
          <a:noFill/>
        </p:spPr>
        <p:txBody>
          <a:bodyPr/>
          <a:lstStyle/>
          <a:p>
            <a:fld id="{A89192CF-37EB-9049-ACDF-1180E5D9200E}"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a:ln/>
        </p:spPr>
      </p:sp>
      <p:sp>
        <p:nvSpPr>
          <p:cNvPr id="29699"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top-left corner is the usual approach</a:t>
            </a:r>
          </a:p>
        </p:txBody>
      </p:sp>
      <p:sp>
        <p:nvSpPr>
          <p:cNvPr id="29700" name="Slide Number Placeholder 3"/>
          <p:cNvSpPr>
            <a:spLocks noGrp="1"/>
          </p:cNvSpPr>
          <p:nvPr>
            <p:ph type="sldNum" sz="quarter" idx="5"/>
          </p:nvPr>
        </p:nvSpPr>
        <p:spPr>
          <a:noFill/>
        </p:spPr>
        <p:txBody>
          <a:bodyPr/>
          <a:lstStyle/>
          <a:p>
            <a:fld id="{53B3B08D-0E2F-0645-B046-48B63B890F9D}"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dirty="0" err="1"/>
              <a:t>Click</a:t>
            </a:r>
            <a:r>
              <a:rPr lang="de-CH" dirty="0"/>
              <a:t> to </a:t>
            </a:r>
            <a:r>
              <a:rPr lang="de-CH" dirty="0" err="1"/>
              <a:t>edit</a:t>
            </a:r>
            <a:r>
              <a:rPr lang="de-CH" dirty="0"/>
              <a:t> Master </a:t>
            </a:r>
            <a:r>
              <a:rPr lang="de-CH" dirty="0" err="1"/>
              <a:t>subtitle</a:t>
            </a:r>
            <a:r>
              <a:rPr lang="de-CH" dirty="0"/>
              <a:t> style</a:t>
            </a:r>
          </a:p>
        </p:txBody>
      </p:sp>
      <p:sp>
        <p:nvSpPr>
          <p:cNvPr id="8" name="Rectangle 7"/>
          <p:cNvSpPr>
            <a:spLocks noGrp="1" noChangeArrowheads="1"/>
          </p:cNvSpPr>
          <p:nvPr>
            <p:ph type="ftr" sz="quarter" idx="10"/>
          </p:nvPr>
        </p:nvSpPr>
        <p:spPr>
          <a:xfrm>
            <a:off x="107950" y="179388"/>
            <a:ext cx="4464050" cy="252412"/>
          </a:xfrm>
        </p:spPr>
        <p:txBody>
          <a:bodyPr wrap="square"/>
          <a:lstStyle>
            <a:lvl1pPr>
              <a:defRPr>
                <a:solidFill>
                  <a:schemeClr val="tx1"/>
                </a:solidFill>
              </a:defRPr>
            </a:lvl1pPr>
          </a:lstStyle>
          <a:p>
            <a:pPr>
              <a:defRPr/>
            </a:pPr>
            <a:r>
              <a:rPr lang="en-US"/>
              <a:t>Code Generation</a:t>
            </a:r>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Code Generation</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F621A439-A195-534D-8B93-CB1ABCAC3DAF}"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Code Generation</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0CA4CA55-F14B-D144-9CA0-6F25E06B44DA}"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Code Generation</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FEB282AF-DAD6-D944-8B91-D79B53B0672B}"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Code Generation</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EC5B7DD5-4142-D846-9486-DAE2B8412559}" type="slidenum">
              <a:rPr lang="de-CH"/>
              <a:pPr>
                <a:defRPr/>
              </a:pPr>
              <a:t>‹#›</a:t>
            </a:fld>
            <a:endParaRPr lang="de-CH" sz="1400">
              <a:solidFill>
                <a:srgbClr val="7E7E7E"/>
              </a:solidFill>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defRPr>
            </a:lvl1pPr>
          </a:lstStyle>
          <a:p>
            <a:pPr>
              <a:defRPr/>
            </a:pPr>
            <a:r>
              <a:rPr lang="en-US"/>
              <a:t>Code Generation</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defRPr>
            </a:lvl1pPr>
          </a:lstStyle>
          <a:p>
            <a:pPr>
              <a:defRPr/>
            </a:pPr>
            <a:fld id="{2B3EDC9A-AD14-F446-87DC-E50BC5C9B745}" type="slidenum">
              <a:rPr lang="de-CH"/>
              <a:pPr>
                <a:defRPr/>
              </a:pPr>
              <a:t>‹#›</a:t>
            </a:fld>
            <a:endParaRPr lang="de-CH" sz="1400">
              <a:solidFill>
                <a:srgbClr val="7E7E7E"/>
              </a:solidFill>
              <a:latin typeface="Times" charset="0"/>
            </a:endParaRPr>
          </a:p>
        </p:txBody>
      </p:sp>
    </p:spTree>
  </p:cSld>
  <p:clrMap bg1="lt1" tx1="dk1" bg2="lt2" tx2="dk2" accent1="accent1" accent2="accent2" accent3="accent3" accent4="accent4" accent5="accent5" accent6="accent6" hlink="hlink" folHlink="folHlink"/>
  <p:sldLayoutIdLst>
    <p:sldLayoutId id="2147483841" r:id="rId1"/>
    <p:sldLayoutId id="2147483837" r:id="rId2"/>
    <p:sldLayoutId id="2147483838" r:id="rId3"/>
    <p:sldLayoutId id="2147483839" r:id="rId4"/>
    <p:sldLayoutId id="2147483840" r:id="rId5"/>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pitchFamily="-65" charset="-128"/>
          <a:cs typeface="ＭＳ Ｐゴシック" pitchFamily="-65" charset="-128"/>
        </a:defRPr>
      </a:lvl1pPr>
      <a:lvl2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2pPr>
      <a:lvl3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3pPr>
      <a:lvl4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4pPr>
      <a:lvl5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5pPr>
      <a:lvl6pPr marL="457200" algn="l" rtl="0" fontAlgn="base">
        <a:lnSpc>
          <a:spcPct val="90000"/>
        </a:lnSpc>
        <a:spcBef>
          <a:spcPct val="0"/>
        </a:spcBef>
        <a:spcAft>
          <a:spcPct val="0"/>
        </a:spcAft>
        <a:defRPr sz="2800" b="1">
          <a:solidFill>
            <a:srgbClr val="0A017F"/>
          </a:solidFill>
          <a:latin typeface="Helvetica" pitchFamily="-65" charset="0"/>
        </a:defRPr>
      </a:lvl6pPr>
      <a:lvl7pPr marL="914400" algn="l" rtl="0" fontAlgn="base">
        <a:lnSpc>
          <a:spcPct val="90000"/>
        </a:lnSpc>
        <a:spcBef>
          <a:spcPct val="0"/>
        </a:spcBef>
        <a:spcAft>
          <a:spcPct val="0"/>
        </a:spcAft>
        <a:defRPr sz="2800" b="1">
          <a:solidFill>
            <a:srgbClr val="0A017F"/>
          </a:solidFill>
          <a:latin typeface="Helvetica" pitchFamily="-65" charset="0"/>
        </a:defRPr>
      </a:lvl7pPr>
      <a:lvl8pPr marL="1371600" algn="l" rtl="0" fontAlgn="base">
        <a:lnSpc>
          <a:spcPct val="90000"/>
        </a:lnSpc>
        <a:spcBef>
          <a:spcPct val="0"/>
        </a:spcBef>
        <a:spcAft>
          <a:spcPct val="0"/>
        </a:spcAft>
        <a:defRPr sz="2800" b="1">
          <a:solidFill>
            <a:srgbClr val="0A017F"/>
          </a:solidFill>
          <a:latin typeface="Helvetica" pitchFamily="-65" charset="0"/>
        </a:defRPr>
      </a:lvl8pPr>
      <a:lvl9pPr marL="1828800" algn="l" rtl="0" fontAlgn="base">
        <a:lnSpc>
          <a:spcPct val="90000"/>
        </a:lnSpc>
        <a:spcBef>
          <a:spcPct val="0"/>
        </a:spcBef>
        <a:spcAft>
          <a:spcPct val="0"/>
        </a:spcAft>
        <a:defRPr sz="2800" b="1">
          <a:solidFill>
            <a:srgbClr val="0A017F"/>
          </a:solidFill>
          <a:latin typeface="Helvetica" pitchFamily="-65"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charset="0"/>
        <a:buChar char="&gt;"/>
        <a:defRPr sz="2400">
          <a:solidFill>
            <a:srgbClr val="0A017F"/>
          </a:solidFill>
          <a:latin typeface="+mn-lt"/>
          <a:ea typeface="ＭＳ Ｐゴシック" pitchFamily="-65" charset="-128"/>
          <a:cs typeface="ＭＳ Ｐゴシック" pitchFamily="-65" charset="-128"/>
        </a:defRPr>
      </a:lvl1pPr>
      <a:lvl2pPr marL="838200" indent="-381000" algn="l" rtl="0" eaLnBrk="0" fontAlgn="base" hangingPunct="0">
        <a:lnSpc>
          <a:spcPct val="95000"/>
        </a:lnSpc>
        <a:spcBef>
          <a:spcPct val="20000"/>
        </a:spcBef>
        <a:spcAft>
          <a:spcPct val="0"/>
        </a:spcAft>
        <a:buFont typeface="Helvetica CE" charset="0"/>
        <a:buChar char="—"/>
        <a:defRPr sz="2000">
          <a:solidFill>
            <a:srgbClr val="0A017F"/>
          </a:solidFill>
          <a:latin typeface="+mn-lt"/>
          <a:ea typeface="ＭＳ Ｐゴシック" pitchFamily="-65" charset="-128"/>
        </a:defRPr>
      </a:lvl2pPr>
      <a:lvl3pPr marL="1295400" indent="-381000" algn="l" rtl="0" eaLnBrk="0" fontAlgn="base" hangingPunct="0">
        <a:lnSpc>
          <a:spcPct val="95000"/>
        </a:lnSpc>
        <a:spcBef>
          <a:spcPct val="20000"/>
        </a:spcBef>
        <a:spcAft>
          <a:spcPct val="0"/>
        </a:spcAft>
        <a:buSzPct val="85000"/>
        <a:buFont typeface="Helvetica CE" charset="0"/>
        <a:buChar char="–"/>
        <a:defRPr>
          <a:solidFill>
            <a:schemeClr val="tx1"/>
          </a:solidFill>
          <a:latin typeface="+mn-lt"/>
          <a:ea typeface="ＭＳ Ｐゴシック" pitchFamily="-65" charset="-128"/>
        </a:defRPr>
      </a:lvl3pPr>
      <a:lvl4pPr marL="1714500" indent="-381000" algn="l" rtl="0" eaLnBrk="0" fontAlgn="base" hangingPunct="0">
        <a:lnSpc>
          <a:spcPct val="95000"/>
        </a:lnSpc>
        <a:spcBef>
          <a:spcPct val="20000"/>
        </a:spcBef>
        <a:spcAft>
          <a:spcPct val="0"/>
        </a:spcAft>
        <a:buSzPct val="85000"/>
        <a:buFont typeface="Helvetica CE" charset="0"/>
        <a:buChar char="–"/>
        <a:defRPr>
          <a:solidFill>
            <a:srgbClr val="0A017F"/>
          </a:solidFill>
          <a:latin typeface="+mn-lt"/>
          <a:ea typeface="ＭＳ Ｐゴシック" pitchFamily="-65"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charset="0"/>
        <a:buChar char="–"/>
        <a:defRPr>
          <a:solidFill>
            <a:srgbClr val="0A017F"/>
          </a:solidFill>
          <a:latin typeface="+mn-lt"/>
          <a:ea typeface="ＭＳ Ｐゴシック" pitchFamily="-65" charset="-128"/>
        </a:defRPr>
      </a:lvl5pPr>
      <a:lvl6pPr marL="27432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6pPr>
      <a:lvl7pPr marL="32004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7pPr>
      <a:lvl8pPr marL="36576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8pPr>
      <a:lvl9pPr marL="41148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ucla.edu/~palsberg/" TargetMode="External"/><Relationship Id="rId4" Type="http://schemas.openxmlformats.org/officeDocument/2006/relationships/hyperlink" Target="http://www.cs.purdue.edu/homes/hosking/"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png"/><Relationship Id="rId3"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9750" y="1654175"/>
            <a:ext cx="8299450" cy="1143000"/>
          </a:xfrm>
        </p:spPr>
        <p:txBody>
          <a:bodyPr/>
          <a:lstStyle/>
          <a:p>
            <a:pPr eaLnBrk="1" hangingPunct="1"/>
            <a:r>
              <a:rPr lang="en-US" smtClean="0">
                <a:ea typeface="ＭＳ Ｐゴシック" charset="-128"/>
                <a:cs typeface="ＭＳ Ｐゴシック" charset="-128"/>
              </a:rPr>
              <a:t>8. Code Generation </a:t>
            </a:r>
          </a:p>
        </p:txBody>
      </p:sp>
      <p:sp>
        <p:nvSpPr>
          <p:cNvPr id="9219" name="Rectangle 3"/>
          <p:cNvSpPr>
            <a:spLocks noGrp="1" noChangeArrowheads="1"/>
          </p:cNvSpPr>
          <p:nvPr>
            <p:ph type="subTitle" idx="1"/>
          </p:nvPr>
        </p:nvSpPr>
        <p:spPr/>
        <p:txBody>
          <a:bodyPr/>
          <a:lstStyle/>
          <a:p>
            <a:pPr eaLnBrk="1" hangingPunct="1"/>
            <a:r>
              <a:rPr lang="en-US">
                <a:ea typeface="ＭＳ Ｐゴシック" charset="-128"/>
                <a:cs typeface="ＭＳ Ｐゴシック" charset="-128"/>
              </a:rPr>
              <a:t>Prof. O. </a:t>
            </a:r>
            <a:r>
              <a:rPr lang="en-US" smtClean="0">
                <a:ea typeface="ＭＳ Ｐゴシック" charset="-128"/>
                <a:cs typeface="ＭＳ Ｐゴシック" charset="-128"/>
              </a:rPr>
              <a:t>Nierstrasz</a:t>
            </a:r>
            <a:endParaRPr lang="en-US">
              <a:ea typeface="ＭＳ Ｐゴシック" charset="-128"/>
              <a:cs typeface="ＭＳ Ｐゴシック" charset="-128"/>
            </a:endParaRPr>
          </a:p>
        </p:txBody>
      </p:sp>
      <p:sp>
        <p:nvSpPr>
          <p:cNvPr id="9220" name="Rectangle 4"/>
          <p:cNvSpPr>
            <a:spLocks noChangeArrowheads="1"/>
          </p:cNvSpPr>
          <p:nvPr/>
        </p:nvSpPr>
        <p:spPr bwMode="auto">
          <a:xfrm>
            <a:off x="533400" y="5334000"/>
            <a:ext cx="4876800" cy="831850"/>
          </a:xfrm>
          <a:prstGeom prst="rect">
            <a:avLst/>
          </a:prstGeom>
          <a:solidFill>
            <a:schemeClr val="accent1"/>
          </a:solidFill>
          <a:ln w="9525">
            <a:solidFill>
              <a:schemeClr val="tx1"/>
            </a:solidFill>
            <a:miter lim="800000"/>
            <a:headEnd/>
            <a:tailEnd/>
          </a:ln>
        </p:spPr>
        <p:txBody>
          <a:bodyPr>
            <a:prstTxWarp prst="textNoShape">
              <a:avLst/>
            </a:prstTxWarp>
            <a:spAutoFit/>
          </a:bodyPr>
          <a:lstStyle/>
          <a:p>
            <a:r>
              <a:rPr lang="en-US" sz="1200"/>
              <a:t>Thanks to Jens Palsberg and Tony Hosking for their kind permission to reuse and adapt the CS132 and CS502 lecture notes.</a:t>
            </a:r>
          </a:p>
          <a:p>
            <a:r>
              <a:rPr lang="en-US" sz="1200" u="sng">
                <a:solidFill>
                  <a:srgbClr val="0005DF"/>
                </a:solidFill>
                <a:hlinkClick r:id="rId3"/>
              </a:rPr>
              <a:t>http://www.cs.ucla.edu/~palsberg/</a:t>
            </a:r>
            <a:endParaRPr lang="en-US" sz="1200"/>
          </a:p>
          <a:p>
            <a:r>
              <a:rPr lang="en-US" sz="1200" u="sng">
                <a:solidFill>
                  <a:srgbClr val="0005DF"/>
                </a:solidFill>
                <a:hlinkClick r:id="rId4"/>
              </a:rPr>
              <a:t>http://www.cs.purdue.edu/homes/hosking/</a:t>
            </a:r>
            <a:endParaRPr lang="en-US" sz="1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ea typeface="ＭＳ Ｐゴシック" charset="-128"/>
                <a:cs typeface="ＭＳ Ｐゴシック" charset="-128"/>
              </a:rPr>
              <a:t>Storage classes</a:t>
            </a:r>
          </a:p>
        </p:txBody>
      </p:sp>
      <p:sp>
        <p:nvSpPr>
          <p:cNvPr id="23555" name="Content Placeholder 5"/>
          <p:cNvSpPr>
            <a:spLocks noGrp="1"/>
          </p:cNvSpPr>
          <p:nvPr>
            <p:ph sz="half" idx="1"/>
          </p:nvPr>
        </p:nvSpPr>
        <p:spPr/>
        <p:txBody>
          <a:bodyPr anchor="t"/>
          <a:lstStyle/>
          <a:p>
            <a:r>
              <a:rPr lang="en-US" sz="2400" b="1" smtClean="0">
                <a:ea typeface="ＭＳ Ｐゴシック" charset="-128"/>
                <a:cs typeface="ＭＳ Ｐゴシック" charset="-128"/>
              </a:rPr>
              <a:t>Static variables</a:t>
            </a:r>
          </a:p>
          <a:p>
            <a:pPr lvl="1"/>
            <a:r>
              <a:rPr lang="en-US" sz="2000" smtClean="0"/>
              <a:t>addresses compiled into code</a:t>
            </a:r>
          </a:p>
          <a:p>
            <a:pPr lvl="1"/>
            <a:r>
              <a:rPr lang="en-US" sz="2000" smtClean="0"/>
              <a:t>usually allocated at compile-time (fixed-size objects)</a:t>
            </a:r>
          </a:p>
          <a:p>
            <a:pPr lvl="1"/>
            <a:r>
              <a:rPr lang="en-US" sz="2000" smtClean="0"/>
              <a:t>naming scheme to control access</a:t>
            </a:r>
          </a:p>
          <a:p>
            <a:r>
              <a:rPr lang="en-US" sz="2400" b="1" smtClean="0">
                <a:ea typeface="ＭＳ Ｐゴシック" charset="-128"/>
                <a:cs typeface="ＭＳ Ｐゴシック" charset="-128"/>
              </a:rPr>
              <a:t>Global variables</a:t>
            </a:r>
          </a:p>
          <a:p>
            <a:pPr lvl="1"/>
            <a:r>
              <a:rPr lang="en-US" sz="2000" smtClean="0"/>
              <a:t>similar to static variables</a:t>
            </a:r>
          </a:p>
          <a:p>
            <a:pPr lvl="1"/>
            <a:r>
              <a:rPr lang="en-US" sz="2000" smtClean="0"/>
              <a:t>layout may be important</a:t>
            </a:r>
          </a:p>
          <a:p>
            <a:pPr lvl="1"/>
            <a:r>
              <a:rPr lang="en-US" sz="2000" smtClean="0"/>
              <a:t>universal access</a:t>
            </a:r>
          </a:p>
        </p:txBody>
      </p:sp>
      <p:sp>
        <p:nvSpPr>
          <p:cNvPr id="23556" name="Content Placeholder 6"/>
          <p:cNvSpPr>
            <a:spLocks noGrp="1"/>
          </p:cNvSpPr>
          <p:nvPr>
            <p:ph sz="half" idx="2"/>
          </p:nvPr>
        </p:nvSpPr>
        <p:spPr/>
        <p:txBody>
          <a:bodyPr anchor="t"/>
          <a:lstStyle/>
          <a:p>
            <a:r>
              <a:rPr lang="en-US" sz="2400" b="1" smtClean="0">
                <a:ea typeface="ＭＳ Ｐゴシック" charset="-128"/>
                <a:cs typeface="ＭＳ Ｐゴシック" charset="-128"/>
              </a:rPr>
              <a:t>Procedure local variables</a:t>
            </a:r>
          </a:p>
          <a:p>
            <a:pPr lvl="1"/>
            <a:r>
              <a:rPr lang="en-US" sz="2000" smtClean="0"/>
              <a:t>allocated on stack …</a:t>
            </a:r>
          </a:p>
          <a:p>
            <a:pPr lvl="1"/>
            <a:r>
              <a:rPr lang="en-US" sz="2000" smtClean="0"/>
              <a:t>if fixed size, limited lifetime, and values not preserved</a:t>
            </a:r>
          </a:p>
          <a:p>
            <a:r>
              <a:rPr lang="en-US" sz="2400" b="1" smtClean="0">
                <a:ea typeface="ＭＳ Ｐゴシック" charset="-128"/>
                <a:cs typeface="ＭＳ Ｐゴシック" charset="-128"/>
              </a:rPr>
              <a:t>Dynamically allocated variables</a:t>
            </a:r>
          </a:p>
          <a:p>
            <a:pPr lvl="1"/>
            <a:r>
              <a:rPr lang="en-US" sz="2000" smtClean="0"/>
              <a:t>call-by-reference implies non-local lifetime</a:t>
            </a:r>
          </a:p>
          <a:p>
            <a:pPr lvl="1"/>
            <a:r>
              <a:rPr lang="en-US" sz="2000" smtClean="0"/>
              <a:t>usually explicit allocation</a:t>
            </a:r>
          </a:p>
          <a:p>
            <a:pPr lvl="1"/>
            <a:r>
              <a:rPr lang="en-US" sz="2000" smtClean="0"/>
              <a:t>de-allocation explicit or implicit</a:t>
            </a:r>
            <a:endParaRPr lang="en-US" sz="3200" smtClean="0"/>
          </a:p>
        </p:txBody>
      </p:sp>
      <p:sp>
        <p:nvSpPr>
          <p:cNvPr id="23557" name="Date Placeholder 2"/>
          <p:cNvSpPr>
            <a:spLocks noGrp="1"/>
          </p:cNvSpPr>
          <p:nvPr>
            <p:ph type="dt" sz="quarter" idx="10"/>
          </p:nvPr>
        </p:nvSpPr>
        <p:spPr>
          <a:noFill/>
        </p:spPr>
        <p:txBody>
          <a:bodyPr/>
          <a:lstStyle/>
          <a:p>
            <a:r>
              <a:rPr lang="en-US" smtClean="0"/>
              <a:t>© Oscar Nierstrasz</a:t>
            </a:r>
            <a:endParaRPr lang="de-CH" smtClean="0"/>
          </a:p>
        </p:txBody>
      </p:sp>
      <p:sp>
        <p:nvSpPr>
          <p:cNvPr id="23558" name="Footer Placeholder 3"/>
          <p:cNvSpPr>
            <a:spLocks noGrp="1"/>
          </p:cNvSpPr>
          <p:nvPr>
            <p:ph type="ftr" sz="quarter" idx="11"/>
          </p:nvPr>
        </p:nvSpPr>
        <p:spPr>
          <a:noFill/>
        </p:spPr>
        <p:txBody>
          <a:bodyPr/>
          <a:lstStyle/>
          <a:p>
            <a:r>
              <a:rPr lang="en-US" smtClean="0"/>
              <a:t>Code Generation</a:t>
            </a:r>
            <a:endParaRPr lang="de-CH" smtClean="0"/>
          </a:p>
        </p:txBody>
      </p:sp>
      <p:sp>
        <p:nvSpPr>
          <p:cNvPr id="23559" name="Slide Number Placeholder 4"/>
          <p:cNvSpPr>
            <a:spLocks noGrp="1"/>
          </p:cNvSpPr>
          <p:nvPr>
            <p:ph type="sldNum" sz="quarter" idx="12"/>
          </p:nvPr>
        </p:nvSpPr>
        <p:spPr>
          <a:noFill/>
        </p:spPr>
        <p:txBody>
          <a:bodyPr/>
          <a:lstStyle/>
          <a:p>
            <a:fld id="{F1067A37-5608-F749-8AA1-4A689ECD4511}" type="slidenum">
              <a:rPr lang="de-CH" smtClean="0"/>
              <a:pPr/>
              <a:t>10</a:t>
            </a:fld>
            <a:endParaRPr lang="de-CH" sz="1400" smtClean="0">
              <a:solidFill>
                <a:srgbClr val="7E7E7E"/>
              </a:solidFill>
              <a:latin typeface="Time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8"/>
          <p:cNvSpPr>
            <a:spLocks noGrp="1"/>
          </p:cNvSpPr>
          <p:nvPr>
            <p:ph type="title"/>
          </p:nvPr>
        </p:nvSpPr>
        <p:spPr/>
        <p:txBody>
          <a:bodyPr/>
          <a:lstStyle/>
          <a:p>
            <a:r>
              <a:rPr lang="en-US" smtClean="0">
                <a:ea typeface="ＭＳ Ｐゴシック" charset="-128"/>
                <a:cs typeface="ＭＳ Ｐゴシック" charset="-128"/>
              </a:rPr>
              <a:t>Access to non-local data</a:t>
            </a:r>
          </a:p>
        </p:txBody>
      </p:sp>
      <p:sp>
        <p:nvSpPr>
          <p:cNvPr id="24579" name="Content Placeholder 9"/>
          <p:cNvSpPr>
            <a:spLocks noGrp="1"/>
          </p:cNvSpPr>
          <p:nvPr>
            <p:ph idx="1"/>
          </p:nvPr>
        </p:nvSpPr>
        <p:spPr/>
        <p:txBody>
          <a:bodyPr/>
          <a:lstStyle/>
          <a:p>
            <a:r>
              <a:rPr lang="en-US" dirty="0" smtClean="0">
                <a:ea typeface="ＭＳ Ｐゴシック" charset="-128"/>
                <a:cs typeface="ＭＳ Ｐゴシック" charset="-128"/>
              </a:rPr>
              <a:t>Map name to (</a:t>
            </a:r>
            <a:r>
              <a:rPr lang="en-US" i="1" dirty="0" smtClean="0">
                <a:ea typeface="ＭＳ Ｐゴシック" charset="-128"/>
                <a:cs typeface="ＭＳ Ｐゴシック" charset="-128"/>
              </a:rPr>
              <a:t>level</a:t>
            </a:r>
            <a:r>
              <a:rPr lang="en-US" dirty="0" smtClean="0">
                <a:ea typeface="ＭＳ Ｐゴシック" charset="-128"/>
                <a:cs typeface="ＭＳ Ｐゴシック" charset="-128"/>
              </a:rPr>
              <a:t>, </a:t>
            </a:r>
            <a:r>
              <a:rPr lang="en-US" i="1" dirty="0" smtClean="0">
                <a:ea typeface="ＭＳ Ｐゴシック" charset="-128"/>
                <a:cs typeface="ＭＳ Ｐゴシック" charset="-128"/>
              </a:rPr>
              <a:t>offset</a:t>
            </a:r>
            <a:r>
              <a:rPr lang="en-US" dirty="0" smtClean="0">
                <a:ea typeface="ＭＳ Ｐゴシック" charset="-128"/>
                <a:cs typeface="ＭＳ Ｐゴシック" charset="-128"/>
              </a:rPr>
              <a:t>) pair</a:t>
            </a:r>
          </a:p>
          <a:p>
            <a:pPr lvl="1"/>
            <a:r>
              <a:rPr lang="en-US" dirty="0" smtClean="0"/>
              <a:t>reflects lexical scoping</a:t>
            </a:r>
          </a:p>
          <a:p>
            <a:pPr lvl="1"/>
            <a:r>
              <a:rPr lang="en-US" dirty="0" smtClean="0"/>
              <a:t>look up name to find most recent declaration</a:t>
            </a:r>
          </a:p>
          <a:p>
            <a:pPr lvl="1"/>
            <a:r>
              <a:rPr lang="en-US" dirty="0" smtClean="0"/>
              <a:t>If </a:t>
            </a:r>
            <a:r>
              <a:rPr lang="en-US" i="1" dirty="0" smtClean="0"/>
              <a:t>level </a:t>
            </a:r>
            <a:r>
              <a:rPr lang="en-US" dirty="0" smtClean="0"/>
              <a:t>= </a:t>
            </a:r>
            <a:r>
              <a:rPr lang="en-US" i="1" dirty="0" smtClean="0"/>
              <a:t>current level </a:t>
            </a:r>
            <a:r>
              <a:rPr lang="en-US" dirty="0" smtClean="0"/>
              <a:t>then variable is local,</a:t>
            </a:r>
          </a:p>
          <a:p>
            <a:pPr lvl="1"/>
            <a:r>
              <a:rPr lang="en-US" dirty="0" smtClean="0"/>
              <a:t>else must generate code to look up stack</a:t>
            </a:r>
          </a:p>
          <a:p>
            <a:pPr lvl="1"/>
            <a:r>
              <a:rPr lang="en-US" dirty="0" smtClean="0"/>
              <a:t>Must maintain </a:t>
            </a:r>
            <a:r>
              <a:rPr lang="en-US" i="1" u="sng" dirty="0" smtClean="0">
                <a:solidFill>
                  <a:srgbClr val="7E0007"/>
                </a:solidFill>
              </a:rPr>
              <a:t>access links</a:t>
            </a:r>
            <a:r>
              <a:rPr lang="en-US" dirty="0" smtClean="0"/>
              <a:t> to previous stack frame</a:t>
            </a:r>
          </a:p>
          <a:p>
            <a:pPr lvl="1"/>
            <a:r>
              <a:rPr lang="en-US" dirty="0" smtClean="0"/>
              <a:t>Alternative: use </a:t>
            </a:r>
            <a:r>
              <a:rPr lang="en-US" i="1" u="sng" dirty="0" smtClean="0">
                <a:solidFill>
                  <a:srgbClr val="7E0007"/>
                </a:solidFill>
              </a:rPr>
              <a:t>display</a:t>
            </a:r>
            <a:r>
              <a:rPr lang="en-US" dirty="0" smtClean="0"/>
              <a:t> (table </a:t>
            </a:r>
            <a:r>
              <a:rPr lang="en-US" dirty="0" smtClean="0"/>
              <a:t>of access </a:t>
            </a:r>
            <a:r>
              <a:rPr lang="en-US" dirty="0" smtClean="0"/>
              <a:t>links)</a:t>
            </a:r>
            <a:endParaRPr lang="en-US" dirty="0" smtClean="0"/>
          </a:p>
        </p:txBody>
      </p:sp>
      <p:sp>
        <p:nvSpPr>
          <p:cNvPr id="24580" name="Date Placeholder 4"/>
          <p:cNvSpPr>
            <a:spLocks noGrp="1"/>
          </p:cNvSpPr>
          <p:nvPr>
            <p:ph type="dt" sz="quarter" idx="10"/>
          </p:nvPr>
        </p:nvSpPr>
        <p:spPr>
          <a:noFill/>
        </p:spPr>
        <p:txBody>
          <a:bodyPr/>
          <a:lstStyle/>
          <a:p>
            <a:r>
              <a:rPr lang="en-US" smtClean="0"/>
              <a:t>© Oscar Nierstrasz</a:t>
            </a:r>
            <a:endParaRPr lang="de-CH" smtClean="0"/>
          </a:p>
        </p:txBody>
      </p:sp>
      <p:sp>
        <p:nvSpPr>
          <p:cNvPr id="24581" name="Footer Placeholder 5"/>
          <p:cNvSpPr>
            <a:spLocks noGrp="1"/>
          </p:cNvSpPr>
          <p:nvPr>
            <p:ph type="ftr" sz="quarter" idx="11"/>
          </p:nvPr>
        </p:nvSpPr>
        <p:spPr>
          <a:noFill/>
        </p:spPr>
        <p:txBody>
          <a:bodyPr/>
          <a:lstStyle/>
          <a:p>
            <a:r>
              <a:rPr lang="en-US" smtClean="0"/>
              <a:t>Code Generation</a:t>
            </a:r>
            <a:endParaRPr lang="de-CH" smtClean="0"/>
          </a:p>
        </p:txBody>
      </p:sp>
      <p:sp>
        <p:nvSpPr>
          <p:cNvPr id="24582" name="Slide Number Placeholder 6"/>
          <p:cNvSpPr>
            <a:spLocks noGrp="1"/>
          </p:cNvSpPr>
          <p:nvPr>
            <p:ph type="sldNum" sz="quarter" idx="12"/>
          </p:nvPr>
        </p:nvSpPr>
        <p:spPr>
          <a:noFill/>
        </p:spPr>
        <p:txBody>
          <a:bodyPr/>
          <a:lstStyle/>
          <a:p>
            <a:fld id="{EEA99D96-2A36-A64B-9943-55B528C65AD3}" type="slidenum">
              <a:rPr lang="de-CH" smtClean="0"/>
              <a:pPr/>
              <a:t>11</a:t>
            </a:fld>
            <a:endParaRPr lang="de-CH" sz="1400" smtClean="0">
              <a:solidFill>
                <a:srgbClr val="7E7E7E"/>
              </a:solidFill>
              <a:latin typeface="Times" charset="0"/>
            </a:endParaRPr>
          </a:p>
        </p:txBody>
      </p:sp>
      <p:sp>
        <p:nvSpPr>
          <p:cNvPr id="24583" name="TextBox 10"/>
          <p:cNvSpPr txBox="1">
            <a:spLocks noChangeArrowheads="1"/>
          </p:cNvSpPr>
          <p:nvPr/>
        </p:nvSpPr>
        <p:spPr bwMode="auto">
          <a:xfrm>
            <a:off x="3048000" y="6019800"/>
            <a:ext cx="4008438" cy="369888"/>
          </a:xfrm>
          <a:prstGeom prst="rect">
            <a:avLst/>
          </a:prstGeom>
          <a:solidFill>
            <a:schemeClr val="accent1"/>
          </a:solidFill>
          <a:ln w="9525">
            <a:noFill/>
            <a:miter lim="800000"/>
            <a:headEnd/>
            <a:tailEnd/>
          </a:ln>
        </p:spPr>
        <p:txBody>
          <a:bodyPr wrap="none">
            <a:prstTxWarp prst="textNoShape">
              <a:avLst/>
            </a:prstTxWarp>
            <a:spAutoFit/>
          </a:bodyPr>
          <a:lstStyle/>
          <a:p>
            <a:r>
              <a:rPr lang="en-US" sz="1800" dirty="0"/>
              <a:t>http://</a:t>
            </a:r>
            <a:r>
              <a:rPr lang="en-US" sz="1800" dirty="0" err="1"/>
              <a:t>en.wikipedia.org/wiki/Call_stack</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smtClean="0"/>
              <a:t>© Oscar Nierstrasz</a:t>
            </a:r>
            <a:endParaRPr lang="de-CH" smtClean="0"/>
          </a:p>
        </p:txBody>
      </p:sp>
      <p:sp>
        <p:nvSpPr>
          <p:cNvPr id="26627" name="Footer Placeholder 4"/>
          <p:cNvSpPr>
            <a:spLocks noGrp="1"/>
          </p:cNvSpPr>
          <p:nvPr>
            <p:ph type="ftr" sz="quarter" idx="11"/>
          </p:nvPr>
        </p:nvSpPr>
        <p:spPr>
          <a:noFill/>
        </p:spPr>
        <p:txBody>
          <a:bodyPr/>
          <a:lstStyle/>
          <a:p>
            <a:r>
              <a:rPr lang="en-US" smtClean="0"/>
              <a:t>xxx</a:t>
            </a:r>
            <a:endParaRPr lang="de-CH" smtClean="0"/>
          </a:p>
        </p:txBody>
      </p:sp>
      <p:sp>
        <p:nvSpPr>
          <p:cNvPr id="26628" name="Slide Number Placeholder 5"/>
          <p:cNvSpPr>
            <a:spLocks noGrp="1"/>
          </p:cNvSpPr>
          <p:nvPr>
            <p:ph type="sldNum" sz="quarter" idx="12"/>
          </p:nvPr>
        </p:nvSpPr>
        <p:spPr>
          <a:noFill/>
        </p:spPr>
        <p:txBody>
          <a:bodyPr/>
          <a:lstStyle/>
          <a:p>
            <a:fld id="{CBCF49A1-747C-124F-BCD4-01EADE8D0813}" type="slidenum">
              <a:rPr lang="de-CH" smtClean="0"/>
              <a:pPr/>
              <a:t>12</a:t>
            </a:fld>
            <a:endParaRPr lang="de-CH" sz="1400" smtClean="0">
              <a:solidFill>
                <a:srgbClr val="7E7E7E"/>
              </a:solidFill>
              <a:latin typeface="Times" charset="0"/>
            </a:endParaRPr>
          </a:p>
        </p:txBody>
      </p:sp>
      <p:pic>
        <p:nvPicPr>
          <p:cNvPr id="26629"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26630"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26631" name="Rectangle 4"/>
          <p:cNvSpPr>
            <a:spLocks noGrp="1" noChangeArrowheads="1"/>
          </p:cNvSpPr>
          <p:nvPr>
            <p:ph type="body" idx="1"/>
          </p:nvPr>
        </p:nvSpPr>
        <p:spPr/>
        <p:txBody>
          <a:bodyPr/>
          <a:lstStyle/>
          <a:p>
            <a:pPr eaLnBrk="1" hangingPunct="1"/>
            <a:r>
              <a:rPr lang="en-US" sz="2000" smtClean="0">
                <a:solidFill>
                  <a:srgbClr val="9DBDDD"/>
                </a:solidFill>
                <a:ea typeface="ＭＳ Ｐゴシック" charset="-128"/>
                <a:cs typeface="ＭＳ Ｐゴシック" charset="-128"/>
              </a:rPr>
              <a:t>Runtime storage organization</a:t>
            </a:r>
          </a:p>
          <a:p>
            <a:pPr eaLnBrk="1" hangingPunct="1"/>
            <a:r>
              <a:rPr lang="en-US" sz="2000" b="1" smtClean="0">
                <a:ea typeface="ＭＳ Ｐゴシック" charset="-128"/>
                <a:cs typeface="ＭＳ Ｐゴシック" charset="-128"/>
              </a:rPr>
              <a:t>Procedure call conventions</a:t>
            </a:r>
          </a:p>
          <a:p>
            <a:pPr eaLnBrk="1" hangingPunct="1"/>
            <a:r>
              <a:rPr lang="en-US" sz="2000" smtClean="0">
                <a:solidFill>
                  <a:srgbClr val="9DBDDD"/>
                </a:solidFill>
                <a:ea typeface="ＭＳ Ｐゴシック" charset="-128"/>
                <a:cs typeface="ＭＳ Ｐゴシック" charset="-128"/>
              </a:rPr>
              <a:t>Instruction selection</a:t>
            </a:r>
          </a:p>
          <a:p>
            <a:pPr eaLnBrk="1" hangingPunct="1"/>
            <a:r>
              <a:rPr lang="en-US" sz="2000" smtClean="0">
                <a:solidFill>
                  <a:srgbClr val="9DBDDD"/>
                </a:solidFill>
                <a:ea typeface="ＭＳ Ｐゴシック" charset="-128"/>
                <a:cs typeface="ＭＳ Ｐゴシック" charset="-128"/>
              </a:rPr>
              <a:t>Register allocation</a:t>
            </a:r>
          </a:p>
          <a:p>
            <a:pPr eaLnBrk="1" hangingPunct="1"/>
            <a:r>
              <a:rPr lang="en-US" sz="2000" smtClean="0">
                <a:solidFill>
                  <a:srgbClr val="9DBDDD"/>
                </a:solidFill>
                <a:ea typeface="ＭＳ Ｐゴシック" charset="-128"/>
                <a:cs typeface="ＭＳ Ｐゴシック" charset="-128"/>
              </a:rPr>
              <a:t>Example: generating Java bytecode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ea typeface="ＭＳ Ｐゴシック" charset="-128"/>
                <a:cs typeface="ＭＳ Ｐゴシック" charset="-128"/>
              </a:rPr>
              <a:t>Calls: Saving and restoring registers</a:t>
            </a:r>
          </a:p>
        </p:txBody>
      </p:sp>
      <p:sp>
        <p:nvSpPr>
          <p:cNvPr id="28675" name="Date Placeholder 3"/>
          <p:cNvSpPr>
            <a:spLocks noGrp="1"/>
          </p:cNvSpPr>
          <p:nvPr>
            <p:ph type="dt" sz="quarter" idx="10"/>
          </p:nvPr>
        </p:nvSpPr>
        <p:spPr>
          <a:noFill/>
        </p:spPr>
        <p:txBody>
          <a:bodyPr/>
          <a:lstStyle/>
          <a:p>
            <a:r>
              <a:rPr lang="en-US" smtClean="0"/>
              <a:t>© Oscar Nierstrasz</a:t>
            </a:r>
            <a:endParaRPr lang="de-CH" smtClean="0"/>
          </a:p>
        </p:txBody>
      </p:sp>
      <p:sp>
        <p:nvSpPr>
          <p:cNvPr id="28676" name="Footer Placeholder 4"/>
          <p:cNvSpPr>
            <a:spLocks noGrp="1"/>
          </p:cNvSpPr>
          <p:nvPr>
            <p:ph type="ftr" sz="quarter" idx="11"/>
          </p:nvPr>
        </p:nvSpPr>
        <p:spPr>
          <a:noFill/>
        </p:spPr>
        <p:txBody>
          <a:bodyPr/>
          <a:lstStyle/>
          <a:p>
            <a:r>
              <a:rPr lang="en-US" smtClean="0"/>
              <a:t>Code Generation</a:t>
            </a:r>
            <a:endParaRPr lang="de-CH" smtClean="0"/>
          </a:p>
        </p:txBody>
      </p:sp>
      <p:sp>
        <p:nvSpPr>
          <p:cNvPr id="28677" name="Slide Number Placeholder 5"/>
          <p:cNvSpPr>
            <a:spLocks noGrp="1"/>
          </p:cNvSpPr>
          <p:nvPr>
            <p:ph type="sldNum" sz="quarter" idx="12"/>
          </p:nvPr>
        </p:nvSpPr>
        <p:spPr>
          <a:noFill/>
        </p:spPr>
        <p:txBody>
          <a:bodyPr/>
          <a:lstStyle/>
          <a:p>
            <a:fld id="{5A58F52E-AFF9-F04F-9066-2EB06FEA615B}" type="slidenum">
              <a:rPr lang="de-CH" smtClean="0"/>
              <a:pPr/>
              <a:t>13</a:t>
            </a:fld>
            <a:endParaRPr lang="de-CH" sz="1400" smtClean="0">
              <a:solidFill>
                <a:srgbClr val="7E7E7E"/>
              </a:solidFill>
              <a:latin typeface="Times" charset="0"/>
            </a:endParaRPr>
          </a:p>
        </p:txBody>
      </p:sp>
      <p:graphicFrame>
        <p:nvGraphicFramePr>
          <p:cNvPr id="8" name="Table 7"/>
          <p:cNvGraphicFramePr>
            <a:graphicFrameLocks noGrp="1"/>
          </p:cNvGraphicFramePr>
          <p:nvPr/>
        </p:nvGraphicFramePr>
        <p:xfrm>
          <a:off x="304800" y="1828800"/>
          <a:ext cx="8458200" cy="4495802"/>
        </p:xfrm>
        <a:graphic>
          <a:graphicData uri="http://schemas.openxmlformats.org/drawingml/2006/table">
            <a:tbl>
              <a:tblPr/>
              <a:tblGrid>
                <a:gridCol w="1241425"/>
                <a:gridCol w="3787775"/>
                <a:gridCol w="3429000"/>
              </a:tblGrid>
              <a:tr h="36671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chemeClr val="tx1"/>
                        </a:solidFill>
                        <a:effectLst/>
                        <a:latin typeface="Helvetica"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callee saves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caller saves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84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caller’s registers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Call includes bitmap of caller’s registers to be saved/restored.</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rPr>
                        <a:t>Best: saves fewer registers, compact call sequences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F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Caller saves and restores own registers. Unstructured returns (e.g., exceptions) cause some problems to locate and execute restore code.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84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callee’s registers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Backpatch code to save registers used in callee on entry, restore on exit. Non-local gotos/exceptions must unwind dynamic chain to restore callee-saved registers.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Bitmap in callee’s stack frame is used by caller to save/restore. Unwind dynamic chain as at left.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221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all registers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Easy. Non-local gotos/exceptions must restore all registers from “outermost callee”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Easy. (Use utility routine to keep calls compact.) Non-local gotos/exceptions need only restore original registers.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ea typeface="ＭＳ Ｐゴシック" charset="-128"/>
                <a:cs typeface="ＭＳ Ｐゴシック" charset="-128"/>
              </a:rPr>
              <a:t>Call/return (callee saves)</a:t>
            </a:r>
          </a:p>
        </p:txBody>
      </p:sp>
      <p:sp>
        <p:nvSpPr>
          <p:cNvPr id="30723" name="Content Placeholder 5"/>
          <p:cNvSpPr>
            <a:spLocks noGrp="1"/>
          </p:cNvSpPr>
          <p:nvPr>
            <p:ph idx="1"/>
          </p:nvPr>
        </p:nvSpPr>
        <p:spPr>
          <a:xfrm>
            <a:off x="539750" y="1654175"/>
            <a:ext cx="5937250" cy="4498975"/>
          </a:xfrm>
        </p:spPr>
        <p:txBody>
          <a:bodyPr/>
          <a:lstStyle/>
          <a:p>
            <a:pPr marL="457200" indent="-457200">
              <a:buFont typeface="Helvetica" charset="0"/>
              <a:buAutoNum type="arabicPeriod"/>
            </a:pPr>
            <a:r>
              <a:rPr lang="en-US" sz="2000" smtClean="0">
                <a:ea typeface="ＭＳ Ｐゴシック" charset="-128"/>
                <a:cs typeface="ＭＳ Ｐゴシック" charset="-128"/>
              </a:rPr>
              <a:t>caller pushes space for return value</a:t>
            </a:r>
          </a:p>
          <a:p>
            <a:pPr marL="457200" indent="-457200">
              <a:buFont typeface="Helvetica" charset="0"/>
              <a:buAutoNum type="arabicPeriod"/>
            </a:pPr>
            <a:r>
              <a:rPr lang="en-US" sz="2000" smtClean="0">
                <a:ea typeface="ＭＳ Ｐゴシック" charset="-128"/>
                <a:cs typeface="ＭＳ Ｐゴシック" charset="-128"/>
              </a:rPr>
              <a:t>caller pushes SP (stack pointer)</a:t>
            </a:r>
          </a:p>
          <a:p>
            <a:pPr marL="457200" indent="-457200">
              <a:buFont typeface="Helvetica" charset="0"/>
              <a:buAutoNum type="arabicPeriod"/>
            </a:pPr>
            <a:r>
              <a:rPr lang="en-US" sz="2000" smtClean="0">
                <a:ea typeface="ＭＳ Ｐゴシック" charset="-128"/>
                <a:cs typeface="ＭＳ Ｐゴシック" charset="-128"/>
              </a:rPr>
              <a:t>caller pushes space for: return address, static chain, saved registers</a:t>
            </a:r>
          </a:p>
          <a:p>
            <a:pPr marL="457200" indent="-457200">
              <a:buFont typeface="Helvetica" charset="0"/>
              <a:buAutoNum type="arabicPeriod"/>
            </a:pPr>
            <a:r>
              <a:rPr lang="en-US" sz="2000" smtClean="0">
                <a:ea typeface="ＭＳ Ｐゴシック" charset="-128"/>
                <a:cs typeface="ＭＳ Ｐゴシック" charset="-128"/>
              </a:rPr>
              <a:t>caller evaluates and pushes actuals onto stack</a:t>
            </a:r>
          </a:p>
          <a:p>
            <a:pPr marL="457200" indent="-457200">
              <a:buFont typeface="Helvetica" charset="0"/>
              <a:buAutoNum type="arabicPeriod"/>
            </a:pPr>
            <a:r>
              <a:rPr lang="en-US" sz="2000" smtClean="0">
                <a:ea typeface="ＭＳ Ｐゴシック" charset="-128"/>
                <a:cs typeface="ＭＳ Ｐゴシック" charset="-128"/>
              </a:rPr>
              <a:t>caller sets return address, callee’s static chain, performs call</a:t>
            </a:r>
          </a:p>
          <a:p>
            <a:pPr marL="457200" indent="-457200">
              <a:buFont typeface="Helvetica" charset="0"/>
              <a:buAutoNum type="arabicPeriod"/>
            </a:pPr>
            <a:r>
              <a:rPr lang="en-US" sz="2000" smtClean="0">
                <a:ea typeface="ＭＳ Ｐゴシック" charset="-128"/>
                <a:cs typeface="ＭＳ Ｐゴシック" charset="-128"/>
              </a:rPr>
              <a:t>callee saves registers in register-save area</a:t>
            </a:r>
          </a:p>
          <a:p>
            <a:pPr marL="457200" indent="-457200">
              <a:buFont typeface="Helvetica" charset="0"/>
              <a:buAutoNum type="arabicPeriod"/>
            </a:pPr>
            <a:r>
              <a:rPr lang="en-US" sz="2000" smtClean="0">
                <a:ea typeface="ＭＳ Ｐゴシック" charset="-128"/>
                <a:cs typeface="ＭＳ Ｐゴシック" charset="-128"/>
              </a:rPr>
              <a:t>callee copies by-value arrays/records using addresses passed as actuals</a:t>
            </a:r>
          </a:p>
          <a:p>
            <a:pPr marL="457200" indent="-457200">
              <a:buFont typeface="Helvetica" charset="0"/>
              <a:buAutoNum type="arabicPeriod"/>
            </a:pPr>
            <a:r>
              <a:rPr lang="en-US" sz="2000" smtClean="0">
                <a:ea typeface="ＭＳ Ｐゴシック" charset="-128"/>
                <a:cs typeface="ＭＳ Ｐゴシック" charset="-128"/>
              </a:rPr>
              <a:t>callee allocates dynamic arrays as needed</a:t>
            </a:r>
          </a:p>
          <a:p>
            <a:pPr marL="457200" indent="-457200">
              <a:buFont typeface="Helvetica" charset="0"/>
              <a:buAutoNum type="arabicPeriod"/>
            </a:pPr>
            <a:r>
              <a:rPr lang="en-US" sz="2000" smtClean="0">
                <a:ea typeface="ＭＳ Ｐゴシック" charset="-128"/>
                <a:cs typeface="ＭＳ Ｐゴシック" charset="-128"/>
              </a:rPr>
              <a:t>on return, callee restores saved registers</a:t>
            </a:r>
          </a:p>
          <a:p>
            <a:pPr marL="457200" indent="-457200">
              <a:buFont typeface="Helvetica" charset="0"/>
              <a:buAutoNum type="arabicPeriod"/>
            </a:pPr>
            <a:r>
              <a:rPr lang="en-US" sz="2000" smtClean="0">
                <a:ea typeface="ＭＳ Ｐゴシック" charset="-128"/>
                <a:cs typeface="ＭＳ Ｐゴシック" charset="-128"/>
              </a:rPr>
              <a:t>callee jumps to return address </a:t>
            </a:r>
            <a:endParaRPr lang="en-US" sz="2000">
              <a:ea typeface="ＭＳ Ｐゴシック" charset="-128"/>
              <a:cs typeface="ＭＳ Ｐゴシック" charset="-128"/>
            </a:endParaRPr>
          </a:p>
        </p:txBody>
      </p:sp>
      <p:sp>
        <p:nvSpPr>
          <p:cNvPr id="30724" name="Date Placeholder 2"/>
          <p:cNvSpPr>
            <a:spLocks noGrp="1"/>
          </p:cNvSpPr>
          <p:nvPr>
            <p:ph type="dt" sz="quarter" idx="10"/>
          </p:nvPr>
        </p:nvSpPr>
        <p:spPr>
          <a:noFill/>
        </p:spPr>
        <p:txBody>
          <a:bodyPr/>
          <a:lstStyle/>
          <a:p>
            <a:r>
              <a:rPr lang="en-US" smtClean="0"/>
              <a:t>© Oscar Nierstrasz</a:t>
            </a:r>
            <a:endParaRPr lang="de-CH" smtClean="0"/>
          </a:p>
        </p:txBody>
      </p:sp>
      <p:sp>
        <p:nvSpPr>
          <p:cNvPr id="30725" name="Footer Placeholder 3"/>
          <p:cNvSpPr>
            <a:spLocks noGrp="1"/>
          </p:cNvSpPr>
          <p:nvPr>
            <p:ph type="ftr" sz="quarter" idx="11"/>
          </p:nvPr>
        </p:nvSpPr>
        <p:spPr>
          <a:noFill/>
        </p:spPr>
        <p:txBody>
          <a:bodyPr/>
          <a:lstStyle/>
          <a:p>
            <a:r>
              <a:rPr lang="en-US" smtClean="0"/>
              <a:t>Code Generation</a:t>
            </a:r>
            <a:endParaRPr lang="de-CH" smtClean="0"/>
          </a:p>
        </p:txBody>
      </p:sp>
      <p:sp>
        <p:nvSpPr>
          <p:cNvPr id="30726" name="Slide Number Placeholder 4"/>
          <p:cNvSpPr>
            <a:spLocks noGrp="1"/>
          </p:cNvSpPr>
          <p:nvPr>
            <p:ph type="sldNum" sz="quarter" idx="12"/>
          </p:nvPr>
        </p:nvSpPr>
        <p:spPr>
          <a:noFill/>
        </p:spPr>
        <p:txBody>
          <a:bodyPr/>
          <a:lstStyle/>
          <a:p>
            <a:fld id="{D449206E-F921-9E4C-8BBF-6E46DB396CB6}" type="slidenum">
              <a:rPr lang="de-CH" smtClean="0"/>
              <a:pPr/>
              <a:t>14</a:t>
            </a:fld>
            <a:endParaRPr lang="de-CH" sz="1400" smtClean="0">
              <a:solidFill>
                <a:srgbClr val="7E7E7E"/>
              </a:solidFill>
              <a:latin typeface="Times" charset="0"/>
            </a:endParaRPr>
          </a:p>
        </p:txBody>
      </p:sp>
      <p:pic>
        <p:nvPicPr>
          <p:cNvPr id="30727" name="Picture 8" descr="Picture 3.png"/>
          <p:cNvPicPr>
            <a:picLocks noChangeAspect="1"/>
          </p:cNvPicPr>
          <p:nvPr/>
        </p:nvPicPr>
        <p:blipFill>
          <a:blip r:embed="rId2"/>
          <a:srcRect/>
          <a:stretch>
            <a:fillRect/>
          </a:stretch>
        </p:blipFill>
        <p:spPr bwMode="auto">
          <a:xfrm>
            <a:off x="6519863" y="381000"/>
            <a:ext cx="2624137" cy="6173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ea typeface="ＭＳ Ｐゴシック" charset="-128"/>
                <a:cs typeface="ＭＳ Ｐゴシック" charset="-128"/>
              </a:rPr>
              <a:t>MIPS registers</a:t>
            </a:r>
          </a:p>
        </p:txBody>
      </p:sp>
      <p:graphicFrame>
        <p:nvGraphicFramePr>
          <p:cNvPr id="7" name="Content Placeholder 6"/>
          <p:cNvGraphicFramePr>
            <a:graphicFrameLocks noGrp="1"/>
          </p:cNvGraphicFramePr>
          <p:nvPr>
            <p:ph idx="1"/>
          </p:nvPr>
        </p:nvGraphicFramePr>
        <p:xfrm>
          <a:off x="539750" y="1312863"/>
          <a:ext cx="7994650" cy="5019040"/>
        </p:xfrm>
        <a:graphic>
          <a:graphicData uri="http://schemas.openxmlformats.org/drawingml/2006/table">
            <a:tbl>
              <a:tblPr/>
              <a:tblGrid>
                <a:gridCol w="1276350"/>
                <a:gridCol w="1057275"/>
                <a:gridCol w="3094038"/>
                <a:gridCol w="2566987"/>
              </a:tblGrid>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Helvetica" charset="0"/>
                        </a:rPr>
                        <a:t>Name</a:t>
                      </a:r>
                      <a:endParaRPr kumimoji="0" lang="en-US" sz="1800" b="1"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Helvetica" charset="0"/>
                        </a:rPr>
                        <a:t>Number</a:t>
                      </a:r>
                      <a:endParaRPr kumimoji="0" lang="en-US" sz="1800" b="1"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Helvetica" charset="0"/>
                        </a:rPr>
                        <a:t>Use</a:t>
                      </a:r>
                      <a:endParaRPr kumimoji="0" lang="en-US" sz="1800" b="1"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Helvetica" charset="0"/>
                        </a:rPr>
                        <a:t>Callee must preserve?</a:t>
                      </a:r>
                      <a:endParaRPr kumimoji="0" lang="en-US" sz="1800" b="1"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$zero</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$0 </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constant 0</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N/A</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$at</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$1 </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assembler temporary</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no</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$v0–$v1</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$2–$3</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Values for function returns and expression evaluation</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no</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$a0–$a3</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$4–$7</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function arguments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no</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$t0–$t7</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$8–$15</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temporaries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no</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$s0–$s7</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$16–$23</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saved temporaries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yes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$t8–$t9</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$24–$25</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temporaries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no</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$k0–$k1</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$26–$27</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reserved for OS kernel</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no</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$gp</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$28 </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global pointer</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yes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$sp</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$29 </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stack pointer</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yes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$fp</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$30 </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frame pointer</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yes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$ra</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$31 </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return address</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Helvetica" charset="0"/>
                        </a:rPr>
                        <a:t>N/A</a:t>
                      </a:r>
                      <a:endParaRPr kumimoji="0" lang="en-US" sz="1800" b="0" i="0" u="none" strike="noStrike" cap="none" normalizeH="0" baseline="0">
                        <a:ln>
                          <a:noFill/>
                        </a:ln>
                        <a:solidFill>
                          <a:schemeClr val="tx1"/>
                        </a:solidFill>
                        <a:effectLst/>
                        <a:latin typeface="Verdana" charset="0"/>
                      </a:endParaRPr>
                    </a:p>
                  </a:txBody>
                  <a:tcPr marL="12700" marR="12700" marT="127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1819" name="Date Placeholder 3"/>
          <p:cNvSpPr>
            <a:spLocks noGrp="1"/>
          </p:cNvSpPr>
          <p:nvPr>
            <p:ph type="dt" sz="quarter" idx="10"/>
          </p:nvPr>
        </p:nvSpPr>
        <p:spPr>
          <a:noFill/>
        </p:spPr>
        <p:txBody>
          <a:bodyPr/>
          <a:lstStyle/>
          <a:p>
            <a:r>
              <a:rPr lang="en-US" smtClean="0"/>
              <a:t>© Oscar Nierstrasz</a:t>
            </a:r>
            <a:endParaRPr lang="de-CH" smtClean="0"/>
          </a:p>
        </p:txBody>
      </p:sp>
      <p:sp>
        <p:nvSpPr>
          <p:cNvPr id="31820" name="Footer Placeholder 4"/>
          <p:cNvSpPr>
            <a:spLocks noGrp="1"/>
          </p:cNvSpPr>
          <p:nvPr>
            <p:ph type="ftr" sz="quarter" idx="11"/>
          </p:nvPr>
        </p:nvSpPr>
        <p:spPr>
          <a:noFill/>
        </p:spPr>
        <p:txBody>
          <a:bodyPr/>
          <a:lstStyle/>
          <a:p>
            <a:r>
              <a:rPr lang="en-US" smtClean="0"/>
              <a:t>Code Generation</a:t>
            </a:r>
            <a:endParaRPr lang="de-CH" smtClean="0"/>
          </a:p>
        </p:txBody>
      </p:sp>
      <p:sp>
        <p:nvSpPr>
          <p:cNvPr id="31821" name="Slide Number Placeholder 5"/>
          <p:cNvSpPr>
            <a:spLocks noGrp="1"/>
          </p:cNvSpPr>
          <p:nvPr>
            <p:ph type="sldNum" sz="quarter" idx="12"/>
          </p:nvPr>
        </p:nvSpPr>
        <p:spPr>
          <a:noFill/>
        </p:spPr>
        <p:txBody>
          <a:bodyPr/>
          <a:lstStyle/>
          <a:p>
            <a:fld id="{760059BB-5858-974C-B4AB-E7AAAF6AFFE1}" type="slidenum">
              <a:rPr lang="de-CH" smtClean="0"/>
              <a:pPr/>
              <a:t>15</a:t>
            </a:fld>
            <a:endParaRPr lang="de-CH" sz="1400" smtClean="0">
              <a:solidFill>
                <a:srgbClr val="7E7E7E"/>
              </a:solidFill>
              <a:latin typeface="Times" charset="0"/>
            </a:endParaRPr>
          </a:p>
        </p:txBody>
      </p:sp>
      <p:sp>
        <p:nvSpPr>
          <p:cNvPr id="31822" name="TextBox 7"/>
          <p:cNvSpPr txBox="1">
            <a:spLocks noChangeArrowheads="1"/>
          </p:cNvSpPr>
          <p:nvPr/>
        </p:nvSpPr>
        <p:spPr bwMode="auto">
          <a:xfrm>
            <a:off x="3521075" y="6443663"/>
            <a:ext cx="4327525" cy="338137"/>
          </a:xfrm>
          <a:prstGeom prst="rect">
            <a:avLst/>
          </a:prstGeom>
          <a:solidFill>
            <a:srgbClr val="F5F399"/>
          </a:solidFill>
          <a:ln w="9525">
            <a:noFill/>
            <a:miter lim="800000"/>
            <a:headEnd/>
            <a:tailEnd/>
          </a:ln>
        </p:spPr>
        <p:txBody>
          <a:bodyPr wrap="none">
            <a:prstTxWarp prst="textNoShape">
              <a:avLst/>
            </a:prstTxWarp>
            <a:spAutoFit/>
          </a:bodyPr>
          <a:lstStyle/>
          <a:p>
            <a:r>
              <a:rPr lang="en-US" sz="1600"/>
              <a:t>http://en.wikipedia.org/wiki/MIPS_architecture</a:t>
            </a:r>
          </a:p>
        </p:txBody>
      </p:sp>
      <p:sp>
        <p:nvSpPr>
          <p:cNvPr id="31823" name="Smiley Face 8"/>
          <p:cNvSpPr>
            <a:spLocks noChangeArrowheads="1"/>
          </p:cNvSpPr>
          <p:nvPr/>
        </p:nvSpPr>
        <p:spPr bwMode="auto">
          <a:xfrm>
            <a:off x="8077200" y="6477000"/>
            <a:ext cx="228600" cy="228600"/>
          </a:xfrm>
          <a:prstGeom prst="smileyFace">
            <a:avLst>
              <a:gd name="adj" fmla="val 4653"/>
            </a:avLst>
          </a:prstGeom>
          <a:solidFill>
            <a:schemeClr val="accent1"/>
          </a:solidFill>
          <a:ln w="9525">
            <a:solidFill>
              <a:schemeClr val="tx1"/>
            </a:solidFill>
            <a:round/>
            <a:headEnd/>
            <a:tailEnd/>
          </a:ln>
        </p:spPr>
        <p:txBody>
          <a:bodyPr>
            <a:prstTxWarp prst="textNoShape">
              <a:avLst/>
            </a:prstTxWarp>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ea typeface="ＭＳ Ｐゴシック" charset="-128"/>
                <a:cs typeface="ＭＳ Ｐゴシック" charset="-128"/>
              </a:rPr>
              <a:t>MIPS procedure call convention</a:t>
            </a:r>
          </a:p>
        </p:txBody>
      </p:sp>
      <p:sp>
        <p:nvSpPr>
          <p:cNvPr id="33795" name="Content Placeholder 2"/>
          <p:cNvSpPr>
            <a:spLocks noGrp="1"/>
          </p:cNvSpPr>
          <p:nvPr>
            <p:ph idx="1"/>
          </p:nvPr>
        </p:nvSpPr>
        <p:spPr/>
        <p:txBody>
          <a:bodyPr/>
          <a:lstStyle/>
          <a:p>
            <a:r>
              <a:rPr lang="en-US" b="1" i="1" smtClean="0">
                <a:ea typeface="ＭＳ Ｐゴシック" charset="-128"/>
                <a:cs typeface="ＭＳ Ｐゴシック" charset="-128"/>
              </a:rPr>
              <a:t>Philosophy: </a:t>
            </a:r>
          </a:p>
          <a:p>
            <a:pPr lvl="1"/>
            <a:r>
              <a:rPr lang="en-US" smtClean="0"/>
              <a:t>Use full, general calling sequence only when necessary</a:t>
            </a:r>
          </a:p>
          <a:p>
            <a:pPr lvl="1"/>
            <a:r>
              <a:rPr lang="en-US" smtClean="0"/>
              <a:t>Omit portions of it where possible </a:t>
            </a:r>
            <a:br>
              <a:rPr lang="en-US" smtClean="0"/>
            </a:br>
            <a:r>
              <a:rPr lang="en-US" smtClean="0"/>
              <a:t>(e.g., avoid using FP register whenever possible)</a:t>
            </a:r>
          </a:p>
          <a:p>
            <a:endParaRPr lang="en-US" smtClean="0">
              <a:ea typeface="ＭＳ Ｐゴシック" charset="-128"/>
              <a:cs typeface="ＭＳ Ｐゴシック" charset="-128"/>
            </a:endParaRPr>
          </a:p>
          <a:p>
            <a:r>
              <a:rPr lang="en-US" b="1" i="1" smtClean="0">
                <a:ea typeface="ＭＳ Ｐゴシック" charset="-128"/>
                <a:cs typeface="ＭＳ Ｐゴシック" charset="-128"/>
              </a:rPr>
              <a:t>Classify routines:</a:t>
            </a:r>
          </a:p>
          <a:p>
            <a:pPr lvl="1"/>
            <a:r>
              <a:rPr lang="en-US" i="1" u="sng" smtClean="0"/>
              <a:t>non-leaf routines</a:t>
            </a:r>
            <a:r>
              <a:rPr lang="en-US" i="1" smtClean="0"/>
              <a:t>  </a:t>
            </a:r>
            <a:r>
              <a:rPr lang="en-US" smtClean="0"/>
              <a:t>call other routines</a:t>
            </a:r>
          </a:p>
          <a:p>
            <a:pPr lvl="1"/>
            <a:r>
              <a:rPr lang="en-US" i="1" u="sng" smtClean="0"/>
              <a:t>leaf routines</a:t>
            </a:r>
            <a:r>
              <a:rPr lang="en-US" i="1" smtClean="0"/>
              <a:t>  </a:t>
            </a:r>
            <a:r>
              <a:rPr lang="en-US" smtClean="0"/>
              <a:t>don’t</a:t>
            </a:r>
          </a:p>
          <a:p>
            <a:pPr lvl="2"/>
            <a:r>
              <a:rPr lang="en-US" smtClean="0">
                <a:ea typeface="ＭＳ Ｐゴシック" charset="-128"/>
              </a:rPr>
              <a:t>identify those that require stack storage for locals </a:t>
            </a:r>
          </a:p>
          <a:p>
            <a:pPr lvl="2"/>
            <a:r>
              <a:rPr lang="en-US" smtClean="0">
                <a:ea typeface="ＭＳ Ｐゴシック" charset="-128"/>
              </a:rPr>
              <a:t>and those that don’t</a:t>
            </a:r>
          </a:p>
        </p:txBody>
      </p:sp>
      <p:sp>
        <p:nvSpPr>
          <p:cNvPr id="33796" name="Date Placeholder 3"/>
          <p:cNvSpPr>
            <a:spLocks noGrp="1"/>
          </p:cNvSpPr>
          <p:nvPr>
            <p:ph type="dt" sz="quarter" idx="10"/>
          </p:nvPr>
        </p:nvSpPr>
        <p:spPr>
          <a:noFill/>
        </p:spPr>
        <p:txBody>
          <a:bodyPr/>
          <a:lstStyle/>
          <a:p>
            <a:r>
              <a:rPr lang="en-US" smtClean="0"/>
              <a:t>© Oscar Nierstrasz</a:t>
            </a:r>
            <a:endParaRPr lang="de-CH" smtClean="0"/>
          </a:p>
        </p:txBody>
      </p:sp>
      <p:sp>
        <p:nvSpPr>
          <p:cNvPr id="33797" name="Footer Placeholder 4"/>
          <p:cNvSpPr>
            <a:spLocks noGrp="1"/>
          </p:cNvSpPr>
          <p:nvPr>
            <p:ph type="ftr" sz="quarter" idx="11"/>
          </p:nvPr>
        </p:nvSpPr>
        <p:spPr>
          <a:noFill/>
        </p:spPr>
        <p:txBody>
          <a:bodyPr/>
          <a:lstStyle/>
          <a:p>
            <a:r>
              <a:rPr lang="en-US" smtClean="0"/>
              <a:t>Code Generation</a:t>
            </a:r>
            <a:endParaRPr lang="de-CH" smtClean="0"/>
          </a:p>
        </p:txBody>
      </p:sp>
      <p:sp>
        <p:nvSpPr>
          <p:cNvPr id="33798" name="Slide Number Placeholder 5"/>
          <p:cNvSpPr>
            <a:spLocks noGrp="1"/>
          </p:cNvSpPr>
          <p:nvPr>
            <p:ph type="sldNum" sz="quarter" idx="12"/>
          </p:nvPr>
        </p:nvSpPr>
        <p:spPr>
          <a:noFill/>
        </p:spPr>
        <p:txBody>
          <a:bodyPr/>
          <a:lstStyle/>
          <a:p>
            <a:fld id="{D07563EF-1241-1F42-A8B7-F2922B3B2511}" type="slidenum">
              <a:rPr lang="de-CH" smtClean="0"/>
              <a:pPr/>
              <a:t>16</a:t>
            </a:fld>
            <a:endParaRPr lang="de-CH" sz="1400" smtClean="0">
              <a:solidFill>
                <a:srgbClr val="7E7E7E"/>
              </a:solidFill>
              <a:latin typeface="Times"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ea typeface="ＭＳ Ｐゴシック" charset="-128"/>
                <a:cs typeface="ＭＳ Ｐゴシック" charset="-128"/>
              </a:rPr>
              <a:t>MIPS procedure call convention</a:t>
            </a:r>
          </a:p>
        </p:txBody>
      </p:sp>
      <p:sp>
        <p:nvSpPr>
          <p:cNvPr id="34819" name="Content Placeholder 2"/>
          <p:cNvSpPr>
            <a:spLocks noGrp="1"/>
          </p:cNvSpPr>
          <p:nvPr>
            <p:ph idx="1"/>
          </p:nvPr>
        </p:nvSpPr>
        <p:spPr/>
        <p:txBody>
          <a:bodyPr/>
          <a:lstStyle/>
          <a:p>
            <a:r>
              <a:rPr lang="en-US" b="1" i="1" dirty="0" smtClean="0">
                <a:ea typeface="ＭＳ Ｐゴシック" charset="-128"/>
                <a:cs typeface="ＭＳ Ｐゴシック" charset="-128"/>
              </a:rPr>
              <a:t>Pre-call: </a:t>
            </a:r>
          </a:p>
          <a:p>
            <a:pPr marL="914400" lvl="1" indent="-457200">
              <a:buFont typeface="Helvetica" charset="0"/>
              <a:buAutoNum type="arabicPeriod"/>
            </a:pPr>
            <a:r>
              <a:rPr lang="en-US" dirty="0" smtClean="0"/>
              <a:t>Pass arguments: use registers a0 . . . a3; remaining arguments are pushed on the stack along with save space for a0 . . . a3</a:t>
            </a:r>
          </a:p>
          <a:p>
            <a:pPr marL="914400" lvl="1" indent="-457200">
              <a:buFont typeface="Helvetica" charset="0"/>
              <a:buAutoNum type="arabicPeriod"/>
            </a:pPr>
            <a:r>
              <a:rPr lang="en-US" dirty="0" smtClean="0"/>
              <a:t>Save caller-saved registers if necessary </a:t>
            </a:r>
          </a:p>
          <a:p>
            <a:pPr marL="914400" lvl="1" indent="-457200">
              <a:buFont typeface="Helvetica" charset="0"/>
              <a:buAutoNum type="arabicPeriod"/>
            </a:pPr>
            <a:r>
              <a:rPr lang="en-US" dirty="0" smtClean="0"/>
              <a:t>Execute a </a:t>
            </a:r>
            <a:r>
              <a:rPr lang="en-US" dirty="0" err="1" smtClean="0">
                <a:latin typeface="Courier" charset="0"/>
                <a:ea typeface="Courier" charset="0"/>
                <a:cs typeface="Courier" charset="0"/>
              </a:rPr>
              <a:t>jal</a:t>
            </a:r>
            <a:r>
              <a:rPr lang="en-US" dirty="0" smtClean="0"/>
              <a:t> instruction:</a:t>
            </a:r>
          </a:p>
          <a:p>
            <a:pPr lvl="2"/>
            <a:r>
              <a:rPr lang="en-US" dirty="0" smtClean="0">
                <a:ea typeface="ＭＳ Ｐゴシック" charset="-128"/>
              </a:rPr>
              <a:t>jumps to target address (</a:t>
            </a:r>
            <a:r>
              <a:rPr lang="en-US" dirty="0" err="1" smtClean="0">
                <a:ea typeface="ＭＳ Ｐゴシック" charset="-128"/>
              </a:rPr>
              <a:t>callee’s</a:t>
            </a:r>
            <a:r>
              <a:rPr lang="en-US" dirty="0" smtClean="0">
                <a:ea typeface="ＭＳ Ｐゴシック" charset="-128"/>
              </a:rPr>
              <a:t> first instruction), saves return address in register </a:t>
            </a:r>
            <a:r>
              <a:rPr lang="en-US" dirty="0" err="1" smtClean="0">
                <a:ea typeface="ＭＳ Ｐゴシック" charset="-128"/>
              </a:rPr>
              <a:t>ra</a:t>
            </a:r>
            <a:r>
              <a:rPr lang="en-US" dirty="0" smtClean="0">
                <a:ea typeface="ＭＳ Ｐゴシック" charset="-128"/>
              </a:rPr>
              <a:t> </a:t>
            </a:r>
          </a:p>
        </p:txBody>
      </p:sp>
      <p:sp>
        <p:nvSpPr>
          <p:cNvPr id="34820" name="Date Placeholder 3"/>
          <p:cNvSpPr>
            <a:spLocks noGrp="1"/>
          </p:cNvSpPr>
          <p:nvPr>
            <p:ph type="dt" sz="quarter" idx="10"/>
          </p:nvPr>
        </p:nvSpPr>
        <p:spPr>
          <a:noFill/>
        </p:spPr>
        <p:txBody>
          <a:bodyPr/>
          <a:lstStyle/>
          <a:p>
            <a:r>
              <a:rPr lang="en-US" smtClean="0"/>
              <a:t>© Oscar Nierstrasz</a:t>
            </a:r>
            <a:endParaRPr lang="de-CH" smtClean="0"/>
          </a:p>
        </p:txBody>
      </p:sp>
      <p:sp>
        <p:nvSpPr>
          <p:cNvPr id="34821" name="Footer Placeholder 4"/>
          <p:cNvSpPr>
            <a:spLocks noGrp="1"/>
          </p:cNvSpPr>
          <p:nvPr>
            <p:ph type="ftr" sz="quarter" idx="11"/>
          </p:nvPr>
        </p:nvSpPr>
        <p:spPr>
          <a:noFill/>
        </p:spPr>
        <p:txBody>
          <a:bodyPr/>
          <a:lstStyle/>
          <a:p>
            <a:r>
              <a:rPr lang="en-US" smtClean="0"/>
              <a:t>Code Generation</a:t>
            </a:r>
            <a:endParaRPr lang="de-CH" smtClean="0"/>
          </a:p>
        </p:txBody>
      </p:sp>
      <p:sp>
        <p:nvSpPr>
          <p:cNvPr id="34822" name="Slide Number Placeholder 5"/>
          <p:cNvSpPr>
            <a:spLocks noGrp="1"/>
          </p:cNvSpPr>
          <p:nvPr>
            <p:ph type="sldNum" sz="quarter" idx="12"/>
          </p:nvPr>
        </p:nvSpPr>
        <p:spPr>
          <a:noFill/>
        </p:spPr>
        <p:txBody>
          <a:bodyPr/>
          <a:lstStyle/>
          <a:p>
            <a:fld id="{DEBCDE52-ED87-6E45-8F02-84D954E9BF43}" type="slidenum">
              <a:rPr lang="de-CH" smtClean="0"/>
              <a:pPr/>
              <a:t>17</a:t>
            </a:fld>
            <a:endParaRPr lang="de-CH" sz="1400" smtClean="0">
              <a:solidFill>
                <a:srgbClr val="7E7E7E"/>
              </a:solidFill>
              <a:latin typeface="Time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ea typeface="ＭＳ Ｐゴシック" charset="-128"/>
                <a:cs typeface="ＭＳ Ｐゴシック" charset="-128"/>
              </a:rPr>
              <a:t>MIPS procedure call convention</a:t>
            </a:r>
          </a:p>
        </p:txBody>
      </p:sp>
      <p:sp>
        <p:nvSpPr>
          <p:cNvPr id="36867" name="Content Placeholder 2"/>
          <p:cNvSpPr>
            <a:spLocks noGrp="1"/>
          </p:cNvSpPr>
          <p:nvPr>
            <p:ph idx="1"/>
          </p:nvPr>
        </p:nvSpPr>
        <p:spPr/>
        <p:txBody>
          <a:bodyPr/>
          <a:lstStyle/>
          <a:p>
            <a:r>
              <a:rPr lang="en-US" b="1" i="1" dirty="0" smtClean="0">
                <a:ea typeface="ＭＳ Ｐゴシック" charset="-128"/>
                <a:cs typeface="ＭＳ Ｐゴシック" charset="-128"/>
              </a:rPr>
              <a:t>Prologue: </a:t>
            </a:r>
          </a:p>
          <a:p>
            <a:pPr marL="914400" lvl="1" indent="-457200">
              <a:buFont typeface="Helvetica" charset="0"/>
              <a:buAutoNum type="arabicPeriod"/>
            </a:pPr>
            <a:r>
              <a:rPr lang="en-US" dirty="0" smtClean="0"/>
              <a:t>Leaf procedures that use the stack and non-leaf procedures:</a:t>
            </a:r>
          </a:p>
          <a:p>
            <a:pPr lvl="2">
              <a:buFont typeface="Helvetica" charset="0"/>
              <a:buAutoNum type="alphaLcParenR"/>
            </a:pPr>
            <a:r>
              <a:rPr lang="en-US" dirty="0" smtClean="0">
                <a:ea typeface="ＭＳ Ｐゴシック" charset="-128"/>
              </a:rPr>
              <a:t>Allocate all stack space needed by routine: </a:t>
            </a:r>
          </a:p>
          <a:p>
            <a:pPr lvl="3"/>
            <a:r>
              <a:rPr lang="en-US" dirty="0" smtClean="0">
                <a:ea typeface="ＭＳ Ｐゴシック" charset="-128"/>
              </a:rPr>
              <a:t>local variables </a:t>
            </a:r>
          </a:p>
          <a:p>
            <a:pPr lvl="3"/>
            <a:r>
              <a:rPr lang="en-US" dirty="0" smtClean="0">
                <a:ea typeface="ＭＳ Ｐゴシック" charset="-128"/>
              </a:rPr>
              <a:t>saved registers </a:t>
            </a:r>
          </a:p>
          <a:p>
            <a:pPr lvl="3"/>
            <a:r>
              <a:rPr lang="en-US" dirty="0" smtClean="0">
                <a:ea typeface="ＭＳ Ｐゴシック" charset="-128"/>
              </a:rPr>
              <a:t>arguments to routines called by this routine</a:t>
            </a:r>
          </a:p>
          <a:p>
            <a:pPr lvl="3">
              <a:buFont typeface="Helvetica CE" charset="0"/>
              <a:buNone/>
            </a:pPr>
            <a:r>
              <a:rPr lang="en-US" b="1" dirty="0" err="1" smtClean="0">
                <a:latin typeface="Courier" charset="0"/>
                <a:ea typeface="Courier" charset="0"/>
                <a:cs typeface="Courier" charset="0"/>
              </a:rPr>
              <a:t>subu</a:t>
            </a:r>
            <a:r>
              <a:rPr lang="en-US" b="1" dirty="0" smtClean="0">
                <a:latin typeface="Courier" charset="0"/>
                <a:ea typeface="Courier" charset="0"/>
                <a:cs typeface="Courier" charset="0"/>
              </a:rPr>
              <a:t> $sp, </a:t>
            </a:r>
            <a:r>
              <a:rPr lang="en-US" b="1" dirty="0" err="1" smtClean="0">
                <a:latin typeface="Courier" charset="0"/>
                <a:ea typeface="Courier" charset="0"/>
                <a:cs typeface="Courier" charset="0"/>
              </a:rPr>
              <a:t>framesize</a:t>
            </a:r>
            <a:endParaRPr lang="en-US" b="1" dirty="0" smtClean="0">
              <a:latin typeface="Courier" charset="0"/>
              <a:ea typeface="Courier" charset="0"/>
              <a:cs typeface="Courier" charset="0"/>
            </a:endParaRPr>
          </a:p>
          <a:p>
            <a:pPr lvl="2">
              <a:buFont typeface="Helvetica" charset="0"/>
              <a:buAutoNum type="alphaLcParenR"/>
            </a:pPr>
            <a:r>
              <a:rPr lang="en-US" dirty="0" smtClean="0">
                <a:ea typeface="ＭＳ Ｐゴシック" charset="-128"/>
              </a:rPr>
              <a:t>Save registers (</a:t>
            </a:r>
            <a:r>
              <a:rPr lang="en-US" dirty="0" err="1" smtClean="0">
                <a:ea typeface="ＭＳ Ｐゴシック" charset="-128"/>
              </a:rPr>
              <a:t>ra</a:t>
            </a:r>
            <a:r>
              <a:rPr lang="en-US" dirty="0" smtClean="0">
                <a:ea typeface="ＭＳ Ｐゴシック" charset="-128"/>
              </a:rPr>
              <a:t> etc.), e.g.:</a:t>
            </a:r>
          </a:p>
          <a:p>
            <a:pPr lvl="3">
              <a:buFont typeface="Helvetica CE" charset="0"/>
              <a:buNone/>
            </a:pPr>
            <a:r>
              <a:rPr lang="en-US" b="1" dirty="0" err="1" smtClean="0">
                <a:latin typeface="Courier" charset="0"/>
                <a:ea typeface="Courier" charset="0"/>
                <a:cs typeface="Courier" charset="0"/>
              </a:rPr>
              <a:t>sw</a:t>
            </a:r>
            <a:r>
              <a:rPr lang="en-US" b="1" dirty="0" smtClean="0">
                <a:latin typeface="Courier" charset="0"/>
                <a:ea typeface="Courier" charset="0"/>
                <a:cs typeface="Courier" charset="0"/>
              </a:rPr>
              <a:t> $31, </a:t>
            </a:r>
            <a:r>
              <a:rPr lang="en-US" b="1" dirty="0" err="1" smtClean="0">
                <a:latin typeface="Courier" charset="0"/>
                <a:ea typeface="Courier" charset="0"/>
                <a:cs typeface="Courier" charset="0"/>
              </a:rPr>
              <a:t>framesize+frameoffset($sp</a:t>
            </a:r>
            <a:r>
              <a:rPr lang="en-US" b="1" dirty="0" smtClean="0">
                <a:latin typeface="Courier" charset="0"/>
                <a:ea typeface="Courier" charset="0"/>
                <a:cs typeface="Courier" charset="0"/>
              </a:rPr>
              <a:t>)</a:t>
            </a:r>
          </a:p>
          <a:p>
            <a:pPr lvl="3">
              <a:buFont typeface="Helvetica CE" charset="0"/>
              <a:buNone/>
            </a:pPr>
            <a:r>
              <a:rPr lang="en-US" b="1" dirty="0" err="1" smtClean="0">
                <a:latin typeface="Courier" charset="0"/>
                <a:ea typeface="Courier" charset="0"/>
                <a:cs typeface="Courier" charset="0"/>
              </a:rPr>
              <a:t>sw</a:t>
            </a:r>
            <a:r>
              <a:rPr lang="en-US" b="1" dirty="0" smtClean="0">
                <a:latin typeface="Courier" charset="0"/>
                <a:ea typeface="Courier" charset="0"/>
                <a:cs typeface="Courier" charset="0"/>
              </a:rPr>
              <a:t> $17, framesize+frameoffset-4($sp)</a:t>
            </a:r>
          </a:p>
          <a:p>
            <a:pPr lvl="3">
              <a:buFont typeface="Helvetica CE" charset="0"/>
              <a:buNone/>
            </a:pPr>
            <a:r>
              <a:rPr lang="en-US" b="1" dirty="0" err="1" smtClean="0">
                <a:latin typeface="Courier" charset="0"/>
                <a:ea typeface="Courier" charset="0"/>
                <a:cs typeface="Courier" charset="0"/>
              </a:rPr>
              <a:t>sw</a:t>
            </a:r>
            <a:r>
              <a:rPr lang="en-US" b="1" dirty="0" smtClean="0">
                <a:latin typeface="Courier" charset="0"/>
                <a:ea typeface="Courier" charset="0"/>
                <a:cs typeface="Courier" charset="0"/>
              </a:rPr>
              <a:t> $16, framesize+frameoffset-8($sp)</a:t>
            </a:r>
          </a:p>
          <a:p>
            <a:pPr lvl="3">
              <a:buFont typeface="Helvetica CE" charset="0"/>
              <a:buNone/>
            </a:pPr>
            <a:r>
              <a:rPr lang="en-US" dirty="0" smtClean="0">
                <a:ea typeface="ＭＳ Ｐゴシック" charset="-128"/>
              </a:rPr>
              <a:t>where </a:t>
            </a:r>
            <a:r>
              <a:rPr lang="en-US" dirty="0" err="1" smtClean="0">
                <a:latin typeface="Courier" charset="0"/>
                <a:ea typeface="Courier" charset="0"/>
                <a:cs typeface="Courier" charset="0"/>
              </a:rPr>
              <a:t>framesize</a:t>
            </a:r>
            <a:r>
              <a:rPr lang="en-US" dirty="0" smtClean="0">
                <a:ea typeface="ＭＳ Ｐゴシック" charset="-128"/>
              </a:rPr>
              <a:t> and </a:t>
            </a:r>
            <a:r>
              <a:rPr lang="en-US" dirty="0" err="1" smtClean="0">
                <a:latin typeface="Courier" charset="0"/>
                <a:ea typeface="Courier" charset="0"/>
                <a:cs typeface="Courier" charset="0"/>
              </a:rPr>
              <a:t>frameoffset</a:t>
            </a:r>
            <a:r>
              <a:rPr lang="en-US" dirty="0" smtClean="0">
                <a:ea typeface="ＭＳ Ｐゴシック" charset="-128"/>
              </a:rPr>
              <a:t> (usually negative) are compile- time constants </a:t>
            </a:r>
          </a:p>
          <a:p>
            <a:pPr marL="914400" lvl="1" indent="-457200">
              <a:buFont typeface="Helvetica" charset="0"/>
              <a:buAutoNum type="arabicPeriod"/>
            </a:pPr>
            <a:r>
              <a:rPr lang="en-US" dirty="0" smtClean="0"/>
              <a:t>Emit code for routine </a:t>
            </a:r>
            <a:endParaRPr lang="en-US" dirty="0"/>
          </a:p>
        </p:txBody>
      </p:sp>
      <p:sp>
        <p:nvSpPr>
          <p:cNvPr id="36868" name="Date Placeholder 3"/>
          <p:cNvSpPr>
            <a:spLocks noGrp="1"/>
          </p:cNvSpPr>
          <p:nvPr>
            <p:ph type="dt" sz="quarter" idx="10"/>
          </p:nvPr>
        </p:nvSpPr>
        <p:spPr>
          <a:noFill/>
        </p:spPr>
        <p:txBody>
          <a:bodyPr/>
          <a:lstStyle/>
          <a:p>
            <a:r>
              <a:rPr lang="en-US" smtClean="0"/>
              <a:t>© Oscar Nierstrasz</a:t>
            </a:r>
            <a:endParaRPr lang="de-CH" smtClean="0"/>
          </a:p>
        </p:txBody>
      </p:sp>
      <p:sp>
        <p:nvSpPr>
          <p:cNvPr id="36869" name="Footer Placeholder 4"/>
          <p:cNvSpPr>
            <a:spLocks noGrp="1"/>
          </p:cNvSpPr>
          <p:nvPr>
            <p:ph type="ftr" sz="quarter" idx="11"/>
          </p:nvPr>
        </p:nvSpPr>
        <p:spPr>
          <a:noFill/>
        </p:spPr>
        <p:txBody>
          <a:bodyPr/>
          <a:lstStyle/>
          <a:p>
            <a:r>
              <a:rPr lang="en-US" smtClean="0"/>
              <a:t>Code Generation</a:t>
            </a:r>
            <a:endParaRPr lang="de-CH" smtClean="0"/>
          </a:p>
        </p:txBody>
      </p:sp>
      <p:sp>
        <p:nvSpPr>
          <p:cNvPr id="36870" name="Slide Number Placeholder 5"/>
          <p:cNvSpPr>
            <a:spLocks noGrp="1"/>
          </p:cNvSpPr>
          <p:nvPr>
            <p:ph type="sldNum" sz="quarter" idx="12"/>
          </p:nvPr>
        </p:nvSpPr>
        <p:spPr>
          <a:noFill/>
        </p:spPr>
        <p:txBody>
          <a:bodyPr/>
          <a:lstStyle/>
          <a:p>
            <a:fld id="{3F9E1769-87FF-C548-9200-6D829A399A6A}" type="slidenum">
              <a:rPr lang="de-CH" smtClean="0"/>
              <a:pPr/>
              <a:t>18</a:t>
            </a:fld>
            <a:endParaRPr lang="de-CH" sz="1400" smtClean="0">
              <a:solidFill>
                <a:srgbClr val="7E7E7E"/>
              </a:solidFill>
              <a:latin typeface="Time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ea typeface="ＭＳ Ｐゴシック" charset="-128"/>
                <a:cs typeface="ＭＳ Ｐゴシック" charset="-128"/>
              </a:rPr>
              <a:t>MIPS procedure call convention</a:t>
            </a:r>
          </a:p>
        </p:txBody>
      </p:sp>
      <p:sp>
        <p:nvSpPr>
          <p:cNvPr id="37891" name="Content Placeholder 2"/>
          <p:cNvSpPr>
            <a:spLocks noGrp="1"/>
          </p:cNvSpPr>
          <p:nvPr>
            <p:ph idx="1"/>
          </p:nvPr>
        </p:nvSpPr>
        <p:spPr/>
        <p:txBody>
          <a:bodyPr/>
          <a:lstStyle/>
          <a:p>
            <a:r>
              <a:rPr lang="en-US" b="1" i="1" smtClean="0">
                <a:ea typeface="ＭＳ Ｐゴシック" charset="-128"/>
                <a:cs typeface="ＭＳ Ｐゴシック" charset="-128"/>
              </a:rPr>
              <a:t>Epilogue: </a:t>
            </a:r>
          </a:p>
          <a:p>
            <a:pPr marL="914400" lvl="1" indent="-457200">
              <a:buFont typeface="Helvetica" charset="0"/>
              <a:buAutoNum type="arabicPeriod"/>
            </a:pPr>
            <a:r>
              <a:rPr lang="en-US" smtClean="0"/>
              <a:t>Copy return values into result registers (if not already there)</a:t>
            </a:r>
          </a:p>
          <a:p>
            <a:pPr marL="914400" lvl="1" indent="-457200">
              <a:buFont typeface="Helvetica" charset="0"/>
              <a:buAutoNum type="arabicPeriod"/>
            </a:pPr>
            <a:r>
              <a:rPr lang="en-US" smtClean="0"/>
              <a:t>Restore saved registers</a:t>
            </a:r>
          </a:p>
          <a:p>
            <a:pPr marL="1371600" lvl="2" indent="-457200">
              <a:buFont typeface="Helvetica CE" charset="0"/>
              <a:buNone/>
            </a:pPr>
            <a:r>
              <a:rPr lang="en-US" b="1" smtClean="0">
                <a:latin typeface="Courier" charset="0"/>
                <a:ea typeface="Courier" charset="0"/>
                <a:cs typeface="Courier" charset="0"/>
              </a:rPr>
              <a:t>lw $31, framesize+frameoffset-N($sp)</a:t>
            </a:r>
          </a:p>
          <a:p>
            <a:pPr marL="914400" lvl="1" indent="-457200">
              <a:buFont typeface="Helvetica" charset="0"/>
              <a:buAutoNum type="arabicPeriod"/>
            </a:pPr>
            <a:r>
              <a:rPr lang="en-US" smtClean="0"/>
              <a:t>Get return address</a:t>
            </a:r>
          </a:p>
          <a:p>
            <a:pPr marL="1371600" lvl="2" indent="-457200">
              <a:buFont typeface="Helvetica CE" charset="0"/>
              <a:buNone/>
            </a:pPr>
            <a:r>
              <a:rPr lang="en-US" b="1" smtClean="0">
                <a:latin typeface="Courier" charset="0"/>
                <a:ea typeface="Courier" charset="0"/>
                <a:cs typeface="Courier" charset="0"/>
              </a:rPr>
              <a:t>lw $31, framesize+frameoffset($sp)</a:t>
            </a:r>
          </a:p>
          <a:p>
            <a:pPr marL="914400" lvl="1" indent="-457200">
              <a:buFont typeface="Helvetica" charset="0"/>
              <a:buAutoNum type="arabicPeriod"/>
            </a:pPr>
            <a:r>
              <a:rPr lang="en-US" smtClean="0"/>
              <a:t>Clean up stack</a:t>
            </a:r>
          </a:p>
          <a:p>
            <a:pPr marL="1371600" lvl="2" indent="-457200">
              <a:buFont typeface="Helvetica CE" charset="0"/>
              <a:buNone/>
            </a:pPr>
            <a:r>
              <a:rPr lang="en-US" b="1" smtClean="0">
                <a:latin typeface="Courier" charset="0"/>
                <a:ea typeface="Courier" charset="0"/>
                <a:cs typeface="Courier" charset="0"/>
              </a:rPr>
              <a:t>addu $sp,framesize</a:t>
            </a:r>
            <a:endParaRPr lang="en-US" smtClean="0">
              <a:ea typeface="ＭＳ Ｐゴシック" charset="-128"/>
            </a:endParaRPr>
          </a:p>
          <a:p>
            <a:pPr marL="914400" lvl="1" indent="-457200">
              <a:buFont typeface="Helvetica" charset="0"/>
              <a:buAutoNum type="arabicPeriod"/>
            </a:pPr>
            <a:r>
              <a:rPr lang="en-US" smtClean="0"/>
              <a:t>Return</a:t>
            </a:r>
          </a:p>
          <a:p>
            <a:pPr marL="1371600" lvl="2" indent="-457200">
              <a:buFont typeface="Helvetica CE" charset="0"/>
              <a:buNone/>
            </a:pPr>
            <a:r>
              <a:rPr lang="en-US" b="1" smtClean="0">
                <a:latin typeface="Courier" charset="0"/>
                <a:ea typeface="Courier" charset="0"/>
                <a:cs typeface="Courier" charset="0"/>
              </a:rPr>
              <a:t>j $31</a:t>
            </a:r>
          </a:p>
        </p:txBody>
      </p:sp>
      <p:sp>
        <p:nvSpPr>
          <p:cNvPr id="37892" name="Date Placeholder 3"/>
          <p:cNvSpPr>
            <a:spLocks noGrp="1"/>
          </p:cNvSpPr>
          <p:nvPr>
            <p:ph type="dt" sz="quarter" idx="10"/>
          </p:nvPr>
        </p:nvSpPr>
        <p:spPr>
          <a:noFill/>
        </p:spPr>
        <p:txBody>
          <a:bodyPr/>
          <a:lstStyle/>
          <a:p>
            <a:r>
              <a:rPr lang="en-US" smtClean="0"/>
              <a:t>© Oscar Nierstrasz</a:t>
            </a:r>
            <a:endParaRPr lang="de-CH" smtClean="0"/>
          </a:p>
        </p:txBody>
      </p:sp>
      <p:sp>
        <p:nvSpPr>
          <p:cNvPr id="37893" name="Footer Placeholder 4"/>
          <p:cNvSpPr>
            <a:spLocks noGrp="1"/>
          </p:cNvSpPr>
          <p:nvPr>
            <p:ph type="ftr" sz="quarter" idx="11"/>
          </p:nvPr>
        </p:nvSpPr>
        <p:spPr>
          <a:noFill/>
        </p:spPr>
        <p:txBody>
          <a:bodyPr/>
          <a:lstStyle/>
          <a:p>
            <a:r>
              <a:rPr lang="en-US" smtClean="0"/>
              <a:t>Code Generation</a:t>
            </a:r>
            <a:endParaRPr lang="de-CH" smtClean="0"/>
          </a:p>
        </p:txBody>
      </p:sp>
      <p:sp>
        <p:nvSpPr>
          <p:cNvPr id="37894" name="Slide Number Placeholder 5"/>
          <p:cNvSpPr>
            <a:spLocks noGrp="1"/>
          </p:cNvSpPr>
          <p:nvPr>
            <p:ph type="sldNum" sz="quarter" idx="12"/>
          </p:nvPr>
        </p:nvSpPr>
        <p:spPr>
          <a:noFill/>
        </p:spPr>
        <p:txBody>
          <a:bodyPr/>
          <a:lstStyle/>
          <a:p>
            <a:fld id="{B95416E3-EE3D-BA40-90FE-9768C305F911}" type="slidenum">
              <a:rPr lang="de-CH" smtClean="0"/>
              <a:pPr/>
              <a:t>19</a:t>
            </a:fld>
            <a:endParaRPr lang="de-CH" sz="1400" smtClean="0">
              <a:solidFill>
                <a:srgbClr val="7E7E7E"/>
              </a:solidFill>
              <a:latin typeface="Time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smtClean="0"/>
              <a:t>© Oscar Nierstrasz</a:t>
            </a:r>
            <a:endParaRPr lang="de-CH" smtClean="0"/>
          </a:p>
        </p:txBody>
      </p:sp>
      <p:sp>
        <p:nvSpPr>
          <p:cNvPr id="11267" name="Footer Placeholder 4"/>
          <p:cNvSpPr>
            <a:spLocks noGrp="1"/>
          </p:cNvSpPr>
          <p:nvPr>
            <p:ph type="ftr" sz="quarter" idx="11"/>
          </p:nvPr>
        </p:nvSpPr>
        <p:spPr>
          <a:noFill/>
        </p:spPr>
        <p:txBody>
          <a:bodyPr/>
          <a:lstStyle/>
          <a:p>
            <a:r>
              <a:rPr lang="en-US" smtClean="0"/>
              <a:t>xxx</a:t>
            </a:r>
            <a:endParaRPr lang="de-CH" smtClean="0"/>
          </a:p>
        </p:txBody>
      </p:sp>
      <p:sp>
        <p:nvSpPr>
          <p:cNvPr id="11268" name="Slide Number Placeholder 5"/>
          <p:cNvSpPr>
            <a:spLocks noGrp="1"/>
          </p:cNvSpPr>
          <p:nvPr>
            <p:ph type="sldNum" sz="quarter" idx="12"/>
          </p:nvPr>
        </p:nvSpPr>
        <p:spPr>
          <a:noFill/>
        </p:spPr>
        <p:txBody>
          <a:bodyPr/>
          <a:lstStyle/>
          <a:p>
            <a:fld id="{BBC3C3C0-64E8-134E-8106-11149FE56FA6}" type="slidenum">
              <a:rPr lang="de-CH" smtClean="0"/>
              <a:pPr/>
              <a:t>2</a:t>
            </a:fld>
            <a:endParaRPr lang="de-CH" sz="1400" smtClean="0">
              <a:solidFill>
                <a:srgbClr val="7E7E7E"/>
              </a:solidFill>
              <a:latin typeface="Times" charset="0"/>
            </a:endParaRPr>
          </a:p>
        </p:txBody>
      </p:sp>
      <p:pic>
        <p:nvPicPr>
          <p:cNvPr id="11269"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11270"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11271" name="Rectangle 4"/>
          <p:cNvSpPr>
            <a:spLocks noGrp="1" noChangeArrowheads="1"/>
          </p:cNvSpPr>
          <p:nvPr>
            <p:ph type="body" idx="1"/>
          </p:nvPr>
        </p:nvSpPr>
        <p:spPr/>
        <p:txBody>
          <a:bodyPr/>
          <a:lstStyle/>
          <a:p>
            <a:pPr eaLnBrk="1" hangingPunct="1"/>
            <a:r>
              <a:rPr lang="en-US" sz="2000" smtClean="0">
                <a:ea typeface="ＭＳ Ｐゴシック" charset="-128"/>
                <a:cs typeface="ＭＳ Ｐゴシック" charset="-128"/>
              </a:rPr>
              <a:t>Runtime storage organization</a:t>
            </a:r>
          </a:p>
          <a:p>
            <a:pPr eaLnBrk="1" hangingPunct="1"/>
            <a:r>
              <a:rPr lang="en-US" sz="2000" smtClean="0">
                <a:ea typeface="ＭＳ Ｐゴシック" charset="-128"/>
                <a:cs typeface="ＭＳ Ｐゴシック" charset="-128"/>
              </a:rPr>
              <a:t>Procedure call conventions</a:t>
            </a:r>
          </a:p>
          <a:p>
            <a:pPr eaLnBrk="1" hangingPunct="1"/>
            <a:r>
              <a:rPr lang="en-US" sz="2000" smtClean="0">
                <a:ea typeface="ＭＳ Ｐゴシック" charset="-128"/>
                <a:cs typeface="ＭＳ Ｐゴシック" charset="-128"/>
              </a:rPr>
              <a:t>Instruction selection</a:t>
            </a:r>
          </a:p>
          <a:p>
            <a:pPr eaLnBrk="1" hangingPunct="1"/>
            <a:r>
              <a:rPr lang="en-US" sz="2000" smtClean="0">
                <a:ea typeface="ＭＳ Ｐゴシック" charset="-128"/>
                <a:cs typeface="ＭＳ Ｐゴシック" charset="-128"/>
              </a:rPr>
              <a:t>Register allocation</a:t>
            </a:r>
          </a:p>
          <a:p>
            <a:pPr eaLnBrk="1" hangingPunct="1"/>
            <a:r>
              <a:rPr lang="en-US" sz="2000" smtClean="0">
                <a:ea typeface="ＭＳ Ｐゴシック" charset="-128"/>
                <a:cs typeface="ＭＳ Ｐゴシック" charset="-128"/>
              </a:rPr>
              <a:t>Example: generating Java bytecode</a:t>
            </a:r>
          </a:p>
        </p:txBody>
      </p:sp>
      <p:sp>
        <p:nvSpPr>
          <p:cNvPr id="11272" name="TextBox 7"/>
          <p:cNvSpPr txBox="1">
            <a:spLocks noChangeArrowheads="1"/>
          </p:cNvSpPr>
          <p:nvPr/>
        </p:nvSpPr>
        <p:spPr bwMode="auto">
          <a:xfrm>
            <a:off x="4267200" y="5638800"/>
            <a:ext cx="4343400" cy="646113"/>
          </a:xfrm>
          <a:prstGeom prst="rect">
            <a:avLst/>
          </a:prstGeom>
          <a:solidFill>
            <a:srgbClr val="F5F399"/>
          </a:solidFill>
          <a:ln w="9525">
            <a:noFill/>
            <a:miter lim="800000"/>
            <a:headEnd/>
            <a:tailEnd/>
          </a:ln>
        </p:spPr>
        <p:txBody>
          <a:bodyPr>
            <a:prstTxWarp prst="textNoShape">
              <a:avLst/>
            </a:prstTxWarp>
            <a:spAutoFit/>
          </a:bodyPr>
          <a:lstStyle/>
          <a:p>
            <a:pPr eaLnBrk="1" hangingPunct="1"/>
            <a:r>
              <a:rPr lang="en-US" sz="1800"/>
              <a:t>See, </a:t>
            </a:r>
            <a:r>
              <a:rPr lang="en-US" sz="1800" i="1"/>
              <a:t>Modern compiler implementation in Java</a:t>
            </a:r>
            <a:r>
              <a:rPr lang="en-US" sz="1800"/>
              <a:t> (Second edition), chapters 6 &amp; 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smtClean="0"/>
              <a:t>© Oscar Nierstrasz</a:t>
            </a:r>
            <a:endParaRPr lang="de-CH" smtClean="0"/>
          </a:p>
        </p:txBody>
      </p:sp>
      <p:sp>
        <p:nvSpPr>
          <p:cNvPr id="38915" name="Footer Placeholder 4"/>
          <p:cNvSpPr>
            <a:spLocks noGrp="1"/>
          </p:cNvSpPr>
          <p:nvPr>
            <p:ph type="ftr" sz="quarter" idx="11"/>
          </p:nvPr>
        </p:nvSpPr>
        <p:spPr>
          <a:noFill/>
        </p:spPr>
        <p:txBody>
          <a:bodyPr/>
          <a:lstStyle/>
          <a:p>
            <a:r>
              <a:rPr lang="en-US" smtClean="0"/>
              <a:t>xxx</a:t>
            </a:r>
            <a:endParaRPr lang="de-CH" smtClean="0"/>
          </a:p>
        </p:txBody>
      </p:sp>
      <p:sp>
        <p:nvSpPr>
          <p:cNvPr id="38916" name="Slide Number Placeholder 5"/>
          <p:cNvSpPr>
            <a:spLocks noGrp="1"/>
          </p:cNvSpPr>
          <p:nvPr>
            <p:ph type="sldNum" sz="quarter" idx="12"/>
          </p:nvPr>
        </p:nvSpPr>
        <p:spPr>
          <a:noFill/>
        </p:spPr>
        <p:txBody>
          <a:bodyPr/>
          <a:lstStyle/>
          <a:p>
            <a:fld id="{402A9E83-9002-6548-9829-34E8DC9CAB08}" type="slidenum">
              <a:rPr lang="de-CH" smtClean="0"/>
              <a:pPr/>
              <a:t>20</a:t>
            </a:fld>
            <a:endParaRPr lang="de-CH" sz="1400" smtClean="0">
              <a:solidFill>
                <a:srgbClr val="7E7E7E"/>
              </a:solidFill>
              <a:latin typeface="Times" charset="0"/>
            </a:endParaRPr>
          </a:p>
        </p:txBody>
      </p:sp>
      <p:pic>
        <p:nvPicPr>
          <p:cNvPr id="38917"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38918"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38919" name="Rectangle 4"/>
          <p:cNvSpPr>
            <a:spLocks noGrp="1" noChangeArrowheads="1"/>
          </p:cNvSpPr>
          <p:nvPr>
            <p:ph type="body" idx="1"/>
          </p:nvPr>
        </p:nvSpPr>
        <p:spPr/>
        <p:txBody>
          <a:bodyPr/>
          <a:lstStyle/>
          <a:p>
            <a:pPr eaLnBrk="1" hangingPunct="1"/>
            <a:r>
              <a:rPr lang="en-US" sz="2000" smtClean="0">
                <a:solidFill>
                  <a:srgbClr val="9DBDDD"/>
                </a:solidFill>
                <a:ea typeface="ＭＳ Ｐゴシック" charset="-128"/>
                <a:cs typeface="ＭＳ Ｐゴシック" charset="-128"/>
              </a:rPr>
              <a:t>Runtime storage organization</a:t>
            </a:r>
          </a:p>
          <a:p>
            <a:pPr eaLnBrk="1" hangingPunct="1"/>
            <a:r>
              <a:rPr lang="en-US" sz="2000" smtClean="0">
                <a:solidFill>
                  <a:srgbClr val="9DBDDD"/>
                </a:solidFill>
                <a:ea typeface="ＭＳ Ｐゴシック" charset="-128"/>
                <a:cs typeface="ＭＳ Ｐゴシック" charset="-128"/>
              </a:rPr>
              <a:t>Procedure call conventions</a:t>
            </a:r>
          </a:p>
          <a:p>
            <a:pPr eaLnBrk="1" hangingPunct="1"/>
            <a:r>
              <a:rPr lang="en-US" sz="2000" b="1" smtClean="0">
                <a:ea typeface="ＭＳ Ｐゴシック" charset="-128"/>
                <a:cs typeface="ＭＳ Ｐゴシック" charset="-128"/>
              </a:rPr>
              <a:t>Instruction selection</a:t>
            </a:r>
          </a:p>
          <a:p>
            <a:pPr eaLnBrk="1" hangingPunct="1"/>
            <a:r>
              <a:rPr lang="en-US" sz="2000" smtClean="0">
                <a:solidFill>
                  <a:srgbClr val="9DBDDD"/>
                </a:solidFill>
                <a:ea typeface="ＭＳ Ｐゴシック" charset="-128"/>
                <a:cs typeface="ＭＳ Ｐゴシック" charset="-128"/>
              </a:rPr>
              <a:t>Register allocation</a:t>
            </a:r>
          </a:p>
          <a:p>
            <a:pPr eaLnBrk="1" hangingPunct="1"/>
            <a:r>
              <a:rPr lang="en-US" sz="2000" smtClean="0">
                <a:solidFill>
                  <a:srgbClr val="9DBDDD"/>
                </a:solidFill>
                <a:ea typeface="ＭＳ Ｐゴシック" charset="-128"/>
                <a:cs typeface="ＭＳ Ｐゴシック" charset="-128"/>
              </a:rPr>
              <a:t>Example: generating Java bytecode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ea typeface="ＭＳ Ｐゴシック" charset="-128"/>
                <a:cs typeface="ＭＳ Ｐゴシック" charset="-128"/>
              </a:rPr>
              <a:t>Instruction selection</a:t>
            </a:r>
          </a:p>
        </p:txBody>
      </p:sp>
      <p:sp>
        <p:nvSpPr>
          <p:cNvPr id="40963" name="Content Placeholder 2"/>
          <p:cNvSpPr>
            <a:spLocks noGrp="1"/>
          </p:cNvSpPr>
          <p:nvPr>
            <p:ph idx="1"/>
          </p:nvPr>
        </p:nvSpPr>
        <p:spPr/>
        <p:txBody>
          <a:bodyPr/>
          <a:lstStyle/>
          <a:p>
            <a:r>
              <a:rPr lang="en-US" b="1" i="1" dirty="0" smtClean="0">
                <a:ea typeface="ＭＳ Ｐゴシック" charset="-128"/>
                <a:cs typeface="ＭＳ Ｐゴシック" charset="-128"/>
              </a:rPr>
              <a:t>Simple approach:</a:t>
            </a:r>
          </a:p>
          <a:p>
            <a:pPr lvl="1"/>
            <a:r>
              <a:rPr lang="en-US" dirty="0" smtClean="0"/>
              <a:t>Macro-expand each IR </a:t>
            </a:r>
            <a:r>
              <a:rPr lang="en-US" dirty="0" err="1" smtClean="0"/>
              <a:t>tuple/subtree</a:t>
            </a:r>
            <a:r>
              <a:rPr lang="en-US" dirty="0" smtClean="0"/>
              <a:t> to machine instructions</a:t>
            </a:r>
          </a:p>
          <a:p>
            <a:pPr lvl="1"/>
            <a:r>
              <a:rPr lang="en-US" dirty="0" smtClean="0"/>
              <a:t>Expanding independently leads to poor code quality</a:t>
            </a:r>
          </a:p>
          <a:p>
            <a:pPr lvl="1"/>
            <a:r>
              <a:rPr lang="en-US" dirty="0" smtClean="0"/>
              <a:t>Mapping may be many-to-one</a:t>
            </a:r>
          </a:p>
          <a:p>
            <a:pPr lvl="1"/>
            <a:r>
              <a:rPr lang="en-US" dirty="0" smtClean="0"/>
              <a:t>“Maximal munch” works well with RISC</a:t>
            </a:r>
          </a:p>
          <a:p>
            <a:endParaRPr lang="en-US" dirty="0" smtClean="0">
              <a:ea typeface="ＭＳ Ｐゴシック" charset="-128"/>
              <a:cs typeface="ＭＳ Ｐゴシック" charset="-128"/>
            </a:endParaRPr>
          </a:p>
          <a:p>
            <a:r>
              <a:rPr lang="en-US" b="1" i="1" dirty="0" smtClean="0">
                <a:ea typeface="ＭＳ Ｐゴシック" charset="-128"/>
                <a:cs typeface="ＭＳ Ｐゴシック" charset="-128"/>
              </a:rPr>
              <a:t>Interpretive approach:</a:t>
            </a:r>
          </a:p>
          <a:p>
            <a:pPr lvl="1"/>
            <a:r>
              <a:rPr lang="en-US" dirty="0" smtClean="0"/>
              <a:t>Model target machine state as IR is expanded</a:t>
            </a:r>
          </a:p>
        </p:txBody>
      </p:sp>
      <p:sp>
        <p:nvSpPr>
          <p:cNvPr id="40964" name="Date Placeholder 3"/>
          <p:cNvSpPr>
            <a:spLocks noGrp="1"/>
          </p:cNvSpPr>
          <p:nvPr>
            <p:ph type="dt" sz="quarter" idx="10"/>
          </p:nvPr>
        </p:nvSpPr>
        <p:spPr>
          <a:noFill/>
        </p:spPr>
        <p:txBody>
          <a:bodyPr/>
          <a:lstStyle/>
          <a:p>
            <a:r>
              <a:rPr lang="en-US" smtClean="0"/>
              <a:t>© Oscar Nierstrasz</a:t>
            </a:r>
            <a:endParaRPr lang="de-CH" smtClean="0"/>
          </a:p>
        </p:txBody>
      </p:sp>
      <p:sp>
        <p:nvSpPr>
          <p:cNvPr id="40965" name="Footer Placeholder 4"/>
          <p:cNvSpPr>
            <a:spLocks noGrp="1"/>
          </p:cNvSpPr>
          <p:nvPr>
            <p:ph type="ftr" sz="quarter" idx="11"/>
          </p:nvPr>
        </p:nvSpPr>
        <p:spPr>
          <a:noFill/>
        </p:spPr>
        <p:txBody>
          <a:bodyPr/>
          <a:lstStyle/>
          <a:p>
            <a:r>
              <a:rPr lang="en-US" smtClean="0"/>
              <a:t>Code Generation</a:t>
            </a:r>
            <a:endParaRPr lang="de-CH" smtClean="0"/>
          </a:p>
        </p:txBody>
      </p:sp>
      <p:sp>
        <p:nvSpPr>
          <p:cNvPr id="40966" name="Slide Number Placeholder 5"/>
          <p:cNvSpPr>
            <a:spLocks noGrp="1"/>
          </p:cNvSpPr>
          <p:nvPr>
            <p:ph type="sldNum" sz="quarter" idx="12"/>
          </p:nvPr>
        </p:nvSpPr>
        <p:spPr>
          <a:noFill/>
        </p:spPr>
        <p:txBody>
          <a:bodyPr/>
          <a:lstStyle/>
          <a:p>
            <a:fld id="{B43DCA94-C51C-634B-B4FA-F35B99A7D737}" type="slidenum">
              <a:rPr lang="de-CH" smtClean="0"/>
              <a:pPr/>
              <a:t>21</a:t>
            </a:fld>
            <a:endParaRPr lang="de-CH" sz="1400" smtClean="0">
              <a:solidFill>
                <a:srgbClr val="7E7E7E"/>
              </a:solidFill>
              <a:latin typeface="Times"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ea typeface="ＭＳ Ｐゴシック" charset="-128"/>
                <a:cs typeface="ＭＳ Ｐゴシック" charset="-128"/>
              </a:rPr>
              <a:t>Register and temporary allocation</a:t>
            </a:r>
          </a:p>
        </p:txBody>
      </p:sp>
      <p:sp>
        <p:nvSpPr>
          <p:cNvPr id="43011" name="Content Placeholder 2"/>
          <p:cNvSpPr>
            <a:spLocks noGrp="1"/>
          </p:cNvSpPr>
          <p:nvPr>
            <p:ph idx="1"/>
          </p:nvPr>
        </p:nvSpPr>
        <p:spPr/>
        <p:txBody>
          <a:bodyPr/>
          <a:lstStyle/>
          <a:p>
            <a:r>
              <a:rPr lang="en-US" dirty="0" smtClean="0">
                <a:ea typeface="ＭＳ Ｐゴシック" charset="-128"/>
                <a:cs typeface="ＭＳ Ｐゴシック" charset="-128"/>
              </a:rPr>
              <a:t>Limited # hard registers</a:t>
            </a:r>
          </a:p>
          <a:p>
            <a:pPr lvl="1"/>
            <a:r>
              <a:rPr lang="en-US" dirty="0" smtClean="0"/>
              <a:t>assume </a:t>
            </a:r>
            <a:r>
              <a:rPr lang="en-US" i="1" dirty="0" smtClean="0">
                <a:solidFill>
                  <a:srgbClr val="7E0007"/>
                </a:solidFill>
              </a:rPr>
              <a:t>pseudo-register</a:t>
            </a:r>
            <a:r>
              <a:rPr lang="en-US" i="1" dirty="0" smtClean="0"/>
              <a:t> </a:t>
            </a:r>
            <a:r>
              <a:rPr lang="en-US" dirty="0" smtClean="0"/>
              <a:t>for each temporary</a:t>
            </a:r>
          </a:p>
          <a:p>
            <a:pPr lvl="1"/>
            <a:r>
              <a:rPr lang="en-US" dirty="0" smtClean="0"/>
              <a:t>register allocator chooses temporaries to spill</a:t>
            </a:r>
          </a:p>
          <a:p>
            <a:pPr lvl="1"/>
            <a:r>
              <a:rPr lang="en-US" dirty="0" smtClean="0"/>
              <a:t>allocator generates mapping</a:t>
            </a:r>
          </a:p>
          <a:p>
            <a:pPr lvl="1"/>
            <a:r>
              <a:rPr lang="en-US" dirty="0" smtClean="0"/>
              <a:t>allocator inserts code to spill/restore pseudo-registers to/from storage as needed</a:t>
            </a:r>
          </a:p>
        </p:txBody>
      </p:sp>
      <p:sp>
        <p:nvSpPr>
          <p:cNvPr id="43012" name="Date Placeholder 3"/>
          <p:cNvSpPr>
            <a:spLocks noGrp="1"/>
          </p:cNvSpPr>
          <p:nvPr>
            <p:ph type="dt" sz="quarter" idx="10"/>
          </p:nvPr>
        </p:nvSpPr>
        <p:spPr>
          <a:noFill/>
        </p:spPr>
        <p:txBody>
          <a:bodyPr/>
          <a:lstStyle/>
          <a:p>
            <a:r>
              <a:rPr lang="en-US" smtClean="0"/>
              <a:t>© Oscar Nierstrasz</a:t>
            </a:r>
            <a:endParaRPr lang="de-CH" smtClean="0"/>
          </a:p>
        </p:txBody>
      </p:sp>
      <p:sp>
        <p:nvSpPr>
          <p:cNvPr id="43013" name="Footer Placeholder 4"/>
          <p:cNvSpPr>
            <a:spLocks noGrp="1"/>
          </p:cNvSpPr>
          <p:nvPr>
            <p:ph type="ftr" sz="quarter" idx="11"/>
          </p:nvPr>
        </p:nvSpPr>
        <p:spPr>
          <a:noFill/>
        </p:spPr>
        <p:txBody>
          <a:bodyPr/>
          <a:lstStyle/>
          <a:p>
            <a:r>
              <a:rPr lang="en-US" smtClean="0"/>
              <a:t>Code Generation</a:t>
            </a:r>
            <a:endParaRPr lang="de-CH" smtClean="0"/>
          </a:p>
        </p:txBody>
      </p:sp>
      <p:sp>
        <p:nvSpPr>
          <p:cNvPr id="43014" name="Slide Number Placeholder 5"/>
          <p:cNvSpPr>
            <a:spLocks noGrp="1"/>
          </p:cNvSpPr>
          <p:nvPr>
            <p:ph type="sldNum" sz="quarter" idx="12"/>
          </p:nvPr>
        </p:nvSpPr>
        <p:spPr>
          <a:noFill/>
        </p:spPr>
        <p:txBody>
          <a:bodyPr/>
          <a:lstStyle/>
          <a:p>
            <a:fld id="{419D4FE6-2E8F-8341-AC78-F6035B0BC0BE}" type="slidenum">
              <a:rPr lang="de-CH" smtClean="0"/>
              <a:pPr/>
              <a:t>22</a:t>
            </a:fld>
            <a:endParaRPr lang="de-CH" sz="1400" smtClean="0">
              <a:solidFill>
                <a:srgbClr val="7E7E7E"/>
              </a:solidFill>
              <a:latin typeface="Time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ea typeface="ＭＳ Ｐゴシック" charset="-128"/>
                <a:cs typeface="ＭＳ Ｐゴシック" charset="-128"/>
              </a:rPr>
              <a:t>IR tree patterns</a:t>
            </a:r>
          </a:p>
        </p:txBody>
      </p:sp>
      <p:sp>
        <p:nvSpPr>
          <p:cNvPr id="44035" name="Content Placeholder 2"/>
          <p:cNvSpPr>
            <a:spLocks noGrp="1"/>
          </p:cNvSpPr>
          <p:nvPr>
            <p:ph idx="1"/>
          </p:nvPr>
        </p:nvSpPr>
        <p:spPr/>
        <p:txBody>
          <a:bodyPr/>
          <a:lstStyle/>
          <a:p>
            <a:r>
              <a:rPr lang="en-US" dirty="0" smtClean="0">
                <a:ea typeface="ＭＳ Ｐゴシック" charset="-128"/>
                <a:cs typeface="ＭＳ Ｐゴシック" charset="-128"/>
              </a:rPr>
              <a:t>A </a:t>
            </a:r>
            <a:r>
              <a:rPr lang="en-US" i="1" u="sng" dirty="0" smtClean="0">
                <a:solidFill>
                  <a:srgbClr val="7E0007"/>
                </a:solidFill>
                <a:ea typeface="ＭＳ Ｐゴシック" charset="-128"/>
                <a:cs typeface="ＭＳ Ｐゴシック" charset="-128"/>
              </a:rPr>
              <a:t>tree pattern</a:t>
            </a:r>
            <a:r>
              <a:rPr lang="en-US" dirty="0" smtClean="0">
                <a:ea typeface="ＭＳ Ｐゴシック" charset="-128"/>
                <a:cs typeface="ＭＳ Ｐゴシック" charset="-128"/>
              </a:rPr>
              <a:t> characterizes a fragment of the IR corresponding to a machine instruction</a:t>
            </a:r>
          </a:p>
          <a:p>
            <a:pPr lvl="1"/>
            <a:r>
              <a:rPr lang="en-US" dirty="0" smtClean="0"/>
              <a:t>Instruction selection means </a:t>
            </a:r>
            <a:r>
              <a:rPr lang="en-US" i="1" dirty="0" smtClean="0">
                <a:solidFill>
                  <a:srgbClr val="7E0007"/>
                </a:solidFill>
              </a:rPr>
              <a:t>tiling</a:t>
            </a:r>
            <a:r>
              <a:rPr lang="en-US" i="1" dirty="0" smtClean="0"/>
              <a:t> </a:t>
            </a:r>
            <a:r>
              <a:rPr lang="en-US" dirty="0" smtClean="0"/>
              <a:t>the IR tree with a minimal set of tree patterns</a:t>
            </a:r>
          </a:p>
        </p:txBody>
      </p:sp>
      <p:sp>
        <p:nvSpPr>
          <p:cNvPr id="44036" name="Date Placeholder 3"/>
          <p:cNvSpPr>
            <a:spLocks noGrp="1"/>
          </p:cNvSpPr>
          <p:nvPr>
            <p:ph type="dt" sz="quarter" idx="10"/>
          </p:nvPr>
        </p:nvSpPr>
        <p:spPr>
          <a:noFill/>
        </p:spPr>
        <p:txBody>
          <a:bodyPr/>
          <a:lstStyle/>
          <a:p>
            <a:r>
              <a:rPr lang="en-US" smtClean="0"/>
              <a:t>© Oscar Nierstrasz</a:t>
            </a:r>
            <a:endParaRPr lang="de-CH" smtClean="0"/>
          </a:p>
        </p:txBody>
      </p:sp>
      <p:sp>
        <p:nvSpPr>
          <p:cNvPr id="44037" name="Footer Placeholder 4"/>
          <p:cNvSpPr>
            <a:spLocks noGrp="1"/>
          </p:cNvSpPr>
          <p:nvPr>
            <p:ph type="ftr" sz="quarter" idx="11"/>
          </p:nvPr>
        </p:nvSpPr>
        <p:spPr>
          <a:noFill/>
        </p:spPr>
        <p:txBody>
          <a:bodyPr/>
          <a:lstStyle/>
          <a:p>
            <a:r>
              <a:rPr lang="en-US" smtClean="0"/>
              <a:t>Code Generation</a:t>
            </a:r>
            <a:endParaRPr lang="de-CH" smtClean="0"/>
          </a:p>
        </p:txBody>
      </p:sp>
      <p:sp>
        <p:nvSpPr>
          <p:cNvPr id="44038" name="Slide Number Placeholder 5"/>
          <p:cNvSpPr>
            <a:spLocks noGrp="1"/>
          </p:cNvSpPr>
          <p:nvPr>
            <p:ph type="sldNum" sz="quarter" idx="12"/>
          </p:nvPr>
        </p:nvSpPr>
        <p:spPr>
          <a:noFill/>
        </p:spPr>
        <p:txBody>
          <a:bodyPr/>
          <a:lstStyle/>
          <a:p>
            <a:fld id="{A342E4CE-9BC3-D241-AE9E-FB864C18C19E}" type="slidenum">
              <a:rPr lang="de-CH" smtClean="0"/>
              <a:pPr/>
              <a:t>23</a:t>
            </a:fld>
            <a:endParaRPr lang="de-CH" sz="1400" smtClean="0">
              <a:solidFill>
                <a:srgbClr val="7E7E7E"/>
              </a:solidFill>
              <a:latin typeface="Time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6"/>
          <p:cNvSpPr>
            <a:spLocks noGrp="1"/>
          </p:cNvSpPr>
          <p:nvPr>
            <p:ph type="title"/>
          </p:nvPr>
        </p:nvSpPr>
        <p:spPr/>
        <p:txBody>
          <a:bodyPr/>
          <a:lstStyle/>
          <a:p>
            <a:r>
              <a:rPr lang="en-US" smtClean="0">
                <a:ea typeface="ＭＳ Ｐゴシック" charset="-128"/>
                <a:cs typeface="ＭＳ Ｐゴシック" charset="-128"/>
              </a:rPr>
              <a:t>MIPS tree patterns (example)</a:t>
            </a:r>
          </a:p>
        </p:txBody>
      </p:sp>
      <p:sp>
        <p:nvSpPr>
          <p:cNvPr id="45059" name="Date Placeholder 3"/>
          <p:cNvSpPr>
            <a:spLocks noGrp="1"/>
          </p:cNvSpPr>
          <p:nvPr>
            <p:ph type="dt" sz="quarter" idx="10"/>
          </p:nvPr>
        </p:nvSpPr>
        <p:spPr>
          <a:noFill/>
        </p:spPr>
        <p:txBody>
          <a:bodyPr/>
          <a:lstStyle/>
          <a:p>
            <a:r>
              <a:rPr lang="en-US" smtClean="0"/>
              <a:t>© Oscar Nierstrasz</a:t>
            </a:r>
            <a:endParaRPr lang="de-CH" smtClean="0"/>
          </a:p>
        </p:txBody>
      </p:sp>
      <p:sp>
        <p:nvSpPr>
          <p:cNvPr id="45060" name="Footer Placeholder 4"/>
          <p:cNvSpPr>
            <a:spLocks noGrp="1"/>
          </p:cNvSpPr>
          <p:nvPr>
            <p:ph type="ftr" sz="quarter" idx="11"/>
          </p:nvPr>
        </p:nvSpPr>
        <p:spPr>
          <a:noFill/>
        </p:spPr>
        <p:txBody>
          <a:bodyPr/>
          <a:lstStyle/>
          <a:p>
            <a:r>
              <a:rPr lang="en-US" smtClean="0"/>
              <a:t>Code Generation</a:t>
            </a:r>
            <a:endParaRPr lang="de-CH" smtClean="0"/>
          </a:p>
        </p:txBody>
      </p:sp>
      <p:sp>
        <p:nvSpPr>
          <p:cNvPr id="45061" name="Slide Number Placeholder 5"/>
          <p:cNvSpPr>
            <a:spLocks noGrp="1"/>
          </p:cNvSpPr>
          <p:nvPr>
            <p:ph type="sldNum" sz="quarter" idx="12"/>
          </p:nvPr>
        </p:nvSpPr>
        <p:spPr>
          <a:noFill/>
        </p:spPr>
        <p:txBody>
          <a:bodyPr/>
          <a:lstStyle/>
          <a:p>
            <a:fld id="{59F151E4-0F2C-B340-8806-E3D985DFF4D2}" type="slidenum">
              <a:rPr lang="de-CH" smtClean="0"/>
              <a:pPr/>
              <a:t>24</a:t>
            </a:fld>
            <a:endParaRPr lang="de-CH" sz="1400" smtClean="0">
              <a:solidFill>
                <a:srgbClr val="7E7E7E"/>
              </a:solidFill>
              <a:latin typeface="Times" charset="0"/>
            </a:endParaRPr>
          </a:p>
        </p:txBody>
      </p:sp>
      <p:pic>
        <p:nvPicPr>
          <p:cNvPr id="45062" name="Picture 7" descr="Picture 1.png"/>
          <p:cNvPicPr>
            <a:picLocks noChangeAspect="1"/>
          </p:cNvPicPr>
          <p:nvPr/>
        </p:nvPicPr>
        <p:blipFill>
          <a:blip r:embed="rId3"/>
          <a:srcRect/>
          <a:stretch>
            <a:fillRect/>
          </a:stretch>
        </p:blipFill>
        <p:spPr bwMode="auto">
          <a:xfrm>
            <a:off x="6324600" y="1981200"/>
            <a:ext cx="2443163" cy="3352800"/>
          </a:xfrm>
          <a:prstGeom prst="rect">
            <a:avLst/>
          </a:prstGeom>
          <a:noFill/>
          <a:ln w="9525">
            <a:noFill/>
            <a:miter lim="800000"/>
            <a:headEnd/>
            <a:tailEnd/>
          </a:ln>
        </p:spPr>
      </p:pic>
      <p:pic>
        <p:nvPicPr>
          <p:cNvPr id="45063" name="Picture 8" descr="Picture 2.png"/>
          <p:cNvPicPr>
            <a:picLocks noChangeAspect="1"/>
          </p:cNvPicPr>
          <p:nvPr/>
        </p:nvPicPr>
        <p:blipFill>
          <a:blip r:embed="rId4"/>
          <a:srcRect/>
          <a:stretch>
            <a:fillRect/>
          </a:stretch>
        </p:blipFill>
        <p:spPr bwMode="auto">
          <a:xfrm>
            <a:off x="457200" y="1524000"/>
            <a:ext cx="4953000" cy="5038725"/>
          </a:xfrm>
          <a:prstGeom prst="rect">
            <a:avLst/>
          </a:prstGeom>
          <a:noFill/>
          <a:ln w="9525">
            <a:noFill/>
            <a:miter lim="800000"/>
            <a:headEnd/>
            <a:tailEnd/>
          </a:ln>
        </p:spPr>
      </p:pic>
      <p:sp>
        <p:nvSpPr>
          <p:cNvPr id="45064" name="TextBox 9"/>
          <p:cNvSpPr txBox="1">
            <a:spLocks noChangeArrowheads="1"/>
          </p:cNvSpPr>
          <p:nvPr/>
        </p:nvSpPr>
        <p:spPr bwMode="auto">
          <a:xfrm>
            <a:off x="6400800" y="6248400"/>
            <a:ext cx="492125" cy="461963"/>
          </a:xfrm>
          <a:prstGeom prst="rect">
            <a:avLst/>
          </a:prstGeom>
          <a:noFill/>
          <a:ln w="9525">
            <a:noFill/>
            <a:miter lim="800000"/>
            <a:headEnd/>
            <a:tailEnd/>
          </a:ln>
        </p:spPr>
        <p:txBody>
          <a:bodyPr wrap="none">
            <a:prstTxWarp prst="textNoShape">
              <a:avLst/>
            </a:prstTxWarp>
            <a:spAutoFit/>
          </a:bodyPr>
          <a:lstStyle/>
          <a:p>
            <a:r>
              <a:rPr lang="en-US"/>
              <a:t>…</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ea typeface="ＭＳ Ｐゴシック" charset="-128"/>
                <a:cs typeface="ＭＳ Ｐゴシック" charset="-128"/>
              </a:rPr>
              <a:t>Optimal tiling</a:t>
            </a:r>
          </a:p>
        </p:txBody>
      </p:sp>
      <p:sp>
        <p:nvSpPr>
          <p:cNvPr id="47107" name="Content Placeholder 5"/>
          <p:cNvSpPr>
            <a:spLocks noGrp="1"/>
          </p:cNvSpPr>
          <p:nvPr>
            <p:ph idx="1"/>
          </p:nvPr>
        </p:nvSpPr>
        <p:spPr/>
        <p:txBody>
          <a:bodyPr/>
          <a:lstStyle/>
          <a:p>
            <a:r>
              <a:rPr lang="en-US" b="1" dirty="0" smtClean="0">
                <a:ea typeface="ＭＳ Ｐゴシック" charset="-128"/>
                <a:cs typeface="ＭＳ Ｐゴシック" charset="-128"/>
              </a:rPr>
              <a:t>“Maximal munch”</a:t>
            </a:r>
          </a:p>
          <a:p>
            <a:pPr lvl="1"/>
            <a:r>
              <a:rPr lang="en-US" dirty="0" smtClean="0"/>
              <a:t>Start at root of tree</a:t>
            </a:r>
          </a:p>
          <a:p>
            <a:pPr lvl="1"/>
            <a:r>
              <a:rPr lang="en-US" dirty="0" smtClean="0"/>
              <a:t>Tile root with largest tile that fits</a:t>
            </a:r>
          </a:p>
          <a:p>
            <a:pPr lvl="1"/>
            <a:r>
              <a:rPr lang="en-US" dirty="0" smtClean="0"/>
              <a:t>Repeat for each </a:t>
            </a:r>
            <a:r>
              <a:rPr lang="en-US" dirty="0" err="1" smtClean="0"/>
              <a:t>subtree</a:t>
            </a:r>
            <a:endParaRPr lang="en-US" dirty="0" smtClean="0"/>
          </a:p>
          <a:p>
            <a:endParaRPr lang="en-US" dirty="0" smtClean="0">
              <a:ea typeface="ＭＳ Ｐゴシック" charset="-128"/>
              <a:cs typeface="ＭＳ Ｐゴシック" charset="-128"/>
            </a:endParaRPr>
          </a:p>
          <a:p>
            <a:r>
              <a:rPr lang="en-US" i="1" dirty="0" smtClean="0">
                <a:ea typeface="ＭＳ Ｐゴシック" charset="-128"/>
                <a:cs typeface="ＭＳ Ｐゴシック" charset="-128"/>
              </a:rPr>
              <a:t>NB: </a:t>
            </a:r>
            <a:r>
              <a:rPr lang="en-US" dirty="0" smtClean="0">
                <a:ea typeface="ＭＳ Ｐゴシック" charset="-128"/>
                <a:cs typeface="ＭＳ Ｐゴシック" charset="-128"/>
              </a:rPr>
              <a:t>(locally) optimal </a:t>
            </a:r>
            <a:r>
              <a:rPr lang="en-US" dirty="0" err="1" smtClean="0">
                <a:ea typeface="ＭＳ Ｐゴシック" charset="-128"/>
                <a:cs typeface="ＭＳ Ｐゴシック" charset="-128"/>
                <a:sym typeface="Symbol" charset="2"/>
              </a:rPr>
              <a:t></a:t>
            </a:r>
            <a:r>
              <a:rPr lang="en-US" dirty="0" smtClean="0">
                <a:ea typeface="ＭＳ Ｐゴシック" charset="-128"/>
                <a:cs typeface="ＭＳ Ｐゴシック" charset="-128"/>
                <a:sym typeface="Symbol" charset="2"/>
              </a:rPr>
              <a:t> (global) optimum</a:t>
            </a:r>
          </a:p>
          <a:p>
            <a:pPr lvl="1"/>
            <a:r>
              <a:rPr lang="en-US" i="1" dirty="0" smtClean="0">
                <a:solidFill>
                  <a:srgbClr val="7E0007"/>
                </a:solidFill>
                <a:sym typeface="Symbol" charset="2"/>
              </a:rPr>
              <a:t>optimum</a:t>
            </a:r>
            <a:r>
              <a:rPr lang="en-US" dirty="0" smtClean="0">
                <a:sym typeface="Symbol" charset="2"/>
              </a:rPr>
              <a:t>: least cost instructions sequence (shortest, fewest cycles)</a:t>
            </a:r>
          </a:p>
          <a:p>
            <a:pPr lvl="1"/>
            <a:r>
              <a:rPr lang="en-US" i="1" dirty="0" smtClean="0">
                <a:solidFill>
                  <a:srgbClr val="7E0007"/>
                </a:solidFill>
                <a:sym typeface="Symbol" charset="2"/>
              </a:rPr>
              <a:t>optimal</a:t>
            </a:r>
            <a:r>
              <a:rPr lang="en-US" dirty="0" smtClean="0">
                <a:sym typeface="Symbol" charset="2"/>
              </a:rPr>
              <a:t>: no two adjacent tiles combine to a lower cost tile </a:t>
            </a:r>
          </a:p>
          <a:p>
            <a:pPr lvl="1"/>
            <a:r>
              <a:rPr lang="en-US" dirty="0" smtClean="0">
                <a:sym typeface="Symbol" charset="2"/>
              </a:rPr>
              <a:t>CISC instructions have complex tiles </a:t>
            </a:r>
            <a:r>
              <a:rPr lang="en-US" dirty="0" err="1" smtClean="0">
                <a:sym typeface="Symbol" charset="2"/>
              </a:rPr>
              <a:t></a:t>
            </a:r>
            <a:r>
              <a:rPr lang="en-US" dirty="0" smtClean="0">
                <a:sym typeface="Symbol" charset="2"/>
              </a:rPr>
              <a:t> </a:t>
            </a:r>
            <a:r>
              <a:rPr lang="en-US" dirty="0" smtClean="0"/>
              <a:t>optimal </a:t>
            </a:r>
            <a:r>
              <a:rPr lang="en-US" dirty="0" err="1" smtClean="0">
                <a:sym typeface="Symbol" charset="2"/>
              </a:rPr>
              <a:t></a:t>
            </a:r>
            <a:r>
              <a:rPr lang="en-US" dirty="0" smtClean="0">
                <a:sym typeface="Symbol" charset="2"/>
              </a:rPr>
              <a:t> optimum</a:t>
            </a:r>
          </a:p>
          <a:p>
            <a:pPr lvl="1"/>
            <a:r>
              <a:rPr lang="en-US" dirty="0" smtClean="0">
                <a:sym typeface="Symbol" charset="2"/>
              </a:rPr>
              <a:t>RISC instructions have small tiles </a:t>
            </a:r>
            <a:r>
              <a:rPr lang="en-US" dirty="0" err="1" smtClean="0">
                <a:sym typeface="Symbol" charset="2"/>
              </a:rPr>
              <a:t></a:t>
            </a:r>
            <a:r>
              <a:rPr lang="en-US" dirty="0" smtClean="0">
                <a:sym typeface="Symbol" charset="2"/>
              </a:rPr>
              <a:t> </a:t>
            </a:r>
            <a:r>
              <a:rPr lang="en-US" dirty="0" smtClean="0"/>
              <a:t>optimal </a:t>
            </a:r>
            <a:r>
              <a:rPr lang="en-US" dirty="0" smtClean="0">
                <a:latin typeface="Symbol" charset="2"/>
                <a:ea typeface="Symbol" charset="2"/>
                <a:cs typeface="Symbol" charset="2"/>
              </a:rPr>
              <a:t>≈</a:t>
            </a:r>
            <a:r>
              <a:rPr lang="en-US" dirty="0" smtClean="0">
                <a:sym typeface="Symbol" charset="2"/>
              </a:rPr>
              <a:t> optimum</a:t>
            </a:r>
          </a:p>
        </p:txBody>
      </p:sp>
      <p:sp>
        <p:nvSpPr>
          <p:cNvPr id="47108" name="Date Placeholder 2"/>
          <p:cNvSpPr>
            <a:spLocks noGrp="1"/>
          </p:cNvSpPr>
          <p:nvPr>
            <p:ph type="dt" sz="quarter" idx="10"/>
          </p:nvPr>
        </p:nvSpPr>
        <p:spPr>
          <a:noFill/>
        </p:spPr>
        <p:txBody>
          <a:bodyPr/>
          <a:lstStyle/>
          <a:p>
            <a:r>
              <a:rPr lang="en-US" smtClean="0"/>
              <a:t>© Oscar Nierstrasz</a:t>
            </a:r>
            <a:endParaRPr lang="de-CH" smtClean="0"/>
          </a:p>
        </p:txBody>
      </p:sp>
      <p:sp>
        <p:nvSpPr>
          <p:cNvPr id="47109" name="Footer Placeholder 3"/>
          <p:cNvSpPr>
            <a:spLocks noGrp="1"/>
          </p:cNvSpPr>
          <p:nvPr>
            <p:ph type="ftr" sz="quarter" idx="11"/>
          </p:nvPr>
        </p:nvSpPr>
        <p:spPr>
          <a:noFill/>
        </p:spPr>
        <p:txBody>
          <a:bodyPr/>
          <a:lstStyle/>
          <a:p>
            <a:r>
              <a:rPr lang="en-US" smtClean="0"/>
              <a:t>Code Generation</a:t>
            </a:r>
            <a:endParaRPr lang="de-CH" smtClean="0"/>
          </a:p>
        </p:txBody>
      </p:sp>
      <p:sp>
        <p:nvSpPr>
          <p:cNvPr id="47110" name="Slide Number Placeholder 4"/>
          <p:cNvSpPr>
            <a:spLocks noGrp="1"/>
          </p:cNvSpPr>
          <p:nvPr>
            <p:ph type="sldNum" sz="quarter" idx="12"/>
          </p:nvPr>
        </p:nvSpPr>
        <p:spPr>
          <a:noFill/>
        </p:spPr>
        <p:txBody>
          <a:bodyPr/>
          <a:lstStyle/>
          <a:p>
            <a:fld id="{35858282-B7EE-6C4F-8D1C-124242E236F1}" type="slidenum">
              <a:rPr lang="de-CH" smtClean="0"/>
              <a:pPr/>
              <a:t>25</a:t>
            </a:fld>
            <a:endParaRPr lang="de-CH" sz="1400" smtClean="0">
              <a:solidFill>
                <a:srgbClr val="7E7E7E"/>
              </a:solidFill>
              <a:latin typeface="Times"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ea typeface="ＭＳ Ｐゴシック" charset="-128"/>
                <a:cs typeface="ＭＳ Ｐゴシック" charset="-128"/>
              </a:rPr>
              <a:t>Optimum tiling</a:t>
            </a:r>
          </a:p>
        </p:txBody>
      </p:sp>
      <p:sp>
        <p:nvSpPr>
          <p:cNvPr id="48131" name="Date Placeholder 3"/>
          <p:cNvSpPr>
            <a:spLocks noGrp="1"/>
          </p:cNvSpPr>
          <p:nvPr>
            <p:ph type="dt" sz="quarter" idx="10"/>
          </p:nvPr>
        </p:nvSpPr>
        <p:spPr>
          <a:noFill/>
        </p:spPr>
        <p:txBody>
          <a:bodyPr/>
          <a:lstStyle/>
          <a:p>
            <a:r>
              <a:rPr lang="en-US" smtClean="0"/>
              <a:t>© Oscar Nierstrasz</a:t>
            </a:r>
            <a:endParaRPr lang="de-CH" smtClean="0"/>
          </a:p>
        </p:txBody>
      </p:sp>
      <p:sp>
        <p:nvSpPr>
          <p:cNvPr id="48132" name="Footer Placeholder 4"/>
          <p:cNvSpPr>
            <a:spLocks noGrp="1"/>
          </p:cNvSpPr>
          <p:nvPr>
            <p:ph type="ftr" sz="quarter" idx="11"/>
          </p:nvPr>
        </p:nvSpPr>
        <p:spPr>
          <a:noFill/>
        </p:spPr>
        <p:txBody>
          <a:bodyPr/>
          <a:lstStyle/>
          <a:p>
            <a:r>
              <a:rPr lang="en-US" smtClean="0"/>
              <a:t>Code Generation</a:t>
            </a:r>
            <a:endParaRPr lang="de-CH" smtClean="0"/>
          </a:p>
        </p:txBody>
      </p:sp>
      <p:sp>
        <p:nvSpPr>
          <p:cNvPr id="48133" name="Slide Number Placeholder 5"/>
          <p:cNvSpPr>
            <a:spLocks noGrp="1"/>
          </p:cNvSpPr>
          <p:nvPr>
            <p:ph type="sldNum" sz="quarter" idx="12"/>
          </p:nvPr>
        </p:nvSpPr>
        <p:spPr>
          <a:noFill/>
        </p:spPr>
        <p:txBody>
          <a:bodyPr/>
          <a:lstStyle/>
          <a:p>
            <a:fld id="{63974914-7E7C-4340-89D1-1D121DF6A018}" type="slidenum">
              <a:rPr lang="de-CH" smtClean="0"/>
              <a:pPr/>
              <a:t>26</a:t>
            </a:fld>
            <a:endParaRPr lang="de-CH" sz="1400" smtClean="0">
              <a:solidFill>
                <a:srgbClr val="7E7E7E"/>
              </a:solidFill>
              <a:latin typeface="Times" charset="0"/>
            </a:endParaRPr>
          </a:p>
        </p:txBody>
      </p:sp>
      <p:sp>
        <p:nvSpPr>
          <p:cNvPr id="48134" name="Content Placeholder 2"/>
          <p:cNvSpPr>
            <a:spLocks noGrp="1"/>
          </p:cNvSpPr>
          <p:nvPr>
            <p:ph idx="4294967295"/>
          </p:nvPr>
        </p:nvSpPr>
        <p:spPr>
          <a:xfrm>
            <a:off x="381000" y="1752600"/>
            <a:ext cx="8229600" cy="1371600"/>
          </a:xfrm>
        </p:spPr>
        <p:txBody>
          <a:bodyPr/>
          <a:lstStyle/>
          <a:p>
            <a:r>
              <a:rPr lang="en-US" dirty="0" smtClean="0">
                <a:ea typeface="ＭＳ Ｐゴシック" charset="-128"/>
                <a:cs typeface="ＭＳ Ｐゴシック" charset="-128"/>
              </a:rPr>
              <a:t>Dynamic programming</a:t>
            </a:r>
          </a:p>
          <a:p>
            <a:pPr lvl="1"/>
            <a:r>
              <a:rPr lang="en-US" dirty="0" smtClean="0"/>
              <a:t>Assign cost to each tree node — sum of instruction costs of best tiling for that node (including best </a:t>
            </a:r>
            <a:r>
              <a:rPr lang="en-US" dirty="0" err="1" smtClean="0"/>
              <a:t>tilings</a:t>
            </a:r>
            <a:r>
              <a:rPr lang="en-US" dirty="0" smtClean="0"/>
              <a:t> for children)</a:t>
            </a:r>
          </a:p>
        </p:txBody>
      </p:sp>
      <p:sp>
        <p:nvSpPr>
          <p:cNvPr id="48135" name="TextBox 6"/>
          <p:cNvSpPr txBox="1">
            <a:spLocks noChangeArrowheads="1"/>
          </p:cNvSpPr>
          <p:nvPr/>
        </p:nvSpPr>
        <p:spPr bwMode="auto">
          <a:xfrm>
            <a:off x="2286000" y="6096000"/>
            <a:ext cx="5329238" cy="369888"/>
          </a:xfrm>
          <a:prstGeom prst="rect">
            <a:avLst/>
          </a:prstGeom>
          <a:solidFill>
            <a:schemeClr val="accent1"/>
          </a:solidFill>
          <a:ln w="9525">
            <a:noFill/>
            <a:miter lim="800000"/>
            <a:headEnd/>
            <a:tailEnd/>
          </a:ln>
        </p:spPr>
        <p:txBody>
          <a:bodyPr wrap="none">
            <a:prstTxWarp prst="textNoShape">
              <a:avLst/>
            </a:prstTxWarp>
            <a:spAutoFit/>
          </a:bodyPr>
          <a:lstStyle/>
          <a:p>
            <a:r>
              <a:rPr lang="en-US" sz="1800"/>
              <a:t>http://en.wikipedia.org/wiki/Dynamic_programming</a:t>
            </a:r>
          </a:p>
        </p:txBody>
      </p:sp>
      <p:pic>
        <p:nvPicPr>
          <p:cNvPr id="48137" name="Picture 8" descr="Picture 3.png"/>
          <p:cNvPicPr>
            <a:picLocks noChangeAspect="1"/>
          </p:cNvPicPr>
          <p:nvPr/>
        </p:nvPicPr>
        <p:blipFill>
          <a:blip r:embed="rId2"/>
          <a:srcRect/>
          <a:stretch>
            <a:fillRect/>
          </a:stretch>
        </p:blipFill>
        <p:spPr bwMode="auto">
          <a:xfrm>
            <a:off x="914400" y="3200400"/>
            <a:ext cx="7107238" cy="24384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en-US" smtClean="0"/>
              <a:t>© Oscar Nierstrasz</a:t>
            </a:r>
            <a:endParaRPr lang="de-CH" smtClean="0"/>
          </a:p>
        </p:txBody>
      </p:sp>
      <p:sp>
        <p:nvSpPr>
          <p:cNvPr id="49155" name="Footer Placeholder 4"/>
          <p:cNvSpPr>
            <a:spLocks noGrp="1"/>
          </p:cNvSpPr>
          <p:nvPr>
            <p:ph type="ftr" sz="quarter" idx="11"/>
          </p:nvPr>
        </p:nvSpPr>
        <p:spPr>
          <a:noFill/>
        </p:spPr>
        <p:txBody>
          <a:bodyPr/>
          <a:lstStyle/>
          <a:p>
            <a:r>
              <a:rPr lang="en-US" smtClean="0"/>
              <a:t>xxx</a:t>
            </a:r>
            <a:endParaRPr lang="de-CH" smtClean="0"/>
          </a:p>
        </p:txBody>
      </p:sp>
      <p:sp>
        <p:nvSpPr>
          <p:cNvPr id="49156" name="Slide Number Placeholder 5"/>
          <p:cNvSpPr>
            <a:spLocks noGrp="1"/>
          </p:cNvSpPr>
          <p:nvPr>
            <p:ph type="sldNum" sz="quarter" idx="12"/>
          </p:nvPr>
        </p:nvSpPr>
        <p:spPr>
          <a:noFill/>
        </p:spPr>
        <p:txBody>
          <a:bodyPr/>
          <a:lstStyle/>
          <a:p>
            <a:fld id="{418AC444-C8B5-7548-BAE4-7DA9E4177E3B}" type="slidenum">
              <a:rPr lang="de-CH" smtClean="0"/>
              <a:pPr/>
              <a:t>27</a:t>
            </a:fld>
            <a:endParaRPr lang="de-CH" sz="1400" smtClean="0">
              <a:solidFill>
                <a:srgbClr val="7E7E7E"/>
              </a:solidFill>
              <a:latin typeface="Times" charset="0"/>
            </a:endParaRPr>
          </a:p>
        </p:txBody>
      </p:sp>
      <p:pic>
        <p:nvPicPr>
          <p:cNvPr id="49157"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49158"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49159" name="Rectangle 4"/>
          <p:cNvSpPr>
            <a:spLocks noGrp="1" noChangeArrowheads="1"/>
          </p:cNvSpPr>
          <p:nvPr>
            <p:ph type="body" idx="1"/>
          </p:nvPr>
        </p:nvSpPr>
        <p:spPr/>
        <p:txBody>
          <a:bodyPr/>
          <a:lstStyle/>
          <a:p>
            <a:pPr eaLnBrk="1" hangingPunct="1"/>
            <a:r>
              <a:rPr lang="en-US" sz="2000" smtClean="0">
                <a:solidFill>
                  <a:srgbClr val="9DBDDD"/>
                </a:solidFill>
                <a:ea typeface="ＭＳ Ｐゴシック" charset="-128"/>
                <a:cs typeface="ＭＳ Ｐゴシック" charset="-128"/>
              </a:rPr>
              <a:t>Runtime storage organization</a:t>
            </a:r>
          </a:p>
          <a:p>
            <a:pPr eaLnBrk="1" hangingPunct="1"/>
            <a:r>
              <a:rPr lang="en-US" sz="2000" smtClean="0">
                <a:solidFill>
                  <a:srgbClr val="9DBDDD"/>
                </a:solidFill>
                <a:ea typeface="ＭＳ Ｐゴシック" charset="-128"/>
                <a:cs typeface="ＭＳ Ｐゴシック" charset="-128"/>
              </a:rPr>
              <a:t>Procedure call conventions</a:t>
            </a:r>
          </a:p>
          <a:p>
            <a:pPr eaLnBrk="1" hangingPunct="1"/>
            <a:r>
              <a:rPr lang="en-US" sz="2000" smtClean="0">
                <a:solidFill>
                  <a:srgbClr val="9DBDDD"/>
                </a:solidFill>
                <a:ea typeface="ＭＳ Ｐゴシック" charset="-128"/>
                <a:cs typeface="ＭＳ Ｐゴシック" charset="-128"/>
              </a:rPr>
              <a:t>Instruction selection</a:t>
            </a:r>
          </a:p>
          <a:p>
            <a:pPr eaLnBrk="1" hangingPunct="1"/>
            <a:r>
              <a:rPr lang="en-US" sz="2000" b="1" smtClean="0">
                <a:ea typeface="ＭＳ Ｐゴシック" charset="-128"/>
                <a:cs typeface="ＭＳ Ｐゴシック" charset="-128"/>
              </a:rPr>
              <a:t>Register allocation</a:t>
            </a:r>
          </a:p>
          <a:p>
            <a:pPr eaLnBrk="1" hangingPunct="1"/>
            <a:r>
              <a:rPr lang="en-US" sz="2000" smtClean="0">
                <a:solidFill>
                  <a:srgbClr val="9DBDDD"/>
                </a:solidFill>
                <a:ea typeface="ＭＳ Ｐゴシック" charset="-128"/>
                <a:cs typeface="ＭＳ Ｐゴシック" charset="-128"/>
              </a:rPr>
              <a:t>Example: generating Java bytecode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ea typeface="ＭＳ Ｐゴシック" charset="-128"/>
                <a:cs typeface="ＭＳ Ｐゴシック" charset="-128"/>
              </a:rPr>
              <a:t>Register allocation</a:t>
            </a:r>
          </a:p>
        </p:txBody>
      </p:sp>
      <p:sp>
        <p:nvSpPr>
          <p:cNvPr id="51203" name="Date Placeholder 3"/>
          <p:cNvSpPr>
            <a:spLocks noGrp="1"/>
          </p:cNvSpPr>
          <p:nvPr>
            <p:ph type="dt" sz="quarter" idx="10"/>
          </p:nvPr>
        </p:nvSpPr>
        <p:spPr>
          <a:noFill/>
        </p:spPr>
        <p:txBody>
          <a:bodyPr/>
          <a:lstStyle/>
          <a:p>
            <a:r>
              <a:rPr lang="en-US" smtClean="0"/>
              <a:t>© Oscar Nierstrasz</a:t>
            </a:r>
            <a:endParaRPr lang="de-CH" smtClean="0"/>
          </a:p>
        </p:txBody>
      </p:sp>
      <p:sp>
        <p:nvSpPr>
          <p:cNvPr id="51204" name="Footer Placeholder 4"/>
          <p:cNvSpPr>
            <a:spLocks noGrp="1"/>
          </p:cNvSpPr>
          <p:nvPr>
            <p:ph type="ftr" sz="quarter" idx="11"/>
          </p:nvPr>
        </p:nvSpPr>
        <p:spPr>
          <a:noFill/>
        </p:spPr>
        <p:txBody>
          <a:bodyPr/>
          <a:lstStyle/>
          <a:p>
            <a:r>
              <a:rPr lang="en-US" smtClean="0"/>
              <a:t>Code Generation</a:t>
            </a:r>
            <a:endParaRPr lang="de-CH" smtClean="0"/>
          </a:p>
        </p:txBody>
      </p:sp>
      <p:sp>
        <p:nvSpPr>
          <p:cNvPr id="51205" name="Slide Number Placeholder 5"/>
          <p:cNvSpPr>
            <a:spLocks noGrp="1"/>
          </p:cNvSpPr>
          <p:nvPr>
            <p:ph type="sldNum" sz="quarter" idx="12"/>
          </p:nvPr>
        </p:nvSpPr>
        <p:spPr>
          <a:noFill/>
        </p:spPr>
        <p:txBody>
          <a:bodyPr/>
          <a:lstStyle/>
          <a:p>
            <a:fld id="{F0EEBAAC-E7BF-7C4F-88ED-207A48F61F35}" type="slidenum">
              <a:rPr lang="de-CH" smtClean="0"/>
              <a:pPr/>
              <a:t>28</a:t>
            </a:fld>
            <a:endParaRPr lang="de-CH" sz="1400" smtClean="0">
              <a:solidFill>
                <a:srgbClr val="7E7E7E"/>
              </a:solidFill>
              <a:latin typeface="Times" charset="0"/>
            </a:endParaRPr>
          </a:p>
        </p:txBody>
      </p:sp>
      <p:sp>
        <p:nvSpPr>
          <p:cNvPr id="51206" name="Content Placeholder 8"/>
          <p:cNvSpPr>
            <a:spLocks noGrp="1"/>
          </p:cNvSpPr>
          <p:nvPr>
            <p:ph idx="4294967295"/>
          </p:nvPr>
        </p:nvSpPr>
        <p:spPr>
          <a:xfrm>
            <a:off x="381000" y="4191000"/>
            <a:ext cx="8070850" cy="2286000"/>
          </a:xfrm>
        </p:spPr>
        <p:txBody>
          <a:bodyPr anchor="t"/>
          <a:lstStyle/>
          <a:p>
            <a:r>
              <a:rPr lang="en-US" smtClean="0">
                <a:ea typeface="ＭＳ Ｐゴシック" charset="-128"/>
                <a:cs typeface="ＭＳ Ｐゴシック" charset="-128"/>
              </a:rPr>
              <a:t>Want to have value in register when used</a:t>
            </a:r>
          </a:p>
          <a:p>
            <a:pPr lvl="1"/>
            <a:r>
              <a:rPr lang="en-US" smtClean="0"/>
              <a:t>limited resources</a:t>
            </a:r>
          </a:p>
          <a:p>
            <a:pPr lvl="1"/>
            <a:r>
              <a:rPr lang="en-US" smtClean="0"/>
              <a:t>changes instruction choices</a:t>
            </a:r>
          </a:p>
          <a:p>
            <a:pPr lvl="1"/>
            <a:r>
              <a:rPr lang="en-US" smtClean="0"/>
              <a:t>can move loads and stores</a:t>
            </a:r>
          </a:p>
          <a:p>
            <a:pPr lvl="1"/>
            <a:r>
              <a:rPr lang="en-US" smtClean="0"/>
              <a:t>optimal allocation is difficult (NP-complete)</a:t>
            </a:r>
          </a:p>
        </p:txBody>
      </p:sp>
      <p:pic>
        <p:nvPicPr>
          <p:cNvPr id="51207" name="Picture 6" descr="7-register-allocation.png"/>
          <p:cNvPicPr>
            <a:picLocks noChangeAspect="1"/>
          </p:cNvPicPr>
          <p:nvPr/>
        </p:nvPicPr>
        <p:blipFill>
          <a:blip r:embed="rId2"/>
          <a:srcRect/>
          <a:stretch>
            <a:fillRect/>
          </a:stretch>
        </p:blipFill>
        <p:spPr bwMode="auto">
          <a:xfrm>
            <a:off x="304800" y="1524000"/>
            <a:ext cx="8394700" cy="20574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ea typeface="ＭＳ Ｐゴシック" charset="-128"/>
                <a:cs typeface="ＭＳ Ｐゴシック" charset="-128"/>
              </a:rPr>
              <a:t>Liveness analysis</a:t>
            </a:r>
          </a:p>
        </p:txBody>
      </p:sp>
      <p:sp>
        <p:nvSpPr>
          <p:cNvPr id="52227" name="Content Placeholder 5"/>
          <p:cNvSpPr>
            <a:spLocks noGrp="1"/>
          </p:cNvSpPr>
          <p:nvPr>
            <p:ph idx="1"/>
          </p:nvPr>
        </p:nvSpPr>
        <p:spPr/>
        <p:txBody>
          <a:bodyPr/>
          <a:lstStyle/>
          <a:p>
            <a:r>
              <a:rPr lang="en-US" b="1" i="1" dirty="0" smtClean="0">
                <a:ea typeface="ＭＳ Ｐゴシック" charset="-128"/>
                <a:cs typeface="ＭＳ Ｐゴシック" charset="-128"/>
              </a:rPr>
              <a:t>Problem:</a:t>
            </a:r>
          </a:p>
          <a:p>
            <a:pPr lvl="1"/>
            <a:r>
              <a:rPr lang="en-US" dirty="0" smtClean="0"/>
              <a:t>IR has unbounded # temporaries</a:t>
            </a:r>
          </a:p>
          <a:p>
            <a:pPr lvl="1"/>
            <a:r>
              <a:rPr lang="en-US" dirty="0" smtClean="0"/>
              <a:t>Machines has bounded # registers</a:t>
            </a:r>
          </a:p>
          <a:p>
            <a:r>
              <a:rPr lang="en-US" b="1" i="1" dirty="0" smtClean="0">
                <a:ea typeface="ＭＳ Ｐゴシック" charset="-128"/>
                <a:cs typeface="ＭＳ Ｐゴシック" charset="-128"/>
              </a:rPr>
              <a:t>Approach:</a:t>
            </a:r>
            <a:r>
              <a:rPr lang="en-US" dirty="0" smtClean="0">
                <a:ea typeface="ＭＳ Ｐゴシック" charset="-128"/>
                <a:cs typeface="ＭＳ Ｐゴシック" charset="-128"/>
              </a:rPr>
              <a:t>	</a:t>
            </a:r>
          </a:p>
          <a:p>
            <a:pPr lvl="1"/>
            <a:r>
              <a:rPr lang="en-US" dirty="0" smtClean="0"/>
              <a:t>Temporaries with disjoint </a:t>
            </a:r>
            <a:r>
              <a:rPr lang="en-US" i="1" dirty="0" smtClean="0">
                <a:solidFill>
                  <a:srgbClr val="7E0007"/>
                </a:solidFill>
              </a:rPr>
              <a:t>live</a:t>
            </a:r>
            <a:r>
              <a:rPr lang="en-US" dirty="0" smtClean="0">
                <a:solidFill>
                  <a:srgbClr val="7E0007"/>
                </a:solidFill>
              </a:rPr>
              <a:t> </a:t>
            </a:r>
            <a:r>
              <a:rPr lang="en-US" dirty="0" smtClean="0"/>
              <a:t>ranges can map to same register</a:t>
            </a:r>
          </a:p>
          <a:p>
            <a:pPr lvl="1"/>
            <a:r>
              <a:rPr lang="en-US" dirty="0" smtClean="0"/>
              <a:t>If not enough registers, then </a:t>
            </a:r>
            <a:r>
              <a:rPr lang="en-US" i="1" dirty="0" smtClean="0">
                <a:solidFill>
                  <a:srgbClr val="7E0007"/>
                </a:solidFill>
              </a:rPr>
              <a:t>spill</a:t>
            </a:r>
            <a:r>
              <a:rPr lang="en-US" dirty="0" smtClean="0">
                <a:solidFill>
                  <a:srgbClr val="7E0007"/>
                </a:solidFill>
              </a:rPr>
              <a:t> </a:t>
            </a:r>
            <a:r>
              <a:rPr lang="en-US" dirty="0" smtClean="0"/>
              <a:t>some temporaries (i.e., keep in memory)</a:t>
            </a:r>
          </a:p>
          <a:p>
            <a:r>
              <a:rPr lang="en-US" dirty="0" smtClean="0">
                <a:ea typeface="ＭＳ Ｐゴシック" charset="-128"/>
                <a:cs typeface="ＭＳ Ｐゴシック" charset="-128"/>
              </a:rPr>
              <a:t>The compiler must perform </a:t>
            </a:r>
            <a:r>
              <a:rPr lang="en-US" i="1" dirty="0" err="1" smtClean="0">
                <a:ea typeface="ＭＳ Ｐゴシック" charset="-128"/>
                <a:cs typeface="ＭＳ Ｐゴシック" charset="-128"/>
              </a:rPr>
              <a:t>liveness</a:t>
            </a:r>
            <a:r>
              <a:rPr lang="en-US" i="1" dirty="0" smtClean="0">
                <a:ea typeface="ＭＳ Ｐゴシック" charset="-128"/>
                <a:cs typeface="ＭＳ Ｐゴシック" charset="-128"/>
              </a:rPr>
              <a:t> analysis </a:t>
            </a:r>
            <a:r>
              <a:rPr lang="en-US" dirty="0" smtClean="0">
                <a:ea typeface="ＭＳ Ｐゴシック" charset="-128"/>
                <a:cs typeface="ＭＳ Ｐゴシック" charset="-128"/>
              </a:rPr>
              <a:t>for each temporary</a:t>
            </a:r>
          </a:p>
          <a:p>
            <a:pPr lvl="1"/>
            <a:r>
              <a:rPr lang="en-US" dirty="0" smtClean="0"/>
              <a:t>It is </a:t>
            </a:r>
            <a:r>
              <a:rPr lang="en-US" i="1" u="sng" dirty="0" smtClean="0">
                <a:solidFill>
                  <a:srgbClr val="7E0007"/>
                </a:solidFill>
              </a:rPr>
              <a:t>live</a:t>
            </a:r>
            <a:r>
              <a:rPr lang="en-US" dirty="0" smtClean="0"/>
              <a:t> if it holds a value that may still be needed</a:t>
            </a:r>
          </a:p>
        </p:txBody>
      </p:sp>
      <p:sp>
        <p:nvSpPr>
          <p:cNvPr id="52228" name="Date Placeholder 2"/>
          <p:cNvSpPr>
            <a:spLocks noGrp="1"/>
          </p:cNvSpPr>
          <p:nvPr>
            <p:ph type="dt" sz="quarter" idx="10"/>
          </p:nvPr>
        </p:nvSpPr>
        <p:spPr>
          <a:noFill/>
        </p:spPr>
        <p:txBody>
          <a:bodyPr/>
          <a:lstStyle/>
          <a:p>
            <a:r>
              <a:rPr lang="en-US" smtClean="0"/>
              <a:t>© Oscar Nierstrasz</a:t>
            </a:r>
            <a:endParaRPr lang="de-CH" smtClean="0"/>
          </a:p>
        </p:txBody>
      </p:sp>
      <p:sp>
        <p:nvSpPr>
          <p:cNvPr id="52229" name="Footer Placeholder 3"/>
          <p:cNvSpPr>
            <a:spLocks noGrp="1"/>
          </p:cNvSpPr>
          <p:nvPr>
            <p:ph type="ftr" sz="quarter" idx="11"/>
          </p:nvPr>
        </p:nvSpPr>
        <p:spPr>
          <a:noFill/>
        </p:spPr>
        <p:txBody>
          <a:bodyPr/>
          <a:lstStyle/>
          <a:p>
            <a:r>
              <a:rPr lang="en-US" smtClean="0"/>
              <a:t>Code Generation</a:t>
            </a:r>
            <a:endParaRPr lang="de-CH" smtClean="0"/>
          </a:p>
        </p:txBody>
      </p:sp>
      <p:sp>
        <p:nvSpPr>
          <p:cNvPr id="52230" name="Slide Number Placeholder 4"/>
          <p:cNvSpPr>
            <a:spLocks noGrp="1"/>
          </p:cNvSpPr>
          <p:nvPr>
            <p:ph type="sldNum" sz="quarter" idx="12"/>
          </p:nvPr>
        </p:nvSpPr>
        <p:spPr>
          <a:noFill/>
        </p:spPr>
        <p:txBody>
          <a:bodyPr/>
          <a:lstStyle/>
          <a:p>
            <a:fld id="{54707EA4-A6DA-254D-86AA-2DE7D40811EF}" type="slidenum">
              <a:rPr lang="de-CH" smtClean="0"/>
              <a:pPr/>
              <a:t>29</a:t>
            </a:fld>
            <a:endParaRPr lang="de-CH" sz="1400" smtClean="0">
              <a:solidFill>
                <a:srgbClr val="7E7E7E"/>
              </a:solidFill>
              <a:latin typeface="Time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smtClean="0"/>
              <a:t>© Oscar Nierstrasz</a:t>
            </a:r>
            <a:endParaRPr lang="de-CH" smtClean="0"/>
          </a:p>
        </p:txBody>
      </p:sp>
      <p:sp>
        <p:nvSpPr>
          <p:cNvPr id="13315" name="Footer Placeholder 4"/>
          <p:cNvSpPr>
            <a:spLocks noGrp="1"/>
          </p:cNvSpPr>
          <p:nvPr>
            <p:ph type="ftr" sz="quarter" idx="11"/>
          </p:nvPr>
        </p:nvSpPr>
        <p:spPr>
          <a:noFill/>
        </p:spPr>
        <p:txBody>
          <a:bodyPr/>
          <a:lstStyle/>
          <a:p>
            <a:r>
              <a:rPr lang="en-US" smtClean="0"/>
              <a:t>xxx</a:t>
            </a:r>
            <a:endParaRPr lang="de-CH" smtClean="0"/>
          </a:p>
        </p:txBody>
      </p:sp>
      <p:sp>
        <p:nvSpPr>
          <p:cNvPr id="13316" name="Slide Number Placeholder 5"/>
          <p:cNvSpPr>
            <a:spLocks noGrp="1"/>
          </p:cNvSpPr>
          <p:nvPr>
            <p:ph type="sldNum" sz="quarter" idx="12"/>
          </p:nvPr>
        </p:nvSpPr>
        <p:spPr>
          <a:noFill/>
        </p:spPr>
        <p:txBody>
          <a:bodyPr/>
          <a:lstStyle/>
          <a:p>
            <a:fld id="{8E888240-40CD-534E-9D14-D9FA5E7BCA20}" type="slidenum">
              <a:rPr lang="de-CH" smtClean="0"/>
              <a:pPr/>
              <a:t>3</a:t>
            </a:fld>
            <a:endParaRPr lang="de-CH" sz="1400" smtClean="0">
              <a:solidFill>
                <a:srgbClr val="7E7E7E"/>
              </a:solidFill>
              <a:latin typeface="Times" charset="0"/>
            </a:endParaRPr>
          </a:p>
        </p:txBody>
      </p:sp>
      <p:pic>
        <p:nvPicPr>
          <p:cNvPr id="13317"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13318"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13319" name="Rectangle 4"/>
          <p:cNvSpPr>
            <a:spLocks noGrp="1" noChangeArrowheads="1"/>
          </p:cNvSpPr>
          <p:nvPr>
            <p:ph type="body" idx="1"/>
          </p:nvPr>
        </p:nvSpPr>
        <p:spPr/>
        <p:txBody>
          <a:bodyPr/>
          <a:lstStyle/>
          <a:p>
            <a:pPr eaLnBrk="1" hangingPunct="1"/>
            <a:r>
              <a:rPr lang="en-US" sz="2000" b="1" smtClean="0">
                <a:ea typeface="ＭＳ Ｐゴシック" charset="-128"/>
                <a:cs typeface="ＭＳ Ｐゴシック" charset="-128"/>
              </a:rPr>
              <a:t>Runtime storage organization</a:t>
            </a:r>
          </a:p>
          <a:p>
            <a:pPr eaLnBrk="1" hangingPunct="1"/>
            <a:r>
              <a:rPr lang="en-US" sz="2000" smtClean="0">
                <a:solidFill>
                  <a:srgbClr val="9DBDDD"/>
                </a:solidFill>
                <a:ea typeface="ＭＳ Ｐゴシック" charset="-128"/>
                <a:cs typeface="ＭＳ Ｐゴシック" charset="-128"/>
              </a:rPr>
              <a:t>Procedure call conventions</a:t>
            </a:r>
          </a:p>
          <a:p>
            <a:pPr eaLnBrk="1" hangingPunct="1"/>
            <a:r>
              <a:rPr lang="en-US" sz="2000" smtClean="0">
                <a:solidFill>
                  <a:srgbClr val="9DBDDD"/>
                </a:solidFill>
                <a:ea typeface="ＭＳ Ｐゴシック" charset="-128"/>
                <a:cs typeface="ＭＳ Ｐゴシック" charset="-128"/>
              </a:rPr>
              <a:t>Instruction selection</a:t>
            </a:r>
          </a:p>
          <a:p>
            <a:pPr eaLnBrk="1" hangingPunct="1"/>
            <a:r>
              <a:rPr lang="en-US" sz="2000" smtClean="0">
                <a:solidFill>
                  <a:srgbClr val="9DBDDD"/>
                </a:solidFill>
                <a:ea typeface="ＭＳ Ｐゴシック" charset="-128"/>
                <a:cs typeface="ＭＳ Ｐゴシック" charset="-128"/>
              </a:rPr>
              <a:t>Register allocation</a:t>
            </a:r>
          </a:p>
          <a:p>
            <a:pPr eaLnBrk="1" hangingPunct="1"/>
            <a:r>
              <a:rPr lang="en-US" sz="2000" smtClean="0">
                <a:solidFill>
                  <a:srgbClr val="9DBDDD"/>
                </a:solidFill>
                <a:ea typeface="ＭＳ Ｐゴシック" charset="-128"/>
                <a:cs typeface="ＭＳ Ｐゴシック" charset="-128"/>
              </a:rPr>
              <a:t>Example: generating Java bytecode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3250" name="Picture 7" descr="7-cfg.png"/>
          <p:cNvPicPr>
            <a:picLocks noChangeAspect="1"/>
          </p:cNvPicPr>
          <p:nvPr/>
        </p:nvPicPr>
        <p:blipFill>
          <a:blip r:embed="rId2"/>
          <a:srcRect/>
          <a:stretch>
            <a:fillRect/>
          </a:stretch>
        </p:blipFill>
        <p:spPr bwMode="auto">
          <a:xfrm>
            <a:off x="6934200" y="1676400"/>
            <a:ext cx="2133600" cy="4873625"/>
          </a:xfrm>
          <a:prstGeom prst="rect">
            <a:avLst/>
          </a:prstGeom>
          <a:noFill/>
          <a:ln w="9525">
            <a:noFill/>
            <a:miter lim="800000"/>
            <a:headEnd/>
            <a:tailEnd/>
          </a:ln>
        </p:spPr>
      </p:pic>
      <p:sp>
        <p:nvSpPr>
          <p:cNvPr id="53251" name="Title 1"/>
          <p:cNvSpPr>
            <a:spLocks noGrp="1"/>
          </p:cNvSpPr>
          <p:nvPr>
            <p:ph type="title"/>
          </p:nvPr>
        </p:nvSpPr>
        <p:spPr/>
        <p:txBody>
          <a:bodyPr/>
          <a:lstStyle/>
          <a:p>
            <a:r>
              <a:rPr lang="en-US" smtClean="0">
                <a:ea typeface="ＭＳ Ｐゴシック" charset="-128"/>
                <a:cs typeface="ＭＳ Ｐゴシック" charset="-128"/>
              </a:rPr>
              <a:t>Control flow analysis</a:t>
            </a:r>
          </a:p>
        </p:txBody>
      </p:sp>
      <p:sp>
        <p:nvSpPr>
          <p:cNvPr id="53252" name="Date Placeholder 3"/>
          <p:cNvSpPr>
            <a:spLocks noGrp="1"/>
          </p:cNvSpPr>
          <p:nvPr>
            <p:ph type="dt" sz="quarter" idx="10"/>
          </p:nvPr>
        </p:nvSpPr>
        <p:spPr>
          <a:noFill/>
        </p:spPr>
        <p:txBody>
          <a:bodyPr/>
          <a:lstStyle/>
          <a:p>
            <a:r>
              <a:rPr lang="en-US" smtClean="0"/>
              <a:t>© Oscar Nierstrasz</a:t>
            </a:r>
            <a:endParaRPr lang="de-CH" smtClean="0"/>
          </a:p>
        </p:txBody>
      </p:sp>
      <p:sp>
        <p:nvSpPr>
          <p:cNvPr id="53253" name="Footer Placeholder 4"/>
          <p:cNvSpPr>
            <a:spLocks noGrp="1"/>
          </p:cNvSpPr>
          <p:nvPr>
            <p:ph type="ftr" sz="quarter" idx="11"/>
          </p:nvPr>
        </p:nvSpPr>
        <p:spPr>
          <a:noFill/>
        </p:spPr>
        <p:txBody>
          <a:bodyPr/>
          <a:lstStyle/>
          <a:p>
            <a:r>
              <a:rPr lang="en-US" smtClean="0"/>
              <a:t>Code Generation</a:t>
            </a:r>
            <a:endParaRPr lang="de-CH" smtClean="0"/>
          </a:p>
        </p:txBody>
      </p:sp>
      <p:sp>
        <p:nvSpPr>
          <p:cNvPr id="53254" name="Slide Number Placeholder 5"/>
          <p:cNvSpPr>
            <a:spLocks noGrp="1"/>
          </p:cNvSpPr>
          <p:nvPr>
            <p:ph type="sldNum" sz="quarter" idx="12"/>
          </p:nvPr>
        </p:nvSpPr>
        <p:spPr>
          <a:noFill/>
        </p:spPr>
        <p:txBody>
          <a:bodyPr/>
          <a:lstStyle/>
          <a:p>
            <a:fld id="{6AB41EDD-E0EB-6A4E-A177-D74FC54AF712}" type="slidenum">
              <a:rPr lang="de-CH" smtClean="0"/>
              <a:pPr/>
              <a:t>30</a:t>
            </a:fld>
            <a:endParaRPr lang="de-CH" sz="1400" smtClean="0">
              <a:solidFill>
                <a:srgbClr val="7E7E7E"/>
              </a:solidFill>
              <a:latin typeface="Times" charset="0"/>
            </a:endParaRPr>
          </a:p>
        </p:txBody>
      </p:sp>
      <p:sp>
        <p:nvSpPr>
          <p:cNvPr id="53255" name="Content Placeholder 2"/>
          <p:cNvSpPr>
            <a:spLocks noGrp="1"/>
          </p:cNvSpPr>
          <p:nvPr>
            <p:ph idx="4294967295"/>
          </p:nvPr>
        </p:nvSpPr>
        <p:spPr>
          <a:xfrm>
            <a:off x="228600" y="1752600"/>
            <a:ext cx="6699250" cy="2460625"/>
          </a:xfrm>
        </p:spPr>
        <p:txBody>
          <a:bodyPr/>
          <a:lstStyle/>
          <a:p>
            <a:r>
              <a:rPr lang="en-US" dirty="0" err="1" smtClean="0">
                <a:ea typeface="ＭＳ Ｐゴシック" charset="-128"/>
                <a:cs typeface="ＭＳ Ｐゴシック" charset="-128"/>
              </a:rPr>
              <a:t>Liveness</a:t>
            </a:r>
            <a:r>
              <a:rPr lang="en-US" dirty="0" smtClean="0">
                <a:ea typeface="ＭＳ Ｐゴシック" charset="-128"/>
                <a:cs typeface="ＭＳ Ｐゴシック" charset="-128"/>
              </a:rPr>
              <a:t> information is a form of data flow analysis over the </a:t>
            </a:r>
            <a:r>
              <a:rPr lang="en-US" i="1" u="sng" dirty="0" smtClean="0">
                <a:solidFill>
                  <a:srgbClr val="7E0007"/>
                </a:solidFill>
                <a:ea typeface="ＭＳ Ｐゴシック" charset="-128"/>
                <a:cs typeface="ＭＳ Ｐゴシック" charset="-128"/>
              </a:rPr>
              <a:t>control flow graph</a:t>
            </a:r>
            <a:r>
              <a:rPr lang="en-US" dirty="0" smtClean="0">
                <a:ea typeface="ＭＳ Ｐゴシック" charset="-128"/>
                <a:cs typeface="ＭＳ Ｐゴシック" charset="-128"/>
              </a:rPr>
              <a:t> (CFG):</a:t>
            </a:r>
          </a:p>
          <a:p>
            <a:pPr lvl="1"/>
            <a:r>
              <a:rPr lang="en-US" dirty="0" smtClean="0"/>
              <a:t>Nodes may be individual program statements or basic blocks</a:t>
            </a:r>
          </a:p>
          <a:p>
            <a:pPr lvl="1"/>
            <a:r>
              <a:rPr lang="en-US" dirty="0" smtClean="0"/>
              <a:t>Edges represent potential flow of control</a:t>
            </a:r>
          </a:p>
        </p:txBody>
      </p:sp>
      <p:pic>
        <p:nvPicPr>
          <p:cNvPr id="53256" name="Picture 6" descr="Picture 4.png"/>
          <p:cNvPicPr>
            <a:picLocks noChangeAspect="1"/>
          </p:cNvPicPr>
          <p:nvPr/>
        </p:nvPicPr>
        <p:blipFill>
          <a:blip r:embed="rId3"/>
          <a:srcRect/>
          <a:stretch>
            <a:fillRect/>
          </a:stretch>
        </p:blipFill>
        <p:spPr bwMode="auto">
          <a:xfrm>
            <a:off x="2743200" y="4419600"/>
            <a:ext cx="2362200" cy="1804988"/>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6"/>
          <p:cNvSpPr>
            <a:spLocks noGrp="1"/>
          </p:cNvSpPr>
          <p:nvPr>
            <p:ph type="title"/>
          </p:nvPr>
        </p:nvSpPr>
        <p:spPr/>
        <p:txBody>
          <a:bodyPr/>
          <a:lstStyle/>
          <a:p>
            <a:r>
              <a:rPr lang="en-US" smtClean="0">
                <a:ea typeface="ＭＳ Ｐゴシック" charset="-128"/>
                <a:cs typeface="ＭＳ Ｐゴシック" charset="-128"/>
              </a:rPr>
              <a:t>Liveness</a:t>
            </a:r>
          </a:p>
        </p:txBody>
      </p:sp>
      <p:sp>
        <p:nvSpPr>
          <p:cNvPr id="54275" name="Date Placeholder 3"/>
          <p:cNvSpPr>
            <a:spLocks noGrp="1"/>
          </p:cNvSpPr>
          <p:nvPr>
            <p:ph type="dt" sz="quarter" idx="10"/>
          </p:nvPr>
        </p:nvSpPr>
        <p:spPr>
          <a:noFill/>
        </p:spPr>
        <p:txBody>
          <a:bodyPr/>
          <a:lstStyle/>
          <a:p>
            <a:r>
              <a:rPr lang="en-US" smtClean="0"/>
              <a:t>© Oscar Nierstrasz</a:t>
            </a:r>
            <a:endParaRPr lang="de-CH" smtClean="0"/>
          </a:p>
        </p:txBody>
      </p:sp>
      <p:sp>
        <p:nvSpPr>
          <p:cNvPr id="54276" name="Footer Placeholder 4"/>
          <p:cNvSpPr>
            <a:spLocks noGrp="1"/>
          </p:cNvSpPr>
          <p:nvPr>
            <p:ph type="ftr" sz="quarter" idx="11"/>
          </p:nvPr>
        </p:nvSpPr>
        <p:spPr>
          <a:noFill/>
        </p:spPr>
        <p:txBody>
          <a:bodyPr/>
          <a:lstStyle/>
          <a:p>
            <a:r>
              <a:rPr lang="en-US" smtClean="0"/>
              <a:t>Code Generation</a:t>
            </a:r>
            <a:endParaRPr lang="de-CH" smtClean="0"/>
          </a:p>
        </p:txBody>
      </p:sp>
      <p:sp>
        <p:nvSpPr>
          <p:cNvPr id="54277" name="Slide Number Placeholder 5"/>
          <p:cNvSpPr>
            <a:spLocks noGrp="1"/>
          </p:cNvSpPr>
          <p:nvPr>
            <p:ph type="sldNum" sz="quarter" idx="12"/>
          </p:nvPr>
        </p:nvSpPr>
        <p:spPr>
          <a:noFill/>
        </p:spPr>
        <p:txBody>
          <a:bodyPr/>
          <a:lstStyle/>
          <a:p>
            <a:fld id="{B7A33C70-F707-B349-9E63-582D1614DEDC}" type="slidenum">
              <a:rPr lang="de-CH" smtClean="0"/>
              <a:pPr/>
              <a:t>31</a:t>
            </a:fld>
            <a:endParaRPr lang="de-CH" sz="1400" smtClean="0">
              <a:solidFill>
                <a:srgbClr val="7E7E7E"/>
              </a:solidFill>
              <a:latin typeface="Times" charset="0"/>
            </a:endParaRPr>
          </a:p>
        </p:txBody>
      </p:sp>
      <p:pic>
        <p:nvPicPr>
          <p:cNvPr id="54278" name="Picture 9" descr="7-liveness.png"/>
          <p:cNvPicPr>
            <a:picLocks noChangeAspect="1"/>
          </p:cNvPicPr>
          <p:nvPr/>
        </p:nvPicPr>
        <p:blipFill>
          <a:blip r:embed="rId3"/>
          <a:srcRect/>
          <a:stretch>
            <a:fillRect/>
          </a:stretch>
        </p:blipFill>
        <p:spPr bwMode="auto">
          <a:xfrm>
            <a:off x="1676400" y="2374900"/>
            <a:ext cx="5791200" cy="3873500"/>
          </a:xfrm>
          <a:prstGeom prst="rect">
            <a:avLst/>
          </a:prstGeom>
          <a:noFill/>
          <a:ln w="9525">
            <a:noFill/>
            <a:miter lim="800000"/>
            <a:headEnd/>
            <a:tailEnd/>
          </a:ln>
        </p:spPr>
      </p:pic>
      <p:sp>
        <p:nvSpPr>
          <p:cNvPr id="54279" name="TextBox 10"/>
          <p:cNvSpPr txBox="1">
            <a:spLocks noChangeArrowheads="1"/>
          </p:cNvSpPr>
          <p:nvPr/>
        </p:nvSpPr>
        <p:spPr bwMode="auto">
          <a:xfrm>
            <a:off x="838200" y="1524000"/>
            <a:ext cx="7391400" cy="830263"/>
          </a:xfrm>
          <a:prstGeom prst="rect">
            <a:avLst/>
          </a:prstGeom>
          <a:solidFill>
            <a:srgbClr val="F5F399"/>
          </a:solidFill>
          <a:ln w="9525">
            <a:noFill/>
            <a:miter lim="800000"/>
            <a:headEnd/>
            <a:tailEnd/>
          </a:ln>
        </p:spPr>
        <p:txBody>
          <a:bodyPr>
            <a:prstTxWarp prst="textNoShape">
              <a:avLst/>
            </a:prstTxWarp>
            <a:spAutoFit/>
          </a:bodyPr>
          <a:lstStyle/>
          <a:p>
            <a:pPr marL="0" lvl="1"/>
            <a:r>
              <a:rPr lang="en-US" dirty="0"/>
              <a:t>A variable </a:t>
            </a:r>
            <a:r>
              <a:rPr lang="en-US" i="1" dirty="0" err="1"/>
              <a:t>v</a:t>
            </a:r>
            <a:r>
              <a:rPr lang="en-US" dirty="0"/>
              <a:t> is </a:t>
            </a:r>
            <a:r>
              <a:rPr lang="en-US" i="1" u="sng" dirty="0">
                <a:solidFill>
                  <a:srgbClr val="7E0007"/>
                </a:solidFill>
              </a:rPr>
              <a:t>live</a:t>
            </a:r>
            <a:r>
              <a:rPr lang="en-US" dirty="0"/>
              <a:t> on edge </a:t>
            </a:r>
            <a:r>
              <a:rPr lang="en-US" i="1" dirty="0" err="1"/>
              <a:t>e</a:t>
            </a:r>
            <a:r>
              <a:rPr lang="en-US" dirty="0"/>
              <a:t> if there is a path from </a:t>
            </a:r>
            <a:r>
              <a:rPr lang="en-US" i="1" dirty="0" err="1"/>
              <a:t>e</a:t>
            </a:r>
            <a:r>
              <a:rPr lang="en-US" dirty="0"/>
              <a:t> to a use of </a:t>
            </a:r>
            <a:r>
              <a:rPr lang="en-US" i="1" dirty="0" err="1"/>
              <a:t>v</a:t>
            </a:r>
            <a:r>
              <a:rPr lang="en-US" dirty="0"/>
              <a:t> not passing through a definition of </a:t>
            </a:r>
            <a:r>
              <a:rPr lang="en-US" i="1" dirty="0" err="1"/>
              <a:t>v</a:t>
            </a:r>
            <a:endParaRPr lang="en-US" i="1" dirty="0"/>
          </a:p>
        </p:txBody>
      </p:sp>
      <p:sp>
        <p:nvSpPr>
          <p:cNvPr id="54280" name="TextBox 12"/>
          <p:cNvSpPr txBox="1">
            <a:spLocks noChangeArrowheads="1"/>
          </p:cNvSpPr>
          <p:nvPr/>
        </p:nvSpPr>
        <p:spPr bwMode="auto">
          <a:xfrm>
            <a:off x="2362200" y="6172200"/>
            <a:ext cx="4495800" cy="646113"/>
          </a:xfrm>
          <a:prstGeom prst="rect">
            <a:avLst/>
          </a:prstGeom>
          <a:solidFill>
            <a:srgbClr val="F5F399"/>
          </a:solidFill>
          <a:ln w="9525">
            <a:noFill/>
            <a:miter lim="800000"/>
            <a:headEnd/>
            <a:tailEnd/>
          </a:ln>
        </p:spPr>
        <p:txBody>
          <a:bodyPr anchor="ctr">
            <a:prstTxWarp prst="textNoShape">
              <a:avLst/>
            </a:prstTxWarp>
            <a:spAutoFit/>
          </a:bodyPr>
          <a:lstStyle/>
          <a:p>
            <a:pPr marL="0" lvl="1"/>
            <a:r>
              <a:rPr lang="en-US" sz="1800" i="1"/>
              <a:t>a and b are never live at the same time, so two registers suffice to hold a, b and c </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smtClean="0"/>
              <a:t>© Oscar Nierstrasz</a:t>
            </a:r>
            <a:endParaRPr lang="de-CH" smtClean="0"/>
          </a:p>
        </p:txBody>
      </p:sp>
      <p:sp>
        <p:nvSpPr>
          <p:cNvPr id="56323" name="Footer Placeholder 4"/>
          <p:cNvSpPr>
            <a:spLocks noGrp="1"/>
          </p:cNvSpPr>
          <p:nvPr>
            <p:ph type="ftr" sz="quarter" idx="11"/>
          </p:nvPr>
        </p:nvSpPr>
        <p:spPr>
          <a:noFill/>
        </p:spPr>
        <p:txBody>
          <a:bodyPr/>
          <a:lstStyle/>
          <a:p>
            <a:r>
              <a:rPr lang="en-US" smtClean="0"/>
              <a:t>xxx</a:t>
            </a:r>
            <a:endParaRPr lang="de-CH" smtClean="0"/>
          </a:p>
        </p:txBody>
      </p:sp>
      <p:sp>
        <p:nvSpPr>
          <p:cNvPr id="56324" name="Slide Number Placeholder 5"/>
          <p:cNvSpPr>
            <a:spLocks noGrp="1"/>
          </p:cNvSpPr>
          <p:nvPr>
            <p:ph type="sldNum" sz="quarter" idx="12"/>
          </p:nvPr>
        </p:nvSpPr>
        <p:spPr>
          <a:noFill/>
        </p:spPr>
        <p:txBody>
          <a:bodyPr/>
          <a:lstStyle/>
          <a:p>
            <a:fld id="{15005109-4CB0-E344-B9B1-20C8FA905AB8}" type="slidenum">
              <a:rPr lang="de-CH" smtClean="0"/>
              <a:pPr/>
              <a:t>32</a:t>
            </a:fld>
            <a:endParaRPr lang="de-CH" sz="1400" smtClean="0">
              <a:solidFill>
                <a:srgbClr val="7E7E7E"/>
              </a:solidFill>
              <a:latin typeface="Times" charset="0"/>
            </a:endParaRPr>
          </a:p>
        </p:txBody>
      </p:sp>
      <p:pic>
        <p:nvPicPr>
          <p:cNvPr id="56325"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56326" name="Rectangle 3"/>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p>
        </p:txBody>
      </p:sp>
      <p:sp>
        <p:nvSpPr>
          <p:cNvPr id="56327" name="Rectangle 4"/>
          <p:cNvSpPr>
            <a:spLocks noGrp="1" noChangeArrowheads="1"/>
          </p:cNvSpPr>
          <p:nvPr>
            <p:ph type="body" idx="1"/>
          </p:nvPr>
        </p:nvSpPr>
        <p:spPr/>
        <p:txBody>
          <a:bodyPr/>
          <a:lstStyle/>
          <a:p>
            <a:pPr eaLnBrk="1" hangingPunct="1"/>
            <a:r>
              <a:rPr lang="en-US" sz="2000" smtClean="0">
                <a:solidFill>
                  <a:srgbClr val="9DBDDD"/>
                </a:solidFill>
                <a:ea typeface="ＭＳ Ｐゴシック" charset="-128"/>
                <a:cs typeface="ＭＳ Ｐゴシック" charset="-128"/>
              </a:rPr>
              <a:t>Runtime storage organization</a:t>
            </a:r>
          </a:p>
          <a:p>
            <a:pPr eaLnBrk="1" hangingPunct="1"/>
            <a:r>
              <a:rPr lang="en-US" sz="2000" smtClean="0">
                <a:solidFill>
                  <a:srgbClr val="9DBDDD"/>
                </a:solidFill>
                <a:ea typeface="ＭＳ Ｐゴシック" charset="-128"/>
                <a:cs typeface="ＭＳ Ｐゴシック" charset="-128"/>
              </a:rPr>
              <a:t>Procedure call conventions</a:t>
            </a:r>
          </a:p>
          <a:p>
            <a:pPr eaLnBrk="1" hangingPunct="1"/>
            <a:r>
              <a:rPr lang="en-US" sz="2000" smtClean="0">
                <a:solidFill>
                  <a:srgbClr val="9DBDDD"/>
                </a:solidFill>
                <a:ea typeface="ＭＳ Ｐゴシック" charset="-128"/>
                <a:cs typeface="ＭＳ Ｐゴシック" charset="-128"/>
              </a:rPr>
              <a:t>Instruction selection</a:t>
            </a:r>
          </a:p>
          <a:p>
            <a:pPr eaLnBrk="1" hangingPunct="1"/>
            <a:r>
              <a:rPr lang="en-US" sz="2000" smtClean="0">
                <a:solidFill>
                  <a:srgbClr val="9DBDDD"/>
                </a:solidFill>
                <a:ea typeface="ＭＳ Ｐゴシック" charset="-128"/>
                <a:cs typeface="ＭＳ Ｐゴシック" charset="-128"/>
              </a:rPr>
              <a:t>Register allocation</a:t>
            </a:r>
          </a:p>
          <a:p>
            <a:pPr eaLnBrk="1" hangingPunct="1"/>
            <a:r>
              <a:rPr lang="en-US" sz="2000" b="1" smtClean="0">
                <a:ea typeface="ＭＳ Ｐゴシック" charset="-128"/>
                <a:cs typeface="ＭＳ Ｐゴシック" charset="-128"/>
              </a:rPr>
              <a:t>Example: generating Java bytecode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ea typeface="ＭＳ Ｐゴシック" charset="-128"/>
                <a:cs typeface="ＭＳ Ｐゴシック" charset="-128"/>
              </a:rPr>
              <a:t>The visitor</a:t>
            </a:r>
          </a:p>
        </p:txBody>
      </p:sp>
      <p:sp>
        <p:nvSpPr>
          <p:cNvPr id="58371" name="Date Placeholder 2"/>
          <p:cNvSpPr>
            <a:spLocks noGrp="1"/>
          </p:cNvSpPr>
          <p:nvPr>
            <p:ph type="dt" sz="quarter" idx="10"/>
          </p:nvPr>
        </p:nvSpPr>
        <p:spPr>
          <a:noFill/>
        </p:spPr>
        <p:txBody>
          <a:bodyPr/>
          <a:lstStyle/>
          <a:p>
            <a:r>
              <a:rPr lang="en-US" smtClean="0"/>
              <a:t>© Oscar Nierstrasz</a:t>
            </a:r>
            <a:endParaRPr lang="de-CH" smtClean="0"/>
          </a:p>
        </p:txBody>
      </p:sp>
      <p:sp>
        <p:nvSpPr>
          <p:cNvPr id="58372" name="Footer Placeholder 3"/>
          <p:cNvSpPr>
            <a:spLocks noGrp="1"/>
          </p:cNvSpPr>
          <p:nvPr>
            <p:ph type="ftr" sz="quarter" idx="11"/>
          </p:nvPr>
        </p:nvSpPr>
        <p:spPr>
          <a:noFill/>
        </p:spPr>
        <p:txBody>
          <a:bodyPr/>
          <a:lstStyle/>
          <a:p>
            <a:r>
              <a:rPr lang="en-US" smtClean="0"/>
              <a:t>Compiler Construction</a:t>
            </a:r>
            <a:endParaRPr lang="de-CH" smtClean="0"/>
          </a:p>
        </p:txBody>
      </p:sp>
      <p:sp>
        <p:nvSpPr>
          <p:cNvPr id="58373" name="TextBox 5"/>
          <p:cNvSpPr txBox="1">
            <a:spLocks noChangeArrowheads="1"/>
          </p:cNvSpPr>
          <p:nvPr/>
        </p:nvSpPr>
        <p:spPr bwMode="auto">
          <a:xfrm>
            <a:off x="533400" y="1295400"/>
            <a:ext cx="5356225" cy="5078413"/>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200">
                <a:latin typeface="Courier" charset="0"/>
                <a:ea typeface="Courier" charset="0"/>
                <a:cs typeface="Courier" charset="0"/>
              </a:rPr>
              <a:t>package compiler;</a:t>
            </a:r>
          </a:p>
          <a:p>
            <a:pPr defTabSz="185738"/>
            <a:r>
              <a:rPr lang="en-US" sz="1200">
                <a:latin typeface="Courier" charset="0"/>
                <a:ea typeface="Courier" charset="0"/>
                <a:cs typeface="Courier" charset="0"/>
              </a:rPr>
              <a:t>...</a:t>
            </a:r>
          </a:p>
          <a:p>
            <a:pPr defTabSz="185738"/>
            <a:r>
              <a:rPr lang="en-US" sz="1200">
                <a:latin typeface="Courier" charset="0"/>
                <a:ea typeface="Courier" charset="0"/>
                <a:cs typeface="Courier" charset="0"/>
              </a:rPr>
              <a:t>public class </a:t>
            </a:r>
            <a:r>
              <a:rPr lang="en-US" sz="1200" b="1">
                <a:latin typeface="Courier" charset="0"/>
                <a:ea typeface="Courier" charset="0"/>
                <a:cs typeface="Courier" charset="0"/>
              </a:rPr>
              <a:t>CompilerVisitor extends DepthFirstVisitor</a:t>
            </a:r>
            <a:r>
              <a:rPr lang="en-US" sz="1200">
                <a:latin typeface="Courier" charset="0"/>
                <a:ea typeface="Courier" charset="0"/>
                <a:cs typeface="Courier" charset="0"/>
              </a:rPr>
              <a:t> {</a:t>
            </a:r>
          </a:p>
          <a:p>
            <a:pPr defTabSz="185738"/>
            <a:r>
              <a:rPr lang="en-US" sz="1200">
                <a:latin typeface="Courier" charset="0"/>
                <a:ea typeface="Courier" charset="0"/>
                <a:cs typeface="Courier" charset="0"/>
              </a:rPr>
              <a:t>	</a:t>
            </a:r>
            <a:r>
              <a:rPr lang="en-US" sz="1200" b="1">
                <a:latin typeface="Courier" charset="0"/>
                <a:ea typeface="Courier" charset="0"/>
                <a:cs typeface="Courier" charset="0"/>
              </a:rPr>
              <a:t>Generator gen;</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CompilerVisitor(String className) {</a:t>
            </a:r>
          </a:p>
          <a:p>
            <a:pPr defTabSz="185738"/>
            <a:r>
              <a:rPr lang="en-US" sz="1200">
                <a:latin typeface="Courier" charset="0"/>
                <a:ea typeface="Courier" charset="0"/>
                <a:cs typeface="Courier" charset="0"/>
              </a:rPr>
              <a:t>		gen = new Generator(className);</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void visit(Assignment n) {</a:t>
            </a:r>
          </a:p>
          <a:p>
            <a:pPr defTabSz="185738"/>
            <a:r>
              <a:rPr lang="en-US" sz="1200">
                <a:latin typeface="Courier" charset="0"/>
                <a:ea typeface="Courier" charset="0"/>
                <a:cs typeface="Courier" charset="0"/>
              </a:rPr>
              <a:t>		n.f0.accept(this);</a:t>
            </a:r>
          </a:p>
          <a:p>
            <a:pPr defTabSz="185738"/>
            <a:r>
              <a:rPr lang="en-US" sz="1200">
                <a:latin typeface="Courier" charset="0"/>
                <a:ea typeface="Courier" charset="0"/>
                <a:cs typeface="Courier" charset="0"/>
              </a:rPr>
              <a:t>		n.f1.accept(this);</a:t>
            </a:r>
          </a:p>
          <a:p>
            <a:pPr defTabSz="185738"/>
            <a:r>
              <a:rPr lang="en-US" sz="1200">
                <a:latin typeface="Courier" charset="0"/>
                <a:ea typeface="Courier" charset="0"/>
                <a:cs typeface="Courier" charset="0"/>
              </a:rPr>
              <a:t>		n.f2.accept(this);</a:t>
            </a:r>
          </a:p>
          <a:p>
            <a:pPr defTabSz="185738"/>
            <a:r>
              <a:rPr lang="en-US" sz="1200">
                <a:latin typeface="Courier" charset="0"/>
                <a:ea typeface="Courier" charset="0"/>
                <a:cs typeface="Courier" charset="0"/>
              </a:rPr>
              <a:t>		String id = n.f0.f0.tokenImage;</a:t>
            </a:r>
          </a:p>
          <a:p>
            <a:pPr defTabSz="185738"/>
            <a:r>
              <a:rPr lang="en-US" sz="1200" b="1">
                <a:latin typeface="Courier" charset="0"/>
                <a:ea typeface="Courier" charset="0"/>
                <a:cs typeface="Courier" charset="0"/>
              </a:rPr>
              <a:t>		gen.assignValue(id);</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void visit(PrintStm n) {</a:t>
            </a:r>
          </a:p>
          <a:p>
            <a:pPr defTabSz="185738"/>
            <a:r>
              <a:rPr lang="en-US" sz="1200">
                <a:latin typeface="Courier" charset="0"/>
                <a:ea typeface="Courier" charset="0"/>
                <a:cs typeface="Courier" charset="0"/>
              </a:rPr>
              <a:t>		n.f0.accept(this);</a:t>
            </a:r>
          </a:p>
          <a:p>
            <a:pPr defTabSz="185738"/>
            <a:r>
              <a:rPr lang="en-US" sz="1200" b="1">
                <a:latin typeface="Courier" charset="0"/>
                <a:ea typeface="Courier" charset="0"/>
                <a:cs typeface="Courier" charset="0"/>
              </a:rPr>
              <a:t>		gen.prepareToPrint();</a:t>
            </a:r>
          </a:p>
          <a:p>
            <a:pPr defTabSz="185738"/>
            <a:r>
              <a:rPr lang="en-US" sz="1200">
                <a:latin typeface="Courier" charset="0"/>
                <a:ea typeface="Courier" charset="0"/>
                <a:cs typeface="Courier" charset="0"/>
              </a:rPr>
              <a:t>		n.f1.accept(this);</a:t>
            </a:r>
          </a:p>
          <a:p>
            <a:pPr defTabSz="185738"/>
            <a:r>
              <a:rPr lang="en-US" sz="1200">
                <a:latin typeface="Courier" charset="0"/>
                <a:ea typeface="Courier" charset="0"/>
                <a:cs typeface="Courier" charset="0"/>
              </a:rPr>
              <a:t>		n.f2.accept(this);</a:t>
            </a:r>
          </a:p>
          <a:p>
            <a:pPr defTabSz="185738"/>
            <a:r>
              <a:rPr lang="en-US" sz="1200">
                <a:latin typeface="Courier" charset="0"/>
                <a:ea typeface="Courier" charset="0"/>
                <a:cs typeface="Courier" charset="0"/>
              </a:rPr>
              <a:t>		n.f3.accept(this);</a:t>
            </a:r>
          </a:p>
          <a:p>
            <a:pPr defTabSz="185738"/>
            <a:r>
              <a:rPr lang="en-US" sz="1200" b="1">
                <a:latin typeface="Courier" charset="0"/>
                <a:ea typeface="Courier" charset="0"/>
                <a:cs typeface="Courier" charset="0"/>
              </a:rPr>
              <a:t>		gen.stopPrinting();</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a:t>
            </a:r>
          </a:p>
        </p:txBody>
      </p:sp>
      <p:sp>
        <p:nvSpPr>
          <p:cNvPr id="58374" name="TextBox 6"/>
          <p:cNvSpPr txBox="1">
            <a:spLocks noChangeArrowheads="1"/>
          </p:cNvSpPr>
          <p:nvPr/>
        </p:nvSpPr>
        <p:spPr bwMode="auto">
          <a:xfrm>
            <a:off x="5562600" y="3276600"/>
            <a:ext cx="3200400" cy="1200150"/>
          </a:xfrm>
          <a:prstGeom prst="rect">
            <a:avLst/>
          </a:prstGeom>
          <a:solidFill>
            <a:schemeClr val="accent1"/>
          </a:solidFill>
          <a:ln w="9525">
            <a:noFill/>
            <a:miter lim="800000"/>
            <a:headEnd/>
            <a:tailEnd/>
          </a:ln>
        </p:spPr>
        <p:txBody>
          <a:bodyPr>
            <a:prstTxWarp prst="textNoShape">
              <a:avLst/>
            </a:prstTxWarp>
            <a:spAutoFit/>
          </a:bodyPr>
          <a:lstStyle/>
          <a:p>
            <a:r>
              <a:rPr lang="en-US" i="1"/>
              <a:t>This time the visitor is responsible for generating bytecode.</a:t>
            </a:r>
          </a:p>
        </p:txBody>
      </p:sp>
      <p:sp>
        <p:nvSpPr>
          <p:cNvPr id="58375" name="Slide Number Placeholder 8"/>
          <p:cNvSpPr>
            <a:spLocks noGrp="1"/>
          </p:cNvSpPr>
          <p:nvPr>
            <p:ph type="sldNum" sz="quarter" idx="12"/>
          </p:nvPr>
        </p:nvSpPr>
        <p:spPr>
          <a:noFill/>
        </p:spPr>
        <p:txBody>
          <a:bodyPr/>
          <a:lstStyle/>
          <a:p>
            <a:fld id="{27F7B9A5-DAF3-EB4E-8A10-31935A53045E}" type="slidenum">
              <a:rPr lang="de-CH" smtClean="0"/>
              <a:pPr/>
              <a:t>33</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ea typeface="ＭＳ Ｐゴシック" charset="-128"/>
                <a:cs typeface="ＭＳ Ｐゴシック" charset="-128"/>
              </a:rPr>
              <a:t>Bytecode generation with BCEL</a:t>
            </a:r>
          </a:p>
        </p:txBody>
      </p:sp>
      <p:sp>
        <p:nvSpPr>
          <p:cNvPr id="59395" name="Date Placeholder 2"/>
          <p:cNvSpPr>
            <a:spLocks noGrp="1"/>
          </p:cNvSpPr>
          <p:nvPr>
            <p:ph type="dt" sz="quarter" idx="10"/>
          </p:nvPr>
        </p:nvSpPr>
        <p:spPr>
          <a:noFill/>
        </p:spPr>
        <p:txBody>
          <a:bodyPr/>
          <a:lstStyle/>
          <a:p>
            <a:r>
              <a:rPr lang="en-US" smtClean="0"/>
              <a:t>© Oscar Nierstrasz</a:t>
            </a:r>
            <a:endParaRPr lang="de-CH" smtClean="0"/>
          </a:p>
        </p:txBody>
      </p:sp>
      <p:sp>
        <p:nvSpPr>
          <p:cNvPr id="59396" name="Footer Placeholder 3"/>
          <p:cNvSpPr>
            <a:spLocks noGrp="1"/>
          </p:cNvSpPr>
          <p:nvPr>
            <p:ph type="ftr" sz="quarter" idx="11"/>
          </p:nvPr>
        </p:nvSpPr>
        <p:spPr>
          <a:noFill/>
        </p:spPr>
        <p:txBody>
          <a:bodyPr/>
          <a:lstStyle/>
          <a:p>
            <a:r>
              <a:rPr lang="en-US" smtClean="0"/>
              <a:t>Compiler Construction</a:t>
            </a:r>
            <a:endParaRPr lang="de-CH" smtClean="0"/>
          </a:p>
        </p:txBody>
      </p:sp>
      <p:sp>
        <p:nvSpPr>
          <p:cNvPr id="59397" name="TextBox 5"/>
          <p:cNvSpPr txBox="1">
            <a:spLocks noChangeArrowheads="1"/>
          </p:cNvSpPr>
          <p:nvPr/>
        </p:nvSpPr>
        <p:spPr bwMode="auto">
          <a:xfrm>
            <a:off x="381000" y="1066800"/>
            <a:ext cx="6838950" cy="5448300"/>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200">
                <a:latin typeface="Courier" charset="0"/>
                <a:ea typeface="Courier" charset="0"/>
                <a:cs typeface="Courier" charset="0"/>
              </a:rPr>
              <a:t>package compiler;</a:t>
            </a:r>
          </a:p>
          <a:p>
            <a:pPr defTabSz="185738"/>
            <a:r>
              <a:rPr lang="en-US" sz="1200">
                <a:latin typeface="Courier" charset="0"/>
                <a:ea typeface="Courier" charset="0"/>
                <a:cs typeface="Courier" charset="0"/>
              </a:rPr>
              <a:t>...</a:t>
            </a:r>
          </a:p>
          <a:p>
            <a:pPr defTabSz="185738"/>
            <a:r>
              <a:rPr lang="en-US" sz="1200">
                <a:latin typeface="Courier" charset="0"/>
                <a:ea typeface="Courier" charset="0"/>
                <a:cs typeface="Courier" charset="0"/>
              </a:rPr>
              <a:t>import org.apache.bcel.generic.*;</a:t>
            </a:r>
          </a:p>
          <a:p>
            <a:pPr defTabSz="185738"/>
            <a:r>
              <a:rPr lang="en-US" sz="1200">
                <a:latin typeface="Courier" charset="0"/>
                <a:ea typeface="Courier" charset="0"/>
                <a:cs typeface="Courier" charset="0"/>
              </a:rPr>
              <a:t>import org.apache.bcel.Constants;</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public class Generator {</a:t>
            </a:r>
          </a:p>
          <a:p>
            <a:pPr defTabSz="185738"/>
            <a:r>
              <a:rPr lang="en-US" sz="1200">
                <a:latin typeface="Courier" charset="0"/>
                <a:ea typeface="Courier" charset="0"/>
                <a:cs typeface="Courier" charset="0"/>
              </a:rPr>
              <a:t>	private Hashtable&lt;String,Integer&gt; symbolTable;</a:t>
            </a:r>
          </a:p>
          <a:p>
            <a:pPr defTabSz="185738"/>
            <a:r>
              <a:rPr lang="en-US" sz="1200">
                <a:latin typeface="Courier" charset="0"/>
                <a:ea typeface="Courier" charset="0"/>
                <a:cs typeface="Courier" charset="0"/>
              </a:rPr>
              <a:t>	private InstructionFactory factory;</a:t>
            </a:r>
          </a:p>
          <a:p>
            <a:pPr defTabSz="185738"/>
            <a:r>
              <a:rPr lang="en-US" sz="1200">
                <a:latin typeface="Courier" charset="0"/>
                <a:ea typeface="Courier" charset="0"/>
                <a:cs typeface="Courier" charset="0"/>
              </a:rPr>
              <a:t>	private ConstantPoolGen cp;</a:t>
            </a:r>
          </a:p>
          <a:p>
            <a:pPr defTabSz="185738"/>
            <a:r>
              <a:rPr lang="en-US" sz="1200">
                <a:latin typeface="Courier" charset="0"/>
                <a:ea typeface="Courier" charset="0"/>
                <a:cs typeface="Courier" charset="0"/>
              </a:rPr>
              <a:t>	private ClassGen cg;</a:t>
            </a:r>
          </a:p>
          <a:p>
            <a:pPr defTabSz="185738"/>
            <a:r>
              <a:rPr lang="en-US" sz="1200">
                <a:latin typeface="Courier" charset="0"/>
                <a:ea typeface="Courier" charset="0"/>
                <a:cs typeface="Courier" charset="0"/>
              </a:rPr>
              <a:t>	private InstructionList il;</a:t>
            </a:r>
          </a:p>
          <a:p>
            <a:pPr defTabSz="185738"/>
            <a:r>
              <a:rPr lang="en-US" sz="1200">
                <a:latin typeface="Courier" charset="0"/>
                <a:ea typeface="Courier" charset="0"/>
                <a:cs typeface="Courier" charset="0"/>
              </a:rPr>
              <a:t>	private MethodGen method;</a:t>
            </a:r>
          </a:p>
          <a:p>
            <a:pPr defTabSz="185738"/>
            <a:r>
              <a:rPr lang="en-US" sz="1200">
                <a:latin typeface="Courier" charset="0"/>
                <a:ea typeface="Courier" charset="0"/>
                <a:cs typeface="Courier" charset="0"/>
              </a:rPr>
              <a:t>	private final String className;</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Generator (String className) {</a:t>
            </a:r>
          </a:p>
          <a:p>
            <a:pPr defTabSz="185738"/>
            <a:r>
              <a:rPr lang="en-US" sz="1200">
                <a:latin typeface="Courier" charset="0"/>
                <a:ea typeface="Courier" charset="0"/>
                <a:cs typeface="Courier" charset="0"/>
              </a:rPr>
              <a:t>		this.className = className;</a:t>
            </a:r>
          </a:p>
          <a:p>
            <a:pPr defTabSz="185738"/>
            <a:r>
              <a:rPr lang="en-US" sz="1200">
                <a:latin typeface="Courier" charset="0"/>
                <a:ea typeface="Courier" charset="0"/>
                <a:cs typeface="Courier" charset="0"/>
              </a:rPr>
              <a:t>		symbolTable = new Hashtable&lt;String,Integer&gt;();</a:t>
            </a:r>
          </a:p>
          <a:p>
            <a:pPr defTabSz="185738"/>
            <a:r>
              <a:rPr lang="en-US" sz="1200">
                <a:latin typeface="Courier" charset="0"/>
                <a:ea typeface="Courier" charset="0"/>
                <a:cs typeface="Courier" charset="0"/>
              </a:rPr>
              <a:t>		cg = </a:t>
            </a:r>
            <a:r>
              <a:rPr lang="en-US" sz="1200" b="1">
                <a:latin typeface="Courier" charset="0"/>
                <a:ea typeface="Courier" charset="0"/>
                <a:cs typeface="Courier" charset="0"/>
              </a:rPr>
              <a:t>new ClassGen</a:t>
            </a:r>
            <a:r>
              <a:rPr lang="en-US" sz="1200">
                <a:latin typeface="Courier" charset="0"/>
                <a:ea typeface="Courier" charset="0"/>
                <a:cs typeface="Courier" charset="0"/>
              </a:rPr>
              <a:t>(className, "java.lang.Object", className + ".java",</a:t>
            </a:r>
          </a:p>
          <a:p>
            <a:pPr defTabSz="185738"/>
            <a:r>
              <a:rPr lang="en-US" sz="1200">
                <a:latin typeface="Courier" charset="0"/>
                <a:ea typeface="Courier" charset="0"/>
                <a:cs typeface="Courier" charset="0"/>
              </a:rPr>
              <a:t>				Constants.ACC_PUBLIC | Constants.ACC_SUPER, new String[]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cp = cg.getConstantPool();</a:t>
            </a:r>
          </a:p>
          <a:p>
            <a:pPr defTabSz="185738"/>
            <a:r>
              <a:rPr lang="en-US" sz="1200">
                <a:latin typeface="Courier" charset="0"/>
                <a:ea typeface="Courier" charset="0"/>
                <a:cs typeface="Courier" charset="0"/>
              </a:rPr>
              <a:t>		factory = new InstructionFactory(cg, cp);</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il = </a:t>
            </a:r>
            <a:r>
              <a:rPr lang="en-US" sz="1200" b="1">
                <a:latin typeface="Courier" charset="0"/>
                <a:ea typeface="Courier" charset="0"/>
                <a:cs typeface="Courier" charset="0"/>
              </a:rPr>
              <a:t>new InstructionList</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		method = </a:t>
            </a:r>
            <a:r>
              <a:rPr lang="en-US" sz="1200" b="1">
                <a:latin typeface="Courier" charset="0"/>
                <a:ea typeface="Courier" charset="0"/>
                <a:cs typeface="Courier" charset="0"/>
              </a:rPr>
              <a:t>new MethodGen</a:t>
            </a:r>
            <a:r>
              <a:rPr lang="en-US" sz="1200">
                <a:latin typeface="Courier" charset="0"/>
                <a:ea typeface="Courier" charset="0"/>
                <a:cs typeface="Courier" charset="0"/>
              </a:rPr>
              <a:t>(Constants.ACC_PUBLIC | Constants.ACC_STATIC,</a:t>
            </a:r>
          </a:p>
          <a:p>
            <a:pPr defTabSz="185738"/>
            <a:r>
              <a:rPr lang="en-US" sz="1200">
                <a:latin typeface="Courier" charset="0"/>
                <a:ea typeface="Courier" charset="0"/>
                <a:cs typeface="Courier" charset="0"/>
              </a:rPr>
              <a:t>	    		Type.VOID, new Type[] { new ArrayType(Type.STRING, 1) },</a:t>
            </a:r>
          </a:p>
          <a:p>
            <a:pPr defTabSz="185738"/>
            <a:r>
              <a:rPr lang="en-US" sz="1200">
                <a:latin typeface="Courier" charset="0"/>
                <a:ea typeface="Courier" charset="0"/>
                <a:cs typeface="Courier" charset="0"/>
              </a:rPr>
              <a:t>	    		new String[] { "arg0" }, "main", className, il, cp);</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a:t>
            </a:r>
          </a:p>
        </p:txBody>
      </p:sp>
      <p:sp>
        <p:nvSpPr>
          <p:cNvPr id="59398" name="TextBox 6"/>
          <p:cNvSpPr txBox="1">
            <a:spLocks noChangeArrowheads="1"/>
          </p:cNvSpPr>
          <p:nvPr/>
        </p:nvSpPr>
        <p:spPr bwMode="auto">
          <a:xfrm>
            <a:off x="5181600" y="1600200"/>
            <a:ext cx="3810000" cy="1570038"/>
          </a:xfrm>
          <a:prstGeom prst="rect">
            <a:avLst/>
          </a:prstGeom>
          <a:solidFill>
            <a:schemeClr val="accent1"/>
          </a:solidFill>
          <a:ln w="9525">
            <a:noFill/>
            <a:miter lim="800000"/>
            <a:headEnd/>
            <a:tailEnd/>
          </a:ln>
        </p:spPr>
        <p:txBody>
          <a:bodyPr>
            <a:prstTxWarp prst="textNoShape">
              <a:avLst/>
            </a:prstTxWarp>
            <a:spAutoFit/>
          </a:bodyPr>
          <a:lstStyle/>
          <a:p>
            <a:r>
              <a:rPr lang="en-US" i="1"/>
              <a:t>We introduce a separate class to introduce a higher-level interface for generating bytecode</a:t>
            </a:r>
          </a:p>
        </p:txBody>
      </p:sp>
      <p:sp>
        <p:nvSpPr>
          <p:cNvPr id="59399" name="Slide Number Placeholder 8"/>
          <p:cNvSpPr>
            <a:spLocks noGrp="1"/>
          </p:cNvSpPr>
          <p:nvPr>
            <p:ph type="sldNum" sz="quarter" idx="12"/>
          </p:nvPr>
        </p:nvSpPr>
        <p:spPr>
          <a:noFill/>
        </p:spPr>
        <p:txBody>
          <a:bodyPr/>
          <a:lstStyle/>
          <a:p>
            <a:fld id="{94EC99C0-87A1-7243-9449-DDE7F2CAEC59}" type="slidenum">
              <a:rPr lang="de-CH" smtClean="0"/>
              <a:pPr/>
              <a:t>34</a:t>
            </a:fld>
            <a:endParaRPr lang="de-CH" sz="1400" smtClean="0">
              <a:solidFill>
                <a:srgbClr val="7E7E7E"/>
              </a:solidFill>
              <a:latin typeface="Times" charset="0"/>
            </a:endParaRPr>
          </a:p>
        </p:txBody>
      </p:sp>
      <p:sp>
        <p:nvSpPr>
          <p:cNvPr id="59400" name="TextBox 8"/>
          <p:cNvSpPr txBox="1">
            <a:spLocks noChangeArrowheads="1"/>
          </p:cNvSpPr>
          <p:nvPr/>
        </p:nvSpPr>
        <p:spPr bwMode="auto">
          <a:xfrm>
            <a:off x="7467600" y="4343400"/>
            <a:ext cx="1600200" cy="923925"/>
          </a:xfrm>
          <a:prstGeom prst="rect">
            <a:avLst/>
          </a:prstGeom>
          <a:solidFill>
            <a:schemeClr val="accent1"/>
          </a:solidFill>
          <a:ln w="9525">
            <a:noFill/>
            <a:miter lim="800000"/>
            <a:headEnd/>
            <a:tailEnd/>
          </a:ln>
        </p:spPr>
        <p:txBody>
          <a:bodyPr>
            <a:prstTxWarp prst="textNoShape">
              <a:avLst/>
            </a:prstTxWarp>
            <a:spAutoFit/>
          </a:bodyPr>
          <a:lstStyle/>
          <a:p>
            <a:r>
              <a:rPr lang="en-US" sz="1800" i="1">
                <a:solidFill>
                  <a:srgbClr val="800000"/>
                </a:solidFill>
              </a:rPr>
              <a:t>Creates a class with a static main!</a:t>
            </a:r>
          </a:p>
        </p:txBody>
      </p:sp>
      <p:sp>
        <p:nvSpPr>
          <p:cNvPr id="59401" name="Right Brace 9"/>
          <p:cNvSpPr>
            <a:spLocks/>
          </p:cNvSpPr>
          <p:nvPr/>
        </p:nvSpPr>
        <p:spPr bwMode="auto">
          <a:xfrm>
            <a:off x="6934200" y="3581400"/>
            <a:ext cx="457200" cy="2590800"/>
          </a:xfrm>
          <a:prstGeom prst="rightBrace">
            <a:avLst>
              <a:gd name="adj1" fmla="val 8343"/>
              <a:gd name="adj2" fmla="val 50000"/>
            </a:avLst>
          </a:prstGeom>
          <a:noFill/>
          <a:ln w="57150">
            <a:solidFill>
              <a:schemeClr val="tx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smtClean="0">
                <a:ea typeface="ＭＳ Ｐゴシック" charset="-128"/>
                <a:cs typeface="ＭＳ Ｐゴシック" charset="-128"/>
              </a:rPr>
              <a:t>Invoking print methods</a:t>
            </a:r>
          </a:p>
        </p:txBody>
      </p:sp>
      <p:sp>
        <p:nvSpPr>
          <p:cNvPr id="60419" name="Date Placeholder 2"/>
          <p:cNvSpPr>
            <a:spLocks noGrp="1"/>
          </p:cNvSpPr>
          <p:nvPr>
            <p:ph type="dt" sz="quarter" idx="10"/>
          </p:nvPr>
        </p:nvSpPr>
        <p:spPr>
          <a:noFill/>
        </p:spPr>
        <p:txBody>
          <a:bodyPr/>
          <a:lstStyle/>
          <a:p>
            <a:r>
              <a:rPr lang="en-US" smtClean="0"/>
              <a:t>© Oscar Nierstrasz</a:t>
            </a:r>
            <a:endParaRPr lang="de-CH" smtClean="0"/>
          </a:p>
        </p:txBody>
      </p:sp>
      <p:sp>
        <p:nvSpPr>
          <p:cNvPr id="60420" name="Footer Placeholder 3"/>
          <p:cNvSpPr>
            <a:spLocks noGrp="1"/>
          </p:cNvSpPr>
          <p:nvPr>
            <p:ph type="ftr" sz="quarter" idx="11"/>
          </p:nvPr>
        </p:nvSpPr>
        <p:spPr>
          <a:noFill/>
        </p:spPr>
        <p:txBody>
          <a:bodyPr/>
          <a:lstStyle/>
          <a:p>
            <a:r>
              <a:rPr lang="en-US" smtClean="0"/>
              <a:t>Compiler Construction</a:t>
            </a:r>
            <a:endParaRPr lang="de-CH" smtClean="0"/>
          </a:p>
        </p:txBody>
      </p:sp>
      <p:sp>
        <p:nvSpPr>
          <p:cNvPr id="60421" name="TextBox 5"/>
          <p:cNvSpPr txBox="1">
            <a:spLocks noChangeArrowheads="1"/>
          </p:cNvSpPr>
          <p:nvPr/>
        </p:nvSpPr>
        <p:spPr bwMode="auto">
          <a:xfrm>
            <a:off x="381000" y="990600"/>
            <a:ext cx="6845300" cy="5816600"/>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200">
                <a:latin typeface="Courier" charset="0"/>
                <a:ea typeface="Courier" charset="0"/>
                <a:cs typeface="Courier" charset="0"/>
              </a:rPr>
              <a:t>	private void genPrintTopNum() {</a:t>
            </a:r>
          </a:p>
          <a:p>
            <a:pPr defTabSz="185738"/>
            <a:r>
              <a:rPr lang="en-US" sz="1200">
                <a:latin typeface="Courier" charset="0"/>
                <a:ea typeface="Courier" charset="0"/>
                <a:cs typeface="Courier" charset="0"/>
              </a:rPr>
              <a:t>		il.append(factory.createInvoke("java.io.PrintStream", "print",</a:t>
            </a:r>
          </a:p>
          <a:p>
            <a:pPr defTabSz="185738"/>
            <a:r>
              <a:rPr lang="en-US" sz="1200">
                <a:latin typeface="Courier" charset="0"/>
                <a:ea typeface="Courier" charset="0"/>
                <a:cs typeface="Courier" charset="0"/>
              </a:rPr>
              <a:t>				Type.VOID, new Type[] { Type.INT }, Constants.INVOKEVIRTUAL));</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private void genPrintString(String s) {</a:t>
            </a:r>
          </a:p>
          <a:p>
            <a:pPr defTabSz="185738"/>
            <a:r>
              <a:rPr lang="en-US" sz="1200" b="1">
                <a:latin typeface="Courier" charset="0"/>
                <a:ea typeface="Courier" charset="0"/>
                <a:cs typeface="Courier" charset="0"/>
              </a:rPr>
              <a:t>		pushSystemOut();</a:t>
            </a:r>
          </a:p>
          <a:p>
            <a:pPr defTabSz="185738"/>
            <a:r>
              <a:rPr lang="en-US" sz="1200" b="1">
                <a:latin typeface="Courier" charset="0"/>
                <a:ea typeface="Courier" charset="0"/>
                <a:cs typeface="Courier" charset="0"/>
              </a:rPr>
              <a:t>		il.append(new PUSH(cp, s));</a:t>
            </a:r>
          </a:p>
          <a:p>
            <a:pPr defTabSz="185738"/>
            <a:r>
              <a:rPr lang="en-US" sz="1200" b="1">
                <a:latin typeface="Courier" charset="0"/>
                <a:ea typeface="Courier" charset="0"/>
                <a:cs typeface="Courier" charset="0"/>
              </a:rPr>
              <a:t>		il.append(factory.createInvoke("java.io.PrintStream", "print",</a:t>
            </a:r>
          </a:p>
          <a:p>
            <a:pPr defTabSz="185738"/>
            <a:r>
              <a:rPr lang="en-US" sz="1200" b="1">
                <a:latin typeface="Courier" charset="0"/>
                <a:ea typeface="Courier" charset="0"/>
                <a:cs typeface="Courier" charset="0"/>
              </a:rPr>
              <a:t>				Type.VOID, new Type[] { Type.STRING }, Constants.INVOKEVIRTUAL));</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private void pushSystemOut() {</a:t>
            </a:r>
          </a:p>
          <a:p>
            <a:pPr defTabSz="185738"/>
            <a:r>
              <a:rPr lang="en-US" sz="1200" b="1">
                <a:latin typeface="Courier" charset="0"/>
                <a:ea typeface="Courier" charset="0"/>
                <a:cs typeface="Courier" charset="0"/>
              </a:rPr>
              <a:t>		il.append(factory.createFieldAccess(</a:t>
            </a:r>
          </a:p>
          <a:p>
            <a:pPr defTabSz="185738"/>
            <a:r>
              <a:rPr lang="en-US" sz="1200" b="1">
                <a:latin typeface="Courier" charset="0"/>
                <a:ea typeface="Courier" charset="0"/>
                <a:cs typeface="Courier" charset="0"/>
              </a:rPr>
              <a:t>				"java.lang.System", "out",</a:t>
            </a:r>
          </a:p>
          <a:p>
            <a:pPr defTabSz="185738"/>
            <a:r>
              <a:rPr lang="en-US" sz="1200" b="1">
                <a:latin typeface="Courier" charset="0"/>
                <a:ea typeface="Courier" charset="0"/>
                <a:cs typeface="Courier" charset="0"/>
              </a:rPr>
              <a:t>				new ObjectType("java.io.PrintStream"), Constants.GETSTATIC));</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void prepareToPrint() {</a:t>
            </a:r>
          </a:p>
          <a:p>
            <a:pPr defTabSz="185738"/>
            <a:r>
              <a:rPr lang="en-US" sz="1200">
                <a:latin typeface="Courier" charset="0"/>
                <a:ea typeface="Courier" charset="0"/>
                <a:cs typeface="Courier" charset="0"/>
              </a:rPr>
              <a:t>		pushSystemOut();</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void printValue() {</a:t>
            </a:r>
          </a:p>
          <a:p>
            <a:pPr defTabSz="185738"/>
            <a:r>
              <a:rPr lang="en-US" sz="1200">
                <a:latin typeface="Courier" charset="0"/>
                <a:ea typeface="Courier" charset="0"/>
                <a:cs typeface="Courier" charset="0"/>
              </a:rPr>
              <a:t>		genPrintTopNum();</a:t>
            </a:r>
          </a:p>
          <a:p>
            <a:pPr defTabSz="185738"/>
            <a:r>
              <a:rPr lang="en-US" sz="1200">
                <a:latin typeface="Courier" charset="0"/>
                <a:ea typeface="Courier" charset="0"/>
                <a:cs typeface="Courier" charset="0"/>
              </a:rPr>
              <a:t>		genPrintString(" ");</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void stopPrinting() {</a:t>
            </a:r>
          </a:p>
          <a:p>
            <a:pPr defTabSz="185738"/>
            <a:r>
              <a:rPr lang="en-US" sz="1200">
                <a:latin typeface="Courier" charset="0"/>
                <a:ea typeface="Courier" charset="0"/>
                <a:cs typeface="Courier" charset="0"/>
              </a:rPr>
              <a:t>		genPrintTopNum();</a:t>
            </a:r>
          </a:p>
          <a:p>
            <a:pPr defTabSz="185738"/>
            <a:r>
              <a:rPr lang="en-US" sz="1200">
                <a:latin typeface="Courier" charset="0"/>
                <a:ea typeface="Courier" charset="0"/>
                <a:cs typeface="Courier" charset="0"/>
              </a:rPr>
              <a:t>		genPrintString("\n");</a:t>
            </a:r>
          </a:p>
          <a:p>
            <a:pPr defTabSz="185738"/>
            <a:r>
              <a:rPr lang="en-US" sz="1200">
                <a:latin typeface="Courier" charset="0"/>
                <a:ea typeface="Courier" charset="0"/>
                <a:cs typeface="Courier" charset="0"/>
              </a:rPr>
              <a:t>	}</a:t>
            </a:r>
          </a:p>
        </p:txBody>
      </p:sp>
      <p:sp>
        <p:nvSpPr>
          <p:cNvPr id="60422" name="TextBox 6"/>
          <p:cNvSpPr txBox="1">
            <a:spLocks noChangeArrowheads="1"/>
          </p:cNvSpPr>
          <p:nvPr/>
        </p:nvSpPr>
        <p:spPr bwMode="auto">
          <a:xfrm>
            <a:off x="4876800" y="4572000"/>
            <a:ext cx="3810000" cy="1570038"/>
          </a:xfrm>
          <a:prstGeom prst="rect">
            <a:avLst/>
          </a:prstGeom>
          <a:solidFill>
            <a:schemeClr val="accent1"/>
          </a:solidFill>
          <a:ln w="9525">
            <a:noFill/>
            <a:miter lim="800000"/>
            <a:headEnd/>
            <a:tailEnd/>
          </a:ln>
        </p:spPr>
        <p:txBody>
          <a:bodyPr>
            <a:prstTxWarp prst="textNoShape">
              <a:avLst/>
            </a:prstTxWarp>
            <a:spAutoFit/>
          </a:bodyPr>
          <a:lstStyle/>
          <a:p>
            <a:r>
              <a:rPr lang="en-US" i="1"/>
              <a:t>To print, we must push System.out on the stack, push the arguments, then invoke print.</a:t>
            </a:r>
          </a:p>
        </p:txBody>
      </p:sp>
      <p:sp>
        <p:nvSpPr>
          <p:cNvPr id="60423" name="Slide Number Placeholder 8"/>
          <p:cNvSpPr>
            <a:spLocks noGrp="1"/>
          </p:cNvSpPr>
          <p:nvPr>
            <p:ph type="sldNum" sz="quarter" idx="12"/>
          </p:nvPr>
        </p:nvSpPr>
        <p:spPr>
          <a:noFill/>
        </p:spPr>
        <p:txBody>
          <a:bodyPr/>
          <a:lstStyle/>
          <a:p>
            <a:fld id="{8FB85849-8F50-C84A-B360-E315B0CF5AD1}" type="slidenum">
              <a:rPr lang="de-CH" smtClean="0"/>
              <a:pPr/>
              <a:t>35</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ea typeface="ＭＳ Ｐゴシック" charset="-128"/>
                <a:cs typeface="ＭＳ Ｐゴシック" charset="-128"/>
              </a:rPr>
              <a:t>Binary operators</a:t>
            </a:r>
          </a:p>
        </p:txBody>
      </p:sp>
      <p:sp>
        <p:nvSpPr>
          <p:cNvPr id="61443" name="Date Placeholder 2"/>
          <p:cNvSpPr>
            <a:spLocks noGrp="1"/>
          </p:cNvSpPr>
          <p:nvPr>
            <p:ph type="dt" sz="quarter" idx="10"/>
          </p:nvPr>
        </p:nvSpPr>
        <p:spPr>
          <a:noFill/>
        </p:spPr>
        <p:txBody>
          <a:bodyPr/>
          <a:lstStyle/>
          <a:p>
            <a:r>
              <a:rPr lang="en-US" smtClean="0"/>
              <a:t>© Oscar Nierstrasz</a:t>
            </a:r>
            <a:endParaRPr lang="de-CH" smtClean="0"/>
          </a:p>
        </p:txBody>
      </p:sp>
      <p:sp>
        <p:nvSpPr>
          <p:cNvPr id="61444" name="Footer Placeholder 3"/>
          <p:cNvSpPr>
            <a:spLocks noGrp="1"/>
          </p:cNvSpPr>
          <p:nvPr>
            <p:ph type="ftr" sz="quarter" idx="11"/>
          </p:nvPr>
        </p:nvSpPr>
        <p:spPr>
          <a:noFill/>
        </p:spPr>
        <p:txBody>
          <a:bodyPr/>
          <a:lstStyle/>
          <a:p>
            <a:r>
              <a:rPr lang="en-US" smtClean="0"/>
              <a:t>Compiler Construction</a:t>
            </a:r>
            <a:endParaRPr lang="de-CH" smtClean="0"/>
          </a:p>
        </p:txBody>
      </p:sp>
      <p:sp>
        <p:nvSpPr>
          <p:cNvPr id="61445" name="TextBox 5"/>
          <p:cNvSpPr txBox="1">
            <a:spLocks noChangeArrowheads="1"/>
          </p:cNvSpPr>
          <p:nvPr/>
        </p:nvSpPr>
        <p:spPr bwMode="auto">
          <a:xfrm>
            <a:off x="762000" y="1600200"/>
            <a:ext cx="4195763" cy="4770438"/>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600">
                <a:latin typeface="Courier" charset="0"/>
                <a:ea typeface="Courier" charset="0"/>
                <a:cs typeface="Courier" charset="0"/>
              </a:rPr>
              <a:t>	public void add() {</a:t>
            </a:r>
          </a:p>
          <a:p>
            <a:pPr defTabSz="185738"/>
            <a:r>
              <a:rPr lang="en-US" sz="1600">
                <a:latin typeface="Courier" charset="0"/>
                <a:ea typeface="Courier" charset="0"/>
                <a:cs typeface="Courier" charset="0"/>
              </a:rPr>
              <a:t>		il.append(new IADD());</a:t>
            </a:r>
          </a:p>
          <a:p>
            <a:pPr defTabSz="185738"/>
            <a:r>
              <a:rPr lang="en-US" sz="1600">
                <a:latin typeface="Courier" charset="0"/>
                <a:ea typeface="Courier" charset="0"/>
                <a:cs typeface="Courier" charset="0"/>
              </a:rPr>
              <a:t>	}</a:t>
            </a:r>
          </a:p>
          <a:p>
            <a:pPr defTabSz="185738"/>
            <a:endParaRPr lang="en-US" sz="1600">
              <a:latin typeface="Courier" charset="0"/>
              <a:ea typeface="Courier" charset="0"/>
              <a:cs typeface="Courier" charset="0"/>
            </a:endParaRPr>
          </a:p>
          <a:p>
            <a:pPr defTabSz="185738"/>
            <a:r>
              <a:rPr lang="en-US" sz="1600">
                <a:latin typeface="Courier" charset="0"/>
                <a:ea typeface="Courier" charset="0"/>
                <a:cs typeface="Courier" charset="0"/>
              </a:rPr>
              <a:t>	public void subtract() {</a:t>
            </a:r>
          </a:p>
          <a:p>
            <a:pPr defTabSz="185738"/>
            <a:r>
              <a:rPr lang="en-US" sz="1600">
                <a:latin typeface="Courier" charset="0"/>
                <a:ea typeface="Courier" charset="0"/>
                <a:cs typeface="Courier" charset="0"/>
              </a:rPr>
              <a:t>		il.append(new ISUB());</a:t>
            </a:r>
          </a:p>
          <a:p>
            <a:pPr defTabSz="185738"/>
            <a:r>
              <a:rPr lang="en-US" sz="1600">
                <a:latin typeface="Courier" charset="0"/>
                <a:ea typeface="Courier" charset="0"/>
                <a:cs typeface="Courier" charset="0"/>
              </a:rPr>
              <a:t>	}</a:t>
            </a:r>
          </a:p>
          <a:p>
            <a:pPr defTabSz="185738"/>
            <a:endParaRPr lang="en-US" sz="1600">
              <a:latin typeface="Courier" charset="0"/>
              <a:ea typeface="Courier" charset="0"/>
              <a:cs typeface="Courier" charset="0"/>
            </a:endParaRPr>
          </a:p>
          <a:p>
            <a:pPr defTabSz="185738"/>
            <a:r>
              <a:rPr lang="en-US" sz="1600">
                <a:latin typeface="Courier" charset="0"/>
                <a:ea typeface="Courier" charset="0"/>
                <a:cs typeface="Courier" charset="0"/>
              </a:rPr>
              <a:t>	public void multiply() {</a:t>
            </a:r>
          </a:p>
          <a:p>
            <a:pPr defTabSz="185738"/>
            <a:r>
              <a:rPr lang="en-US" sz="1600">
                <a:latin typeface="Courier" charset="0"/>
                <a:ea typeface="Courier" charset="0"/>
                <a:cs typeface="Courier" charset="0"/>
              </a:rPr>
              <a:t>		il.append(new IMUL());</a:t>
            </a:r>
          </a:p>
          <a:p>
            <a:pPr defTabSz="185738"/>
            <a:r>
              <a:rPr lang="en-US" sz="1600">
                <a:latin typeface="Courier" charset="0"/>
                <a:ea typeface="Courier" charset="0"/>
                <a:cs typeface="Courier" charset="0"/>
              </a:rPr>
              <a:t>	}</a:t>
            </a:r>
          </a:p>
          <a:p>
            <a:pPr defTabSz="185738"/>
            <a:endParaRPr lang="en-US" sz="1600">
              <a:latin typeface="Courier" charset="0"/>
              <a:ea typeface="Courier" charset="0"/>
              <a:cs typeface="Courier" charset="0"/>
            </a:endParaRPr>
          </a:p>
          <a:p>
            <a:pPr defTabSz="185738"/>
            <a:r>
              <a:rPr lang="en-US" sz="1600">
                <a:latin typeface="Courier" charset="0"/>
                <a:ea typeface="Courier" charset="0"/>
                <a:cs typeface="Courier" charset="0"/>
              </a:rPr>
              <a:t>	public void divide() {</a:t>
            </a:r>
          </a:p>
          <a:p>
            <a:pPr defTabSz="185738"/>
            <a:r>
              <a:rPr lang="en-US" sz="1600">
                <a:latin typeface="Courier" charset="0"/>
                <a:ea typeface="Courier" charset="0"/>
                <a:cs typeface="Courier" charset="0"/>
              </a:rPr>
              <a:t>		il.append(new IDIV());</a:t>
            </a:r>
          </a:p>
          <a:p>
            <a:pPr defTabSz="185738"/>
            <a:r>
              <a:rPr lang="en-US" sz="1600">
                <a:latin typeface="Courier" charset="0"/>
                <a:ea typeface="Courier" charset="0"/>
                <a:cs typeface="Courier" charset="0"/>
              </a:rPr>
              <a:t>	}</a:t>
            </a:r>
          </a:p>
          <a:p>
            <a:pPr defTabSz="185738"/>
            <a:endParaRPr lang="en-US" sz="1600">
              <a:latin typeface="Courier" charset="0"/>
              <a:ea typeface="Courier" charset="0"/>
              <a:cs typeface="Courier" charset="0"/>
            </a:endParaRPr>
          </a:p>
          <a:p>
            <a:pPr defTabSz="185738"/>
            <a:r>
              <a:rPr lang="en-US" sz="1600">
                <a:latin typeface="Courier" charset="0"/>
                <a:ea typeface="Courier" charset="0"/>
                <a:cs typeface="Courier" charset="0"/>
              </a:rPr>
              <a:t>	public void pushInt(int val) {</a:t>
            </a:r>
          </a:p>
          <a:p>
            <a:pPr defTabSz="185738"/>
            <a:r>
              <a:rPr lang="en-US" sz="1600">
                <a:latin typeface="Courier" charset="0"/>
                <a:ea typeface="Courier" charset="0"/>
                <a:cs typeface="Courier" charset="0"/>
              </a:rPr>
              <a:t>		il.append(new PUSH(cp, val));</a:t>
            </a:r>
          </a:p>
          <a:p>
            <a:pPr defTabSz="185738"/>
            <a:r>
              <a:rPr lang="en-US" sz="1600">
                <a:latin typeface="Courier" charset="0"/>
                <a:ea typeface="Courier" charset="0"/>
                <a:cs typeface="Courier" charset="0"/>
              </a:rPr>
              <a:t>	}</a:t>
            </a:r>
          </a:p>
        </p:txBody>
      </p:sp>
      <p:sp>
        <p:nvSpPr>
          <p:cNvPr id="61446" name="TextBox 6"/>
          <p:cNvSpPr txBox="1">
            <a:spLocks noChangeArrowheads="1"/>
          </p:cNvSpPr>
          <p:nvPr/>
        </p:nvSpPr>
        <p:spPr bwMode="auto">
          <a:xfrm>
            <a:off x="4572000" y="2743200"/>
            <a:ext cx="3810000" cy="1570038"/>
          </a:xfrm>
          <a:prstGeom prst="rect">
            <a:avLst/>
          </a:prstGeom>
          <a:solidFill>
            <a:schemeClr val="accent1"/>
          </a:solidFill>
          <a:ln w="9525">
            <a:noFill/>
            <a:miter lim="800000"/>
            <a:headEnd/>
            <a:tailEnd/>
          </a:ln>
        </p:spPr>
        <p:txBody>
          <a:bodyPr>
            <a:prstTxWarp prst="textNoShape">
              <a:avLst/>
            </a:prstTxWarp>
            <a:spAutoFit/>
          </a:bodyPr>
          <a:lstStyle/>
          <a:p>
            <a:r>
              <a:rPr lang="en-US" i="1"/>
              <a:t>Operators simply consume  the top stack items and push the result back on the stack.</a:t>
            </a:r>
          </a:p>
        </p:txBody>
      </p:sp>
      <p:sp>
        <p:nvSpPr>
          <p:cNvPr id="61447" name="Slide Number Placeholder 8"/>
          <p:cNvSpPr>
            <a:spLocks noGrp="1"/>
          </p:cNvSpPr>
          <p:nvPr>
            <p:ph type="sldNum" sz="quarter" idx="12"/>
          </p:nvPr>
        </p:nvSpPr>
        <p:spPr>
          <a:noFill/>
        </p:spPr>
        <p:txBody>
          <a:bodyPr/>
          <a:lstStyle/>
          <a:p>
            <a:fld id="{F6491603-C152-6E4C-A4DF-2E5637D748BD}" type="slidenum">
              <a:rPr lang="de-CH" smtClean="0"/>
              <a:pPr/>
              <a:t>36</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ea typeface="ＭＳ Ｐゴシック" charset="-128"/>
                <a:cs typeface="ＭＳ Ｐゴシック" charset="-128"/>
              </a:rPr>
              <a:t>Variables</a:t>
            </a:r>
          </a:p>
        </p:txBody>
      </p:sp>
      <p:sp>
        <p:nvSpPr>
          <p:cNvPr id="62467" name="Date Placeholder 2"/>
          <p:cNvSpPr>
            <a:spLocks noGrp="1"/>
          </p:cNvSpPr>
          <p:nvPr>
            <p:ph type="dt" sz="quarter" idx="10"/>
          </p:nvPr>
        </p:nvSpPr>
        <p:spPr>
          <a:noFill/>
        </p:spPr>
        <p:txBody>
          <a:bodyPr/>
          <a:lstStyle/>
          <a:p>
            <a:r>
              <a:rPr lang="en-US" smtClean="0"/>
              <a:t>© Oscar Nierstrasz</a:t>
            </a:r>
            <a:endParaRPr lang="de-CH" smtClean="0"/>
          </a:p>
        </p:txBody>
      </p:sp>
      <p:sp>
        <p:nvSpPr>
          <p:cNvPr id="62468" name="Footer Placeholder 3"/>
          <p:cNvSpPr>
            <a:spLocks noGrp="1"/>
          </p:cNvSpPr>
          <p:nvPr>
            <p:ph type="ftr" sz="quarter" idx="11"/>
          </p:nvPr>
        </p:nvSpPr>
        <p:spPr>
          <a:noFill/>
        </p:spPr>
        <p:txBody>
          <a:bodyPr/>
          <a:lstStyle/>
          <a:p>
            <a:r>
              <a:rPr lang="en-US" smtClean="0"/>
              <a:t>Compiler Construction</a:t>
            </a:r>
            <a:endParaRPr lang="de-CH" smtClean="0"/>
          </a:p>
        </p:txBody>
      </p:sp>
      <p:sp>
        <p:nvSpPr>
          <p:cNvPr id="62469" name="TextBox 5"/>
          <p:cNvSpPr txBox="1">
            <a:spLocks noChangeArrowheads="1"/>
          </p:cNvSpPr>
          <p:nvPr/>
        </p:nvSpPr>
        <p:spPr bwMode="auto">
          <a:xfrm>
            <a:off x="381000" y="1828800"/>
            <a:ext cx="7766050" cy="3540125"/>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600">
                <a:latin typeface="Courier" charset="0"/>
                <a:ea typeface="Courier" charset="0"/>
                <a:cs typeface="Courier" charset="0"/>
              </a:rPr>
              <a:t>	public void assignValue(String id) {</a:t>
            </a:r>
          </a:p>
          <a:p>
            <a:pPr defTabSz="185738"/>
            <a:r>
              <a:rPr lang="en-US" sz="1600">
                <a:latin typeface="Courier" charset="0"/>
                <a:ea typeface="Courier" charset="0"/>
                <a:cs typeface="Courier" charset="0"/>
              </a:rPr>
              <a:t>		il.append(factory.createStore(Type.INT, getLocation(id)));</a:t>
            </a:r>
          </a:p>
          <a:p>
            <a:pPr defTabSz="185738"/>
            <a:r>
              <a:rPr lang="en-US" sz="1600">
                <a:latin typeface="Courier" charset="0"/>
                <a:ea typeface="Courier" charset="0"/>
                <a:cs typeface="Courier" charset="0"/>
              </a:rPr>
              <a:t>	}</a:t>
            </a:r>
          </a:p>
          <a:p>
            <a:pPr defTabSz="185738"/>
            <a:endParaRPr lang="en-US" sz="1600">
              <a:latin typeface="Courier" charset="0"/>
              <a:ea typeface="Courier" charset="0"/>
              <a:cs typeface="Courier" charset="0"/>
            </a:endParaRPr>
          </a:p>
          <a:p>
            <a:pPr defTabSz="185738"/>
            <a:r>
              <a:rPr lang="en-US" sz="1600">
                <a:latin typeface="Courier" charset="0"/>
                <a:ea typeface="Courier" charset="0"/>
                <a:cs typeface="Courier" charset="0"/>
              </a:rPr>
              <a:t>	public void pushId(String id) {</a:t>
            </a:r>
          </a:p>
          <a:p>
            <a:pPr defTabSz="185738"/>
            <a:r>
              <a:rPr lang="en-US" sz="1600">
                <a:latin typeface="Courier" charset="0"/>
                <a:ea typeface="Courier" charset="0"/>
                <a:cs typeface="Courier" charset="0"/>
              </a:rPr>
              <a:t>		il.append(factory.createLoad(Type.INT, getLocation(id)));</a:t>
            </a:r>
          </a:p>
          <a:p>
            <a:pPr defTabSz="185738"/>
            <a:r>
              <a:rPr lang="en-US" sz="1600">
                <a:latin typeface="Courier" charset="0"/>
                <a:ea typeface="Courier" charset="0"/>
                <a:cs typeface="Courier" charset="0"/>
              </a:rPr>
              <a:t>	}</a:t>
            </a:r>
          </a:p>
          <a:p>
            <a:pPr defTabSz="185738"/>
            <a:endParaRPr lang="en-US" sz="1600">
              <a:latin typeface="Courier" charset="0"/>
              <a:ea typeface="Courier" charset="0"/>
              <a:cs typeface="Courier" charset="0"/>
            </a:endParaRPr>
          </a:p>
          <a:p>
            <a:pPr defTabSz="185738"/>
            <a:r>
              <a:rPr lang="en-US" sz="1600">
                <a:latin typeface="Courier" charset="0"/>
                <a:ea typeface="Courier" charset="0"/>
                <a:cs typeface="Courier" charset="0"/>
              </a:rPr>
              <a:t>	private int getLocation(String id) {</a:t>
            </a:r>
          </a:p>
          <a:p>
            <a:pPr defTabSz="185738"/>
            <a:r>
              <a:rPr lang="en-US" sz="1600">
                <a:latin typeface="Courier" charset="0"/>
                <a:ea typeface="Courier" charset="0"/>
                <a:cs typeface="Courier" charset="0"/>
              </a:rPr>
              <a:t>		if(!symbolTable.containsKey(id)) {</a:t>
            </a:r>
          </a:p>
          <a:p>
            <a:pPr defTabSz="185738"/>
            <a:r>
              <a:rPr lang="en-US" sz="1600">
                <a:latin typeface="Courier" charset="0"/>
                <a:ea typeface="Courier" charset="0"/>
                <a:cs typeface="Courier" charset="0"/>
              </a:rPr>
              <a:t>			symbolTable.put(id, 1+symbolTable.size());</a:t>
            </a:r>
          </a:p>
          <a:p>
            <a:pPr defTabSz="185738"/>
            <a:r>
              <a:rPr lang="en-US" sz="1600">
                <a:latin typeface="Courier" charset="0"/>
                <a:ea typeface="Courier" charset="0"/>
                <a:cs typeface="Courier" charset="0"/>
              </a:rPr>
              <a:t>		}</a:t>
            </a:r>
          </a:p>
          <a:p>
            <a:pPr defTabSz="185738"/>
            <a:r>
              <a:rPr lang="en-US" sz="1600">
                <a:latin typeface="Courier" charset="0"/>
                <a:ea typeface="Courier" charset="0"/>
                <a:cs typeface="Courier" charset="0"/>
              </a:rPr>
              <a:t>		return symbolTable.get(id);</a:t>
            </a:r>
          </a:p>
          <a:p>
            <a:pPr defTabSz="185738"/>
            <a:r>
              <a:rPr lang="en-US" sz="1600">
                <a:latin typeface="Courier" charset="0"/>
                <a:ea typeface="Courier" charset="0"/>
                <a:cs typeface="Courier" charset="0"/>
              </a:rPr>
              <a:t>	}</a:t>
            </a:r>
          </a:p>
        </p:txBody>
      </p:sp>
      <p:sp>
        <p:nvSpPr>
          <p:cNvPr id="62470" name="TextBox 6"/>
          <p:cNvSpPr txBox="1">
            <a:spLocks noChangeArrowheads="1"/>
          </p:cNvSpPr>
          <p:nvPr/>
        </p:nvSpPr>
        <p:spPr bwMode="auto">
          <a:xfrm>
            <a:off x="4572000" y="4876800"/>
            <a:ext cx="3810000" cy="1570038"/>
          </a:xfrm>
          <a:prstGeom prst="rect">
            <a:avLst/>
          </a:prstGeom>
          <a:solidFill>
            <a:schemeClr val="accent1"/>
          </a:solidFill>
          <a:ln w="9525">
            <a:noFill/>
            <a:miter lim="800000"/>
            <a:headEnd/>
            <a:tailEnd/>
          </a:ln>
        </p:spPr>
        <p:txBody>
          <a:bodyPr>
            <a:prstTxWarp prst="textNoShape">
              <a:avLst/>
            </a:prstTxWarp>
            <a:spAutoFit/>
          </a:bodyPr>
          <a:lstStyle/>
          <a:p>
            <a:r>
              <a:rPr lang="en-US" i="1"/>
              <a:t>Variables must be translated to locations.</a:t>
            </a:r>
          </a:p>
          <a:p>
            <a:r>
              <a:rPr lang="en-US" i="1"/>
              <a:t>BCEL keeps track of the needed space.</a:t>
            </a:r>
          </a:p>
        </p:txBody>
      </p:sp>
      <p:sp>
        <p:nvSpPr>
          <p:cNvPr id="62471" name="Slide Number Placeholder 8"/>
          <p:cNvSpPr>
            <a:spLocks noGrp="1"/>
          </p:cNvSpPr>
          <p:nvPr>
            <p:ph type="sldNum" sz="quarter" idx="12"/>
          </p:nvPr>
        </p:nvSpPr>
        <p:spPr>
          <a:noFill/>
        </p:spPr>
        <p:txBody>
          <a:bodyPr/>
          <a:lstStyle/>
          <a:p>
            <a:fld id="{F166ED28-178E-EC4B-B362-6456B26D6032}" type="slidenum">
              <a:rPr lang="de-CH" smtClean="0"/>
              <a:pPr/>
              <a:t>37</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smtClean="0">
                <a:ea typeface="ＭＳ Ｐゴシック" charset="-128"/>
                <a:cs typeface="ＭＳ Ｐゴシック" charset="-128"/>
              </a:rPr>
              <a:t>Code generation</a:t>
            </a:r>
          </a:p>
        </p:txBody>
      </p:sp>
      <p:sp>
        <p:nvSpPr>
          <p:cNvPr id="63491" name="Date Placeholder 2"/>
          <p:cNvSpPr>
            <a:spLocks noGrp="1"/>
          </p:cNvSpPr>
          <p:nvPr>
            <p:ph type="dt" sz="quarter" idx="10"/>
          </p:nvPr>
        </p:nvSpPr>
        <p:spPr>
          <a:noFill/>
        </p:spPr>
        <p:txBody>
          <a:bodyPr/>
          <a:lstStyle/>
          <a:p>
            <a:r>
              <a:rPr lang="en-US" smtClean="0"/>
              <a:t>© Oscar Nierstrasz</a:t>
            </a:r>
            <a:endParaRPr lang="de-CH" smtClean="0"/>
          </a:p>
        </p:txBody>
      </p:sp>
      <p:sp>
        <p:nvSpPr>
          <p:cNvPr id="63492" name="Footer Placeholder 3"/>
          <p:cNvSpPr>
            <a:spLocks noGrp="1"/>
          </p:cNvSpPr>
          <p:nvPr>
            <p:ph type="ftr" sz="quarter" idx="11"/>
          </p:nvPr>
        </p:nvSpPr>
        <p:spPr>
          <a:noFill/>
        </p:spPr>
        <p:txBody>
          <a:bodyPr/>
          <a:lstStyle/>
          <a:p>
            <a:r>
              <a:rPr lang="en-US" smtClean="0"/>
              <a:t>Compiler Construction</a:t>
            </a:r>
            <a:endParaRPr lang="de-CH" smtClean="0"/>
          </a:p>
        </p:txBody>
      </p:sp>
      <p:sp>
        <p:nvSpPr>
          <p:cNvPr id="63493" name="TextBox 5"/>
          <p:cNvSpPr txBox="1">
            <a:spLocks noChangeArrowheads="1"/>
          </p:cNvSpPr>
          <p:nvPr/>
        </p:nvSpPr>
        <p:spPr bwMode="auto">
          <a:xfrm>
            <a:off x="381000" y="1828800"/>
            <a:ext cx="8323263" cy="2554288"/>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600">
                <a:latin typeface="Courier" charset="0"/>
                <a:ea typeface="Courier" charset="0"/>
                <a:cs typeface="Courier" charset="0"/>
              </a:rPr>
              <a:t>	public void generate(File folder) throws IOException {</a:t>
            </a:r>
          </a:p>
          <a:p>
            <a:pPr defTabSz="185738"/>
            <a:r>
              <a:rPr lang="en-US" sz="1600" b="1">
                <a:latin typeface="Courier" charset="0"/>
                <a:ea typeface="Courier" charset="0"/>
                <a:cs typeface="Courier" charset="0"/>
              </a:rPr>
              <a:t>		il.append(InstructionFactory.createReturn(Type.VOID));</a:t>
            </a:r>
          </a:p>
          <a:p>
            <a:pPr defTabSz="185738"/>
            <a:r>
              <a:rPr lang="en-US" sz="1600">
                <a:latin typeface="Courier" charset="0"/>
                <a:ea typeface="Courier" charset="0"/>
                <a:cs typeface="Courier" charset="0"/>
              </a:rPr>
              <a:t>		method.setMaxStack();</a:t>
            </a:r>
          </a:p>
          <a:p>
            <a:pPr defTabSz="185738"/>
            <a:r>
              <a:rPr lang="en-US" sz="1600">
                <a:latin typeface="Courier" charset="0"/>
                <a:ea typeface="Courier" charset="0"/>
                <a:cs typeface="Courier" charset="0"/>
              </a:rPr>
              <a:t>		method.setMaxLocals();</a:t>
            </a:r>
          </a:p>
          <a:p>
            <a:pPr defTabSz="185738"/>
            <a:r>
              <a:rPr lang="en-US" sz="1600" b="1">
                <a:latin typeface="Courier" charset="0"/>
                <a:ea typeface="Courier" charset="0"/>
                <a:cs typeface="Courier" charset="0"/>
              </a:rPr>
              <a:t>		cg.addMethod(method.getMethod());</a:t>
            </a:r>
          </a:p>
          <a:p>
            <a:pPr defTabSz="185738"/>
            <a:r>
              <a:rPr lang="en-US" sz="1600">
                <a:latin typeface="Courier" charset="0"/>
                <a:ea typeface="Courier" charset="0"/>
                <a:cs typeface="Courier" charset="0"/>
              </a:rPr>
              <a:t>		il.dispose();</a:t>
            </a:r>
          </a:p>
          <a:p>
            <a:pPr defTabSz="185738"/>
            <a:r>
              <a:rPr lang="en-US" sz="1600">
                <a:latin typeface="Courier" charset="0"/>
                <a:ea typeface="Courier" charset="0"/>
                <a:cs typeface="Courier" charset="0"/>
              </a:rPr>
              <a:t>		OutputStream out =</a:t>
            </a:r>
          </a:p>
          <a:p>
            <a:pPr defTabSz="185738"/>
            <a:r>
              <a:rPr lang="en-US" sz="1600">
                <a:latin typeface="Courier" charset="0"/>
                <a:ea typeface="Courier" charset="0"/>
                <a:cs typeface="Courier" charset="0"/>
              </a:rPr>
              <a:t>			new FileOutputStream(new File(folder, className + ".class"));</a:t>
            </a:r>
          </a:p>
          <a:p>
            <a:pPr defTabSz="185738"/>
            <a:r>
              <a:rPr lang="en-US" sz="1600" b="1">
                <a:latin typeface="Courier" charset="0"/>
                <a:ea typeface="Courier" charset="0"/>
                <a:cs typeface="Courier" charset="0"/>
              </a:rPr>
              <a:t>		cg.getJavaClass().dump(out);</a:t>
            </a:r>
          </a:p>
          <a:p>
            <a:pPr defTabSz="185738"/>
            <a:r>
              <a:rPr lang="en-US" sz="1600">
                <a:latin typeface="Courier" charset="0"/>
                <a:ea typeface="Courier" charset="0"/>
                <a:cs typeface="Courier" charset="0"/>
              </a:rPr>
              <a:t>	}</a:t>
            </a:r>
          </a:p>
        </p:txBody>
      </p:sp>
      <p:sp>
        <p:nvSpPr>
          <p:cNvPr id="63494" name="TextBox 6"/>
          <p:cNvSpPr txBox="1">
            <a:spLocks noChangeArrowheads="1"/>
          </p:cNvSpPr>
          <p:nvPr/>
        </p:nvSpPr>
        <p:spPr bwMode="auto">
          <a:xfrm>
            <a:off x="3886200" y="4953000"/>
            <a:ext cx="3810000" cy="1570038"/>
          </a:xfrm>
          <a:prstGeom prst="rect">
            <a:avLst/>
          </a:prstGeom>
          <a:solidFill>
            <a:schemeClr val="accent1"/>
          </a:solidFill>
          <a:ln w="9525">
            <a:noFill/>
            <a:miter lim="800000"/>
            <a:headEnd/>
            <a:tailEnd/>
          </a:ln>
        </p:spPr>
        <p:txBody>
          <a:bodyPr>
            <a:prstTxWarp prst="textNoShape">
              <a:avLst/>
            </a:prstTxWarp>
            <a:spAutoFit/>
          </a:bodyPr>
          <a:lstStyle/>
          <a:p>
            <a:r>
              <a:rPr lang="en-US" i="1"/>
              <a:t>Finally we generate the return statement, add the method, and dump the bytecode. </a:t>
            </a:r>
          </a:p>
        </p:txBody>
      </p:sp>
      <p:sp>
        <p:nvSpPr>
          <p:cNvPr id="63495" name="Slide Number Placeholder 8"/>
          <p:cNvSpPr>
            <a:spLocks noGrp="1"/>
          </p:cNvSpPr>
          <p:nvPr>
            <p:ph type="sldNum" sz="quarter" idx="12"/>
          </p:nvPr>
        </p:nvSpPr>
        <p:spPr>
          <a:noFill/>
        </p:spPr>
        <p:txBody>
          <a:bodyPr/>
          <a:lstStyle/>
          <a:p>
            <a:fld id="{28EC6F3A-CA8F-C046-B5FD-287676157655}" type="slidenum">
              <a:rPr lang="de-CH" smtClean="0"/>
              <a:pPr/>
              <a:t>38</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ea typeface="ＭＳ Ｐゴシック" charset="-128"/>
                <a:cs typeface="ＭＳ Ｐゴシック" charset="-128"/>
              </a:rPr>
              <a:t>Generated class files</a:t>
            </a:r>
          </a:p>
        </p:txBody>
      </p:sp>
      <p:sp>
        <p:nvSpPr>
          <p:cNvPr id="64515" name="Date Placeholder 2"/>
          <p:cNvSpPr>
            <a:spLocks noGrp="1"/>
          </p:cNvSpPr>
          <p:nvPr>
            <p:ph type="dt" sz="quarter" idx="10"/>
          </p:nvPr>
        </p:nvSpPr>
        <p:spPr>
          <a:noFill/>
        </p:spPr>
        <p:txBody>
          <a:bodyPr/>
          <a:lstStyle/>
          <a:p>
            <a:r>
              <a:rPr lang="en-US" smtClean="0"/>
              <a:t>© Oscar Nierstrasz</a:t>
            </a:r>
            <a:endParaRPr lang="de-CH" smtClean="0"/>
          </a:p>
        </p:txBody>
      </p:sp>
      <p:sp>
        <p:nvSpPr>
          <p:cNvPr id="64516" name="Footer Placeholder 3"/>
          <p:cNvSpPr>
            <a:spLocks noGrp="1"/>
          </p:cNvSpPr>
          <p:nvPr>
            <p:ph type="ftr" sz="quarter" idx="11"/>
          </p:nvPr>
        </p:nvSpPr>
        <p:spPr>
          <a:noFill/>
        </p:spPr>
        <p:txBody>
          <a:bodyPr/>
          <a:lstStyle/>
          <a:p>
            <a:r>
              <a:rPr lang="en-US" smtClean="0"/>
              <a:t>Compiler Construction</a:t>
            </a:r>
            <a:endParaRPr lang="de-CH" smtClean="0"/>
          </a:p>
        </p:txBody>
      </p:sp>
      <p:sp>
        <p:nvSpPr>
          <p:cNvPr id="64517" name="TextBox 5"/>
          <p:cNvSpPr txBox="1">
            <a:spLocks noChangeArrowheads="1"/>
          </p:cNvSpPr>
          <p:nvPr/>
        </p:nvSpPr>
        <p:spPr bwMode="auto">
          <a:xfrm>
            <a:off x="304800" y="1295400"/>
            <a:ext cx="7296150" cy="5262563"/>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sz="1200">
                <a:latin typeface="Courier" charset="0"/>
                <a:ea typeface="Courier" charset="0"/>
                <a:cs typeface="Courier" charset="0"/>
              </a:rPr>
              <a:t>public class Eg3 {</a:t>
            </a:r>
          </a:p>
          <a:p>
            <a:r>
              <a:rPr lang="en-US" sz="1200">
                <a:latin typeface="Courier" charset="0"/>
                <a:ea typeface="Courier" charset="0"/>
                <a:cs typeface="Courier" charset="0"/>
              </a:rPr>
              <a:t>  public static void main(java.lang.String[] arg0);</a:t>
            </a:r>
          </a:p>
          <a:p>
            <a:r>
              <a:rPr lang="en-US" sz="1200">
                <a:latin typeface="Courier" charset="0"/>
                <a:ea typeface="Courier" charset="0"/>
                <a:cs typeface="Courier" charset="0"/>
              </a:rPr>
              <a:t>     0  getstatic java.lang.System.out : java.io.PrintStream [12]</a:t>
            </a:r>
          </a:p>
          <a:p>
            <a:r>
              <a:rPr lang="en-US" sz="1200">
                <a:latin typeface="Courier" charset="0"/>
                <a:ea typeface="Courier" charset="0"/>
                <a:cs typeface="Courier" charset="0"/>
              </a:rPr>
              <a:t>     3  iconst_1</a:t>
            </a:r>
          </a:p>
          <a:p>
            <a:r>
              <a:rPr lang="en-US" sz="1200">
                <a:latin typeface="Courier" charset="0"/>
                <a:ea typeface="Courier" charset="0"/>
                <a:cs typeface="Courier" charset="0"/>
              </a:rPr>
              <a:t>     4  istore_1</a:t>
            </a:r>
          </a:p>
          <a:p>
            <a:r>
              <a:rPr lang="en-US" sz="1200">
                <a:latin typeface="Courier" charset="0"/>
                <a:ea typeface="Courier" charset="0"/>
                <a:cs typeface="Courier" charset="0"/>
              </a:rPr>
              <a:t>     5  iload_1</a:t>
            </a:r>
          </a:p>
          <a:p>
            <a:r>
              <a:rPr lang="en-US" sz="1200">
                <a:latin typeface="Courier" charset="0"/>
                <a:ea typeface="Courier" charset="0"/>
                <a:cs typeface="Courier" charset="0"/>
              </a:rPr>
              <a:t>     6  iload_1</a:t>
            </a:r>
          </a:p>
          <a:p>
            <a:r>
              <a:rPr lang="en-US" sz="1200">
                <a:latin typeface="Courier" charset="0"/>
                <a:ea typeface="Courier" charset="0"/>
                <a:cs typeface="Courier" charset="0"/>
              </a:rPr>
              <a:t>     7  iload_1</a:t>
            </a:r>
          </a:p>
          <a:p>
            <a:r>
              <a:rPr lang="en-US" sz="1200">
                <a:latin typeface="Courier" charset="0"/>
                <a:ea typeface="Courier" charset="0"/>
                <a:cs typeface="Courier" charset="0"/>
              </a:rPr>
              <a:t>     8  imul</a:t>
            </a:r>
          </a:p>
          <a:p>
            <a:r>
              <a:rPr lang="en-US" sz="1200">
                <a:latin typeface="Courier" charset="0"/>
                <a:ea typeface="Courier" charset="0"/>
                <a:cs typeface="Courier" charset="0"/>
              </a:rPr>
              <a:t>     9  iadd</a:t>
            </a:r>
          </a:p>
          <a:p>
            <a:r>
              <a:rPr lang="en-US" sz="1200">
                <a:latin typeface="Courier" charset="0"/>
                <a:ea typeface="Courier" charset="0"/>
                <a:cs typeface="Courier" charset="0"/>
              </a:rPr>
              <a:t>    10  iload_1</a:t>
            </a:r>
          </a:p>
          <a:p>
            <a:r>
              <a:rPr lang="en-US" sz="1200">
                <a:latin typeface="Courier" charset="0"/>
                <a:ea typeface="Courier" charset="0"/>
                <a:cs typeface="Courier" charset="0"/>
              </a:rPr>
              <a:t>    11  iadd</a:t>
            </a:r>
          </a:p>
          <a:p>
            <a:r>
              <a:rPr lang="en-US" sz="1200">
                <a:latin typeface="Courier" charset="0"/>
                <a:ea typeface="Courier" charset="0"/>
                <a:cs typeface="Courier" charset="0"/>
              </a:rPr>
              <a:t>    12  istore_1</a:t>
            </a:r>
          </a:p>
          <a:p>
            <a:r>
              <a:rPr lang="en-US" sz="1200">
                <a:latin typeface="Courier" charset="0"/>
                <a:ea typeface="Courier" charset="0"/>
                <a:cs typeface="Courier" charset="0"/>
              </a:rPr>
              <a:t>    13  iload_1</a:t>
            </a:r>
          </a:p>
          <a:p>
            <a:r>
              <a:rPr lang="en-US" sz="1200">
                <a:latin typeface="Courier" charset="0"/>
                <a:ea typeface="Courier" charset="0"/>
                <a:cs typeface="Courier" charset="0"/>
              </a:rPr>
              <a:t>    14  invokevirtual java.io.PrintStream.print(int) : void [18]</a:t>
            </a:r>
          </a:p>
          <a:p>
            <a:r>
              <a:rPr lang="en-US" sz="1200">
                <a:latin typeface="Courier" charset="0"/>
                <a:ea typeface="Courier" charset="0"/>
                <a:cs typeface="Courier" charset="0"/>
              </a:rPr>
              <a:t>    17  getstatic java.lang.System.out : java.io.PrintStream [12]</a:t>
            </a:r>
          </a:p>
          <a:p>
            <a:r>
              <a:rPr lang="en-US" sz="1200">
                <a:latin typeface="Courier" charset="0"/>
                <a:ea typeface="Courier" charset="0"/>
                <a:cs typeface="Courier" charset="0"/>
              </a:rPr>
              <a:t>    20  ldc &lt;String " "&gt; [20]</a:t>
            </a:r>
          </a:p>
          <a:p>
            <a:r>
              <a:rPr lang="en-US" sz="1200">
                <a:latin typeface="Courier" charset="0"/>
                <a:ea typeface="Courier" charset="0"/>
                <a:cs typeface="Courier" charset="0"/>
              </a:rPr>
              <a:t>    22  invokevirtual java.io.PrintStream.print(java.lang.String) : void [23]</a:t>
            </a:r>
          </a:p>
          <a:p>
            <a:r>
              <a:rPr lang="en-US" sz="1200">
                <a:latin typeface="Courier" charset="0"/>
                <a:ea typeface="Courier" charset="0"/>
                <a:cs typeface="Courier" charset="0"/>
              </a:rPr>
              <a:t>    25  getstatic java.lang.System.out : java.io.PrintStream [12]</a:t>
            </a:r>
          </a:p>
          <a:p>
            <a:r>
              <a:rPr lang="en-US" sz="1200">
                <a:latin typeface="Courier" charset="0"/>
                <a:ea typeface="Courier" charset="0"/>
                <a:cs typeface="Courier" charset="0"/>
              </a:rPr>
              <a:t>    28  iload_1</a:t>
            </a:r>
          </a:p>
          <a:p>
            <a:r>
              <a:rPr lang="en-US" sz="1200">
                <a:latin typeface="Courier" charset="0"/>
                <a:ea typeface="Courier" charset="0"/>
                <a:cs typeface="Courier" charset="0"/>
              </a:rPr>
              <a:t>    29  iconst_1</a:t>
            </a:r>
          </a:p>
          <a:p>
            <a:r>
              <a:rPr lang="en-US" sz="1200">
                <a:latin typeface="Courier" charset="0"/>
                <a:ea typeface="Courier" charset="0"/>
                <a:cs typeface="Courier" charset="0"/>
              </a:rPr>
              <a:t>    30  iadd</a:t>
            </a:r>
          </a:p>
          <a:p>
            <a:r>
              <a:rPr lang="en-US" sz="1200">
                <a:latin typeface="Courier" charset="0"/>
                <a:ea typeface="Courier" charset="0"/>
                <a:cs typeface="Courier" charset="0"/>
              </a:rPr>
              <a:t>    31  invokevirtual java.io.PrintStream.print(int) : void [18]</a:t>
            </a:r>
          </a:p>
          <a:p>
            <a:r>
              <a:rPr lang="en-US" sz="1200">
                <a:latin typeface="Courier" charset="0"/>
                <a:ea typeface="Courier" charset="0"/>
                <a:cs typeface="Courier" charset="0"/>
              </a:rPr>
              <a:t>    34  getstatic java.lang.System.out : java.io.PrintStream [12]</a:t>
            </a:r>
          </a:p>
          <a:p>
            <a:r>
              <a:rPr lang="en-US" sz="1200">
                <a:latin typeface="Courier" charset="0"/>
                <a:ea typeface="Courier" charset="0"/>
                <a:cs typeface="Courier" charset="0"/>
              </a:rPr>
              <a:t>    37  ldc &lt;String "\n"&gt; [25]</a:t>
            </a:r>
          </a:p>
          <a:p>
            <a:r>
              <a:rPr lang="en-US" sz="1200">
                <a:latin typeface="Courier" charset="0"/>
                <a:ea typeface="Courier" charset="0"/>
                <a:cs typeface="Courier" charset="0"/>
              </a:rPr>
              <a:t>    39  invokevirtual java.io.PrintStream.print(java.lang.String) : void [23]</a:t>
            </a:r>
          </a:p>
          <a:p>
            <a:r>
              <a:rPr lang="en-US" sz="1200">
                <a:latin typeface="Courier" charset="0"/>
                <a:ea typeface="Courier" charset="0"/>
                <a:cs typeface="Courier" charset="0"/>
              </a:rPr>
              <a:t>    42  return</a:t>
            </a:r>
          </a:p>
          <a:p>
            <a:r>
              <a:rPr lang="en-US" sz="1200">
                <a:latin typeface="Courier" charset="0"/>
                <a:ea typeface="Courier" charset="0"/>
                <a:cs typeface="Courier" charset="0"/>
              </a:rPr>
              <a:t>}</a:t>
            </a:r>
          </a:p>
        </p:txBody>
      </p:sp>
      <p:sp>
        <p:nvSpPr>
          <p:cNvPr id="64518" name="TextBox 6"/>
          <p:cNvSpPr txBox="1">
            <a:spLocks noChangeArrowheads="1"/>
          </p:cNvSpPr>
          <p:nvPr/>
        </p:nvSpPr>
        <p:spPr bwMode="auto">
          <a:xfrm>
            <a:off x="3048000" y="2514600"/>
            <a:ext cx="2438400" cy="461963"/>
          </a:xfrm>
          <a:prstGeom prst="rect">
            <a:avLst/>
          </a:prstGeom>
          <a:solidFill>
            <a:schemeClr val="accent1"/>
          </a:solidFill>
          <a:ln w="9525">
            <a:noFill/>
            <a:miter lim="800000"/>
            <a:headEnd/>
            <a:tailEnd/>
          </a:ln>
        </p:spPr>
        <p:txBody>
          <a:bodyPr>
            <a:prstTxWarp prst="textNoShape">
              <a:avLst/>
            </a:prstTxWarp>
            <a:spAutoFit/>
          </a:bodyPr>
          <a:lstStyle/>
          <a:p>
            <a:r>
              <a:rPr lang="en-US" i="1"/>
              <a:t>Generated from:</a:t>
            </a:r>
          </a:p>
        </p:txBody>
      </p:sp>
      <p:sp>
        <p:nvSpPr>
          <p:cNvPr id="64519" name="Slide Number Placeholder 8"/>
          <p:cNvSpPr>
            <a:spLocks noGrp="1"/>
          </p:cNvSpPr>
          <p:nvPr>
            <p:ph type="sldNum" sz="quarter" idx="12"/>
          </p:nvPr>
        </p:nvSpPr>
        <p:spPr>
          <a:noFill/>
        </p:spPr>
        <p:txBody>
          <a:bodyPr/>
          <a:lstStyle/>
          <a:p>
            <a:fld id="{330839DA-7536-F14F-8E23-A374849EE034}" type="slidenum">
              <a:rPr lang="de-CH" smtClean="0"/>
              <a:pPr/>
              <a:t>39</a:t>
            </a:fld>
            <a:endParaRPr lang="de-CH" sz="1400" smtClean="0">
              <a:solidFill>
                <a:srgbClr val="7E7E7E"/>
              </a:solidFill>
              <a:latin typeface="Times" charset="0"/>
            </a:endParaRPr>
          </a:p>
        </p:txBody>
      </p:sp>
      <p:sp>
        <p:nvSpPr>
          <p:cNvPr id="64520" name="TextBox 7"/>
          <p:cNvSpPr txBox="1">
            <a:spLocks noChangeArrowheads="1"/>
          </p:cNvSpPr>
          <p:nvPr/>
        </p:nvSpPr>
        <p:spPr bwMode="auto">
          <a:xfrm>
            <a:off x="3352800" y="3124200"/>
            <a:ext cx="5448300" cy="369888"/>
          </a:xfrm>
          <a:prstGeom prst="rect">
            <a:avLst/>
          </a:prstGeom>
          <a:solidFill>
            <a:srgbClr val="FFFFFF"/>
          </a:solidFill>
          <a:ln w="9525">
            <a:solidFill>
              <a:schemeClr val="tx1"/>
            </a:solidFill>
            <a:miter lim="800000"/>
            <a:headEnd/>
            <a:tailEnd/>
          </a:ln>
        </p:spPr>
        <p:txBody>
          <a:bodyPr wrap="none">
            <a:prstTxWarp prst="textNoShape">
              <a:avLst/>
            </a:prstTxWarp>
            <a:spAutoFit/>
          </a:bodyPr>
          <a:lstStyle/>
          <a:p>
            <a:r>
              <a:rPr lang="en-US" sz="1800">
                <a:latin typeface="Courier" charset="0"/>
                <a:ea typeface="Courier" charset="0"/>
                <a:cs typeface="Courier" charset="0"/>
              </a:rPr>
              <a:t>"print((a := 1; a := a+a*a+a, a),a+1)"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ea typeface="ＭＳ Ｐゴシック" charset="-128"/>
                <a:cs typeface="ＭＳ Ｐゴシック" charset="-128"/>
              </a:rPr>
              <a:t>Runtime organization</a:t>
            </a:r>
          </a:p>
        </p:txBody>
      </p:sp>
      <p:sp>
        <p:nvSpPr>
          <p:cNvPr id="15363" name="Content Placeholder 2"/>
          <p:cNvSpPr>
            <a:spLocks noGrp="1"/>
          </p:cNvSpPr>
          <p:nvPr>
            <p:ph idx="1"/>
          </p:nvPr>
        </p:nvSpPr>
        <p:spPr/>
        <p:txBody>
          <a:bodyPr/>
          <a:lstStyle/>
          <a:p>
            <a:r>
              <a:rPr lang="en-US" dirty="0" smtClean="0">
                <a:ea typeface="ＭＳ Ｐゴシック" charset="-128"/>
                <a:cs typeface="ＭＳ Ｐゴシック" charset="-128"/>
              </a:rPr>
              <a:t>The </a:t>
            </a:r>
            <a:r>
              <a:rPr lang="en-US" i="1" u="sng" dirty="0" smtClean="0">
                <a:solidFill>
                  <a:srgbClr val="7E0007"/>
                </a:solidFill>
                <a:ea typeface="ＭＳ Ｐゴシック" charset="-128"/>
                <a:cs typeface="ＭＳ Ｐゴシック" charset="-128"/>
              </a:rPr>
              <a:t>procedure abstraction</a:t>
            </a:r>
            <a:r>
              <a:rPr lang="en-US" i="1" dirty="0" smtClean="0">
                <a:ea typeface="ＭＳ Ｐゴシック" charset="-128"/>
                <a:cs typeface="ＭＳ Ｐゴシック" charset="-128"/>
              </a:rPr>
              <a:t> </a:t>
            </a:r>
            <a:r>
              <a:rPr lang="en-US" dirty="0" smtClean="0">
                <a:ea typeface="ＭＳ Ｐゴシック" charset="-128"/>
                <a:cs typeface="ＭＳ Ｐゴシック" charset="-128"/>
              </a:rPr>
              <a:t>supports separate compilation</a:t>
            </a:r>
          </a:p>
          <a:p>
            <a:pPr lvl="1"/>
            <a:r>
              <a:rPr lang="en-US" dirty="0" smtClean="0">
                <a:ea typeface="ＭＳ Ｐゴシック" charset="-128"/>
                <a:cs typeface="ＭＳ Ｐゴシック" charset="-128"/>
              </a:rPr>
              <a:t>build large programs</a:t>
            </a:r>
          </a:p>
          <a:p>
            <a:pPr lvl="1"/>
            <a:r>
              <a:rPr lang="en-US" dirty="0" smtClean="0">
                <a:ea typeface="ＭＳ Ｐゴシック" charset="-128"/>
                <a:cs typeface="ＭＳ Ｐゴシック" charset="-128"/>
              </a:rPr>
              <a:t>keep compile times reasonable</a:t>
            </a:r>
          </a:p>
          <a:p>
            <a:pPr lvl="1"/>
            <a:r>
              <a:rPr lang="en-US" dirty="0" smtClean="0">
                <a:ea typeface="ＭＳ Ｐゴシック" charset="-128"/>
                <a:cs typeface="ＭＳ Ｐゴシック" charset="-128"/>
              </a:rPr>
              <a:t>independent procedures</a:t>
            </a:r>
          </a:p>
          <a:p>
            <a:pPr lvl="1"/>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The linkage convention:</a:t>
            </a:r>
          </a:p>
          <a:p>
            <a:pPr lvl="1"/>
            <a:r>
              <a:rPr lang="en-US" i="1" dirty="0" smtClean="0">
                <a:ea typeface="ＭＳ Ｐゴシック" charset="-128"/>
                <a:cs typeface="ＭＳ Ｐゴシック" charset="-128"/>
              </a:rPr>
              <a:t>a “social contract” </a:t>
            </a:r>
            <a:r>
              <a:rPr lang="en-US" dirty="0" smtClean="0">
                <a:ea typeface="ＭＳ Ｐゴシック" charset="-128"/>
                <a:cs typeface="ＭＳ Ｐゴシック" charset="-128"/>
              </a:rPr>
              <a:t>— procedures inherit a valid run-time environment </a:t>
            </a:r>
            <a:r>
              <a:rPr lang="en-US" i="1" dirty="0" smtClean="0">
                <a:ea typeface="ＭＳ Ｐゴシック" charset="-128"/>
                <a:cs typeface="ＭＳ Ｐゴシック" charset="-128"/>
              </a:rPr>
              <a:t>and </a:t>
            </a:r>
            <a:r>
              <a:rPr lang="en-US" dirty="0" smtClean="0">
                <a:ea typeface="ＭＳ Ｐゴシック" charset="-128"/>
                <a:cs typeface="ＭＳ Ｐゴシック" charset="-128"/>
              </a:rPr>
              <a:t>restore one for their parents</a:t>
            </a:r>
          </a:p>
          <a:p>
            <a:pPr lvl="1"/>
            <a:r>
              <a:rPr lang="en-US" i="1" dirty="0" smtClean="0">
                <a:ea typeface="ＭＳ Ｐゴシック" charset="-128"/>
                <a:cs typeface="ＭＳ Ｐゴシック" charset="-128"/>
              </a:rPr>
              <a:t>machine dependent </a:t>
            </a:r>
            <a:r>
              <a:rPr lang="en-US" dirty="0" smtClean="0">
                <a:ea typeface="ＭＳ Ｐゴシック" charset="-128"/>
                <a:cs typeface="ＭＳ Ｐゴシック" charset="-128"/>
              </a:rPr>
              <a:t>— code generated at compile time</a:t>
            </a:r>
          </a:p>
          <a:p>
            <a:pPr lvl="1"/>
            <a:r>
              <a:rPr lang="en-US" i="1" dirty="0" smtClean="0">
                <a:ea typeface="ＭＳ Ｐゴシック" charset="-128"/>
                <a:cs typeface="ＭＳ Ｐゴシック" charset="-128"/>
              </a:rPr>
              <a:t>distributes responsibility </a:t>
            </a:r>
            <a:r>
              <a:rPr lang="en-US" dirty="0" smtClean="0">
                <a:ea typeface="ＭＳ Ｐゴシック" charset="-128"/>
                <a:cs typeface="ＭＳ Ｐゴシック" charset="-128"/>
              </a:rPr>
              <a:t>— executes at run time</a:t>
            </a:r>
          </a:p>
          <a:p>
            <a:pPr lvl="1"/>
            <a:endParaRPr lang="en-US" dirty="0" smtClean="0">
              <a:ea typeface="ＭＳ Ｐゴシック" charset="-128"/>
              <a:cs typeface="ＭＳ Ｐゴシック" charset="-128"/>
            </a:endParaRPr>
          </a:p>
        </p:txBody>
      </p:sp>
      <p:sp>
        <p:nvSpPr>
          <p:cNvPr id="15364" name="Date Placeholder 3"/>
          <p:cNvSpPr>
            <a:spLocks noGrp="1"/>
          </p:cNvSpPr>
          <p:nvPr>
            <p:ph type="dt" sz="quarter" idx="10"/>
          </p:nvPr>
        </p:nvSpPr>
        <p:spPr>
          <a:noFill/>
        </p:spPr>
        <p:txBody>
          <a:bodyPr/>
          <a:lstStyle/>
          <a:p>
            <a:r>
              <a:rPr lang="en-US" smtClean="0"/>
              <a:t>© Oscar Nierstrasz</a:t>
            </a:r>
            <a:endParaRPr lang="de-CH" smtClean="0"/>
          </a:p>
        </p:txBody>
      </p:sp>
      <p:sp>
        <p:nvSpPr>
          <p:cNvPr id="15365" name="Footer Placeholder 4"/>
          <p:cNvSpPr>
            <a:spLocks noGrp="1"/>
          </p:cNvSpPr>
          <p:nvPr>
            <p:ph type="ftr" sz="quarter" idx="11"/>
          </p:nvPr>
        </p:nvSpPr>
        <p:spPr>
          <a:noFill/>
        </p:spPr>
        <p:txBody>
          <a:bodyPr/>
          <a:lstStyle/>
          <a:p>
            <a:r>
              <a:rPr lang="en-US" smtClean="0"/>
              <a:t>Code Generation</a:t>
            </a:r>
            <a:endParaRPr lang="de-CH" smtClean="0"/>
          </a:p>
        </p:txBody>
      </p:sp>
      <p:sp>
        <p:nvSpPr>
          <p:cNvPr id="15366" name="Slide Number Placeholder 5"/>
          <p:cNvSpPr>
            <a:spLocks noGrp="1"/>
          </p:cNvSpPr>
          <p:nvPr>
            <p:ph type="sldNum" sz="quarter" idx="12"/>
          </p:nvPr>
        </p:nvSpPr>
        <p:spPr>
          <a:noFill/>
        </p:spPr>
        <p:txBody>
          <a:bodyPr/>
          <a:lstStyle/>
          <a:p>
            <a:fld id="{AFCB5E93-BAED-E047-BAD1-9C28FA7526B3}" type="slidenum">
              <a:rPr lang="de-CH" smtClean="0"/>
              <a:pPr/>
              <a:t>4</a:t>
            </a:fld>
            <a:endParaRPr lang="de-CH" sz="1400" smtClean="0">
              <a:solidFill>
                <a:srgbClr val="7E7E7E"/>
              </a:solidFill>
              <a:latin typeface="Times"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smtClean="0"/>
              <a:t>© Oscar Nierstrasz</a:t>
            </a:r>
            <a:endParaRPr lang="de-CH" smtClean="0"/>
          </a:p>
        </p:txBody>
      </p:sp>
      <p:sp>
        <p:nvSpPr>
          <p:cNvPr id="65539" name="Footer Placeholder 4"/>
          <p:cNvSpPr>
            <a:spLocks noGrp="1"/>
          </p:cNvSpPr>
          <p:nvPr>
            <p:ph type="ftr" sz="quarter" idx="11"/>
          </p:nvPr>
        </p:nvSpPr>
        <p:spPr>
          <a:noFill/>
        </p:spPr>
        <p:txBody>
          <a:bodyPr/>
          <a:lstStyle/>
          <a:p>
            <a:r>
              <a:rPr lang="en-US" smtClean="0"/>
              <a:t>Intermediate Representation</a:t>
            </a:r>
            <a:endParaRPr lang="de-CH" smtClean="0"/>
          </a:p>
        </p:txBody>
      </p:sp>
      <p:sp>
        <p:nvSpPr>
          <p:cNvPr id="65540" name="Slide Number Placeholder 5"/>
          <p:cNvSpPr>
            <a:spLocks noGrp="1"/>
          </p:cNvSpPr>
          <p:nvPr>
            <p:ph type="sldNum" sz="quarter" idx="12"/>
          </p:nvPr>
        </p:nvSpPr>
        <p:spPr>
          <a:noFill/>
        </p:spPr>
        <p:txBody>
          <a:bodyPr/>
          <a:lstStyle/>
          <a:p>
            <a:fld id="{D4D84CAF-5B8E-E049-9E86-59921A2ABF02}" type="slidenum">
              <a:rPr lang="de-CH" smtClean="0"/>
              <a:pPr/>
              <a:t>40</a:t>
            </a:fld>
            <a:endParaRPr lang="de-CH" sz="1400" smtClean="0">
              <a:solidFill>
                <a:srgbClr val="7E7E7E"/>
              </a:solidFill>
              <a:latin typeface="Times" charset="0"/>
            </a:endParaRPr>
          </a:p>
        </p:txBody>
      </p:sp>
      <p:sp>
        <p:nvSpPr>
          <p:cNvPr id="65541" name="Rectangle 2"/>
          <p:cNvSpPr>
            <a:spLocks noGrp="1" noChangeArrowheads="1"/>
          </p:cNvSpPr>
          <p:nvPr>
            <p:ph type="title"/>
          </p:nvPr>
        </p:nvSpPr>
        <p:spPr/>
        <p:txBody>
          <a:bodyPr/>
          <a:lstStyle/>
          <a:p>
            <a:pPr eaLnBrk="1" hangingPunct="1"/>
            <a:r>
              <a:rPr lang="en-US" i="1">
                <a:ea typeface="ＭＳ Ｐゴシック" charset="-128"/>
                <a:cs typeface="ＭＳ Ｐゴシック" charset="-128"/>
              </a:rPr>
              <a:t>What you should know!</a:t>
            </a:r>
          </a:p>
        </p:txBody>
      </p:sp>
      <p:sp>
        <p:nvSpPr>
          <p:cNvPr id="65542" name="Rectangle 3"/>
          <p:cNvSpPr>
            <a:spLocks noGrp="1" noChangeArrowheads="1"/>
          </p:cNvSpPr>
          <p:nvPr>
            <p:ph type="body" idx="1"/>
          </p:nvPr>
        </p:nvSpPr>
        <p:spPr/>
        <p:txBody>
          <a:bodyPr/>
          <a:lstStyle/>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How is the run-time stack typically organized?</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What is the “procedure linkage contract”?</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What is the difference between the FP and the SP?</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What are storage classes for variables?</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What is “maximal munch”?</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Why is liveness analysis useful to allocate registers?</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How does BCEL simplify code generation?</a:t>
            </a:r>
            <a:endParaRPr lang="en-US" i="1">
              <a:ea typeface="ＭＳ Ｐゴシック" charset="-128"/>
              <a:cs typeface="ＭＳ Ｐゴシック" charset="-128"/>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en-US" smtClean="0"/>
              <a:t>© Oscar Nierstrasz</a:t>
            </a:r>
            <a:endParaRPr lang="de-CH" smtClean="0"/>
          </a:p>
        </p:txBody>
      </p:sp>
      <p:sp>
        <p:nvSpPr>
          <p:cNvPr id="67587" name="Footer Placeholder 4"/>
          <p:cNvSpPr>
            <a:spLocks noGrp="1"/>
          </p:cNvSpPr>
          <p:nvPr>
            <p:ph type="ftr" sz="quarter" idx="11"/>
          </p:nvPr>
        </p:nvSpPr>
        <p:spPr>
          <a:noFill/>
        </p:spPr>
        <p:txBody>
          <a:bodyPr/>
          <a:lstStyle/>
          <a:p>
            <a:r>
              <a:rPr lang="en-US" smtClean="0"/>
              <a:t>Intermediate Representation</a:t>
            </a:r>
            <a:endParaRPr lang="de-CH" smtClean="0"/>
          </a:p>
        </p:txBody>
      </p:sp>
      <p:sp>
        <p:nvSpPr>
          <p:cNvPr id="67588" name="Slide Number Placeholder 5"/>
          <p:cNvSpPr>
            <a:spLocks noGrp="1"/>
          </p:cNvSpPr>
          <p:nvPr>
            <p:ph type="sldNum" sz="quarter" idx="12"/>
          </p:nvPr>
        </p:nvSpPr>
        <p:spPr>
          <a:noFill/>
        </p:spPr>
        <p:txBody>
          <a:bodyPr/>
          <a:lstStyle/>
          <a:p>
            <a:fld id="{111E8954-ECE7-5F43-AA39-613B0A114CB3}" type="slidenum">
              <a:rPr lang="de-CH" smtClean="0"/>
              <a:pPr/>
              <a:t>41</a:t>
            </a:fld>
            <a:endParaRPr lang="de-CH" sz="1400" smtClean="0">
              <a:solidFill>
                <a:srgbClr val="7E7E7E"/>
              </a:solidFill>
              <a:latin typeface="Times" charset="0"/>
            </a:endParaRPr>
          </a:p>
        </p:txBody>
      </p:sp>
      <p:sp>
        <p:nvSpPr>
          <p:cNvPr id="67589" name="Rectangle 2"/>
          <p:cNvSpPr>
            <a:spLocks noGrp="1" noChangeArrowheads="1"/>
          </p:cNvSpPr>
          <p:nvPr>
            <p:ph type="title"/>
          </p:nvPr>
        </p:nvSpPr>
        <p:spPr/>
        <p:txBody>
          <a:bodyPr/>
          <a:lstStyle/>
          <a:p>
            <a:pPr eaLnBrk="1" hangingPunct="1"/>
            <a:r>
              <a:rPr lang="en-US" i="1">
                <a:ea typeface="ＭＳ Ｐゴシック" charset="-128"/>
                <a:cs typeface="ＭＳ Ｐゴシック" charset="-128"/>
              </a:rPr>
              <a:t>Can you answer these questions?</a:t>
            </a:r>
          </a:p>
        </p:txBody>
      </p:sp>
      <p:sp>
        <p:nvSpPr>
          <p:cNvPr id="67590" name="Rectangle 3"/>
          <p:cNvSpPr>
            <a:spLocks noGrp="1" noChangeArrowheads="1"/>
          </p:cNvSpPr>
          <p:nvPr>
            <p:ph type="body" idx="1"/>
          </p:nvPr>
        </p:nvSpPr>
        <p:spPr/>
        <p:txBody>
          <a:bodyPr/>
          <a:lstStyle/>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Why does the run-time stack grow down and not up?</a:t>
            </a:r>
          </a:p>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In Java, which variables are stored on the stack?</a:t>
            </a:r>
          </a:p>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Does Java support downward or upward exposure of local variables?</a:t>
            </a:r>
          </a:p>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Why is optimal tiling not necessarily the optimum?</a:t>
            </a:r>
          </a:p>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What semantic analysis have we forgotten to perform in our straightline to bytecode compiler?</a:t>
            </a:r>
            <a:endParaRPr lang="en-US" i="1">
              <a:ea typeface="ＭＳ Ｐゴシック" charset="-128"/>
              <a:cs typeface="ＭＳ Ｐゴシック" charset="-128"/>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 Oscar Nierstrasz</a:t>
            </a:r>
            <a:endParaRPr lang="de-CH" smtClean="0">
              <a:ea typeface="ＭＳ Ｐゴシック" charset="-128"/>
              <a:cs typeface="ＭＳ Ｐゴシック" charset="-128"/>
            </a:endParaRPr>
          </a:p>
        </p:txBody>
      </p:sp>
      <p:sp>
        <p:nvSpPr>
          <p:cNvPr id="69635" name="Slide Number Placeholder 5"/>
          <p:cNvSpPr>
            <a:spLocks noGrp="1"/>
          </p:cNvSpPr>
          <p:nvPr>
            <p:ph type="sldNum" sz="quarter" idx="12"/>
          </p:nvPr>
        </p:nvSpPr>
        <p:spPr>
          <a:noFill/>
        </p:spPr>
        <p:txBody>
          <a:bodyPr/>
          <a:lstStyle/>
          <a:p>
            <a:fld id="{6713C6F1-B176-FC42-968C-F65EC9F1187E}" type="slidenum">
              <a:rPr lang="de-CH" smtClean="0">
                <a:ea typeface="ＭＳ Ｐゴシック" charset="-128"/>
                <a:cs typeface="ＭＳ Ｐゴシック" charset="-128"/>
              </a:rPr>
              <a:pPr/>
              <a:t>42</a:t>
            </a:fld>
            <a:endParaRPr lang="de-CH" sz="1400" smtClean="0">
              <a:solidFill>
                <a:srgbClr val="7E7E7E"/>
              </a:solidFill>
              <a:latin typeface="Times" charset="0"/>
              <a:ea typeface="ＭＳ Ｐゴシック" charset="-128"/>
              <a:cs typeface="ＭＳ Ｐゴシック" charset="-128"/>
            </a:endParaRPr>
          </a:p>
        </p:txBody>
      </p:sp>
      <p:sp>
        <p:nvSpPr>
          <p:cNvPr id="69636" name="Rectangle 2"/>
          <p:cNvSpPr>
            <a:spLocks noChangeArrowheads="1"/>
          </p:cNvSpPr>
          <p:nvPr/>
        </p:nvSpPr>
        <p:spPr bwMode="auto">
          <a:xfrm>
            <a:off x="762000" y="2038350"/>
            <a:ext cx="7620000" cy="4356100"/>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lgn="ctr"/>
            <a:r>
              <a:rPr lang="en-US" sz="1400" b="1">
                <a:solidFill>
                  <a:srgbClr val="000000"/>
                </a:solidFill>
              </a:rPr>
              <a:t>Attribution-ShareAlike 3.0 Unported</a:t>
            </a:r>
          </a:p>
          <a:p>
            <a:pPr marL="192088" indent="-192088"/>
            <a:r>
              <a:rPr lang="en-US" sz="1400" b="1" i="1">
                <a:solidFill>
                  <a:srgbClr val="000000"/>
                </a:solidFill>
              </a:rPr>
              <a:t>You are free:</a:t>
            </a:r>
            <a:endParaRPr lang="en-US" sz="1400">
              <a:solidFill>
                <a:srgbClr val="000000"/>
              </a:solidFill>
            </a:endParaRPr>
          </a:p>
          <a:p>
            <a:pPr lvl="1"/>
            <a:r>
              <a:rPr lang="en-US" sz="1400" b="1">
                <a:solidFill>
                  <a:srgbClr val="000000"/>
                </a:solidFill>
              </a:rPr>
              <a:t>to Share</a:t>
            </a:r>
            <a:r>
              <a:rPr lang="en-US" sz="1400">
                <a:solidFill>
                  <a:srgbClr val="000000"/>
                </a:solidFill>
              </a:rPr>
              <a:t> — to copy, distribute and transmit the work</a:t>
            </a:r>
          </a:p>
          <a:p>
            <a:pPr lvl="1"/>
            <a:r>
              <a:rPr lang="en-US" sz="1400" b="1">
                <a:solidFill>
                  <a:srgbClr val="000000"/>
                </a:solidFill>
              </a:rPr>
              <a:t>to Remix</a:t>
            </a:r>
            <a:r>
              <a:rPr lang="en-US" sz="1400">
                <a:solidFill>
                  <a:srgbClr val="000000"/>
                </a:solidFill>
              </a:rPr>
              <a:t> — to adapt the work</a:t>
            </a:r>
          </a:p>
          <a:p>
            <a:pPr marL="192088" indent="-192088"/>
            <a:endParaRPr lang="en-US" sz="1400" b="1" i="1">
              <a:solidFill>
                <a:srgbClr val="000000"/>
              </a:solidFill>
            </a:endParaRPr>
          </a:p>
          <a:p>
            <a:pPr marL="192088" indent="-192088"/>
            <a:r>
              <a:rPr lang="en-US" sz="1400" b="1" i="1">
                <a:solidFill>
                  <a:srgbClr val="000000"/>
                </a:solidFill>
              </a:rPr>
              <a:t>Under the following conditions:</a:t>
            </a:r>
            <a:endParaRPr lang="en-US" sz="1400">
              <a:solidFill>
                <a:srgbClr val="000000"/>
              </a:solidFill>
            </a:endParaRPr>
          </a:p>
          <a:p>
            <a:pPr lvl="1"/>
            <a:r>
              <a:rPr lang="en-US" sz="1400" b="1">
                <a:solidFill>
                  <a:srgbClr val="000000"/>
                </a:solidFill>
              </a:rPr>
              <a:t>Attribution.</a:t>
            </a:r>
            <a:r>
              <a:rPr lang="en-US" sz="1400">
                <a:solidFill>
                  <a:srgbClr val="000000"/>
                </a:solidFill>
              </a:rPr>
              <a:t> You must attribute the work in the manner specified by the author or licensor (but not in any way that suggests that they endorse you or your use of the work).</a:t>
            </a:r>
          </a:p>
          <a:p>
            <a:pPr lvl="1"/>
            <a:r>
              <a:rPr lang="en-US" sz="1400" b="1">
                <a:solidFill>
                  <a:srgbClr val="000000"/>
                </a:solidFill>
              </a:rPr>
              <a:t>Share Alike.</a:t>
            </a:r>
            <a:r>
              <a:rPr lang="en-US" sz="1400">
                <a:solidFill>
                  <a:srgbClr val="000000"/>
                </a:solidFill>
              </a:rPr>
              <a:t> If you alter, transform, or build upon this work, you may distribute the resulting work only under the same, similar or a compatible license.</a:t>
            </a:r>
          </a:p>
          <a:p>
            <a:pPr marL="192088" indent="-192088"/>
            <a:r>
              <a:rPr lang="en-US" sz="1400">
                <a:solidFill>
                  <a:srgbClr val="000000"/>
                </a:solidFill>
              </a:rPr>
              <a:t>For any reuse or distribution, you must make clear to others the license terms of this work. The best way to do this is with a link to this web page.</a:t>
            </a:r>
          </a:p>
          <a:p>
            <a:pPr marL="192088" indent="-192088"/>
            <a:r>
              <a:rPr lang="en-US" sz="1400">
                <a:solidFill>
                  <a:srgbClr val="000000"/>
                </a:solidFill>
              </a:rPr>
              <a:t>Any of the above conditions can be waived if you get permission from the copyright holder.</a:t>
            </a:r>
          </a:p>
          <a:p>
            <a:pPr marL="192088" indent="-192088"/>
            <a:r>
              <a:rPr lang="en-US" sz="1400">
                <a:solidFill>
                  <a:srgbClr val="000000"/>
                </a:solidFill>
              </a:rPr>
              <a:t>Nothing in this license impairs or restricts the author's moral rights.</a:t>
            </a:r>
          </a:p>
        </p:txBody>
      </p:sp>
      <p:sp>
        <p:nvSpPr>
          <p:cNvPr id="69637" name="Rectangle 3"/>
          <p:cNvSpPr>
            <a:spLocks noGrp="1" noChangeArrowheads="1"/>
          </p:cNvSpPr>
          <p:nvPr>
            <p:ph type="title"/>
          </p:nvPr>
        </p:nvSpPr>
        <p:spPr/>
        <p:txBody>
          <a:bodyPr/>
          <a:lstStyle/>
          <a:p>
            <a:r>
              <a:rPr lang="en-US">
                <a:ea typeface="ＭＳ Ｐゴシック" charset="-128"/>
                <a:cs typeface="ＭＳ Ｐゴシック" charset="-128"/>
              </a:rPr>
              <a:t>License</a:t>
            </a:r>
          </a:p>
        </p:txBody>
      </p:sp>
      <p:sp>
        <p:nvSpPr>
          <p:cNvPr id="69638" name="Rectangle 4"/>
          <p:cNvSpPr>
            <a:spLocks noGrp="1" noChangeArrowheads="1"/>
          </p:cNvSpPr>
          <p:nvPr>
            <p:ph type="body" idx="1"/>
          </p:nvPr>
        </p:nvSpPr>
        <p:spPr>
          <a:xfrm>
            <a:off x="990600" y="1600200"/>
            <a:ext cx="7308850" cy="403225"/>
          </a:xfrm>
        </p:spPr>
        <p:txBody>
          <a:bodyPr anchor="t"/>
          <a:lstStyle/>
          <a:p>
            <a:pPr>
              <a:buFont typeface="Helvetica CE" charset="0"/>
              <a:buNone/>
            </a:pPr>
            <a:r>
              <a:rPr lang="en-US" sz="2000">
                <a:latin typeface="Monaco" charset="0"/>
                <a:ea typeface="Monaco" charset="0"/>
                <a:cs typeface="Monaco" charset="0"/>
              </a:rPr>
              <a:t>http://creativecommons.org/licenses/by-sa/3.0/</a:t>
            </a:r>
          </a:p>
        </p:txBody>
      </p:sp>
      <p:pic>
        <p:nvPicPr>
          <p:cNvPr id="69639" name="Picture 5" descr="logo_deed"/>
          <p:cNvPicPr>
            <a:picLocks noChangeAspect="1" noChangeArrowheads="1"/>
          </p:cNvPicPr>
          <p:nvPr/>
        </p:nvPicPr>
        <p:blipFill>
          <a:blip r:embed="rId3"/>
          <a:srcRect/>
          <a:stretch>
            <a:fillRect/>
          </a:stretch>
        </p:blipFill>
        <p:spPr bwMode="auto">
          <a:xfrm>
            <a:off x="3433763" y="2133600"/>
            <a:ext cx="2509837"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ea typeface="ＭＳ Ｐゴシック" charset="-128"/>
                <a:cs typeface="ＭＳ Ｐゴシック" charset="-128"/>
              </a:rPr>
              <a:t>The procedure abstraction</a:t>
            </a:r>
          </a:p>
        </p:txBody>
      </p:sp>
      <p:sp>
        <p:nvSpPr>
          <p:cNvPr id="16387" name="Date Placeholder 3"/>
          <p:cNvSpPr>
            <a:spLocks noGrp="1"/>
          </p:cNvSpPr>
          <p:nvPr>
            <p:ph type="dt" sz="quarter" idx="10"/>
          </p:nvPr>
        </p:nvSpPr>
        <p:spPr>
          <a:noFill/>
        </p:spPr>
        <p:txBody>
          <a:bodyPr/>
          <a:lstStyle/>
          <a:p>
            <a:r>
              <a:rPr lang="en-US" smtClean="0"/>
              <a:t>© Oscar Nierstrasz</a:t>
            </a:r>
            <a:endParaRPr lang="de-CH" smtClean="0"/>
          </a:p>
        </p:txBody>
      </p:sp>
      <p:sp>
        <p:nvSpPr>
          <p:cNvPr id="16388" name="Footer Placeholder 4"/>
          <p:cNvSpPr>
            <a:spLocks noGrp="1"/>
          </p:cNvSpPr>
          <p:nvPr>
            <p:ph type="ftr" sz="quarter" idx="11"/>
          </p:nvPr>
        </p:nvSpPr>
        <p:spPr>
          <a:noFill/>
        </p:spPr>
        <p:txBody>
          <a:bodyPr/>
          <a:lstStyle/>
          <a:p>
            <a:r>
              <a:rPr lang="en-US" smtClean="0"/>
              <a:t>Code Generation</a:t>
            </a:r>
            <a:endParaRPr lang="de-CH" smtClean="0"/>
          </a:p>
        </p:txBody>
      </p:sp>
      <p:sp>
        <p:nvSpPr>
          <p:cNvPr id="16389" name="Slide Number Placeholder 5"/>
          <p:cNvSpPr>
            <a:spLocks noGrp="1"/>
          </p:cNvSpPr>
          <p:nvPr>
            <p:ph type="sldNum" sz="quarter" idx="12"/>
          </p:nvPr>
        </p:nvSpPr>
        <p:spPr>
          <a:noFill/>
        </p:spPr>
        <p:txBody>
          <a:bodyPr/>
          <a:lstStyle/>
          <a:p>
            <a:fld id="{027EF356-140F-5247-B539-A9DBE5536F0B}" type="slidenum">
              <a:rPr lang="de-CH" smtClean="0"/>
              <a:pPr/>
              <a:t>5</a:t>
            </a:fld>
            <a:endParaRPr lang="de-CH" sz="1400" smtClean="0">
              <a:solidFill>
                <a:srgbClr val="7E7E7E"/>
              </a:solidFill>
              <a:latin typeface="Times" charset="0"/>
            </a:endParaRPr>
          </a:p>
        </p:txBody>
      </p:sp>
      <p:sp>
        <p:nvSpPr>
          <p:cNvPr id="16390" name="TextBox 6"/>
          <p:cNvSpPr txBox="1">
            <a:spLocks noChangeArrowheads="1"/>
          </p:cNvSpPr>
          <p:nvPr/>
        </p:nvSpPr>
        <p:spPr bwMode="auto">
          <a:xfrm>
            <a:off x="533400" y="1752600"/>
            <a:ext cx="5942013" cy="1200150"/>
          </a:xfrm>
          <a:prstGeom prst="rect">
            <a:avLst/>
          </a:prstGeom>
          <a:noFill/>
          <a:ln w="9525">
            <a:noFill/>
            <a:miter lim="800000"/>
            <a:headEnd/>
            <a:tailEnd/>
          </a:ln>
        </p:spPr>
        <p:txBody>
          <a:bodyPr wrap="none">
            <a:prstTxWarp prst="textNoShape">
              <a:avLst/>
            </a:prstTxWarp>
            <a:spAutoFit/>
          </a:bodyPr>
          <a:lstStyle/>
          <a:p>
            <a:pPr marL="182563" indent="-182563">
              <a:buFont typeface="Arial" charset="0"/>
              <a:buChar char="•"/>
            </a:pPr>
            <a:r>
              <a:rPr lang="en-US"/>
              <a:t>on entry, establish </a:t>
            </a:r>
            <a:r>
              <a:rPr lang="en-US" i="1"/>
              <a:t>p</a:t>
            </a:r>
            <a:r>
              <a:rPr lang="en-US"/>
              <a:t>’s environment</a:t>
            </a:r>
          </a:p>
          <a:p>
            <a:pPr marL="182563" indent="-182563">
              <a:buFont typeface="Arial" charset="0"/>
              <a:buChar char="•"/>
            </a:pPr>
            <a:r>
              <a:rPr lang="en-US"/>
              <a:t>when calling </a:t>
            </a:r>
            <a:r>
              <a:rPr lang="en-US" i="1"/>
              <a:t>q</a:t>
            </a:r>
            <a:r>
              <a:rPr lang="en-US"/>
              <a:t>, preserve </a:t>
            </a:r>
            <a:r>
              <a:rPr lang="en-US" i="1"/>
              <a:t>p</a:t>
            </a:r>
            <a:r>
              <a:rPr lang="en-US"/>
              <a:t>’s environment</a:t>
            </a:r>
          </a:p>
          <a:p>
            <a:pPr marL="182563" indent="-182563">
              <a:buFont typeface="Arial" charset="0"/>
              <a:buChar char="•"/>
            </a:pPr>
            <a:r>
              <a:rPr lang="en-US"/>
              <a:t>on exit, tear down </a:t>
            </a:r>
            <a:r>
              <a:rPr lang="en-US" i="1"/>
              <a:t>p</a:t>
            </a:r>
            <a:r>
              <a:rPr lang="en-US"/>
              <a:t>’s environment</a:t>
            </a:r>
          </a:p>
        </p:txBody>
      </p:sp>
      <p:pic>
        <p:nvPicPr>
          <p:cNvPr id="16391" name="Picture 7" descr="Picture 1.png"/>
          <p:cNvPicPr>
            <a:picLocks noChangeAspect="1"/>
          </p:cNvPicPr>
          <p:nvPr/>
        </p:nvPicPr>
        <p:blipFill>
          <a:blip r:embed="rId2"/>
          <a:srcRect/>
          <a:stretch>
            <a:fillRect/>
          </a:stretch>
        </p:blipFill>
        <p:spPr bwMode="auto">
          <a:xfrm>
            <a:off x="2362200" y="3352800"/>
            <a:ext cx="5245100" cy="32575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ea typeface="ＭＳ Ｐゴシック" charset="-128"/>
                <a:cs typeface="ＭＳ Ｐゴシック" charset="-128"/>
              </a:rPr>
              <a:t>Procedure linkages</a:t>
            </a:r>
          </a:p>
        </p:txBody>
      </p:sp>
      <p:sp>
        <p:nvSpPr>
          <p:cNvPr id="17411" name="Date Placeholder 2"/>
          <p:cNvSpPr>
            <a:spLocks noGrp="1"/>
          </p:cNvSpPr>
          <p:nvPr>
            <p:ph type="dt" sz="quarter" idx="10"/>
          </p:nvPr>
        </p:nvSpPr>
        <p:spPr>
          <a:noFill/>
        </p:spPr>
        <p:txBody>
          <a:bodyPr/>
          <a:lstStyle/>
          <a:p>
            <a:r>
              <a:rPr lang="en-US" smtClean="0"/>
              <a:t>© Oscar Nierstrasz</a:t>
            </a:r>
            <a:endParaRPr lang="de-CH" smtClean="0"/>
          </a:p>
        </p:txBody>
      </p:sp>
      <p:sp>
        <p:nvSpPr>
          <p:cNvPr id="17412" name="Footer Placeholder 3"/>
          <p:cNvSpPr>
            <a:spLocks noGrp="1"/>
          </p:cNvSpPr>
          <p:nvPr>
            <p:ph type="ftr" sz="quarter" idx="11"/>
          </p:nvPr>
        </p:nvSpPr>
        <p:spPr>
          <a:noFill/>
        </p:spPr>
        <p:txBody>
          <a:bodyPr/>
          <a:lstStyle/>
          <a:p>
            <a:r>
              <a:rPr lang="en-US" smtClean="0"/>
              <a:t>Code Generation</a:t>
            </a:r>
            <a:endParaRPr lang="de-CH" smtClean="0"/>
          </a:p>
        </p:txBody>
      </p:sp>
      <p:sp>
        <p:nvSpPr>
          <p:cNvPr id="17413" name="Slide Number Placeholder 4"/>
          <p:cNvSpPr>
            <a:spLocks noGrp="1"/>
          </p:cNvSpPr>
          <p:nvPr>
            <p:ph type="sldNum" sz="quarter" idx="12"/>
          </p:nvPr>
        </p:nvSpPr>
        <p:spPr>
          <a:noFill/>
        </p:spPr>
        <p:txBody>
          <a:bodyPr/>
          <a:lstStyle/>
          <a:p>
            <a:fld id="{84F35F67-C082-2A43-8BEC-4D690D132654}" type="slidenum">
              <a:rPr lang="de-CH" smtClean="0"/>
              <a:pPr/>
              <a:t>6</a:t>
            </a:fld>
            <a:endParaRPr lang="de-CH" sz="1400" smtClean="0">
              <a:solidFill>
                <a:srgbClr val="7E7E7E"/>
              </a:solidFill>
              <a:latin typeface="Times" charset="0"/>
            </a:endParaRPr>
          </a:p>
        </p:txBody>
      </p:sp>
      <p:pic>
        <p:nvPicPr>
          <p:cNvPr id="17414" name="Picture 6" descr="Picture 3.png"/>
          <p:cNvPicPr>
            <a:picLocks noChangeAspect="1"/>
          </p:cNvPicPr>
          <p:nvPr/>
        </p:nvPicPr>
        <p:blipFill>
          <a:blip r:embed="rId2"/>
          <a:srcRect/>
          <a:stretch>
            <a:fillRect/>
          </a:stretch>
        </p:blipFill>
        <p:spPr bwMode="auto">
          <a:xfrm>
            <a:off x="5022850" y="0"/>
            <a:ext cx="4121150" cy="6858000"/>
          </a:xfrm>
          <a:prstGeom prst="rect">
            <a:avLst/>
          </a:prstGeom>
          <a:noFill/>
          <a:ln w="9525">
            <a:noFill/>
            <a:miter lim="800000"/>
            <a:headEnd/>
            <a:tailEnd/>
          </a:ln>
        </p:spPr>
      </p:pic>
      <p:sp>
        <p:nvSpPr>
          <p:cNvPr id="17415" name="TextBox 7"/>
          <p:cNvSpPr txBox="1">
            <a:spLocks noChangeArrowheads="1"/>
          </p:cNvSpPr>
          <p:nvPr/>
        </p:nvSpPr>
        <p:spPr bwMode="auto">
          <a:xfrm>
            <a:off x="457200" y="1905000"/>
            <a:ext cx="3886200" cy="1200150"/>
          </a:xfrm>
          <a:prstGeom prst="rect">
            <a:avLst/>
          </a:prstGeom>
          <a:noFill/>
          <a:ln w="9525">
            <a:noFill/>
            <a:miter lim="800000"/>
            <a:headEnd/>
            <a:tailEnd/>
          </a:ln>
        </p:spPr>
        <p:txBody>
          <a:bodyPr>
            <a:prstTxWarp prst="textNoShape">
              <a:avLst/>
            </a:prstTxWarp>
            <a:spAutoFit/>
          </a:bodyPr>
          <a:lstStyle/>
          <a:p>
            <a:r>
              <a:rPr lang="en-US" dirty="0"/>
              <a:t>Each procedure activation has an </a:t>
            </a:r>
            <a:r>
              <a:rPr lang="en-US" i="1" dirty="0">
                <a:solidFill>
                  <a:srgbClr val="7E0007"/>
                </a:solidFill>
              </a:rPr>
              <a:t>activation record</a:t>
            </a:r>
            <a:r>
              <a:rPr lang="en-US" dirty="0"/>
              <a:t> or </a:t>
            </a:r>
            <a:r>
              <a:rPr lang="en-US" i="1" dirty="0">
                <a:solidFill>
                  <a:srgbClr val="7E0007"/>
                </a:solidFill>
              </a:rPr>
              <a:t>stack frame</a:t>
            </a:r>
            <a:endParaRPr lang="en-US" dirty="0">
              <a:solidFill>
                <a:srgbClr val="7E0007"/>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ea typeface="ＭＳ Ｐゴシック" charset="-128"/>
                <a:cs typeface="ＭＳ Ｐゴシック" charset="-128"/>
              </a:rPr>
              <a:t>Procedure linkage contract</a:t>
            </a:r>
          </a:p>
        </p:txBody>
      </p:sp>
      <p:graphicFrame>
        <p:nvGraphicFramePr>
          <p:cNvPr id="7" name="Content Placeholder 6"/>
          <p:cNvGraphicFramePr>
            <a:graphicFrameLocks noGrp="1"/>
          </p:cNvGraphicFramePr>
          <p:nvPr>
            <p:ph idx="1"/>
          </p:nvPr>
        </p:nvGraphicFramePr>
        <p:xfrm>
          <a:off x="539750" y="1654175"/>
          <a:ext cx="8070850" cy="4394834"/>
        </p:xfrm>
        <a:graphic>
          <a:graphicData uri="http://schemas.openxmlformats.org/drawingml/2006/table">
            <a:tbl>
              <a:tblPr/>
              <a:tblGrid>
                <a:gridCol w="1212850"/>
                <a:gridCol w="2819400"/>
                <a:gridCol w="4038600"/>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chemeClr val="tx1"/>
                        </a:solidFill>
                        <a:effectLst/>
                        <a:latin typeface="Helvetica"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Caller</a:t>
                      </a:r>
                    </a:p>
                  </a:txBody>
                  <a:tcPr anchor="ctr" horzOverflow="overflow">
                    <a:lnL>
                      <a:noFill/>
                    </a:lnL>
                    <a:lnR>
                      <a:noFill/>
                    </a:lnR>
                    <a:lnT>
                      <a:noFill/>
                    </a:lnT>
                    <a:lnB w="12700" cap="flat" cmpd="sng" algn="ctr">
                      <a:solidFill>
                        <a:srgbClr val="05027D"/>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Callee</a:t>
                      </a:r>
                    </a:p>
                  </a:txBody>
                  <a:tcPr anchor="ctr" horzOverflow="overflow">
                    <a:lnL>
                      <a:noFill/>
                    </a:lnL>
                    <a:lnR>
                      <a:noFill/>
                    </a:lnR>
                    <a:lnT>
                      <a:noFill/>
                    </a:lnT>
                    <a:lnB w="12700" cap="flat" cmpd="sng" algn="ctr">
                      <a:solidFill>
                        <a:srgbClr val="05027D"/>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Call</a:t>
                      </a:r>
                    </a:p>
                  </a:txBody>
                  <a:tcPr anchor="ctr" horzOverflow="overflow">
                    <a:lnL>
                      <a:noFill/>
                    </a:lnL>
                    <a:lnR w="12700" cap="flat" cmpd="sng" algn="ctr">
                      <a:solidFill>
                        <a:srgbClr val="05027D"/>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rPr>
                        <a:t>pre-call</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chemeClr val="tx1"/>
                          </a:solidFill>
                          <a:effectLst/>
                          <a:latin typeface="Helvetica" charset="0"/>
                        </a:rPr>
                        <a:t>allocate basic frame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chemeClr val="tx1"/>
                          </a:solidFill>
                          <a:effectLst/>
                          <a:latin typeface="Helvetica" charset="0"/>
                        </a:rPr>
                        <a:t>evaluate &amp; store parameters</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chemeClr val="tx1"/>
                          </a:solidFill>
                          <a:effectLst/>
                          <a:latin typeface="Helvetica" charset="0"/>
                        </a:rPr>
                        <a:t>store return address</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chemeClr val="tx1"/>
                          </a:solidFill>
                          <a:effectLst/>
                          <a:latin typeface="Helvetica" charset="0"/>
                        </a:rPr>
                        <a:t>jump to child</a:t>
                      </a:r>
                      <a:endParaRPr kumimoji="0" lang="en-US" sz="1800" b="0" i="0" u="none" strike="noStrike" cap="none" normalizeH="0" baseline="0">
                        <a:ln>
                          <a:noFill/>
                        </a:ln>
                        <a:solidFill>
                          <a:schemeClr val="tx1"/>
                        </a:solidFill>
                        <a:effectLst/>
                        <a:latin typeface="Helvetica" charset="0"/>
                      </a:endParaRPr>
                    </a:p>
                  </a:txBody>
                  <a:tcPr horzOverflow="overflow">
                    <a:lnL w="12700" cap="flat" cmpd="sng" algn="ctr">
                      <a:solidFill>
                        <a:srgbClr val="05027D"/>
                      </a:solidFill>
                      <a:prstDash val="solid"/>
                      <a:round/>
                      <a:headEnd type="none" w="med" len="med"/>
                      <a:tailEnd type="none" w="med" len="med"/>
                    </a:lnL>
                    <a:lnR w="12700" cap="flat" cmpd="sng" algn="ctr">
                      <a:solidFill>
                        <a:srgbClr val="05027D"/>
                      </a:solidFill>
                      <a:prstDash val="solid"/>
                      <a:round/>
                      <a:headEnd type="none" w="med" len="med"/>
                      <a:tailEnd type="none" w="med" len="med"/>
                    </a:lnR>
                    <a:lnT w="12700" cap="flat" cmpd="sng" algn="ctr">
                      <a:solidFill>
                        <a:srgbClr val="05027D"/>
                      </a:solidFill>
                      <a:prstDash val="solid"/>
                      <a:round/>
                      <a:headEnd type="none" w="med" len="med"/>
                      <a:tailEnd type="none" w="med" len="med"/>
                    </a:lnT>
                    <a:lnB w="12700" cap="flat" cmpd="sng" algn="ctr">
                      <a:solidFill>
                        <a:srgbClr val="05027D"/>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Helvetica" charset="0"/>
                        </a:rPr>
                        <a:t>prologue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save registers, state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store FP (dynamic link)</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set new FP</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store static </a:t>
                      </a:r>
                      <a:r>
                        <a:rPr kumimoji="0" lang="en-US" sz="1800" b="0" i="0" u="none" strike="noStrike" cap="none" normalizeH="0" baseline="0" dirty="0" smtClean="0">
                          <a:ln>
                            <a:noFill/>
                          </a:ln>
                          <a:solidFill>
                            <a:schemeClr val="tx1"/>
                          </a:solidFill>
                          <a:effectLst/>
                          <a:latin typeface="Helvetica" charset="0"/>
                        </a:rPr>
                        <a:t>link to outer scope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extend basic frame for local data</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initialize locals</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fall through to code</a:t>
                      </a:r>
                      <a:endParaRPr kumimoji="0" lang="en-US" sz="1800" b="0" i="0" u="none" strike="noStrike" cap="none" normalizeH="0" baseline="0" dirty="0">
                        <a:ln>
                          <a:noFill/>
                        </a:ln>
                        <a:solidFill>
                          <a:schemeClr val="tx1"/>
                        </a:solidFill>
                        <a:effectLst/>
                        <a:latin typeface="Helvetica" charset="0"/>
                      </a:endParaRPr>
                    </a:p>
                  </a:txBody>
                  <a:tcPr horzOverflow="overflow">
                    <a:lnL w="12700" cap="flat" cmpd="sng" algn="ctr">
                      <a:solidFill>
                        <a:srgbClr val="05027D"/>
                      </a:solidFill>
                      <a:prstDash val="solid"/>
                      <a:round/>
                      <a:headEnd type="none" w="med" len="med"/>
                      <a:tailEnd type="none" w="med" len="med"/>
                    </a:lnL>
                    <a:lnR w="12700" cap="flat" cmpd="sng" algn="ctr">
                      <a:solidFill>
                        <a:srgbClr val="05027D"/>
                      </a:solidFill>
                      <a:prstDash val="solid"/>
                      <a:round/>
                      <a:headEnd type="none" w="med" len="med"/>
                      <a:tailEnd type="none" w="med" len="med"/>
                    </a:lnR>
                    <a:lnT w="12700" cap="flat" cmpd="sng" algn="ctr">
                      <a:solidFill>
                        <a:srgbClr val="05027D"/>
                      </a:solidFill>
                      <a:prstDash val="solid"/>
                      <a:round/>
                      <a:headEnd type="none" w="med" len="med"/>
                      <a:tailEnd type="none" w="med" len="med"/>
                    </a:lnT>
                    <a:lnB w="12700" cap="flat" cmpd="sng" algn="ctr">
                      <a:solidFill>
                        <a:srgbClr val="05027D"/>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tx1"/>
                          </a:solidFill>
                          <a:effectLst/>
                          <a:latin typeface="Helvetica" charset="0"/>
                        </a:rPr>
                        <a:t>Return</a:t>
                      </a:r>
                    </a:p>
                  </a:txBody>
                  <a:tcPr anchor="ctr" horzOverflow="overflow">
                    <a:lnL>
                      <a:noFill/>
                    </a:lnL>
                    <a:lnR w="12700" cap="flat" cmpd="sng" algn="ctr">
                      <a:solidFill>
                        <a:srgbClr val="05027D"/>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rPr>
                        <a:t>post-call</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chemeClr val="tx1"/>
                          </a:solidFill>
                          <a:effectLst/>
                          <a:latin typeface="Helvetica" charset="0"/>
                        </a:rPr>
                        <a:t>copy return value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chemeClr val="tx1"/>
                          </a:solidFill>
                          <a:effectLst/>
                          <a:latin typeface="Helvetica" charset="0"/>
                        </a:rPr>
                        <a:t>de-allocate basic frame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chemeClr val="tx1"/>
                          </a:solidFill>
                          <a:effectLst/>
                          <a:latin typeface="Helvetica" charset="0"/>
                        </a:rPr>
                        <a:t>restore parameters </a:t>
                      </a:r>
                      <a:br>
                        <a:rPr kumimoji="0" lang="en-US" sz="1800" b="0" i="0" u="none" strike="noStrike" cap="none" normalizeH="0" baseline="0" smtClean="0">
                          <a:ln>
                            <a:noFill/>
                          </a:ln>
                          <a:solidFill>
                            <a:schemeClr val="tx1"/>
                          </a:solidFill>
                          <a:effectLst/>
                          <a:latin typeface="Helvetica" charset="0"/>
                        </a:rPr>
                      </a:br>
                      <a:r>
                        <a:rPr kumimoji="0" lang="en-US" sz="1800" b="0" i="0" u="none" strike="noStrike" cap="none" normalizeH="0" baseline="0" smtClean="0">
                          <a:ln>
                            <a:noFill/>
                          </a:ln>
                          <a:solidFill>
                            <a:schemeClr val="tx1"/>
                          </a:solidFill>
                          <a:effectLst/>
                          <a:latin typeface="Helvetica" charset="0"/>
                        </a:rPr>
                        <a:t>(if copy out)</a:t>
                      </a:r>
                    </a:p>
                  </a:txBody>
                  <a:tcPr horzOverflow="overflow">
                    <a:lnL w="12700" cap="flat" cmpd="sng" algn="ctr">
                      <a:solidFill>
                        <a:srgbClr val="05027D"/>
                      </a:solidFill>
                      <a:prstDash val="solid"/>
                      <a:round/>
                      <a:headEnd type="none" w="med" len="med"/>
                      <a:tailEnd type="none" w="med" len="med"/>
                    </a:lnL>
                    <a:lnR w="12700" cap="flat" cmpd="sng" algn="ctr">
                      <a:solidFill>
                        <a:srgbClr val="05027D"/>
                      </a:solidFill>
                      <a:prstDash val="solid"/>
                      <a:round/>
                      <a:headEnd type="none" w="med" len="med"/>
                      <a:tailEnd type="none" w="med" len="med"/>
                    </a:lnR>
                    <a:lnT w="12700" cap="flat" cmpd="sng" algn="ctr">
                      <a:solidFill>
                        <a:srgbClr val="05027D"/>
                      </a:solidFill>
                      <a:prstDash val="solid"/>
                      <a:round/>
                      <a:headEnd type="none" w="med" len="med"/>
                      <a:tailEnd type="none" w="med" len="med"/>
                    </a:lnT>
                    <a:lnB w="12700" cap="flat" cmpd="sng" algn="ctr">
                      <a:solidFill>
                        <a:srgbClr val="05027D"/>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Helvetica" charset="0"/>
                        </a:rPr>
                        <a:t>epilogue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store return value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restore state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cut back to basic frame</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restore parent’s FP</a:t>
                      </a:r>
                    </a:p>
                    <a:p>
                      <a:pPr marL="0" marR="0" lvl="0" indent="0" algn="l" defTabSz="4572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Helvetica" charset="0"/>
                        </a:rPr>
                        <a:t>jump to return address</a:t>
                      </a:r>
                      <a:endParaRPr kumimoji="0" lang="en-US" sz="1800" b="0" i="0" u="none" strike="noStrike" cap="none" normalizeH="0" baseline="0" dirty="0">
                        <a:ln>
                          <a:noFill/>
                        </a:ln>
                        <a:solidFill>
                          <a:schemeClr val="tx1"/>
                        </a:solidFill>
                        <a:effectLst/>
                        <a:latin typeface="Helvetica" charset="0"/>
                      </a:endParaRPr>
                    </a:p>
                  </a:txBody>
                  <a:tcPr horzOverflow="overflow">
                    <a:lnL w="12700" cap="flat" cmpd="sng" algn="ctr">
                      <a:solidFill>
                        <a:srgbClr val="05027D"/>
                      </a:solidFill>
                      <a:prstDash val="solid"/>
                      <a:round/>
                      <a:headEnd type="none" w="med" len="med"/>
                      <a:tailEnd type="none" w="med" len="med"/>
                    </a:lnL>
                    <a:lnR w="12700" cap="flat" cmpd="sng" algn="ctr">
                      <a:solidFill>
                        <a:srgbClr val="05027D"/>
                      </a:solidFill>
                      <a:prstDash val="solid"/>
                      <a:round/>
                      <a:headEnd type="none" w="med" len="med"/>
                      <a:tailEnd type="none" w="med" len="med"/>
                    </a:lnR>
                    <a:lnT w="12700" cap="flat" cmpd="sng" algn="ctr">
                      <a:solidFill>
                        <a:srgbClr val="05027D"/>
                      </a:solidFill>
                      <a:prstDash val="solid"/>
                      <a:round/>
                      <a:headEnd type="none" w="med" len="med"/>
                      <a:tailEnd type="none" w="med" len="med"/>
                    </a:lnT>
                    <a:lnB w="12700" cap="flat" cmpd="sng" algn="ctr">
                      <a:solidFill>
                        <a:srgbClr val="05027D"/>
                      </a:solidFill>
                      <a:prstDash val="solid"/>
                      <a:round/>
                      <a:headEnd type="none" w="med" len="med"/>
                      <a:tailEnd type="none" w="med" len="med"/>
                    </a:lnB>
                    <a:lnTlToBr>
                      <a:noFill/>
                    </a:lnTlToBr>
                    <a:lnBlToTr>
                      <a:noFill/>
                    </a:lnBlToTr>
                    <a:noFill/>
                  </a:tcPr>
                </a:tc>
              </a:tr>
            </a:tbl>
          </a:graphicData>
        </a:graphic>
      </p:graphicFrame>
      <p:sp>
        <p:nvSpPr>
          <p:cNvPr id="18451" name="Date Placeholder 2"/>
          <p:cNvSpPr>
            <a:spLocks noGrp="1"/>
          </p:cNvSpPr>
          <p:nvPr>
            <p:ph type="dt" sz="quarter" idx="10"/>
          </p:nvPr>
        </p:nvSpPr>
        <p:spPr>
          <a:noFill/>
        </p:spPr>
        <p:txBody>
          <a:bodyPr/>
          <a:lstStyle/>
          <a:p>
            <a:r>
              <a:rPr lang="en-US" smtClean="0"/>
              <a:t>© Oscar Nierstrasz</a:t>
            </a:r>
            <a:endParaRPr lang="de-CH" smtClean="0"/>
          </a:p>
        </p:txBody>
      </p:sp>
      <p:sp>
        <p:nvSpPr>
          <p:cNvPr id="18452" name="Footer Placeholder 3"/>
          <p:cNvSpPr>
            <a:spLocks noGrp="1"/>
          </p:cNvSpPr>
          <p:nvPr>
            <p:ph type="ftr" sz="quarter" idx="11"/>
          </p:nvPr>
        </p:nvSpPr>
        <p:spPr>
          <a:noFill/>
        </p:spPr>
        <p:txBody>
          <a:bodyPr/>
          <a:lstStyle/>
          <a:p>
            <a:r>
              <a:rPr lang="en-US" smtClean="0"/>
              <a:t>Code Generation</a:t>
            </a:r>
            <a:endParaRPr lang="de-CH" smtClean="0"/>
          </a:p>
        </p:txBody>
      </p:sp>
      <p:sp>
        <p:nvSpPr>
          <p:cNvPr id="18453" name="Slide Number Placeholder 4"/>
          <p:cNvSpPr>
            <a:spLocks noGrp="1"/>
          </p:cNvSpPr>
          <p:nvPr>
            <p:ph type="sldNum" sz="quarter" idx="12"/>
          </p:nvPr>
        </p:nvSpPr>
        <p:spPr>
          <a:noFill/>
        </p:spPr>
        <p:txBody>
          <a:bodyPr/>
          <a:lstStyle/>
          <a:p>
            <a:fld id="{E0BD6281-0854-B341-B3E8-696E8E2EE2AF}" type="slidenum">
              <a:rPr lang="de-CH" smtClean="0"/>
              <a:pPr/>
              <a:t>7</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ea typeface="ＭＳ Ｐゴシック" charset="-128"/>
                <a:cs typeface="ＭＳ Ｐゴシック" charset="-128"/>
              </a:rPr>
              <a:t>Typical run-time storage organization</a:t>
            </a:r>
          </a:p>
        </p:txBody>
      </p:sp>
      <p:sp>
        <p:nvSpPr>
          <p:cNvPr id="20483" name="Date Placeholder 3"/>
          <p:cNvSpPr>
            <a:spLocks noGrp="1"/>
          </p:cNvSpPr>
          <p:nvPr>
            <p:ph type="dt" sz="quarter" idx="10"/>
          </p:nvPr>
        </p:nvSpPr>
        <p:spPr>
          <a:noFill/>
        </p:spPr>
        <p:txBody>
          <a:bodyPr/>
          <a:lstStyle/>
          <a:p>
            <a:r>
              <a:rPr lang="en-US" smtClean="0"/>
              <a:t>© Oscar Nierstrasz</a:t>
            </a:r>
            <a:endParaRPr lang="de-CH" smtClean="0"/>
          </a:p>
        </p:txBody>
      </p:sp>
      <p:sp>
        <p:nvSpPr>
          <p:cNvPr id="20484" name="Footer Placeholder 4"/>
          <p:cNvSpPr>
            <a:spLocks noGrp="1"/>
          </p:cNvSpPr>
          <p:nvPr>
            <p:ph type="ftr" sz="quarter" idx="11"/>
          </p:nvPr>
        </p:nvSpPr>
        <p:spPr>
          <a:noFill/>
        </p:spPr>
        <p:txBody>
          <a:bodyPr/>
          <a:lstStyle/>
          <a:p>
            <a:r>
              <a:rPr lang="en-US" smtClean="0"/>
              <a:t>Code Generation</a:t>
            </a:r>
            <a:endParaRPr lang="de-CH" smtClean="0"/>
          </a:p>
        </p:txBody>
      </p:sp>
      <p:sp>
        <p:nvSpPr>
          <p:cNvPr id="20485" name="Slide Number Placeholder 5"/>
          <p:cNvSpPr>
            <a:spLocks noGrp="1"/>
          </p:cNvSpPr>
          <p:nvPr>
            <p:ph type="sldNum" sz="quarter" idx="12"/>
          </p:nvPr>
        </p:nvSpPr>
        <p:spPr>
          <a:noFill/>
        </p:spPr>
        <p:txBody>
          <a:bodyPr/>
          <a:lstStyle/>
          <a:p>
            <a:fld id="{0C774E6E-7E15-824E-9CE1-F0ACAF113341}" type="slidenum">
              <a:rPr lang="de-CH" smtClean="0"/>
              <a:pPr/>
              <a:t>8</a:t>
            </a:fld>
            <a:endParaRPr lang="de-CH" sz="1400" smtClean="0">
              <a:solidFill>
                <a:srgbClr val="7E7E7E"/>
              </a:solidFill>
              <a:latin typeface="Times" charset="0"/>
            </a:endParaRPr>
          </a:p>
        </p:txBody>
      </p:sp>
      <p:sp>
        <p:nvSpPr>
          <p:cNvPr id="20486" name="TextBox 7"/>
          <p:cNvSpPr txBox="1">
            <a:spLocks noChangeArrowheads="1"/>
          </p:cNvSpPr>
          <p:nvPr/>
        </p:nvSpPr>
        <p:spPr bwMode="auto">
          <a:xfrm>
            <a:off x="685800" y="3429000"/>
            <a:ext cx="4648200" cy="1938338"/>
          </a:xfrm>
          <a:prstGeom prst="rect">
            <a:avLst/>
          </a:prstGeom>
          <a:noFill/>
          <a:ln w="9525">
            <a:noFill/>
            <a:miter lim="800000"/>
            <a:headEnd/>
            <a:tailEnd/>
          </a:ln>
        </p:spPr>
        <p:txBody>
          <a:bodyPr>
            <a:prstTxWarp prst="textNoShape">
              <a:avLst/>
            </a:prstTxWarp>
            <a:spAutoFit/>
          </a:bodyPr>
          <a:lstStyle/>
          <a:p>
            <a:pPr marL="354013" indent="-354013">
              <a:buFont typeface="Arial" charset="0"/>
              <a:buChar char="•"/>
            </a:pPr>
            <a:r>
              <a:rPr lang="en-US"/>
              <a:t>Allows both stack and heap maximal freedom.</a:t>
            </a:r>
          </a:p>
          <a:p>
            <a:pPr marL="354013" indent="-354013">
              <a:buFont typeface="Arial" charset="0"/>
              <a:buChar char="•"/>
            </a:pPr>
            <a:endParaRPr lang="en-US"/>
          </a:p>
          <a:p>
            <a:pPr marL="354013" indent="-354013">
              <a:buFont typeface="Arial" charset="0"/>
              <a:buChar char="•"/>
            </a:pPr>
            <a:r>
              <a:rPr lang="en-US"/>
              <a:t>Code and static data may be separate or intermingled.</a:t>
            </a:r>
          </a:p>
        </p:txBody>
      </p:sp>
      <p:sp>
        <p:nvSpPr>
          <p:cNvPr id="20487" name="TextBox 7"/>
          <p:cNvSpPr txBox="1">
            <a:spLocks noChangeArrowheads="1"/>
          </p:cNvSpPr>
          <p:nvPr/>
        </p:nvSpPr>
        <p:spPr bwMode="auto">
          <a:xfrm>
            <a:off x="1752600" y="1981200"/>
            <a:ext cx="5518150" cy="461963"/>
          </a:xfrm>
          <a:prstGeom prst="rect">
            <a:avLst/>
          </a:prstGeom>
          <a:noFill/>
          <a:ln w="9525">
            <a:noFill/>
            <a:miter lim="800000"/>
            <a:headEnd/>
            <a:tailEnd/>
          </a:ln>
        </p:spPr>
        <p:txBody>
          <a:bodyPr wrap="none">
            <a:prstTxWarp prst="textNoShape">
              <a:avLst/>
            </a:prstTxWarp>
            <a:spAutoFit/>
          </a:bodyPr>
          <a:lstStyle/>
          <a:p>
            <a:r>
              <a:rPr lang="en-US" i="1"/>
              <a:t>Heap  grows “up”, stack grows “down”.</a:t>
            </a:r>
          </a:p>
        </p:txBody>
      </p:sp>
      <p:pic>
        <p:nvPicPr>
          <p:cNvPr id="20488" name="Picture 8" descr="Picture 1.png"/>
          <p:cNvPicPr>
            <a:picLocks noChangeAspect="1"/>
          </p:cNvPicPr>
          <p:nvPr/>
        </p:nvPicPr>
        <p:blipFill>
          <a:blip r:embed="rId3"/>
          <a:srcRect/>
          <a:stretch>
            <a:fillRect/>
          </a:stretch>
        </p:blipFill>
        <p:spPr bwMode="auto">
          <a:xfrm>
            <a:off x="5715000" y="2895600"/>
            <a:ext cx="1430338" cy="37211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5"/>
          <p:cNvSpPr>
            <a:spLocks noGrp="1"/>
          </p:cNvSpPr>
          <p:nvPr>
            <p:ph type="title"/>
          </p:nvPr>
        </p:nvSpPr>
        <p:spPr/>
        <p:txBody>
          <a:bodyPr/>
          <a:lstStyle/>
          <a:p>
            <a:r>
              <a:rPr lang="en-US" smtClean="0">
                <a:ea typeface="ＭＳ Ｐゴシック" charset="-128"/>
                <a:cs typeface="ＭＳ Ｐゴシック" charset="-128"/>
              </a:rPr>
              <a:t>Variable scoping</a:t>
            </a:r>
          </a:p>
        </p:txBody>
      </p:sp>
      <p:sp>
        <p:nvSpPr>
          <p:cNvPr id="22531" name="Date Placeholder 2"/>
          <p:cNvSpPr>
            <a:spLocks noGrp="1"/>
          </p:cNvSpPr>
          <p:nvPr>
            <p:ph type="dt" sz="quarter" idx="10"/>
          </p:nvPr>
        </p:nvSpPr>
        <p:spPr>
          <a:noFill/>
        </p:spPr>
        <p:txBody>
          <a:bodyPr/>
          <a:lstStyle/>
          <a:p>
            <a:r>
              <a:rPr lang="en-US" smtClean="0"/>
              <a:t>© Oscar Nierstrasz</a:t>
            </a:r>
            <a:endParaRPr lang="de-CH" smtClean="0"/>
          </a:p>
        </p:txBody>
      </p:sp>
      <p:sp>
        <p:nvSpPr>
          <p:cNvPr id="22532" name="Footer Placeholder 3"/>
          <p:cNvSpPr>
            <a:spLocks noGrp="1"/>
          </p:cNvSpPr>
          <p:nvPr>
            <p:ph type="ftr" sz="quarter" idx="11"/>
          </p:nvPr>
        </p:nvSpPr>
        <p:spPr>
          <a:noFill/>
        </p:spPr>
        <p:txBody>
          <a:bodyPr/>
          <a:lstStyle/>
          <a:p>
            <a:r>
              <a:rPr lang="en-US" smtClean="0"/>
              <a:t>Code Generation</a:t>
            </a:r>
            <a:endParaRPr lang="de-CH" smtClean="0"/>
          </a:p>
        </p:txBody>
      </p:sp>
      <p:sp>
        <p:nvSpPr>
          <p:cNvPr id="22533" name="Slide Number Placeholder 4"/>
          <p:cNvSpPr>
            <a:spLocks noGrp="1"/>
          </p:cNvSpPr>
          <p:nvPr>
            <p:ph type="sldNum" sz="quarter" idx="12"/>
          </p:nvPr>
        </p:nvSpPr>
        <p:spPr>
          <a:noFill/>
        </p:spPr>
        <p:txBody>
          <a:bodyPr/>
          <a:lstStyle/>
          <a:p>
            <a:fld id="{4D2065AF-3CDC-7943-A903-CF8021D57C50}" type="slidenum">
              <a:rPr lang="de-CH" smtClean="0"/>
              <a:pPr/>
              <a:t>9</a:t>
            </a:fld>
            <a:endParaRPr lang="de-CH" sz="1400" smtClean="0">
              <a:solidFill>
                <a:srgbClr val="7E7E7E"/>
              </a:solidFill>
              <a:latin typeface="Times" charset="0"/>
            </a:endParaRPr>
          </a:p>
        </p:txBody>
      </p:sp>
      <p:sp>
        <p:nvSpPr>
          <p:cNvPr id="22534" name="TextBox 7"/>
          <p:cNvSpPr txBox="1">
            <a:spLocks noChangeArrowheads="1"/>
          </p:cNvSpPr>
          <p:nvPr/>
        </p:nvSpPr>
        <p:spPr bwMode="auto">
          <a:xfrm>
            <a:off x="457200" y="1676400"/>
            <a:ext cx="7916863" cy="461963"/>
          </a:xfrm>
          <a:prstGeom prst="rect">
            <a:avLst/>
          </a:prstGeom>
          <a:noFill/>
          <a:ln w="9525">
            <a:noFill/>
            <a:miter lim="800000"/>
            <a:headEnd/>
            <a:tailEnd/>
          </a:ln>
        </p:spPr>
        <p:txBody>
          <a:bodyPr wrap="none">
            <a:prstTxWarp prst="textNoShape">
              <a:avLst/>
            </a:prstTxWarp>
            <a:spAutoFit/>
          </a:bodyPr>
          <a:lstStyle/>
          <a:p>
            <a:r>
              <a:rPr lang="en-US" i="1"/>
              <a:t>Who sees local variables? Where can they be allocated?</a:t>
            </a:r>
          </a:p>
        </p:txBody>
      </p:sp>
      <p:sp>
        <p:nvSpPr>
          <p:cNvPr id="22535" name="TextBox 8"/>
          <p:cNvSpPr txBox="1">
            <a:spLocks noChangeArrowheads="1"/>
          </p:cNvSpPr>
          <p:nvPr/>
        </p:nvSpPr>
        <p:spPr bwMode="auto">
          <a:xfrm>
            <a:off x="457200" y="2786063"/>
            <a:ext cx="3276600" cy="1938992"/>
          </a:xfrm>
          <a:prstGeom prst="rect">
            <a:avLst/>
          </a:prstGeom>
          <a:noFill/>
          <a:ln w="9525">
            <a:solidFill>
              <a:srgbClr val="05027D"/>
            </a:solidFill>
            <a:miter lim="800000"/>
            <a:headEnd/>
            <a:tailEnd/>
          </a:ln>
        </p:spPr>
        <p:txBody>
          <a:bodyPr>
            <a:prstTxWarp prst="textNoShape">
              <a:avLst/>
            </a:prstTxWarp>
            <a:spAutoFit/>
          </a:bodyPr>
          <a:lstStyle/>
          <a:p>
            <a:pPr marL="177800" indent="-177800"/>
            <a:r>
              <a:rPr lang="en-US" b="1" i="1" dirty="0"/>
              <a:t>Downward exposure</a:t>
            </a:r>
          </a:p>
          <a:p>
            <a:pPr marL="177800" indent="-177800">
              <a:buFont typeface="Arial" charset="0"/>
              <a:buChar char="•"/>
            </a:pPr>
            <a:r>
              <a:rPr lang="en-US" dirty="0"/>
              <a:t>called procedures see my variables?</a:t>
            </a:r>
          </a:p>
          <a:p>
            <a:pPr marL="177800" indent="-177800">
              <a:buFont typeface="Arial" charset="0"/>
              <a:buChar char="•"/>
            </a:pPr>
            <a:r>
              <a:rPr lang="en-US" dirty="0"/>
              <a:t>dynamic scoping vs. lexical scoping</a:t>
            </a:r>
          </a:p>
        </p:txBody>
      </p:sp>
      <p:sp>
        <p:nvSpPr>
          <p:cNvPr id="22536" name="TextBox 9"/>
          <p:cNvSpPr txBox="1">
            <a:spLocks noChangeArrowheads="1"/>
          </p:cNvSpPr>
          <p:nvPr/>
        </p:nvSpPr>
        <p:spPr bwMode="auto">
          <a:xfrm>
            <a:off x="4267200" y="2786063"/>
            <a:ext cx="4648200" cy="1938337"/>
          </a:xfrm>
          <a:prstGeom prst="rect">
            <a:avLst/>
          </a:prstGeom>
          <a:noFill/>
          <a:ln w="9525">
            <a:solidFill>
              <a:srgbClr val="05027D"/>
            </a:solidFill>
            <a:miter lim="800000"/>
            <a:headEnd/>
            <a:tailEnd/>
          </a:ln>
        </p:spPr>
        <p:txBody>
          <a:bodyPr>
            <a:prstTxWarp prst="textNoShape">
              <a:avLst/>
            </a:prstTxWarp>
            <a:spAutoFit/>
          </a:bodyPr>
          <a:lstStyle/>
          <a:p>
            <a:pPr marL="177800" indent="-177800"/>
            <a:r>
              <a:rPr lang="en-US" b="1" i="1" dirty="0"/>
              <a:t>Upward exposure</a:t>
            </a:r>
          </a:p>
          <a:p>
            <a:pPr marL="177800" indent="-177800">
              <a:buFont typeface="Arial" charset="0"/>
              <a:buChar char="•"/>
            </a:pPr>
            <a:r>
              <a:rPr lang="en-US" dirty="0"/>
              <a:t>can I return a reference to my variables?</a:t>
            </a:r>
          </a:p>
          <a:p>
            <a:pPr marL="177800" indent="-177800">
              <a:buFont typeface="Arial" charset="0"/>
              <a:buChar char="•"/>
            </a:pPr>
            <a:r>
              <a:rPr lang="en-US" dirty="0"/>
              <a:t>functions that return functions</a:t>
            </a:r>
          </a:p>
          <a:p>
            <a:pPr marL="177800" indent="-177800">
              <a:buFont typeface="Arial" charset="0"/>
              <a:buChar char="•"/>
            </a:pPr>
            <a:r>
              <a:rPr lang="en-US" dirty="0"/>
              <a:t>continuation-passing style</a:t>
            </a:r>
          </a:p>
        </p:txBody>
      </p:sp>
      <p:sp>
        <p:nvSpPr>
          <p:cNvPr id="22537" name="TextBox 10"/>
          <p:cNvSpPr txBox="1">
            <a:spLocks noChangeArrowheads="1"/>
          </p:cNvSpPr>
          <p:nvPr/>
        </p:nvSpPr>
        <p:spPr bwMode="auto">
          <a:xfrm>
            <a:off x="762000" y="5418138"/>
            <a:ext cx="7696200" cy="830262"/>
          </a:xfrm>
          <a:prstGeom prst="rect">
            <a:avLst/>
          </a:prstGeom>
          <a:solidFill>
            <a:srgbClr val="F4F3A1"/>
          </a:solidFill>
          <a:ln w="9525">
            <a:noFill/>
            <a:miter lim="800000"/>
            <a:headEnd/>
            <a:tailEnd/>
          </a:ln>
        </p:spPr>
        <p:txBody>
          <a:bodyPr>
            <a:prstTxWarp prst="textNoShape">
              <a:avLst/>
            </a:prstTxWarp>
            <a:spAutoFit/>
          </a:bodyPr>
          <a:lstStyle/>
          <a:p>
            <a:r>
              <a:rPr lang="en-US" i="1">
                <a:solidFill>
                  <a:schemeClr val="accent2"/>
                </a:solidFill>
              </a:rPr>
              <a:t>Only with downward exposure can the compiler allocate local variables in frames on the run-time stack.</a:t>
            </a:r>
          </a:p>
        </p:txBody>
      </p:sp>
    </p:spTree>
  </p:cSld>
  <p:clrMapOvr>
    <a:masterClrMapping/>
  </p:clrMapOvr>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65"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2273</TotalTime>
  <Words>3698</Words>
  <Application>Microsoft Macintosh PowerPoint</Application>
  <PresentationFormat>On-screen Show (4:3)</PresentationFormat>
  <Paragraphs>668</Paragraphs>
  <Slides>42</Slides>
  <Notes>23</Notes>
  <HiddenSlides>0</HiddenSlides>
  <MMClips>0</MMClips>
  <ScaleCrop>false</ScaleCrop>
  <HeadingPairs>
    <vt:vector size="4" baseType="variant">
      <vt:variant>
        <vt:lpstr>Design Template</vt:lpstr>
      </vt:variant>
      <vt:variant>
        <vt:i4>1</vt:i4>
      </vt:variant>
      <vt:variant>
        <vt:lpstr>Slide Titles</vt:lpstr>
      </vt:variant>
      <vt:variant>
        <vt:i4>42</vt:i4>
      </vt:variant>
    </vt:vector>
  </HeadingPairs>
  <TitlesOfParts>
    <vt:vector size="43" baseType="lpstr">
      <vt:lpstr>UB_Screen</vt:lpstr>
      <vt:lpstr>8. Code Generation </vt:lpstr>
      <vt:lpstr>Roadmap</vt:lpstr>
      <vt:lpstr>Roadmap</vt:lpstr>
      <vt:lpstr>Runtime organization</vt:lpstr>
      <vt:lpstr>The procedure abstraction</vt:lpstr>
      <vt:lpstr>Procedure linkages</vt:lpstr>
      <vt:lpstr>Procedure linkage contract</vt:lpstr>
      <vt:lpstr>Typical run-time storage organization</vt:lpstr>
      <vt:lpstr>Variable scoping</vt:lpstr>
      <vt:lpstr>Storage classes</vt:lpstr>
      <vt:lpstr>Access to non-local data</vt:lpstr>
      <vt:lpstr>Roadmap</vt:lpstr>
      <vt:lpstr>Calls: Saving and restoring registers</vt:lpstr>
      <vt:lpstr>Call/return (callee saves)</vt:lpstr>
      <vt:lpstr>MIPS registers</vt:lpstr>
      <vt:lpstr>MIPS procedure call convention</vt:lpstr>
      <vt:lpstr>MIPS procedure call convention</vt:lpstr>
      <vt:lpstr>MIPS procedure call convention</vt:lpstr>
      <vt:lpstr>MIPS procedure call convention</vt:lpstr>
      <vt:lpstr>Roadmap</vt:lpstr>
      <vt:lpstr>Instruction selection</vt:lpstr>
      <vt:lpstr>Register and temporary allocation</vt:lpstr>
      <vt:lpstr>IR tree patterns</vt:lpstr>
      <vt:lpstr>MIPS tree patterns (example)</vt:lpstr>
      <vt:lpstr>Optimal tiling</vt:lpstr>
      <vt:lpstr>Optimum tiling</vt:lpstr>
      <vt:lpstr>Roadmap</vt:lpstr>
      <vt:lpstr>Register allocation</vt:lpstr>
      <vt:lpstr>Liveness analysis</vt:lpstr>
      <vt:lpstr>Control flow analysis</vt:lpstr>
      <vt:lpstr>Liveness</vt:lpstr>
      <vt:lpstr>Roadmap</vt:lpstr>
      <vt:lpstr>The visitor</vt:lpstr>
      <vt:lpstr>Bytecode generation with BCEL</vt:lpstr>
      <vt:lpstr>Invoking print methods</vt:lpstr>
      <vt:lpstr>Binary operators</vt:lpstr>
      <vt:lpstr>Variables</vt:lpstr>
      <vt:lpstr>Code generation</vt:lpstr>
      <vt:lpstr>Generated class files</vt:lpstr>
      <vt:lpstr>What you should know!</vt:lpstr>
      <vt:lpstr>Can you answer these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243</cp:revision>
  <cp:lastPrinted>2005-04-07T14:31:46Z</cp:lastPrinted>
  <dcterms:created xsi:type="dcterms:W3CDTF">2011-04-14T09:20:06Z</dcterms:created>
  <dcterms:modified xsi:type="dcterms:W3CDTF">2011-04-14T10:21:37Z</dcterms:modified>
</cp:coreProperties>
</file>