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notesSlides/notesSlide45.xml" ContentType="application/vnd.openxmlformats-officedocument.presentationml.notes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notesSlides/notesSlide44.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notesSlides/notesSlide43.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notesSlides/notesSlide42.xml" ContentType="application/vnd.openxmlformats-officedocument.presentationml.notesSlid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7"/>
  </p:notesMasterIdLst>
  <p:handoutMasterIdLst>
    <p:handoutMasterId r:id="rId4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0" r:id="rId44"/>
    <p:sldId id="301" r:id="rId45"/>
    <p:sldId id="302" r:id="rId4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259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C29BDCF7-A956-324D-B461-61388C1A2D4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D612ED65-3737-F840-83D4-79C9F8FB055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1026"/>
          <p:cNvSpPr>
            <a:spLocks noGrp="1" noRot="1" noChangeAspect="1" noChangeArrowheads="1" noTextEdit="1"/>
          </p:cNvSpPr>
          <p:nvPr>
            <p:ph type="sldImg"/>
          </p:nvPr>
        </p:nvSpPr>
        <p:spPr>
          <a:ln/>
        </p:spPr>
      </p:sp>
      <p:sp>
        <p:nvSpPr>
          <p:cNvPr id="29699"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026"/>
          <p:cNvSpPr>
            <a:spLocks noGrp="1" noRot="1" noChangeAspect="1" noChangeArrowheads="1" noTextEdit="1"/>
          </p:cNvSpPr>
          <p:nvPr>
            <p:ph type="sldImg"/>
          </p:nvPr>
        </p:nvSpPr>
        <p:spPr>
          <a:ln/>
        </p:spPr>
      </p:sp>
      <p:sp>
        <p:nvSpPr>
          <p:cNvPr id="35843"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r>
              <a:rPr lang="en-US"/>
              <a:t>Pressman p 566</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a:lstStyle/>
          <a:p>
            <a:r>
              <a:rPr lang="en-US"/>
              <a:t>Pressman pp 570-574</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a:lstStyle/>
          <a:p>
            <a:r>
              <a:rPr lang="en-US"/>
              <a:t>Sommerville p 618</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ln>
        </p:spPr>
        <p:txBody>
          <a:bodyPr/>
          <a:lstStyle/>
          <a:p>
            <a:r>
              <a:rPr lang="en-US"/>
              <a:t>Pressman ch 17; Sommerville ch 30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32137463-B36D-364C-8A5F-8097D677F366}"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F8CE7074-04D7-6346-B56B-E808FF42B5E7}"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6FBD2C82-E4E1-2841-978B-A8CC6BD38E5D}"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B3599EF9-A39F-9043-B490-E718EE1A14F9}"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81E4A31A-5437-5A4A-B69C-66F231C47AE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r>
              <a:rPr lang="de-CH"/>
              <a:t>© Oscar Nierstrasz</a:t>
            </a:r>
          </a:p>
        </p:txBody>
      </p:sp>
      <p:sp>
        <p:nvSpPr>
          <p:cNvPr id="5" name="Footer Placeholder 4"/>
          <p:cNvSpPr>
            <a:spLocks noGrp="1"/>
          </p:cNvSpPr>
          <p:nvPr>
            <p:ph type="ftr" sz="quarter" idx="11"/>
          </p:nvPr>
        </p:nvSpPr>
        <p:spPr/>
        <p:txBody>
          <a:bodyPr/>
          <a:lstStyle>
            <a:lvl1pPr>
              <a:defRPr/>
            </a:lvl1pPr>
          </a:lstStyle>
          <a:p>
            <a:pPr>
              <a:defRPr/>
            </a:pPr>
            <a:r>
              <a:rPr lang="de-CH"/>
              <a:t>ESE — Software Quality</a:t>
            </a:r>
          </a:p>
        </p:txBody>
      </p:sp>
      <p:sp>
        <p:nvSpPr>
          <p:cNvPr id="6" name="Slide Number Placeholder 5"/>
          <p:cNvSpPr>
            <a:spLocks noGrp="1"/>
          </p:cNvSpPr>
          <p:nvPr>
            <p:ph type="sldNum" sz="quarter" idx="12"/>
          </p:nvPr>
        </p:nvSpPr>
        <p:spPr/>
        <p:txBody>
          <a:bodyPr/>
          <a:lstStyle>
            <a:lvl1pPr>
              <a:defRPr smtClean="0"/>
            </a:lvl1pPr>
          </a:lstStyle>
          <a:p>
            <a:pPr>
              <a:defRPr/>
            </a:pPr>
            <a:r>
              <a:rPr lang="de-CH"/>
              <a:t>ESE 11.</a:t>
            </a:r>
            <a:fld id="{829BD0A2-B984-D044-BF27-9C63B71C280C}"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FCABC700-776E-0641-ADB2-07917CD7816B}"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2" r:id="rId3"/>
    <p:sldLayoutId id="2147483723" r:id="rId4"/>
    <p:sldLayoutId id="2147483724" r:id="rId5"/>
    <p:sldLayoutId id="214748372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11. Software </a:t>
            </a:r>
            <a:r>
              <a:rPr lang="en-US" b="1" dirty="0" smtClean="0"/>
              <a:t>Quality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a:latin typeface="Helvetica" charset="0"/>
              </a:rPr>
              <a:t>ESE — Software Quality</a:t>
            </a:r>
          </a:p>
        </p:txBody>
      </p:sp>
      <p:sp>
        <p:nvSpPr>
          <p:cNvPr id="28676" name="Slide Number Placeholder 5"/>
          <p:cNvSpPr>
            <a:spLocks noGrp="1"/>
          </p:cNvSpPr>
          <p:nvPr>
            <p:ph type="sldNum" sz="quarter" idx="12"/>
          </p:nvPr>
        </p:nvSpPr>
        <p:spPr>
          <a:noFill/>
        </p:spPr>
        <p:txBody>
          <a:bodyPr/>
          <a:lstStyle/>
          <a:p>
            <a:r>
              <a:rPr lang="de-CH">
                <a:latin typeface="Helvetica" charset="0"/>
              </a:rPr>
              <a:t>ESE 11.</a:t>
            </a:r>
            <a:fld id="{1C705E1B-5671-1440-BF4C-811A5B1002D9}" type="slidenum">
              <a:rPr lang="de-CH">
                <a:latin typeface="Helvetica" charset="0"/>
              </a:rPr>
              <a:pPr/>
              <a:t>10</a:t>
            </a:fld>
            <a:endParaRPr lang="de-CH" sz="1400">
              <a:solidFill>
                <a:srgbClr val="7E7E7E"/>
              </a:solidFill>
              <a:latin typeface="Times" charset="0"/>
            </a:endParaRPr>
          </a:p>
        </p:txBody>
      </p:sp>
      <p:sp>
        <p:nvSpPr>
          <p:cNvPr id="28677" name="Rectangle 2"/>
          <p:cNvSpPr>
            <a:spLocks noGrp="1" noChangeArrowheads="1"/>
          </p:cNvSpPr>
          <p:nvPr>
            <p:ph type="title"/>
          </p:nvPr>
        </p:nvSpPr>
        <p:spPr/>
        <p:txBody>
          <a:bodyPr/>
          <a:lstStyle/>
          <a:p>
            <a:r>
              <a:rPr lang="en-US"/>
              <a:t>Quality Attributes ...</a:t>
            </a:r>
          </a:p>
        </p:txBody>
      </p:sp>
      <p:sp>
        <p:nvSpPr>
          <p:cNvPr id="28678"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i="1">
                <a:solidFill>
                  <a:srgbClr val="7F0101"/>
                </a:solidFill>
              </a:rPr>
              <a:t>Quality attributes can be external or internal.</a:t>
            </a:r>
          </a:p>
          <a:p>
            <a:pPr marL="342900" indent="-342900">
              <a:lnSpc>
                <a:spcPct val="90000"/>
              </a:lnSpc>
              <a:buFont typeface="Helvetica CE" pitchFamily="-105" charset="0"/>
              <a:buNone/>
            </a:pPr>
            <a:endParaRPr lang="en-US"/>
          </a:p>
          <a:p>
            <a:pPr marL="342900" indent="-342900">
              <a:lnSpc>
                <a:spcPct val="90000"/>
              </a:lnSpc>
            </a:pPr>
            <a:r>
              <a:rPr lang="en-US" sz="2000" b="1" i="1"/>
              <a:t>External:</a:t>
            </a:r>
            <a:r>
              <a:rPr lang="en-US" sz="2000"/>
              <a:t> Derived from the relationship between the environment and the system (or the process). (To derive, the system or process must run) </a:t>
            </a:r>
          </a:p>
          <a:p>
            <a:pPr marL="742950" lvl="1" indent="-285750">
              <a:lnSpc>
                <a:spcPct val="90000"/>
              </a:lnSpc>
            </a:pPr>
            <a:r>
              <a:rPr lang="en-US" sz="1800"/>
              <a:t>e.g. Reliability, Robustness</a:t>
            </a:r>
          </a:p>
          <a:p>
            <a:pPr marL="742950" lvl="1" indent="-285750">
              <a:lnSpc>
                <a:spcPct val="90000"/>
              </a:lnSpc>
            </a:pPr>
            <a:endParaRPr lang="en-US" sz="1800"/>
          </a:p>
          <a:p>
            <a:pPr marL="342900" indent="-342900">
              <a:lnSpc>
                <a:spcPct val="90000"/>
              </a:lnSpc>
            </a:pPr>
            <a:r>
              <a:rPr lang="en-US" sz="2000" b="1" i="1"/>
              <a:t>Internal:</a:t>
            </a:r>
            <a:r>
              <a:rPr lang="en-US" sz="2000"/>
              <a:t> Derived immediately from the product or process description (To derive, it is sufficient to have the description)</a:t>
            </a:r>
          </a:p>
          <a:p>
            <a:pPr marL="742950" lvl="1" indent="-285750">
              <a:lnSpc>
                <a:spcPct val="90000"/>
              </a:lnSpc>
            </a:pPr>
            <a:r>
              <a:rPr lang="en-US" sz="1800"/>
              <a:t>Underlying assumption: internal quality leads to external quality (cfr. metaphor manufacturing lines)</a:t>
            </a:r>
          </a:p>
          <a:p>
            <a:pPr marL="742950" lvl="1" indent="-285750">
              <a:lnSpc>
                <a:spcPct val="90000"/>
              </a:lnSpc>
            </a:pPr>
            <a:r>
              <a:rPr lang="en-US" sz="1800"/>
              <a:t>e.g. Efficiency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de-CH">
                <a:latin typeface="Helvetica" charset="0"/>
              </a:rPr>
              <a:t>© Oscar Nierstrasz</a:t>
            </a:r>
          </a:p>
        </p:txBody>
      </p:sp>
      <p:sp>
        <p:nvSpPr>
          <p:cNvPr id="30723" name="Footer Placeholder 4"/>
          <p:cNvSpPr>
            <a:spLocks noGrp="1"/>
          </p:cNvSpPr>
          <p:nvPr>
            <p:ph type="ftr" sz="quarter" idx="11"/>
          </p:nvPr>
        </p:nvSpPr>
        <p:spPr>
          <a:noFill/>
        </p:spPr>
        <p:txBody>
          <a:bodyPr/>
          <a:lstStyle/>
          <a:p>
            <a:r>
              <a:rPr lang="de-CH">
                <a:latin typeface="Helvetica" charset="0"/>
              </a:rPr>
              <a:t>ESE — Software Quality</a:t>
            </a:r>
          </a:p>
        </p:txBody>
      </p:sp>
      <p:sp>
        <p:nvSpPr>
          <p:cNvPr id="30724" name="Slide Number Placeholder 5"/>
          <p:cNvSpPr>
            <a:spLocks noGrp="1"/>
          </p:cNvSpPr>
          <p:nvPr>
            <p:ph type="sldNum" sz="quarter" idx="12"/>
          </p:nvPr>
        </p:nvSpPr>
        <p:spPr>
          <a:noFill/>
        </p:spPr>
        <p:txBody>
          <a:bodyPr/>
          <a:lstStyle/>
          <a:p>
            <a:r>
              <a:rPr lang="de-CH">
                <a:latin typeface="Helvetica" charset="0"/>
              </a:rPr>
              <a:t>ESE 11.</a:t>
            </a:r>
            <a:fld id="{B4ABB99E-BC03-6443-9F29-24E52C621120}" type="slidenum">
              <a:rPr lang="de-CH">
                <a:latin typeface="Helvetica" charset="0"/>
              </a:rPr>
              <a:pPr/>
              <a:t>11</a:t>
            </a:fld>
            <a:endParaRPr lang="de-CH" sz="1400">
              <a:solidFill>
                <a:srgbClr val="7E7E7E"/>
              </a:solidFill>
              <a:latin typeface="Times" charset="0"/>
            </a:endParaRPr>
          </a:p>
        </p:txBody>
      </p:sp>
      <p:sp>
        <p:nvSpPr>
          <p:cNvPr id="30725" name="Rectangle 2"/>
          <p:cNvSpPr>
            <a:spLocks noGrp="1" noChangeArrowheads="1"/>
          </p:cNvSpPr>
          <p:nvPr>
            <p:ph type="title"/>
          </p:nvPr>
        </p:nvSpPr>
        <p:spPr/>
        <p:txBody>
          <a:bodyPr/>
          <a:lstStyle/>
          <a:p>
            <a:r>
              <a:rPr lang="en-US"/>
              <a:t>Correctness, Reliability, Robustness</a:t>
            </a:r>
          </a:p>
        </p:txBody>
      </p:sp>
      <p:sp>
        <p:nvSpPr>
          <p:cNvPr id="30726"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1800" b="1" i="1"/>
              <a:t>Correctness</a:t>
            </a:r>
            <a:endParaRPr lang="en-US" sz="1800"/>
          </a:p>
          <a:p>
            <a:pPr marL="342900" indent="-342900">
              <a:lnSpc>
                <a:spcPct val="90000"/>
              </a:lnSpc>
            </a:pPr>
            <a:r>
              <a:rPr lang="en-US" sz="1800"/>
              <a:t>A system is </a:t>
            </a:r>
            <a:r>
              <a:rPr lang="en-US" sz="1800" u="sng"/>
              <a:t>correct</a:t>
            </a:r>
            <a:r>
              <a:rPr lang="en-US" sz="1800"/>
              <a:t> if it </a:t>
            </a:r>
            <a:r>
              <a:rPr lang="en-US" sz="1800" i="1">
                <a:solidFill>
                  <a:srgbClr val="7F0101"/>
                </a:solidFill>
              </a:rPr>
              <a:t>behaves according to its specification</a:t>
            </a:r>
            <a:endParaRPr lang="en-US" sz="1800"/>
          </a:p>
          <a:p>
            <a:pPr marL="742950" lvl="1" indent="-285750">
              <a:lnSpc>
                <a:spcPct val="90000"/>
              </a:lnSpc>
            </a:pPr>
            <a:r>
              <a:rPr lang="en-US" sz="1600"/>
              <a:t>An </a:t>
            </a:r>
            <a:r>
              <a:rPr lang="en-US" sz="1600" i="1">
                <a:solidFill>
                  <a:srgbClr val="7F0101"/>
                </a:solidFill>
              </a:rPr>
              <a:t>absolute property</a:t>
            </a:r>
            <a:r>
              <a:rPr lang="en-US" sz="1600"/>
              <a:t> (i.e., a system cannot be “almost correct”)</a:t>
            </a:r>
          </a:p>
          <a:p>
            <a:pPr marL="742950" lvl="1" indent="-285750">
              <a:lnSpc>
                <a:spcPct val="90000"/>
              </a:lnSpc>
            </a:pPr>
            <a:r>
              <a:rPr lang="en-US" sz="1600"/>
              <a:t>... in theory and practice </a:t>
            </a:r>
            <a:r>
              <a:rPr lang="en-US" sz="1600" i="1">
                <a:solidFill>
                  <a:srgbClr val="7F0101"/>
                </a:solidFill>
              </a:rPr>
              <a:t>undecidable</a:t>
            </a:r>
            <a:endParaRPr lang="en-US" sz="1600"/>
          </a:p>
          <a:p>
            <a:pPr marL="342900" indent="-342900">
              <a:lnSpc>
                <a:spcPct val="90000"/>
              </a:lnSpc>
              <a:buFont typeface="Helvetica CE" pitchFamily="-105" charset="0"/>
              <a:buNone/>
            </a:pPr>
            <a:endParaRPr lang="en-US" sz="1800" b="1" i="1"/>
          </a:p>
          <a:p>
            <a:pPr marL="342900" indent="-342900">
              <a:lnSpc>
                <a:spcPct val="90000"/>
              </a:lnSpc>
              <a:buFont typeface="Helvetica CE" pitchFamily="-105" charset="0"/>
              <a:buNone/>
            </a:pPr>
            <a:r>
              <a:rPr lang="en-US" sz="1800" b="1" i="1"/>
              <a:t>Reliability</a:t>
            </a:r>
            <a:endParaRPr lang="en-US" sz="1800"/>
          </a:p>
          <a:p>
            <a:pPr marL="342900" indent="-342900">
              <a:lnSpc>
                <a:spcPct val="90000"/>
              </a:lnSpc>
            </a:pPr>
            <a:r>
              <a:rPr lang="en-US" sz="1800"/>
              <a:t>The user may rely on the system behaving properly</a:t>
            </a:r>
          </a:p>
          <a:p>
            <a:pPr marL="342900" indent="-342900">
              <a:lnSpc>
                <a:spcPct val="90000"/>
              </a:lnSpc>
            </a:pPr>
            <a:r>
              <a:rPr lang="en-US" sz="1800" u="sng"/>
              <a:t>Reliability</a:t>
            </a:r>
            <a:r>
              <a:rPr lang="en-US" sz="1800"/>
              <a:t> is the </a:t>
            </a:r>
            <a:r>
              <a:rPr lang="en-US" sz="1800" i="1">
                <a:solidFill>
                  <a:srgbClr val="7F0101"/>
                </a:solidFill>
              </a:rPr>
              <a:t>probability</a:t>
            </a:r>
            <a:r>
              <a:rPr lang="en-US" sz="1800"/>
              <a:t> that the system will operate as expected over a specified interval</a:t>
            </a:r>
          </a:p>
          <a:p>
            <a:pPr marL="742950" lvl="1" indent="-285750">
              <a:lnSpc>
                <a:spcPct val="90000"/>
              </a:lnSpc>
            </a:pPr>
            <a:r>
              <a:rPr lang="en-US" sz="1600"/>
              <a:t>A </a:t>
            </a:r>
            <a:r>
              <a:rPr lang="en-US" sz="1600" i="1">
                <a:solidFill>
                  <a:srgbClr val="7F0101"/>
                </a:solidFill>
              </a:rPr>
              <a:t>relative property</a:t>
            </a:r>
            <a:r>
              <a:rPr lang="en-US" sz="1600"/>
              <a:t> (a system has a mean time between failure of 3 weeks)</a:t>
            </a:r>
          </a:p>
          <a:p>
            <a:pPr marL="342900" indent="-342900">
              <a:lnSpc>
                <a:spcPct val="90000"/>
              </a:lnSpc>
              <a:buFont typeface="Helvetica CE" pitchFamily="-105" charset="0"/>
              <a:buNone/>
            </a:pPr>
            <a:endParaRPr lang="en-US" sz="1800" b="1" i="1"/>
          </a:p>
          <a:p>
            <a:pPr marL="342900" indent="-342900">
              <a:lnSpc>
                <a:spcPct val="90000"/>
              </a:lnSpc>
              <a:buFont typeface="Helvetica CE" pitchFamily="-105" charset="0"/>
              <a:buNone/>
            </a:pPr>
            <a:r>
              <a:rPr lang="en-US" sz="1800" b="1" i="1"/>
              <a:t>Robustness</a:t>
            </a:r>
            <a:endParaRPr lang="en-US" sz="1800"/>
          </a:p>
          <a:p>
            <a:pPr marL="342900" indent="-342900">
              <a:lnSpc>
                <a:spcPct val="90000"/>
              </a:lnSpc>
            </a:pPr>
            <a:r>
              <a:rPr lang="en-US" sz="1800"/>
              <a:t>A system is </a:t>
            </a:r>
            <a:r>
              <a:rPr lang="en-US" sz="1800" u="sng"/>
              <a:t>robust</a:t>
            </a:r>
            <a:r>
              <a:rPr lang="en-US" sz="1800"/>
              <a:t> if it behaves reasonably </a:t>
            </a:r>
            <a:r>
              <a:rPr lang="en-US" sz="1800" i="1"/>
              <a:t>even in circumstances that were not specified</a:t>
            </a:r>
            <a:endParaRPr lang="en-US" sz="1800"/>
          </a:p>
          <a:p>
            <a:pPr marL="342900" indent="-342900">
              <a:lnSpc>
                <a:spcPct val="90000"/>
              </a:lnSpc>
            </a:pPr>
            <a:r>
              <a:rPr lang="en-US" sz="1800"/>
              <a:t>A </a:t>
            </a:r>
            <a:r>
              <a:rPr lang="en-US" sz="1800" i="1">
                <a:solidFill>
                  <a:srgbClr val="7F0101"/>
                </a:solidFill>
              </a:rPr>
              <a:t>vague property</a:t>
            </a:r>
            <a:r>
              <a:rPr lang="en-US" sz="1800"/>
              <a:t> (once you specify the abnormal circumstances they become part of the requirements)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de-CH">
                <a:latin typeface="Helvetica" charset="0"/>
              </a:rPr>
              <a:t>© Oscar Nierstrasz</a:t>
            </a:r>
          </a:p>
        </p:txBody>
      </p:sp>
      <p:sp>
        <p:nvSpPr>
          <p:cNvPr id="32771" name="Footer Placeholder 4"/>
          <p:cNvSpPr>
            <a:spLocks noGrp="1"/>
          </p:cNvSpPr>
          <p:nvPr>
            <p:ph type="ftr" sz="quarter" idx="11"/>
          </p:nvPr>
        </p:nvSpPr>
        <p:spPr>
          <a:noFill/>
        </p:spPr>
        <p:txBody>
          <a:bodyPr/>
          <a:lstStyle/>
          <a:p>
            <a:r>
              <a:rPr lang="de-CH">
                <a:latin typeface="Helvetica" charset="0"/>
              </a:rPr>
              <a:t>ESE — Software Quality</a:t>
            </a:r>
          </a:p>
        </p:txBody>
      </p:sp>
      <p:sp>
        <p:nvSpPr>
          <p:cNvPr id="32772" name="Slide Number Placeholder 5"/>
          <p:cNvSpPr>
            <a:spLocks noGrp="1"/>
          </p:cNvSpPr>
          <p:nvPr>
            <p:ph type="sldNum" sz="quarter" idx="12"/>
          </p:nvPr>
        </p:nvSpPr>
        <p:spPr>
          <a:noFill/>
        </p:spPr>
        <p:txBody>
          <a:bodyPr/>
          <a:lstStyle/>
          <a:p>
            <a:r>
              <a:rPr lang="de-CH">
                <a:latin typeface="Helvetica" charset="0"/>
              </a:rPr>
              <a:t>ESE 11.</a:t>
            </a:r>
            <a:fld id="{85E271E5-D2DE-784F-8506-6B0B47837F94}" type="slidenum">
              <a:rPr lang="de-CH">
                <a:latin typeface="Helvetica" charset="0"/>
              </a:rPr>
              <a:pPr/>
              <a:t>12</a:t>
            </a:fld>
            <a:endParaRPr lang="de-CH" sz="1400">
              <a:solidFill>
                <a:srgbClr val="7E7E7E"/>
              </a:solidFill>
              <a:latin typeface="Times" charset="0"/>
            </a:endParaRPr>
          </a:p>
        </p:txBody>
      </p:sp>
      <p:sp>
        <p:nvSpPr>
          <p:cNvPr id="32773" name="Rectangle 2"/>
          <p:cNvSpPr>
            <a:spLocks noGrp="1" noChangeArrowheads="1"/>
          </p:cNvSpPr>
          <p:nvPr>
            <p:ph type="title"/>
          </p:nvPr>
        </p:nvSpPr>
        <p:spPr/>
        <p:txBody>
          <a:bodyPr/>
          <a:lstStyle/>
          <a:p>
            <a:r>
              <a:rPr lang="en-US"/>
              <a:t>Efficiency, Usability</a:t>
            </a:r>
          </a:p>
        </p:txBody>
      </p:sp>
      <p:sp>
        <p:nvSpPr>
          <p:cNvPr id="32774" name="Rectangle 3"/>
          <p:cNvSpPr>
            <a:spLocks noGrp="1" noChangeArrowheads="1"/>
          </p:cNvSpPr>
          <p:nvPr>
            <p:ph type="body" idx="1"/>
          </p:nvPr>
        </p:nvSpPr>
        <p:spPr/>
        <p:txBody>
          <a:bodyPr/>
          <a:lstStyle/>
          <a:p>
            <a:pPr marL="342900" indent="-342900">
              <a:buFont typeface="Helvetica CE" pitchFamily="-105" charset="0"/>
              <a:buNone/>
            </a:pPr>
            <a:r>
              <a:rPr lang="en-US" sz="2000" b="1" i="1"/>
              <a:t>Efficiency </a:t>
            </a:r>
            <a:r>
              <a:rPr lang="en-US" sz="2000"/>
              <a:t>(Performance)</a:t>
            </a:r>
          </a:p>
          <a:p>
            <a:pPr marL="342900" indent="-342900"/>
            <a:r>
              <a:rPr lang="en-US" sz="2000" i="1">
                <a:solidFill>
                  <a:srgbClr val="7F0101"/>
                </a:solidFill>
              </a:rPr>
              <a:t>Use of resources</a:t>
            </a:r>
            <a:r>
              <a:rPr lang="en-US" sz="2000"/>
              <a:t> such as computing time, memory</a:t>
            </a:r>
          </a:p>
          <a:p>
            <a:pPr marL="742950" lvl="1" indent="-285750"/>
            <a:r>
              <a:rPr lang="en-US" sz="1800"/>
              <a:t>Affects user-friendliness and scalability</a:t>
            </a:r>
          </a:p>
          <a:p>
            <a:pPr marL="742950" lvl="1" indent="-285750"/>
            <a:r>
              <a:rPr lang="en-US" sz="1800"/>
              <a:t>Hardware technology changes fast!</a:t>
            </a:r>
          </a:p>
          <a:p>
            <a:pPr marL="742950" lvl="1" indent="-285750"/>
            <a:r>
              <a:rPr lang="en-US" sz="1800" i="1">
                <a:solidFill>
                  <a:srgbClr val="7F0101"/>
                </a:solidFill>
              </a:rPr>
              <a:t>First do it, then do it right, then do it fast</a:t>
            </a:r>
          </a:p>
          <a:p>
            <a:pPr marL="342900" indent="-342900"/>
            <a:endParaRPr lang="en-US" sz="2000"/>
          </a:p>
          <a:p>
            <a:pPr marL="342900" indent="-342900"/>
            <a:r>
              <a:rPr lang="en-US" sz="2000"/>
              <a:t>For process, resources are manpower, time and money</a:t>
            </a:r>
          </a:p>
          <a:p>
            <a:pPr marL="742950" lvl="1" indent="-285750"/>
            <a:r>
              <a:rPr lang="en-US" sz="1800"/>
              <a:t>relates to the “productivity” of a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a:latin typeface="Helvetica" charset="0"/>
              </a:rPr>
              <a:t>ESE — Software Quality</a:t>
            </a:r>
          </a:p>
        </p:txBody>
      </p:sp>
      <p:sp>
        <p:nvSpPr>
          <p:cNvPr id="34820" name="Slide Number Placeholder 5"/>
          <p:cNvSpPr>
            <a:spLocks noGrp="1"/>
          </p:cNvSpPr>
          <p:nvPr>
            <p:ph type="sldNum" sz="quarter" idx="12"/>
          </p:nvPr>
        </p:nvSpPr>
        <p:spPr>
          <a:noFill/>
        </p:spPr>
        <p:txBody>
          <a:bodyPr/>
          <a:lstStyle/>
          <a:p>
            <a:r>
              <a:rPr lang="de-CH">
                <a:latin typeface="Helvetica" charset="0"/>
              </a:rPr>
              <a:t>ESE 11.</a:t>
            </a:r>
            <a:fld id="{1DB868E5-67B3-F441-89C5-99A1E4FA7EDB}" type="slidenum">
              <a:rPr lang="de-CH">
                <a:latin typeface="Helvetica" charset="0"/>
              </a:rPr>
              <a:pPr/>
              <a:t>13</a:t>
            </a:fld>
            <a:endParaRPr lang="de-CH" sz="1400">
              <a:solidFill>
                <a:srgbClr val="7E7E7E"/>
              </a:solidFill>
              <a:latin typeface="Times" charset="0"/>
            </a:endParaRPr>
          </a:p>
        </p:txBody>
      </p:sp>
      <p:sp>
        <p:nvSpPr>
          <p:cNvPr id="34821" name="Rectangle 2"/>
          <p:cNvSpPr>
            <a:spLocks noGrp="1" noChangeArrowheads="1"/>
          </p:cNvSpPr>
          <p:nvPr>
            <p:ph type="title"/>
          </p:nvPr>
        </p:nvSpPr>
        <p:spPr/>
        <p:txBody>
          <a:bodyPr/>
          <a:lstStyle/>
          <a:p>
            <a:r>
              <a:rPr lang="en-US"/>
              <a:t>Efficiency, Usability ...</a:t>
            </a:r>
          </a:p>
        </p:txBody>
      </p:sp>
      <p:sp>
        <p:nvSpPr>
          <p:cNvPr id="34822" name="Rectangle 3"/>
          <p:cNvSpPr>
            <a:spLocks noGrp="1" noChangeArrowheads="1"/>
          </p:cNvSpPr>
          <p:nvPr>
            <p:ph type="body" idx="1"/>
          </p:nvPr>
        </p:nvSpPr>
        <p:spPr/>
        <p:txBody>
          <a:bodyPr/>
          <a:lstStyle/>
          <a:p>
            <a:pPr marL="342900" indent="-342900">
              <a:buFont typeface="Helvetica CE" pitchFamily="-105" charset="0"/>
              <a:buNone/>
            </a:pPr>
            <a:r>
              <a:rPr lang="en-US" sz="2000" b="1" i="1"/>
              <a:t>Usability </a:t>
            </a:r>
            <a:r>
              <a:rPr lang="en-US" sz="2000"/>
              <a:t>(User Friendliness, Human Factors)</a:t>
            </a:r>
          </a:p>
          <a:p>
            <a:pPr marL="342900" indent="-342900"/>
            <a:endParaRPr lang="en-US" sz="2000"/>
          </a:p>
          <a:p>
            <a:pPr marL="342900" indent="-342900"/>
            <a:r>
              <a:rPr lang="en-US" sz="2000"/>
              <a:t>The </a:t>
            </a:r>
            <a:r>
              <a:rPr lang="en-US" sz="2000" i="1">
                <a:solidFill>
                  <a:srgbClr val="7F0101"/>
                </a:solidFill>
              </a:rPr>
              <a:t>degree</a:t>
            </a:r>
            <a:r>
              <a:rPr lang="en-US" sz="2000"/>
              <a:t> to which the human users find the system (process) </a:t>
            </a:r>
            <a:r>
              <a:rPr lang="en-US" sz="2000" i="1">
                <a:solidFill>
                  <a:srgbClr val="7F0101"/>
                </a:solidFill>
              </a:rPr>
              <a:t>both “easy to use” and useful</a:t>
            </a:r>
          </a:p>
          <a:p>
            <a:pPr marL="742950" lvl="1" indent="-285750"/>
            <a:r>
              <a:rPr lang="en-US" sz="1800"/>
              <a:t>Depends a lot on the target audience (novices vs. experts)</a:t>
            </a:r>
          </a:p>
          <a:p>
            <a:pPr marL="742950" lvl="1" indent="-285750"/>
            <a:r>
              <a:rPr lang="en-US" sz="1800"/>
              <a:t>Often a system has various kinds of users (end-users, operators, installers)</a:t>
            </a:r>
          </a:p>
          <a:p>
            <a:pPr marL="742950" lvl="1" indent="-285750"/>
            <a:r>
              <a:rPr lang="en-US" sz="1800"/>
              <a:t>Typically expressed in “amount of time to learn the system”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a:latin typeface="Helvetica" charset="0"/>
              </a:rPr>
              <a:t>ESE — Software Quality</a:t>
            </a:r>
          </a:p>
        </p:txBody>
      </p:sp>
      <p:sp>
        <p:nvSpPr>
          <p:cNvPr id="36868" name="Slide Number Placeholder 5"/>
          <p:cNvSpPr>
            <a:spLocks noGrp="1"/>
          </p:cNvSpPr>
          <p:nvPr>
            <p:ph type="sldNum" sz="quarter" idx="12"/>
          </p:nvPr>
        </p:nvSpPr>
        <p:spPr>
          <a:noFill/>
        </p:spPr>
        <p:txBody>
          <a:bodyPr/>
          <a:lstStyle/>
          <a:p>
            <a:r>
              <a:rPr lang="de-CH">
                <a:latin typeface="Helvetica" charset="0"/>
              </a:rPr>
              <a:t>ESE 11.</a:t>
            </a:r>
            <a:fld id="{E1A4B030-A81D-D04D-A209-5B9D5293C07A}" type="slidenum">
              <a:rPr lang="de-CH">
                <a:latin typeface="Helvetica" charset="0"/>
              </a:rPr>
              <a:pPr/>
              <a:t>14</a:t>
            </a:fld>
            <a:endParaRPr lang="de-CH" sz="1400">
              <a:solidFill>
                <a:srgbClr val="7E7E7E"/>
              </a:solidFill>
              <a:latin typeface="Times" charset="0"/>
            </a:endParaRPr>
          </a:p>
        </p:txBody>
      </p:sp>
      <p:sp>
        <p:nvSpPr>
          <p:cNvPr id="36869" name="Rectangle 2"/>
          <p:cNvSpPr>
            <a:spLocks noGrp="1" noChangeArrowheads="1"/>
          </p:cNvSpPr>
          <p:nvPr>
            <p:ph type="title"/>
          </p:nvPr>
        </p:nvSpPr>
        <p:spPr/>
        <p:txBody>
          <a:bodyPr/>
          <a:lstStyle/>
          <a:p>
            <a:r>
              <a:rPr lang="en-US"/>
              <a:t>Maintainability</a:t>
            </a:r>
          </a:p>
        </p:txBody>
      </p:sp>
      <p:sp>
        <p:nvSpPr>
          <p:cNvPr id="36870" name="Rectangle 3"/>
          <p:cNvSpPr>
            <a:spLocks noGrp="1" noChangeArrowheads="1"/>
          </p:cNvSpPr>
          <p:nvPr>
            <p:ph type="body" idx="1"/>
          </p:nvPr>
        </p:nvSpPr>
        <p:spPr/>
        <p:txBody>
          <a:bodyPr/>
          <a:lstStyle/>
          <a:p>
            <a:r>
              <a:rPr lang="en-US" i="1">
                <a:solidFill>
                  <a:srgbClr val="7F0101"/>
                </a:solidFill>
              </a:rPr>
              <a:t>External product attributes</a:t>
            </a:r>
            <a:r>
              <a:rPr lang="en-US"/>
              <a:t> (evolvability also applies to process)</a:t>
            </a:r>
          </a:p>
          <a:p>
            <a:endParaRPr lang="en-US"/>
          </a:p>
          <a:p>
            <a:pPr>
              <a:buFont typeface="Helvetica CE" pitchFamily="-105" charset="0"/>
              <a:buNone/>
            </a:pPr>
            <a:r>
              <a:rPr lang="en-US" b="1" i="1"/>
              <a:t>Maintainability</a:t>
            </a:r>
            <a:endParaRPr lang="en-US"/>
          </a:p>
          <a:p>
            <a:r>
              <a:rPr lang="en-US"/>
              <a:t>How easy it is to </a:t>
            </a:r>
            <a:r>
              <a:rPr lang="en-US" i="1">
                <a:solidFill>
                  <a:srgbClr val="7F0101"/>
                </a:solidFill>
              </a:rPr>
              <a:t>change</a:t>
            </a:r>
            <a:r>
              <a:rPr lang="en-US"/>
              <a:t> a system after its initial release</a:t>
            </a:r>
          </a:p>
          <a:p>
            <a:pPr lvl="1"/>
            <a:r>
              <a:rPr lang="en-US"/>
              <a:t>software entropy </a:t>
            </a:r>
            <a:r>
              <a:rPr lang="en-US">
                <a:sym typeface="Symbol" charset="2"/>
              </a:rPr>
              <a:t></a:t>
            </a:r>
            <a:r>
              <a:rPr lang="en-US"/>
              <a:t> maintainability gradually decreases over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a:latin typeface="Helvetica" charset="0"/>
              </a:rPr>
              <a:t>ESE — Software Quality</a:t>
            </a:r>
          </a:p>
        </p:txBody>
      </p:sp>
      <p:sp>
        <p:nvSpPr>
          <p:cNvPr id="38916" name="Slide Number Placeholder 5"/>
          <p:cNvSpPr>
            <a:spLocks noGrp="1"/>
          </p:cNvSpPr>
          <p:nvPr>
            <p:ph type="sldNum" sz="quarter" idx="12"/>
          </p:nvPr>
        </p:nvSpPr>
        <p:spPr>
          <a:noFill/>
        </p:spPr>
        <p:txBody>
          <a:bodyPr/>
          <a:lstStyle/>
          <a:p>
            <a:r>
              <a:rPr lang="de-CH">
                <a:latin typeface="Helvetica" charset="0"/>
              </a:rPr>
              <a:t>ESE 11.</a:t>
            </a:r>
            <a:fld id="{453A0B80-707B-054F-A3FE-635FF8692EA9}" type="slidenum">
              <a:rPr lang="de-CH">
                <a:latin typeface="Helvetica" charset="0"/>
              </a:rPr>
              <a:pPr/>
              <a:t>15</a:t>
            </a:fld>
            <a:endParaRPr lang="de-CH" sz="1400">
              <a:solidFill>
                <a:srgbClr val="7E7E7E"/>
              </a:solidFill>
              <a:latin typeface="Times" charset="0"/>
            </a:endParaRPr>
          </a:p>
        </p:txBody>
      </p:sp>
      <p:sp>
        <p:nvSpPr>
          <p:cNvPr id="38917" name="Rectangle 2"/>
          <p:cNvSpPr>
            <a:spLocks noGrp="1" noChangeArrowheads="1"/>
          </p:cNvSpPr>
          <p:nvPr>
            <p:ph type="title"/>
          </p:nvPr>
        </p:nvSpPr>
        <p:spPr/>
        <p:txBody>
          <a:bodyPr/>
          <a:lstStyle/>
          <a:p>
            <a:r>
              <a:rPr lang="en-US"/>
              <a:t>Maintainability ...</a:t>
            </a:r>
          </a:p>
        </p:txBody>
      </p:sp>
      <p:sp>
        <p:nvSpPr>
          <p:cNvPr id="38918" name="Rectangle 3"/>
          <p:cNvSpPr>
            <a:spLocks noGrp="1" noChangeArrowheads="1"/>
          </p:cNvSpPr>
          <p:nvPr>
            <p:ph type="body" idx="1"/>
          </p:nvPr>
        </p:nvSpPr>
        <p:spPr/>
        <p:txBody>
          <a:bodyPr/>
          <a:lstStyle/>
          <a:p>
            <a:pPr marL="342900" indent="-342900">
              <a:buFont typeface="Helvetica CE" pitchFamily="-105" charset="0"/>
              <a:buNone/>
            </a:pPr>
            <a:r>
              <a:rPr lang="en-US" sz="2000" i="1">
                <a:solidFill>
                  <a:srgbClr val="7F0101"/>
                </a:solidFill>
              </a:rPr>
              <a:t>Is often refined to ...</a:t>
            </a:r>
          </a:p>
          <a:p>
            <a:pPr marL="342900" indent="-342900">
              <a:buFont typeface="Helvetica CE" pitchFamily="-105" charset="0"/>
              <a:buNone/>
            </a:pPr>
            <a:endParaRPr lang="en-US" sz="2000"/>
          </a:p>
          <a:p>
            <a:pPr marL="342900" indent="-342900">
              <a:buFont typeface="Helvetica CE" pitchFamily="-105" charset="0"/>
              <a:buNone/>
            </a:pPr>
            <a:r>
              <a:rPr lang="en-US" sz="2000" b="1" i="1"/>
              <a:t>Repairability</a:t>
            </a:r>
            <a:endParaRPr lang="en-US" sz="2000"/>
          </a:p>
          <a:p>
            <a:pPr marL="342900" indent="-342900"/>
            <a:r>
              <a:rPr lang="en-US" sz="2000"/>
              <a:t>How much work is needed to </a:t>
            </a:r>
            <a:r>
              <a:rPr lang="en-US" sz="2000" i="1">
                <a:solidFill>
                  <a:srgbClr val="7F0101"/>
                </a:solidFill>
              </a:rPr>
              <a:t>correct</a:t>
            </a:r>
            <a:r>
              <a:rPr lang="en-US" sz="2000"/>
              <a:t> a defect</a:t>
            </a:r>
          </a:p>
          <a:p>
            <a:pPr marL="342900" indent="-342900">
              <a:buFont typeface="Helvetica CE" pitchFamily="-105" charset="0"/>
              <a:buNone/>
            </a:pPr>
            <a:endParaRPr lang="en-US" sz="2000" b="1" i="1"/>
          </a:p>
          <a:p>
            <a:pPr marL="342900" indent="-342900">
              <a:buFont typeface="Helvetica CE" pitchFamily="-105" charset="0"/>
              <a:buNone/>
            </a:pPr>
            <a:r>
              <a:rPr lang="en-US" sz="2000" b="1" i="1"/>
              <a:t>Evolvability</a:t>
            </a:r>
            <a:r>
              <a:rPr lang="en-US" sz="2000"/>
              <a:t> (Adaptability)</a:t>
            </a:r>
          </a:p>
          <a:p>
            <a:pPr marL="342900" indent="-342900"/>
            <a:r>
              <a:rPr lang="en-US" sz="2000"/>
              <a:t>How much work is needed to </a:t>
            </a:r>
            <a:r>
              <a:rPr lang="en-US" sz="2000" i="1">
                <a:solidFill>
                  <a:srgbClr val="7F0101"/>
                </a:solidFill>
              </a:rPr>
              <a:t>adapt</a:t>
            </a:r>
            <a:r>
              <a:rPr lang="en-US" sz="2000"/>
              <a:t> to changing requirements (both system and process)</a:t>
            </a:r>
          </a:p>
          <a:p>
            <a:pPr marL="342900" indent="-342900">
              <a:buFont typeface="Helvetica CE" pitchFamily="-105" charset="0"/>
              <a:buNone/>
            </a:pPr>
            <a:endParaRPr lang="en-US" sz="2000" b="1" i="1"/>
          </a:p>
          <a:p>
            <a:pPr marL="342900" indent="-342900">
              <a:buFont typeface="Helvetica CE" pitchFamily="-105" charset="0"/>
              <a:buNone/>
            </a:pPr>
            <a:r>
              <a:rPr lang="en-US" sz="2000" b="1" i="1"/>
              <a:t>Portability</a:t>
            </a:r>
            <a:endParaRPr lang="en-US" sz="2000"/>
          </a:p>
          <a:p>
            <a:pPr marL="342900" indent="-342900"/>
            <a:r>
              <a:rPr lang="en-US" sz="2000"/>
              <a:t>How much work is needed to </a:t>
            </a:r>
            <a:r>
              <a:rPr lang="en-US" sz="2000" i="1">
                <a:solidFill>
                  <a:srgbClr val="7F0101"/>
                </a:solidFill>
              </a:rPr>
              <a:t>port</a:t>
            </a:r>
            <a:r>
              <a:rPr lang="en-US" sz="2000"/>
              <a:t> to new environment or platforms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a:latin typeface="Helvetica" charset="0"/>
              </a:rPr>
              <a:t>© Oscar Nierstrasz</a:t>
            </a:r>
          </a:p>
        </p:txBody>
      </p:sp>
      <p:sp>
        <p:nvSpPr>
          <p:cNvPr id="40963" name="Footer Placeholder 4"/>
          <p:cNvSpPr>
            <a:spLocks noGrp="1"/>
          </p:cNvSpPr>
          <p:nvPr>
            <p:ph type="ftr" sz="quarter" idx="11"/>
          </p:nvPr>
        </p:nvSpPr>
        <p:spPr>
          <a:noFill/>
        </p:spPr>
        <p:txBody>
          <a:bodyPr/>
          <a:lstStyle/>
          <a:p>
            <a:r>
              <a:rPr lang="de-CH">
                <a:latin typeface="Helvetica" charset="0"/>
              </a:rPr>
              <a:t>ESE — Software Quality</a:t>
            </a:r>
          </a:p>
        </p:txBody>
      </p:sp>
      <p:sp>
        <p:nvSpPr>
          <p:cNvPr id="40964" name="Slide Number Placeholder 5"/>
          <p:cNvSpPr>
            <a:spLocks noGrp="1"/>
          </p:cNvSpPr>
          <p:nvPr>
            <p:ph type="sldNum" sz="quarter" idx="12"/>
          </p:nvPr>
        </p:nvSpPr>
        <p:spPr>
          <a:noFill/>
        </p:spPr>
        <p:txBody>
          <a:bodyPr/>
          <a:lstStyle/>
          <a:p>
            <a:r>
              <a:rPr lang="de-CH">
                <a:latin typeface="Helvetica" charset="0"/>
              </a:rPr>
              <a:t>ESE 11.</a:t>
            </a:r>
            <a:fld id="{94B78464-CFD3-7C4D-9976-95520326364B}" type="slidenum">
              <a:rPr lang="de-CH">
                <a:latin typeface="Helvetica" charset="0"/>
              </a:rPr>
              <a:pPr/>
              <a:t>16</a:t>
            </a:fld>
            <a:endParaRPr lang="de-CH" sz="1400">
              <a:solidFill>
                <a:srgbClr val="7E7E7E"/>
              </a:solidFill>
              <a:latin typeface="Times" charset="0"/>
            </a:endParaRPr>
          </a:p>
        </p:txBody>
      </p:sp>
      <p:sp>
        <p:nvSpPr>
          <p:cNvPr id="40965" name="Rectangle 2"/>
          <p:cNvSpPr>
            <a:spLocks noGrp="1" noChangeArrowheads="1"/>
          </p:cNvSpPr>
          <p:nvPr>
            <p:ph type="title"/>
          </p:nvPr>
        </p:nvSpPr>
        <p:spPr/>
        <p:txBody>
          <a:bodyPr/>
          <a:lstStyle/>
          <a:p>
            <a:r>
              <a:rPr lang="en-US"/>
              <a:t>Verifiability, Understandability</a:t>
            </a:r>
          </a:p>
        </p:txBody>
      </p:sp>
      <p:sp>
        <p:nvSpPr>
          <p:cNvPr id="40966" name="Rectangle 3"/>
          <p:cNvSpPr>
            <a:spLocks noGrp="1" noChangeArrowheads="1"/>
          </p:cNvSpPr>
          <p:nvPr>
            <p:ph type="body" idx="1"/>
          </p:nvPr>
        </p:nvSpPr>
        <p:spPr/>
        <p:txBody>
          <a:bodyPr/>
          <a:lstStyle/>
          <a:p>
            <a:pPr marL="342900" indent="-342900">
              <a:lnSpc>
                <a:spcPct val="90000"/>
              </a:lnSpc>
            </a:pPr>
            <a:r>
              <a:rPr lang="en-US" sz="2000" i="1">
                <a:solidFill>
                  <a:srgbClr val="7F0101"/>
                </a:solidFill>
              </a:rPr>
              <a:t>Internal (and external) product attribute</a:t>
            </a:r>
            <a:endParaRPr lang="en-US" sz="2000"/>
          </a:p>
          <a:p>
            <a:pPr marL="342900" indent="-342900">
              <a:lnSpc>
                <a:spcPct val="90000"/>
              </a:lnSpc>
            </a:pPr>
            <a:endParaRPr lang="en-US" sz="2000"/>
          </a:p>
          <a:p>
            <a:pPr marL="342900" indent="-342900">
              <a:lnSpc>
                <a:spcPct val="90000"/>
              </a:lnSpc>
              <a:buFont typeface="Helvetica CE" pitchFamily="-105" charset="0"/>
              <a:buNone/>
            </a:pPr>
            <a:r>
              <a:rPr lang="en-US" sz="2000" b="1" i="1"/>
              <a:t>Verifiability</a:t>
            </a:r>
            <a:endParaRPr lang="en-US" sz="2000"/>
          </a:p>
          <a:p>
            <a:pPr marL="342900" indent="-342900">
              <a:lnSpc>
                <a:spcPct val="90000"/>
              </a:lnSpc>
            </a:pPr>
            <a:r>
              <a:rPr lang="en-US" sz="2000"/>
              <a:t>How easy it is to </a:t>
            </a:r>
            <a:r>
              <a:rPr lang="en-US" sz="2000" i="1">
                <a:solidFill>
                  <a:srgbClr val="7F0101"/>
                </a:solidFill>
              </a:rPr>
              <a:t>verify</a:t>
            </a:r>
            <a:r>
              <a:rPr lang="en-US" sz="2000"/>
              <a:t> whether desired attributes are there?</a:t>
            </a:r>
          </a:p>
          <a:p>
            <a:pPr marL="742950" lvl="1" indent="-285750">
              <a:lnSpc>
                <a:spcPct val="90000"/>
              </a:lnSpc>
            </a:pPr>
            <a:r>
              <a:rPr lang="en-US" sz="1800"/>
              <a:t>internally: e.g., verify requirements, code inspections</a:t>
            </a:r>
          </a:p>
          <a:p>
            <a:pPr marL="742950" lvl="1" indent="-285750">
              <a:lnSpc>
                <a:spcPct val="90000"/>
              </a:lnSpc>
            </a:pPr>
            <a:r>
              <a:rPr lang="en-US" sz="1800"/>
              <a:t>externally: e.g., testing, efficiency</a:t>
            </a:r>
          </a:p>
          <a:p>
            <a:pPr marL="342900" indent="-342900">
              <a:lnSpc>
                <a:spcPct val="90000"/>
              </a:lnSpc>
              <a:buFont typeface="Helvetica CE" pitchFamily="-105" charset="0"/>
              <a:buNone/>
            </a:pPr>
            <a:endParaRPr lang="en-US" sz="2000" b="1" i="1"/>
          </a:p>
          <a:p>
            <a:pPr marL="342900" indent="-342900">
              <a:lnSpc>
                <a:spcPct val="90000"/>
              </a:lnSpc>
              <a:buFont typeface="Helvetica CE" pitchFamily="-105" charset="0"/>
              <a:buNone/>
            </a:pPr>
            <a:r>
              <a:rPr lang="en-US" sz="2000" b="1" i="1"/>
              <a:t>Understandability</a:t>
            </a:r>
            <a:endParaRPr lang="en-US" sz="2000"/>
          </a:p>
          <a:p>
            <a:pPr marL="342900" indent="-342900">
              <a:lnSpc>
                <a:spcPct val="90000"/>
              </a:lnSpc>
            </a:pPr>
            <a:r>
              <a:rPr lang="en-US" sz="2000"/>
              <a:t>How easy it is to </a:t>
            </a:r>
            <a:r>
              <a:rPr lang="en-US" sz="2000" i="1">
                <a:solidFill>
                  <a:srgbClr val="7F0101"/>
                </a:solidFill>
              </a:rPr>
              <a:t>understand</a:t>
            </a:r>
            <a:r>
              <a:rPr lang="en-US" sz="2000"/>
              <a:t> the system</a:t>
            </a:r>
          </a:p>
          <a:p>
            <a:pPr marL="742950" lvl="1" indent="-285750">
              <a:lnSpc>
                <a:spcPct val="90000"/>
              </a:lnSpc>
            </a:pPr>
            <a:r>
              <a:rPr lang="en-US" sz="1800"/>
              <a:t>internally: contributes to maintainability</a:t>
            </a:r>
          </a:p>
          <a:p>
            <a:pPr marL="742950" lvl="1" indent="-285750">
              <a:lnSpc>
                <a:spcPct val="90000"/>
              </a:lnSpc>
            </a:pPr>
            <a:r>
              <a:rPr lang="en-US" sz="1800"/>
              <a:t>externally: contributes to usability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de-CH">
                <a:latin typeface="Helvetica" charset="0"/>
              </a:rPr>
              <a:t>© Oscar Nierstrasz</a:t>
            </a:r>
          </a:p>
        </p:txBody>
      </p:sp>
      <p:sp>
        <p:nvSpPr>
          <p:cNvPr id="43011" name="Footer Placeholder 4"/>
          <p:cNvSpPr>
            <a:spLocks noGrp="1"/>
          </p:cNvSpPr>
          <p:nvPr>
            <p:ph type="ftr" sz="quarter" idx="11"/>
          </p:nvPr>
        </p:nvSpPr>
        <p:spPr>
          <a:noFill/>
        </p:spPr>
        <p:txBody>
          <a:bodyPr/>
          <a:lstStyle/>
          <a:p>
            <a:r>
              <a:rPr lang="de-CH">
                <a:latin typeface="Helvetica" charset="0"/>
              </a:rPr>
              <a:t>ESE — Software Quality</a:t>
            </a:r>
          </a:p>
        </p:txBody>
      </p:sp>
      <p:sp>
        <p:nvSpPr>
          <p:cNvPr id="43012" name="Slide Number Placeholder 5"/>
          <p:cNvSpPr>
            <a:spLocks noGrp="1"/>
          </p:cNvSpPr>
          <p:nvPr>
            <p:ph type="sldNum" sz="quarter" idx="12"/>
          </p:nvPr>
        </p:nvSpPr>
        <p:spPr>
          <a:noFill/>
        </p:spPr>
        <p:txBody>
          <a:bodyPr/>
          <a:lstStyle/>
          <a:p>
            <a:r>
              <a:rPr lang="de-CH">
                <a:latin typeface="Helvetica" charset="0"/>
              </a:rPr>
              <a:t>ESE 11.</a:t>
            </a:r>
            <a:fld id="{404D8F73-89E9-004F-AF0E-35E9D2489AAC}" type="slidenum">
              <a:rPr lang="de-CH">
                <a:latin typeface="Helvetica" charset="0"/>
              </a:rPr>
              <a:pPr/>
              <a:t>17</a:t>
            </a:fld>
            <a:endParaRPr lang="de-CH" sz="1400">
              <a:solidFill>
                <a:srgbClr val="7E7E7E"/>
              </a:solidFill>
              <a:latin typeface="Times" charset="0"/>
            </a:endParaRPr>
          </a:p>
        </p:txBody>
      </p:sp>
      <p:sp>
        <p:nvSpPr>
          <p:cNvPr id="43013" name="Rectangle 2"/>
          <p:cNvSpPr>
            <a:spLocks noGrp="1" noChangeArrowheads="1"/>
          </p:cNvSpPr>
          <p:nvPr>
            <p:ph type="title"/>
          </p:nvPr>
        </p:nvSpPr>
        <p:spPr/>
        <p:txBody>
          <a:bodyPr/>
          <a:lstStyle/>
          <a:p>
            <a:r>
              <a:rPr lang="en-US"/>
              <a:t>Productivity, Timeliness, Visibility</a:t>
            </a:r>
          </a:p>
        </p:txBody>
      </p:sp>
      <p:sp>
        <p:nvSpPr>
          <p:cNvPr id="43014" name="Rectangle 3"/>
          <p:cNvSpPr>
            <a:spLocks noGrp="1" noChangeArrowheads="1"/>
          </p:cNvSpPr>
          <p:nvPr>
            <p:ph type="body" idx="1"/>
          </p:nvPr>
        </p:nvSpPr>
        <p:spPr/>
        <p:txBody>
          <a:bodyPr/>
          <a:lstStyle/>
          <a:p>
            <a:r>
              <a:rPr lang="en-US" i="1">
                <a:solidFill>
                  <a:srgbClr val="7F0101"/>
                </a:solidFill>
              </a:rPr>
              <a:t>External process attribute</a:t>
            </a:r>
            <a:r>
              <a:rPr lang="en-US"/>
              <a:t> (visibility also internal)</a:t>
            </a:r>
          </a:p>
          <a:p>
            <a:endParaRPr lang="en-US"/>
          </a:p>
          <a:p>
            <a:pPr>
              <a:buFont typeface="Helvetica CE" pitchFamily="-105" charset="0"/>
              <a:buNone/>
            </a:pPr>
            <a:r>
              <a:rPr lang="en-US" b="1" i="1"/>
              <a:t>Productivity</a:t>
            </a:r>
            <a:endParaRPr lang="en-US"/>
          </a:p>
          <a:p>
            <a:r>
              <a:rPr lang="en-US"/>
              <a:t>Amount of product produced by a process for a given number of resources</a:t>
            </a:r>
          </a:p>
          <a:p>
            <a:pPr lvl="1"/>
            <a:r>
              <a:rPr lang="en-US"/>
              <a:t>productivity among individuals varies a lot</a:t>
            </a:r>
          </a:p>
          <a:p>
            <a:pPr lvl="1"/>
            <a:r>
              <a:rPr lang="en-US"/>
              <a:t>often:</a:t>
            </a:r>
          </a:p>
          <a:p>
            <a:pPr lvl="1" algn="ctr">
              <a:buFont typeface="Helvetica CE" pitchFamily="-105" charset="0"/>
              <a:buNone/>
            </a:pPr>
            <a:r>
              <a:rPr lang="en-US" sz="1600"/>
              <a:t>productivity (∑ individuals) &lt; ∑ productivity (individuals)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a:latin typeface="Helvetica" charset="0"/>
              </a:rPr>
              <a:t>© Oscar Nierstrasz</a:t>
            </a:r>
          </a:p>
        </p:txBody>
      </p:sp>
      <p:sp>
        <p:nvSpPr>
          <p:cNvPr id="45059" name="Footer Placeholder 4"/>
          <p:cNvSpPr>
            <a:spLocks noGrp="1"/>
          </p:cNvSpPr>
          <p:nvPr>
            <p:ph type="ftr" sz="quarter" idx="11"/>
          </p:nvPr>
        </p:nvSpPr>
        <p:spPr>
          <a:noFill/>
        </p:spPr>
        <p:txBody>
          <a:bodyPr/>
          <a:lstStyle/>
          <a:p>
            <a:r>
              <a:rPr lang="de-CH">
                <a:latin typeface="Helvetica" charset="0"/>
              </a:rPr>
              <a:t>ESE — Software Quality</a:t>
            </a:r>
          </a:p>
        </p:txBody>
      </p:sp>
      <p:sp>
        <p:nvSpPr>
          <p:cNvPr id="45060" name="Slide Number Placeholder 5"/>
          <p:cNvSpPr>
            <a:spLocks noGrp="1"/>
          </p:cNvSpPr>
          <p:nvPr>
            <p:ph type="sldNum" sz="quarter" idx="12"/>
          </p:nvPr>
        </p:nvSpPr>
        <p:spPr>
          <a:noFill/>
        </p:spPr>
        <p:txBody>
          <a:bodyPr/>
          <a:lstStyle/>
          <a:p>
            <a:r>
              <a:rPr lang="de-CH">
                <a:latin typeface="Helvetica" charset="0"/>
              </a:rPr>
              <a:t>ESE 11.</a:t>
            </a:r>
            <a:fld id="{7F4F4585-6047-7F47-B388-8EC570D08378}" type="slidenum">
              <a:rPr lang="de-CH">
                <a:latin typeface="Helvetica" charset="0"/>
              </a:rPr>
              <a:pPr/>
              <a:t>18</a:t>
            </a:fld>
            <a:endParaRPr lang="de-CH" sz="1400">
              <a:solidFill>
                <a:srgbClr val="7E7E7E"/>
              </a:solidFill>
              <a:latin typeface="Times" charset="0"/>
            </a:endParaRPr>
          </a:p>
        </p:txBody>
      </p:sp>
      <p:sp>
        <p:nvSpPr>
          <p:cNvPr id="45061" name="Rectangle 2"/>
          <p:cNvSpPr>
            <a:spLocks noGrp="1" noChangeArrowheads="1"/>
          </p:cNvSpPr>
          <p:nvPr>
            <p:ph type="title"/>
          </p:nvPr>
        </p:nvSpPr>
        <p:spPr/>
        <p:txBody>
          <a:bodyPr/>
          <a:lstStyle/>
          <a:p>
            <a:r>
              <a:rPr lang="en-US" sz="2400"/>
              <a:t>Productivity, Timeliness, Visibility ...</a:t>
            </a:r>
            <a:endParaRPr lang="en-US"/>
          </a:p>
        </p:txBody>
      </p:sp>
      <p:sp>
        <p:nvSpPr>
          <p:cNvPr id="45062" name="Rectangle 3"/>
          <p:cNvSpPr>
            <a:spLocks noGrp="1" noChangeArrowheads="1"/>
          </p:cNvSpPr>
          <p:nvPr>
            <p:ph type="body" idx="1"/>
          </p:nvPr>
        </p:nvSpPr>
        <p:spPr>
          <a:xfrm>
            <a:off x="539750" y="1654175"/>
            <a:ext cx="3556000" cy="4498975"/>
          </a:xfrm>
        </p:spPr>
        <p:txBody>
          <a:bodyPr/>
          <a:lstStyle/>
          <a:p>
            <a:pPr marL="342900" indent="-342900">
              <a:lnSpc>
                <a:spcPct val="90000"/>
              </a:lnSpc>
              <a:buFont typeface="Helvetica CE" pitchFamily="-105" charset="0"/>
              <a:buNone/>
            </a:pPr>
            <a:r>
              <a:rPr lang="en-US" sz="2000" b="1" i="1"/>
              <a:t>Timeliness</a:t>
            </a:r>
            <a:endParaRPr lang="en-US" sz="2000"/>
          </a:p>
          <a:p>
            <a:pPr marL="342900" indent="-342900">
              <a:lnSpc>
                <a:spcPct val="90000"/>
              </a:lnSpc>
            </a:pPr>
            <a:r>
              <a:rPr lang="en-US" sz="2000"/>
              <a:t>Ability to </a:t>
            </a:r>
            <a:r>
              <a:rPr lang="en-US" sz="2000" i="1">
                <a:solidFill>
                  <a:srgbClr val="7F0101"/>
                </a:solidFill>
              </a:rPr>
              <a:t>deliver the product on time</a:t>
            </a:r>
            <a:endParaRPr lang="en-US" sz="2000"/>
          </a:p>
          <a:p>
            <a:pPr marL="742950" lvl="1" indent="-285750">
              <a:lnSpc>
                <a:spcPct val="90000"/>
              </a:lnSpc>
            </a:pPr>
            <a:r>
              <a:rPr lang="en-US" sz="1800"/>
              <a:t>important for marketing (“short time to market”)</a:t>
            </a:r>
          </a:p>
          <a:p>
            <a:pPr marL="742950" lvl="1" indent="-285750">
              <a:lnSpc>
                <a:spcPct val="90000"/>
              </a:lnSpc>
            </a:pPr>
            <a:r>
              <a:rPr lang="en-US" sz="1800"/>
              <a:t>often a reason to sacrifice other quality attributes</a:t>
            </a:r>
          </a:p>
          <a:p>
            <a:pPr marL="742950" lvl="1" indent="-285750">
              <a:lnSpc>
                <a:spcPct val="90000"/>
              </a:lnSpc>
            </a:pPr>
            <a:r>
              <a:rPr lang="en-US" sz="1800"/>
              <a:t>incremental development may provide an answer</a:t>
            </a:r>
          </a:p>
        </p:txBody>
      </p:sp>
      <p:sp>
        <p:nvSpPr>
          <p:cNvPr id="45063" name="Rectangle 5"/>
          <p:cNvSpPr>
            <a:spLocks noChangeArrowheads="1"/>
          </p:cNvSpPr>
          <p:nvPr/>
        </p:nvSpPr>
        <p:spPr bwMode="auto">
          <a:xfrm>
            <a:off x="7812088" y="4146550"/>
            <a:ext cx="5080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Time</a:t>
            </a:r>
            <a:endParaRPr lang="en-US"/>
          </a:p>
        </p:txBody>
      </p:sp>
      <p:sp>
        <p:nvSpPr>
          <p:cNvPr id="45064" name="Freeform 6"/>
          <p:cNvSpPr>
            <a:spLocks/>
          </p:cNvSpPr>
          <p:nvPr/>
        </p:nvSpPr>
        <p:spPr bwMode="auto">
          <a:xfrm>
            <a:off x="4927600" y="2260600"/>
            <a:ext cx="63500" cy="127000"/>
          </a:xfrm>
          <a:custGeom>
            <a:avLst/>
            <a:gdLst>
              <a:gd name="T0" fmla="*/ 24 w 40"/>
              <a:gd name="T1" fmla="*/ 80 h 80"/>
              <a:gd name="T2" fmla="*/ 0 w 40"/>
              <a:gd name="T3" fmla="*/ 80 h 80"/>
              <a:gd name="T4" fmla="*/ 24 w 40"/>
              <a:gd name="T5" fmla="*/ 0 h 80"/>
              <a:gd name="T6" fmla="*/ 40 w 40"/>
              <a:gd name="T7" fmla="*/ 80 h 80"/>
              <a:gd name="T8" fmla="*/ 24 w 40"/>
              <a:gd name="T9" fmla="*/ 80 h 80"/>
              <a:gd name="T10" fmla="*/ 0 60000 65536"/>
              <a:gd name="T11" fmla="*/ 0 60000 65536"/>
              <a:gd name="T12" fmla="*/ 0 60000 65536"/>
              <a:gd name="T13" fmla="*/ 0 60000 65536"/>
              <a:gd name="T14" fmla="*/ 0 60000 65536"/>
              <a:gd name="T15" fmla="*/ 0 w 40"/>
              <a:gd name="T16" fmla="*/ 0 h 80"/>
              <a:gd name="T17" fmla="*/ 40 w 40"/>
              <a:gd name="T18" fmla="*/ 80 h 80"/>
            </a:gdLst>
            <a:ahLst/>
            <a:cxnLst>
              <a:cxn ang="T10">
                <a:pos x="T0" y="T1"/>
              </a:cxn>
              <a:cxn ang="T11">
                <a:pos x="T2" y="T3"/>
              </a:cxn>
              <a:cxn ang="T12">
                <a:pos x="T4" y="T5"/>
              </a:cxn>
              <a:cxn ang="T13">
                <a:pos x="T6" y="T7"/>
              </a:cxn>
              <a:cxn ang="T14">
                <a:pos x="T8" y="T9"/>
              </a:cxn>
            </a:cxnLst>
            <a:rect l="T15" t="T16" r="T17" b="T18"/>
            <a:pathLst>
              <a:path w="40" h="80">
                <a:moveTo>
                  <a:pt x="24" y="80"/>
                </a:moveTo>
                <a:lnTo>
                  <a:pt x="0" y="80"/>
                </a:lnTo>
                <a:lnTo>
                  <a:pt x="24" y="0"/>
                </a:lnTo>
                <a:lnTo>
                  <a:pt x="40" y="80"/>
                </a:lnTo>
                <a:lnTo>
                  <a:pt x="24" y="8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45065" name="Line 7"/>
          <p:cNvSpPr>
            <a:spLocks noChangeShapeType="1"/>
          </p:cNvSpPr>
          <p:nvPr/>
        </p:nvSpPr>
        <p:spPr bwMode="auto">
          <a:xfrm flipV="1">
            <a:off x="4965700" y="2387600"/>
            <a:ext cx="1588" cy="2082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66" name="Freeform 8"/>
          <p:cNvSpPr>
            <a:spLocks/>
          </p:cNvSpPr>
          <p:nvPr/>
        </p:nvSpPr>
        <p:spPr bwMode="auto">
          <a:xfrm>
            <a:off x="8178800" y="4432300"/>
            <a:ext cx="114300" cy="76200"/>
          </a:xfrm>
          <a:custGeom>
            <a:avLst/>
            <a:gdLst>
              <a:gd name="T0" fmla="*/ 0 w 72"/>
              <a:gd name="T1" fmla="*/ 24 h 48"/>
              <a:gd name="T2" fmla="*/ 0 w 72"/>
              <a:gd name="T3" fmla="*/ 0 h 48"/>
              <a:gd name="T4" fmla="*/ 72 w 72"/>
              <a:gd name="T5" fmla="*/ 24 h 48"/>
              <a:gd name="T6" fmla="*/ 0 w 72"/>
              <a:gd name="T7" fmla="*/ 48 h 48"/>
              <a:gd name="T8" fmla="*/ 0 w 72"/>
              <a:gd name="T9" fmla="*/ 24 h 48"/>
              <a:gd name="T10" fmla="*/ 0 60000 65536"/>
              <a:gd name="T11" fmla="*/ 0 60000 65536"/>
              <a:gd name="T12" fmla="*/ 0 60000 65536"/>
              <a:gd name="T13" fmla="*/ 0 60000 65536"/>
              <a:gd name="T14" fmla="*/ 0 60000 65536"/>
              <a:gd name="T15" fmla="*/ 0 w 72"/>
              <a:gd name="T16" fmla="*/ 0 h 48"/>
              <a:gd name="T17" fmla="*/ 72 w 72"/>
              <a:gd name="T18" fmla="*/ 48 h 48"/>
            </a:gdLst>
            <a:ahLst/>
            <a:cxnLst>
              <a:cxn ang="T10">
                <a:pos x="T0" y="T1"/>
              </a:cxn>
              <a:cxn ang="T11">
                <a:pos x="T2" y="T3"/>
              </a:cxn>
              <a:cxn ang="T12">
                <a:pos x="T4" y="T5"/>
              </a:cxn>
              <a:cxn ang="T13">
                <a:pos x="T6" y="T7"/>
              </a:cxn>
              <a:cxn ang="T14">
                <a:pos x="T8" y="T9"/>
              </a:cxn>
            </a:cxnLst>
            <a:rect l="T15" t="T16" r="T17" b="T18"/>
            <a:pathLst>
              <a:path w="72" h="48">
                <a:moveTo>
                  <a:pt x="0" y="24"/>
                </a:moveTo>
                <a:lnTo>
                  <a:pt x="0" y="0"/>
                </a:lnTo>
                <a:lnTo>
                  <a:pt x="72" y="24"/>
                </a:lnTo>
                <a:lnTo>
                  <a:pt x="0" y="48"/>
                </a:lnTo>
                <a:lnTo>
                  <a:pt x="0"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45067" name="Line 9"/>
          <p:cNvSpPr>
            <a:spLocks noChangeShapeType="1"/>
          </p:cNvSpPr>
          <p:nvPr/>
        </p:nvSpPr>
        <p:spPr bwMode="auto">
          <a:xfrm>
            <a:off x="4965700" y="4470400"/>
            <a:ext cx="32004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68" name="Rectangle 10"/>
          <p:cNvSpPr>
            <a:spLocks noChangeArrowheads="1"/>
          </p:cNvSpPr>
          <p:nvPr/>
        </p:nvSpPr>
        <p:spPr bwMode="auto">
          <a:xfrm>
            <a:off x="4662488" y="2012950"/>
            <a:ext cx="8763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Function</a:t>
            </a:r>
            <a:endParaRPr lang="en-US"/>
          </a:p>
        </p:txBody>
      </p:sp>
      <p:sp>
        <p:nvSpPr>
          <p:cNvPr id="45069" name="Line 11"/>
          <p:cNvSpPr>
            <a:spLocks noChangeShapeType="1"/>
          </p:cNvSpPr>
          <p:nvPr/>
        </p:nvSpPr>
        <p:spPr bwMode="auto">
          <a:xfrm flipV="1">
            <a:off x="4965700" y="2413000"/>
            <a:ext cx="2057400" cy="2057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70" name="Freeform 12"/>
          <p:cNvSpPr>
            <a:spLocks/>
          </p:cNvSpPr>
          <p:nvPr/>
        </p:nvSpPr>
        <p:spPr bwMode="auto">
          <a:xfrm>
            <a:off x="6032500" y="3403600"/>
            <a:ext cx="762000" cy="1066800"/>
          </a:xfrm>
          <a:custGeom>
            <a:avLst/>
            <a:gdLst>
              <a:gd name="T0" fmla="*/ 0 w 480"/>
              <a:gd name="T1" fmla="*/ 672 h 672"/>
              <a:gd name="T2" fmla="*/ 0 w 480"/>
              <a:gd name="T3" fmla="*/ 480 h 672"/>
              <a:gd name="T4" fmla="*/ 480 w 480"/>
              <a:gd name="T5" fmla="*/ 0 h 672"/>
              <a:gd name="T6" fmla="*/ 0 60000 65536"/>
              <a:gd name="T7" fmla="*/ 0 60000 65536"/>
              <a:gd name="T8" fmla="*/ 0 60000 65536"/>
              <a:gd name="T9" fmla="*/ 0 w 480"/>
              <a:gd name="T10" fmla="*/ 0 h 672"/>
              <a:gd name="T11" fmla="*/ 480 w 480"/>
              <a:gd name="T12" fmla="*/ 672 h 672"/>
            </a:gdLst>
            <a:ahLst/>
            <a:cxnLst>
              <a:cxn ang="T6">
                <a:pos x="T0" y="T1"/>
              </a:cxn>
              <a:cxn ang="T7">
                <a:pos x="T2" y="T3"/>
              </a:cxn>
              <a:cxn ang="T8">
                <a:pos x="T4" y="T5"/>
              </a:cxn>
            </a:cxnLst>
            <a:rect l="T9" t="T10" r="T11" b="T12"/>
            <a:pathLst>
              <a:path w="480" h="672">
                <a:moveTo>
                  <a:pt x="0" y="672"/>
                </a:moveTo>
                <a:lnTo>
                  <a:pt x="0" y="480"/>
                </a:lnTo>
                <a:lnTo>
                  <a:pt x="480" y="0"/>
                </a:lnTo>
              </a:path>
            </a:pathLst>
          </a:custGeom>
          <a:noFill/>
          <a:ln w="12700">
            <a:solidFill>
              <a:srgbClr val="000000"/>
            </a:solidFill>
            <a:round/>
            <a:headEnd/>
            <a:tailEnd/>
          </a:ln>
        </p:spPr>
        <p:txBody>
          <a:bodyPr>
            <a:prstTxWarp prst="textNoShape">
              <a:avLst/>
            </a:prstTxWarp>
          </a:bodyPr>
          <a:lstStyle/>
          <a:p>
            <a:endParaRPr lang="en-US"/>
          </a:p>
        </p:txBody>
      </p:sp>
      <p:sp>
        <p:nvSpPr>
          <p:cNvPr id="45071" name="Freeform 13"/>
          <p:cNvSpPr>
            <a:spLocks/>
          </p:cNvSpPr>
          <p:nvPr/>
        </p:nvSpPr>
        <p:spPr bwMode="auto">
          <a:xfrm>
            <a:off x="6794500" y="3251200"/>
            <a:ext cx="609600" cy="152400"/>
          </a:xfrm>
          <a:custGeom>
            <a:avLst/>
            <a:gdLst>
              <a:gd name="T0" fmla="*/ 0 w 384"/>
              <a:gd name="T1" fmla="*/ 96 h 96"/>
              <a:gd name="T2" fmla="*/ 192 w 384"/>
              <a:gd name="T3" fmla="*/ 16 h 96"/>
              <a:gd name="T4" fmla="*/ 384 w 384"/>
              <a:gd name="T5" fmla="*/ 0 h 96"/>
              <a:gd name="T6" fmla="*/ 0 60000 65536"/>
              <a:gd name="T7" fmla="*/ 0 60000 65536"/>
              <a:gd name="T8" fmla="*/ 0 60000 65536"/>
              <a:gd name="T9" fmla="*/ 0 w 384"/>
              <a:gd name="T10" fmla="*/ 0 h 96"/>
              <a:gd name="T11" fmla="*/ 384 w 384"/>
              <a:gd name="T12" fmla="*/ 96 h 96"/>
            </a:gdLst>
            <a:ahLst/>
            <a:cxnLst>
              <a:cxn ang="T6">
                <a:pos x="T0" y="T1"/>
              </a:cxn>
              <a:cxn ang="T7">
                <a:pos x="T2" y="T3"/>
              </a:cxn>
              <a:cxn ang="T8">
                <a:pos x="T4" y="T5"/>
              </a:cxn>
            </a:cxnLst>
            <a:rect l="T9" t="T10" r="T11" b="T12"/>
            <a:pathLst>
              <a:path w="384" h="96">
                <a:moveTo>
                  <a:pt x="0" y="96"/>
                </a:moveTo>
                <a:lnTo>
                  <a:pt x="192" y="16"/>
                </a:lnTo>
                <a:lnTo>
                  <a:pt x="384" y="0"/>
                </a:lnTo>
              </a:path>
            </a:pathLst>
          </a:custGeom>
          <a:noFill/>
          <a:ln w="12700">
            <a:solidFill>
              <a:srgbClr val="000000"/>
            </a:solidFill>
            <a:round/>
            <a:headEnd/>
            <a:tailEnd/>
          </a:ln>
        </p:spPr>
        <p:txBody>
          <a:bodyPr>
            <a:prstTxWarp prst="textNoShape">
              <a:avLst/>
            </a:prstTxWarp>
          </a:bodyPr>
          <a:lstStyle/>
          <a:p>
            <a:endParaRPr lang="en-US"/>
          </a:p>
        </p:txBody>
      </p:sp>
      <p:sp>
        <p:nvSpPr>
          <p:cNvPr id="45072" name="Line 14"/>
          <p:cNvSpPr>
            <a:spLocks noChangeShapeType="1"/>
          </p:cNvSpPr>
          <p:nvPr/>
        </p:nvSpPr>
        <p:spPr bwMode="auto">
          <a:xfrm flipV="1">
            <a:off x="7404100" y="2946400"/>
            <a:ext cx="304800" cy="304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73" name="Rectangle 15"/>
          <p:cNvSpPr>
            <a:spLocks noChangeArrowheads="1"/>
          </p:cNvSpPr>
          <p:nvPr/>
        </p:nvSpPr>
        <p:spPr bwMode="auto">
          <a:xfrm>
            <a:off x="5335588" y="2597150"/>
            <a:ext cx="11684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latin typeface="Arial" charset="0"/>
              </a:rPr>
              <a:t>User needs</a:t>
            </a:r>
            <a:endParaRPr lang="en-US">
              <a:solidFill>
                <a:schemeClr val="accent2"/>
              </a:solidFill>
            </a:endParaRPr>
          </a:p>
        </p:txBody>
      </p:sp>
      <p:sp>
        <p:nvSpPr>
          <p:cNvPr id="45074" name="Rectangle 16"/>
          <p:cNvSpPr>
            <a:spLocks noChangeArrowheads="1"/>
          </p:cNvSpPr>
          <p:nvPr/>
        </p:nvSpPr>
        <p:spPr bwMode="auto">
          <a:xfrm>
            <a:off x="7418388" y="2470150"/>
            <a:ext cx="7620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latin typeface="Arial" charset="0"/>
              </a:rPr>
              <a:t>System</a:t>
            </a:r>
            <a:endParaRPr lang="en-US">
              <a:solidFill>
                <a:schemeClr val="accent2"/>
              </a:solidFill>
            </a:endParaRPr>
          </a:p>
        </p:txBody>
      </p:sp>
      <p:sp>
        <p:nvSpPr>
          <p:cNvPr id="45075" name="Rectangle 17"/>
          <p:cNvSpPr>
            <a:spLocks noChangeArrowheads="1"/>
          </p:cNvSpPr>
          <p:nvPr/>
        </p:nvSpPr>
        <p:spPr bwMode="auto">
          <a:xfrm>
            <a:off x="7418388" y="2698750"/>
            <a:ext cx="9525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latin typeface="Arial" charset="0"/>
              </a:rPr>
              <a:t>capability</a:t>
            </a:r>
            <a:endParaRPr lang="en-US">
              <a:solidFill>
                <a:schemeClr val="accent2"/>
              </a:solidFill>
            </a:endParaRPr>
          </a:p>
        </p:txBody>
      </p:sp>
      <p:sp>
        <p:nvSpPr>
          <p:cNvPr id="45076" name="Rectangle 18"/>
          <p:cNvSpPr>
            <a:spLocks noChangeArrowheads="1"/>
          </p:cNvSpPr>
          <p:nvPr/>
        </p:nvSpPr>
        <p:spPr bwMode="auto">
          <a:xfrm>
            <a:off x="5411788" y="44767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000000"/>
                </a:solidFill>
                <a:latin typeface="Arial" charset="0"/>
              </a:rPr>
              <a:t>t</a:t>
            </a:r>
            <a:endParaRPr lang="en-US"/>
          </a:p>
        </p:txBody>
      </p:sp>
      <p:sp>
        <p:nvSpPr>
          <p:cNvPr id="45077" name="Rectangle 19"/>
          <p:cNvSpPr>
            <a:spLocks noChangeArrowheads="1"/>
          </p:cNvSpPr>
          <p:nvPr/>
        </p:nvSpPr>
        <p:spPr bwMode="auto">
          <a:xfrm>
            <a:off x="5475288" y="4573588"/>
            <a:ext cx="106362" cy="228600"/>
          </a:xfrm>
          <a:prstGeom prst="rect">
            <a:avLst/>
          </a:prstGeom>
          <a:noFill/>
          <a:ln w="9525">
            <a:noFill/>
            <a:miter lim="800000"/>
            <a:headEnd/>
            <a:tailEnd/>
          </a:ln>
        </p:spPr>
        <p:txBody>
          <a:bodyPr wrap="none" lIns="0" tIns="0" rIns="0" bIns="0">
            <a:prstTxWarp prst="textNoShape">
              <a:avLst/>
            </a:prstTxWarp>
            <a:spAutoFit/>
          </a:bodyPr>
          <a:lstStyle/>
          <a:p>
            <a:r>
              <a:rPr lang="en-US" sz="1500">
                <a:latin typeface="Arial" charset="0"/>
              </a:rPr>
              <a:t>0</a:t>
            </a:r>
            <a:endParaRPr lang="en-US"/>
          </a:p>
        </p:txBody>
      </p:sp>
      <p:sp>
        <p:nvSpPr>
          <p:cNvPr id="45078" name="Rectangle 20"/>
          <p:cNvSpPr>
            <a:spLocks noChangeArrowheads="1"/>
          </p:cNvSpPr>
          <p:nvPr/>
        </p:nvSpPr>
        <p:spPr bwMode="auto">
          <a:xfrm>
            <a:off x="6021388" y="44767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000000"/>
                </a:solidFill>
                <a:latin typeface="Arial" charset="0"/>
              </a:rPr>
              <a:t>t</a:t>
            </a:r>
            <a:endParaRPr lang="en-US"/>
          </a:p>
        </p:txBody>
      </p:sp>
      <p:sp>
        <p:nvSpPr>
          <p:cNvPr id="45079" name="Rectangle 21"/>
          <p:cNvSpPr>
            <a:spLocks noChangeArrowheads="1"/>
          </p:cNvSpPr>
          <p:nvPr/>
        </p:nvSpPr>
        <p:spPr bwMode="auto">
          <a:xfrm>
            <a:off x="6084888" y="4573588"/>
            <a:ext cx="106362" cy="228600"/>
          </a:xfrm>
          <a:prstGeom prst="rect">
            <a:avLst/>
          </a:prstGeom>
          <a:noFill/>
          <a:ln w="9525">
            <a:noFill/>
            <a:miter lim="800000"/>
            <a:headEnd/>
            <a:tailEnd/>
          </a:ln>
        </p:spPr>
        <p:txBody>
          <a:bodyPr wrap="none" lIns="0" tIns="0" rIns="0" bIns="0">
            <a:prstTxWarp prst="textNoShape">
              <a:avLst/>
            </a:prstTxWarp>
            <a:spAutoFit/>
          </a:bodyPr>
          <a:lstStyle/>
          <a:p>
            <a:r>
              <a:rPr lang="en-US" sz="1500">
                <a:latin typeface="Arial" charset="0"/>
              </a:rPr>
              <a:t>1</a:t>
            </a:r>
            <a:endParaRPr lang="en-US"/>
          </a:p>
        </p:txBody>
      </p:sp>
      <p:sp>
        <p:nvSpPr>
          <p:cNvPr id="45080" name="Rectangle 22"/>
          <p:cNvSpPr>
            <a:spLocks noChangeArrowheads="1"/>
          </p:cNvSpPr>
          <p:nvPr/>
        </p:nvSpPr>
        <p:spPr bwMode="auto">
          <a:xfrm>
            <a:off x="6338888" y="44767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000000"/>
                </a:solidFill>
                <a:latin typeface="Arial" charset="0"/>
              </a:rPr>
              <a:t>t</a:t>
            </a:r>
            <a:endParaRPr lang="en-US"/>
          </a:p>
        </p:txBody>
      </p:sp>
      <p:sp>
        <p:nvSpPr>
          <p:cNvPr id="45081" name="Rectangle 23"/>
          <p:cNvSpPr>
            <a:spLocks noChangeArrowheads="1"/>
          </p:cNvSpPr>
          <p:nvPr/>
        </p:nvSpPr>
        <p:spPr bwMode="auto">
          <a:xfrm>
            <a:off x="6402388" y="4573588"/>
            <a:ext cx="106362" cy="228600"/>
          </a:xfrm>
          <a:prstGeom prst="rect">
            <a:avLst/>
          </a:prstGeom>
          <a:noFill/>
          <a:ln w="9525">
            <a:noFill/>
            <a:miter lim="800000"/>
            <a:headEnd/>
            <a:tailEnd/>
          </a:ln>
        </p:spPr>
        <p:txBody>
          <a:bodyPr wrap="none" lIns="0" tIns="0" rIns="0" bIns="0">
            <a:prstTxWarp prst="textNoShape">
              <a:avLst/>
            </a:prstTxWarp>
            <a:spAutoFit/>
          </a:bodyPr>
          <a:lstStyle/>
          <a:p>
            <a:r>
              <a:rPr lang="en-US" sz="1500">
                <a:latin typeface="Arial" charset="0"/>
              </a:rPr>
              <a:t>2</a:t>
            </a:r>
            <a:endParaRPr lang="en-US"/>
          </a:p>
        </p:txBody>
      </p:sp>
      <p:sp>
        <p:nvSpPr>
          <p:cNvPr id="45082" name="Rectangle 24"/>
          <p:cNvSpPr>
            <a:spLocks noChangeArrowheads="1"/>
          </p:cNvSpPr>
          <p:nvPr/>
        </p:nvSpPr>
        <p:spPr bwMode="auto">
          <a:xfrm>
            <a:off x="6796088" y="44767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000000"/>
                </a:solidFill>
                <a:latin typeface="Arial" charset="0"/>
              </a:rPr>
              <a:t>t</a:t>
            </a:r>
            <a:endParaRPr lang="en-US"/>
          </a:p>
        </p:txBody>
      </p:sp>
      <p:sp>
        <p:nvSpPr>
          <p:cNvPr id="45083" name="Rectangle 25"/>
          <p:cNvSpPr>
            <a:spLocks noChangeArrowheads="1"/>
          </p:cNvSpPr>
          <p:nvPr/>
        </p:nvSpPr>
        <p:spPr bwMode="auto">
          <a:xfrm>
            <a:off x="6859588" y="4573588"/>
            <a:ext cx="106362" cy="228600"/>
          </a:xfrm>
          <a:prstGeom prst="rect">
            <a:avLst/>
          </a:prstGeom>
          <a:noFill/>
          <a:ln w="9525">
            <a:noFill/>
            <a:miter lim="800000"/>
            <a:headEnd/>
            <a:tailEnd/>
          </a:ln>
        </p:spPr>
        <p:txBody>
          <a:bodyPr wrap="none" lIns="0" tIns="0" rIns="0" bIns="0">
            <a:prstTxWarp prst="textNoShape">
              <a:avLst/>
            </a:prstTxWarp>
            <a:spAutoFit/>
          </a:bodyPr>
          <a:lstStyle/>
          <a:p>
            <a:r>
              <a:rPr lang="en-US" sz="1500">
                <a:latin typeface="Arial" charset="0"/>
              </a:rPr>
              <a:t>3</a:t>
            </a:r>
            <a:endParaRPr lang="en-US"/>
          </a:p>
        </p:txBody>
      </p:sp>
      <p:sp>
        <p:nvSpPr>
          <p:cNvPr id="45084" name="Rectangle 26"/>
          <p:cNvSpPr>
            <a:spLocks noChangeArrowheads="1"/>
          </p:cNvSpPr>
          <p:nvPr/>
        </p:nvSpPr>
        <p:spPr bwMode="auto">
          <a:xfrm>
            <a:off x="7392988" y="44767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000000"/>
                </a:solidFill>
                <a:latin typeface="Arial" charset="0"/>
              </a:rPr>
              <a:t>t</a:t>
            </a:r>
            <a:endParaRPr lang="en-US"/>
          </a:p>
        </p:txBody>
      </p:sp>
      <p:sp>
        <p:nvSpPr>
          <p:cNvPr id="45085" name="Rectangle 27"/>
          <p:cNvSpPr>
            <a:spLocks noChangeArrowheads="1"/>
          </p:cNvSpPr>
          <p:nvPr/>
        </p:nvSpPr>
        <p:spPr bwMode="auto">
          <a:xfrm>
            <a:off x="7456488" y="4573588"/>
            <a:ext cx="106362" cy="228600"/>
          </a:xfrm>
          <a:prstGeom prst="rect">
            <a:avLst/>
          </a:prstGeom>
          <a:noFill/>
          <a:ln w="9525">
            <a:noFill/>
            <a:miter lim="800000"/>
            <a:headEnd/>
            <a:tailEnd/>
          </a:ln>
        </p:spPr>
        <p:txBody>
          <a:bodyPr wrap="none" lIns="0" tIns="0" rIns="0" bIns="0">
            <a:prstTxWarp prst="textNoShape">
              <a:avLst/>
            </a:prstTxWarp>
            <a:spAutoFit/>
          </a:bodyPr>
          <a:lstStyle/>
          <a:p>
            <a:r>
              <a:rPr lang="en-US" sz="1500">
                <a:latin typeface="Arial" charset="0"/>
              </a:rPr>
              <a:t>4</a:t>
            </a:r>
            <a:endParaRPr lang="en-US"/>
          </a:p>
        </p:txBody>
      </p:sp>
      <p:sp>
        <p:nvSpPr>
          <p:cNvPr id="45086" name="Line 28"/>
          <p:cNvSpPr>
            <a:spLocks noChangeShapeType="1"/>
          </p:cNvSpPr>
          <p:nvPr/>
        </p:nvSpPr>
        <p:spPr bwMode="auto">
          <a:xfrm flipV="1">
            <a:off x="5575300" y="44196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87" name="Line 29"/>
          <p:cNvSpPr>
            <a:spLocks noChangeShapeType="1"/>
          </p:cNvSpPr>
          <p:nvPr/>
        </p:nvSpPr>
        <p:spPr bwMode="auto">
          <a:xfrm flipV="1">
            <a:off x="5575300" y="4216400"/>
            <a:ext cx="1588"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88" name="Line 30"/>
          <p:cNvSpPr>
            <a:spLocks noChangeShapeType="1"/>
          </p:cNvSpPr>
          <p:nvPr/>
        </p:nvSpPr>
        <p:spPr bwMode="auto">
          <a:xfrm flipV="1">
            <a:off x="5575300" y="4000500"/>
            <a:ext cx="1588"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89" name="Line 31"/>
          <p:cNvSpPr>
            <a:spLocks noChangeShapeType="1"/>
          </p:cNvSpPr>
          <p:nvPr/>
        </p:nvSpPr>
        <p:spPr bwMode="auto">
          <a:xfrm flipV="1">
            <a:off x="5575300" y="38608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0" name="Line 32"/>
          <p:cNvSpPr>
            <a:spLocks noChangeShapeType="1"/>
          </p:cNvSpPr>
          <p:nvPr/>
        </p:nvSpPr>
        <p:spPr bwMode="auto">
          <a:xfrm flipH="1">
            <a:off x="6286500" y="3860800"/>
            <a:ext cx="50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1" name="Line 33"/>
          <p:cNvSpPr>
            <a:spLocks noChangeShapeType="1"/>
          </p:cNvSpPr>
          <p:nvPr/>
        </p:nvSpPr>
        <p:spPr bwMode="auto">
          <a:xfrm flipH="1">
            <a:off x="6096000" y="38608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2" name="Line 34"/>
          <p:cNvSpPr>
            <a:spLocks noChangeShapeType="1"/>
          </p:cNvSpPr>
          <p:nvPr/>
        </p:nvSpPr>
        <p:spPr bwMode="auto">
          <a:xfrm flipH="1">
            <a:off x="5905500" y="38608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3" name="Line 35"/>
          <p:cNvSpPr>
            <a:spLocks noChangeShapeType="1"/>
          </p:cNvSpPr>
          <p:nvPr/>
        </p:nvSpPr>
        <p:spPr bwMode="auto">
          <a:xfrm flipH="1">
            <a:off x="5702300" y="3860800"/>
            <a:ext cx="1143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4" name="Line 36"/>
          <p:cNvSpPr>
            <a:spLocks noChangeShapeType="1"/>
          </p:cNvSpPr>
          <p:nvPr/>
        </p:nvSpPr>
        <p:spPr bwMode="auto">
          <a:xfrm flipH="1">
            <a:off x="5575300" y="3860800"/>
            <a:ext cx="381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5" name="Line 37"/>
          <p:cNvSpPr>
            <a:spLocks noChangeShapeType="1"/>
          </p:cNvSpPr>
          <p:nvPr/>
        </p:nvSpPr>
        <p:spPr bwMode="auto">
          <a:xfrm flipV="1">
            <a:off x="6794500" y="44196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6" name="Line 38"/>
          <p:cNvSpPr>
            <a:spLocks noChangeShapeType="1"/>
          </p:cNvSpPr>
          <p:nvPr/>
        </p:nvSpPr>
        <p:spPr bwMode="auto">
          <a:xfrm flipV="1">
            <a:off x="6794500" y="42418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7" name="Line 39"/>
          <p:cNvSpPr>
            <a:spLocks noChangeShapeType="1"/>
          </p:cNvSpPr>
          <p:nvPr/>
        </p:nvSpPr>
        <p:spPr bwMode="auto">
          <a:xfrm flipV="1">
            <a:off x="6794500" y="40640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8" name="Line 40"/>
          <p:cNvSpPr>
            <a:spLocks noChangeShapeType="1"/>
          </p:cNvSpPr>
          <p:nvPr/>
        </p:nvSpPr>
        <p:spPr bwMode="auto">
          <a:xfrm flipV="1">
            <a:off x="6794500" y="38862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099" name="Line 41"/>
          <p:cNvSpPr>
            <a:spLocks noChangeShapeType="1"/>
          </p:cNvSpPr>
          <p:nvPr/>
        </p:nvSpPr>
        <p:spPr bwMode="auto">
          <a:xfrm flipV="1">
            <a:off x="6794500" y="370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0" name="Line 42"/>
          <p:cNvSpPr>
            <a:spLocks noChangeShapeType="1"/>
          </p:cNvSpPr>
          <p:nvPr/>
        </p:nvSpPr>
        <p:spPr bwMode="auto">
          <a:xfrm flipV="1">
            <a:off x="6794500" y="353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1" name="Line 43"/>
          <p:cNvSpPr>
            <a:spLocks noChangeShapeType="1"/>
          </p:cNvSpPr>
          <p:nvPr/>
        </p:nvSpPr>
        <p:spPr bwMode="auto">
          <a:xfrm flipV="1">
            <a:off x="6794500" y="34036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2" name="Line 44"/>
          <p:cNvSpPr>
            <a:spLocks noChangeShapeType="1"/>
          </p:cNvSpPr>
          <p:nvPr/>
        </p:nvSpPr>
        <p:spPr bwMode="auto">
          <a:xfrm flipV="1">
            <a:off x="7404100" y="44196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3" name="Line 45"/>
          <p:cNvSpPr>
            <a:spLocks noChangeShapeType="1"/>
          </p:cNvSpPr>
          <p:nvPr/>
        </p:nvSpPr>
        <p:spPr bwMode="auto">
          <a:xfrm flipV="1">
            <a:off x="7404100" y="4254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4" name="Line 46"/>
          <p:cNvSpPr>
            <a:spLocks noChangeShapeType="1"/>
          </p:cNvSpPr>
          <p:nvPr/>
        </p:nvSpPr>
        <p:spPr bwMode="auto">
          <a:xfrm flipV="1">
            <a:off x="7404100" y="4076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5" name="Line 47"/>
          <p:cNvSpPr>
            <a:spLocks noChangeShapeType="1"/>
          </p:cNvSpPr>
          <p:nvPr/>
        </p:nvSpPr>
        <p:spPr bwMode="auto">
          <a:xfrm flipV="1">
            <a:off x="7404100" y="38989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6" name="Line 48"/>
          <p:cNvSpPr>
            <a:spLocks noChangeShapeType="1"/>
          </p:cNvSpPr>
          <p:nvPr/>
        </p:nvSpPr>
        <p:spPr bwMode="auto">
          <a:xfrm flipV="1">
            <a:off x="7404100" y="37211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7" name="Line 49"/>
          <p:cNvSpPr>
            <a:spLocks noChangeShapeType="1"/>
          </p:cNvSpPr>
          <p:nvPr/>
        </p:nvSpPr>
        <p:spPr bwMode="auto">
          <a:xfrm flipV="1">
            <a:off x="7404100" y="3556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8" name="Line 50"/>
          <p:cNvSpPr>
            <a:spLocks noChangeShapeType="1"/>
          </p:cNvSpPr>
          <p:nvPr/>
        </p:nvSpPr>
        <p:spPr bwMode="auto">
          <a:xfrm flipV="1">
            <a:off x="7404100" y="3378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09" name="Line 51"/>
          <p:cNvSpPr>
            <a:spLocks noChangeShapeType="1"/>
          </p:cNvSpPr>
          <p:nvPr/>
        </p:nvSpPr>
        <p:spPr bwMode="auto">
          <a:xfrm flipV="1">
            <a:off x="7404100" y="32512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10" name="Rectangle 52"/>
          <p:cNvSpPr>
            <a:spLocks noChangeArrowheads="1"/>
          </p:cNvSpPr>
          <p:nvPr/>
        </p:nvSpPr>
        <p:spPr bwMode="auto">
          <a:xfrm>
            <a:off x="5729288" y="4768850"/>
            <a:ext cx="5207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initial</a:t>
            </a:r>
            <a:endParaRPr lang="en-US"/>
          </a:p>
        </p:txBody>
      </p:sp>
      <p:sp>
        <p:nvSpPr>
          <p:cNvPr id="45111" name="Rectangle 53"/>
          <p:cNvSpPr>
            <a:spLocks noChangeArrowheads="1"/>
          </p:cNvSpPr>
          <p:nvPr/>
        </p:nvSpPr>
        <p:spPr bwMode="auto">
          <a:xfrm>
            <a:off x="6735763" y="4908550"/>
            <a:ext cx="8763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redesign</a:t>
            </a:r>
            <a:endParaRPr lang="en-US"/>
          </a:p>
        </p:txBody>
      </p:sp>
      <p:sp>
        <p:nvSpPr>
          <p:cNvPr id="45112" name="Rectangle 54"/>
          <p:cNvSpPr>
            <a:spLocks noChangeArrowheads="1"/>
          </p:cNvSpPr>
          <p:nvPr/>
        </p:nvSpPr>
        <p:spPr bwMode="auto">
          <a:xfrm>
            <a:off x="5729288" y="4997450"/>
            <a:ext cx="7874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delivery</a:t>
            </a:r>
            <a:endParaRPr lang="en-US"/>
          </a:p>
        </p:txBody>
      </p:sp>
      <p:sp>
        <p:nvSpPr>
          <p:cNvPr id="45113" name="Line 55"/>
          <p:cNvSpPr>
            <a:spLocks noChangeShapeType="1"/>
          </p:cNvSpPr>
          <p:nvPr/>
        </p:nvSpPr>
        <p:spPr bwMode="auto">
          <a:xfrm flipV="1">
            <a:off x="6337300" y="44196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14" name="Line 56"/>
          <p:cNvSpPr>
            <a:spLocks noChangeShapeType="1"/>
          </p:cNvSpPr>
          <p:nvPr/>
        </p:nvSpPr>
        <p:spPr bwMode="auto">
          <a:xfrm flipV="1">
            <a:off x="6337300" y="4216400"/>
            <a:ext cx="1588"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15" name="Line 57"/>
          <p:cNvSpPr>
            <a:spLocks noChangeShapeType="1"/>
          </p:cNvSpPr>
          <p:nvPr/>
        </p:nvSpPr>
        <p:spPr bwMode="auto">
          <a:xfrm flipV="1">
            <a:off x="6337300" y="4000500"/>
            <a:ext cx="1588"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45116" name="Line 58"/>
          <p:cNvSpPr>
            <a:spLocks noChangeShapeType="1"/>
          </p:cNvSpPr>
          <p:nvPr/>
        </p:nvSpPr>
        <p:spPr bwMode="auto">
          <a:xfrm flipV="1">
            <a:off x="6337300" y="38608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de-CH">
                <a:latin typeface="Helvetica" charset="0"/>
              </a:rPr>
              <a:t>© Oscar Nierstrasz</a:t>
            </a:r>
          </a:p>
        </p:txBody>
      </p:sp>
      <p:sp>
        <p:nvSpPr>
          <p:cNvPr id="47107" name="Footer Placeholder 4"/>
          <p:cNvSpPr>
            <a:spLocks noGrp="1"/>
          </p:cNvSpPr>
          <p:nvPr>
            <p:ph type="ftr" sz="quarter" idx="11"/>
          </p:nvPr>
        </p:nvSpPr>
        <p:spPr>
          <a:noFill/>
        </p:spPr>
        <p:txBody>
          <a:bodyPr/>
          <a:lstStyle/>
          <a:p>
            <a:r>
              <a:rPr lang="de-CH">
                <a:latin typeface="Helvetica" charset="0"/>
              </a:rPr>
              <a:t>ESE — Software Quality</a:t>
            </a:r>
          </a:p>
        </p:txBody>
      </p:sp>
      <p:sp>
        <p:nvSpPr>
          <p:cNvPr id="47108" name="Slide Number Placeholder 5"/>
          <p:cNvSpPr>
            <a:spLocks noGrp="1"/>
          </p:cNvSpPr>
          <p:nvPr>
            <p:ph type="sldNum" sz="quarter" idx="12"/>
          </p:nvPr>
        </p:nvSpPr>
        <p:spPr>
          <a:noFill/>
        </p:spPr>
        <p:txBody>
          <a:bodyPr/>
          <a:lstStyle/>
          <a:p>
            <a:r>
              <a:rPr lang="de-CH">
                <a:latin typeface="Helvetica" charset="0"/>
              </a:rPr>
              <a:t>ESE 11.</a:t>
            </a:r>
            <a:fld id="{5C08DC8B-5775-B94D-9405-D1D63F5FF0B7}" type="slidenum">
              <a:rPr lang="de-CH">
                <a:latin typeface="Helvetica" charset="0"/>
              </a:rPr>
              <a:pPr/>
              <a:t>19</a:t>
            </a:fld>
            <a:endParaRPr lang="de-CH" sz="1400">
              <a:solidFill>
                <a:srgbClr val="7E7E7E"/>
              </a:solidFill>
              <a:latin typeface="Times" charset="0"/>
            </a:endParaRPr>
          </a:p>
        </p:txBody>
      </p:sp>
      <p:sp>
        <p:nvSpPr>
          <p:cNvPr id="47109" name="Rectangle 2"/>
          <p:cNvSpPr>
            <a:spLocks noGrp="1" noChangeArrowheads="1"/>
          </p:cNvSpPr>
          <p:nvPr>
            <p:ph type="title"/>
          </p:nvPr>
        </p:nvSpPr>
        <p:spPr/>
        <p:txBody>
          <a:bodyPr/>
          <a:lstStyle/>
          <a:p>
            <a:r>
              <a:rPr lang="en-US"/>
              <a:t>Productivity, Timeliness, Visibility ...</a:t>
            </a:r>
          </a:p>
        </p:txBody>
      </p:sp>
      <p:sp>
        <p:nvSpPr>
          <p:cNvPr id="47110" name="Rectangle 3"/>
          <p:cNvSpPr>
            <a:spLocks noGrp="1" noChangeArrowheads="1"/>
          </p:cNvSpPr>
          <p:nvPr>
            <p:ph type="body" idx="1"/>
          </p:nvPr>
        </p:nvSpPr>
        <p:spPr/>
        <p:txBody>
          <a:bodyPr/>
          <a:lstStyle/>
          <a:p>
            <a:pPr>
              <a:buFont typeface="Helvetica CE" pitchFamily="-105" charset="0"/>
              <a:buNone/>
            </a:pPr>
            <a:r>
              <a:rPr lang="en-US" b="1" i="1"/>
              <a:t>Visibility</a:t>
            </a:r>
            <a:r>
              <a:rPr lang="en-US"/>
              <a:t> (Transparency)</a:t>
            </a:r>
          </a:p>
          <a:p>
            <a:r>
              <a:rPr lang="en-US"/>
              <a:t>Current process steps and project status are accessible</a:t>
            </a:r>
          </a:p>
          <a:p>
            <a:pPr lvl="1"/>
            <a:r>
              <a:rPr lang="en-US"/>
              <a:t>important for management</a:t>
            </a:r>
          </a:p>
          <a:p>
            <a:pPr lvl="1"/>
            <a:r>
              <a:rPr lang="en-US"/>
              <a:t>also deal with staff turn-over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Software Quality</a:t>
            </a:r>
          </a:p>
        </p:txBody>
      </p:sp>
      <p:sp>
        <p:nvSpPr>
          <p:cNvPr id="12292" name="Slide Number Placeholder 5"/>
          <p:cNvSpPr>
            <a:spLocks noGrp="1"/>
          </p:cNvSpPr>
          <p:nvPr>
            <p:ph type="sldNum" sz="quarter" idx="12"/>
          </p:nvPr>
        </p:nvSpPr>
        <p:spPr>
          <a:noFill/>
        </p:spPr>
        <p:txBody>
          <a:bodyPr/>
          <a:lstStyle/>
          <a:p>
            <a:r>
              <a:rPr lang="de-CH">
                <a:latin typeface="Helvetica" charset="0"/>
              </a:rPr>
              <a:t>ESE 11.</a:t>
            </a:r>
            <a:fld id="{212BE350-3E08-1F45-B14F-B42461662381}" type="slidenum">
              <a:rPr lang="de-CH">
                <a:latin typeface="Helvetica" charset="0"/>
              </a:rPr>
              <a:pPr/>
              <a:t>2</a:t>
            </a:fld>
            <a:endParaRPr lang="de-CH" sz="140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r>
              <a:rPr lang="en-US"/>
              <a:t>Roadmap</a:t>
            </a:r>
          </a:p>
        </p:txBody>
      </p:sp>
      <p:pic>
        <p:nvPicPr>
          <p:cNvPr id="12295"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6" name="Rectangle 5"/>
          <p:cNvSpPr>
            <a:spLocks noGrp="1" noChangeArrowheads="1"/>
          </p:cNvSpPr>
          <p:nvPr>
            <p:ph type="body" idx="1"/>
          </p:nvPr>
        </p:nvSpPr>
        <p:spPr/>
        <p:txBody>
          <a:bodyPr/>
          <a:lstStyle/>
          <a:p>
            <a:r>
              <a:rPr lang="en-US"/>
              <a:t>What is quality?</a:t>
            </a:r>
          </a:p>
          <a:p>
            <a:r>
              <a:rPr lang="en-US"/>
              <a:t>Quality Attributes</a:t>
            </a:r>
          </a:p>
          <a:p>
            <a:r>
              <a:rPr lang="en-US"/>
              <a:t>Quality Assurance: Planning and Reviewing</a:t>
            </a:r>
          </a:p>
          <a:p>
            <a:r>
              <a:rPr lang="en-US"/>
              <a:t>Quality System and Standards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a:latin typeface="Helvetica" charset="0"/>
              </a:rPr>
              <a:t>© Oscar Nierstrasz</a:t>
            </a:r>
          </a:p>
        </p:txBody>
      </p:sp>
      <p:sp>
        <p:nvSpPr>
          <p:cNvPr id="49155" name="Footer Placeholder 4"/>
          <p:cNvSpPr>
            <a:spLocks noGrp="1"/>
          </p:cNvSpPr>
          <p:nvPr>
            <p:ph type="ftr" sz="quarter" idx="11"/>
          </p:nvPr>
        </p:nvSpPr>
        <p:spPr>
          <a:noFill/>
        </p:spPr>
        <p:txBody>
          <a:bodyPr/>
          <a:lstStyle/>
          <a:p>
            <a:r>
              <a:rPr lang="de-CH">
                <a:latin typeface="Helvetica" charset="0"/>
              </a:rPr>
              <a:t>ESE — Software Quality</a:t>
            </a:r>
          </a:p>
        </p:txBody>
      </p:sp>
      <p:sp>
        <p:nvSpPr>
          <p:cNvPr id="49156" name="Slide Number Placeholder 5"/>
          <p:cNvSpPr>
            <a:spLocks noGrp="1"/>
          </p:cNvSpPr>
          <p:nvPr>
            <p:ph type="sldNum" sz="quarter" idx="12"/>
          </p:nvPr>
        </p:nvSpPr>
        <p:spPr>
          <a:noFill/>
        </p:spPr>
        <p:txBody>
          <a:bodyPr/>
          <a:lstStyle/>
          <a:p>
            <a:r>
              <a:rPr lang="de-CH">
                <a:latin typeface="Helvetica" charset="0"/>
              </a:rPr>
              <a:t>ESE 11.</a:t>
            </a:r>
            <a:fld id="{7ED6E8C6-A2B2-9848-AE2A-4076AD2F4580}" type="slidenum">
              <a:rPr lang="de-CH">
                <a:latin typeface="Helvetica" charset="0"/>
              </a:rPr>
              <a:pPr/>
              <a:t>20</a:t>
            </a:fld>
            <a:endParaRPr lang="de-CH" sz="1400">
              <a:solidFill>
                <a:srgbClr val="7E7E7E"/>
              </a:solidFill>
              <a:latin typeface="Times" charset="0"/>
            </a:endParaRPr>
          </a:p>
        </p:txBody>
      </p:sp>
      <p:sp>
        <p:nvSpPr>
          <p:cNvPr id="49157"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49158" name="Rectangle 1027"/>
          <p:cNvSpPr>
            <a:spLocks noGrp="1" noChangeArrowheads="1"/>
          </p:cNvSpPr>
          <p:nvPr>
            <p:ph type="title"/>
          </p:nvPr>
        </p:nvSpPr>
        <p:spPr/>
        <p:txBody>
          <a:bodyPr/>
          <a:lstStyle/>
          <a:p>
            <a:r>
              <a:rPr lang="en-US"/>
              <a:t>Roadmap</a:t>
            </a:r>
          </a:p>
        </p:txBody>
      </p:sp>
      <p:pic>
        <p:nvPicPr>
          <p:cNvPr id="49159" name="Picture 1028"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49160" name="Rectangle 1029"/>
          <p:cNvSpPr>
            <a:spLocks noGrp="1" noChangeArrowheads="1"/>
          </p:cNvSpPr>
          <p:nvPr>
            <p:ph type="body" idx="1"/>
          </p:nvPr>
        </p:nvSpPr>
        <p:spPr/>
        <p:txBody>
          <a:bodyPr/>
          <a:lstStyle/>
          <a:p>
            <a:r>
              <a:rPr lang="en-US"/>
              <a:t>What is quality?</a:t>
            </a:r>
          </a:p>
          <a:p>
            <a:r>
              <a:rPr lang="en-US"/>
              <a:t>Quality Attributes</a:t>
            </a:r>
          </a:p>
          <a:p>
            <a:r>
              <a:rPr lang="en-US" b="1"/>
              <a:t>Quality Assurance: Planning and Reviewing</a:t>
            </a:r>
          </a:p>
          <a:p>
            <a:r>
              <a:rPr lang="en-US"/>
              <a:t>Quality System and Standards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2"/>
          <p:cNvSpPr>
            <a:spLocks noGrp="1"/>
          </p:cNvSpPr>
          <p:nvPr>
            <p:ph type="dt" sz="quarter" idx="10"/>
          </p:nvPr>
        </p:nvSpPr>
        <p:spPr>
          <a:noFill/>
        </p:spPr>
        <p:txBody>
          <a:bodyPr/>
          <a:lstStyle/>
          <a:p>
            <a:r>
              <a:rPr lang="de-CH">
                <a:latin typeface="Helvetica" charset="0"/>
              </a:rPr>
              <a:t>© Oscar Nierstrasz</a:t>
            </a:r>
          </a:p>
        </p:txBody>
      </p:sp>
      <p:sp>
        <p:nvSpPr>
          <p:cNvPr id="51203" name="Footer Placeholder 3"/>
          <p:cNvSpPr>
            <a:spLocks noGrp="1"/>
          </p:cNvSpPr>
          <p:nvPr>
            <p:ph type="ftr" sz="quarter" idx="11"/>
          </p:nvPr>
        </p:nvSpPr>
        <p:spPr>
          <a:noFill/>
        </p:spPr>
        <p:txBody>
          <a:bodyPr/>
          <a:lstStyle/>
          <a:p>
            <a:r>
              <a:rPr lang="de-CH">
                <a:latin typeface="Helvetica" charset="0"/>
              </a:rPr>
              <a:t>ESE — Software Quality</a:t>
            </a:r>
          </a:p>
        </p:txBody>
      </p:sp>
      <p:sp>
        <p:nvSpPr>
          <p:cNvPr id="51204" name="Slide Number Placeholder 4"/>
          <p:cNvSpPr>
            <a:spLocks noGrp="1"/>
          </p:cNvSpPr>
          <p:nvPr>
            <p:ph type="sldNum" sz="quarter" idx="12"/>
          </p:nvPr>
        </p:nvSpPr>
        <p:spPr>
          <a:noFill/>
        </p:spPr>
        <p:txBody>
          <a:bodyPr/>
          <a:lstStyle/>
          <a:p>
            <a:r>
              <a:rPr lang="de-CH">
                <a:latin typeface="Helvetica" charset="0"/>
              </a:rPr>
              <a:t>ESE 11.</a:t>
            </a:r>
            <a:fld id="{C67B506D-0FD8-4447-B659-BAD5759B26CF}" type="slidenum">
              <a:rPr lang="de-CH">
                <a:latin typeface="Helvetica" charset="0"/>
              </a:rPr>
              <a:pPr/>
              <a:t>21</a:t>
            </a:fld>
            <a:endParaRPr lang="de-CH" sz="1400">
              <a:solidFill>
                <a:srgbClr val="7E7E7E"/>
              </a:solidFill>
              <a:latin typeface="Times" charset="0"/>
            </a:endParaRPr>
          </a:p>
        </p:txBody>
      </p:sp>
      <p:sp>
        <p:nvSpPr>
          <p:cNvPr id="51205" name="Rectangle 2"/>
          <p:cNvSpPr>
            <a:spLocks noGrp="1" noChangeArrowheads="1"/>
          </p:cNvSpPr>
          <p:nvPr>
            <p:ph type="title"/>
          </p:nvPr>
        </p:nvSpPr>
        <p:spPr/>
        <p:txBody>
          <a:bodyPr/>
          <a:lstStyle/>
          <a:p>
            <a:r>
              <a:rPr lang="en-US"/>
              <a:t>Quality Control Assumption</a:t>
            </a:r>
          </a:p>
        </p:txBody>
      </p:sp>
      <p:sp>
        <p:nvSpPr>
          <p:cNvPr id="51206" name="Rectangle 7"/>
          <p:cNvSpPr>
            <a:spLocks noChangeArrowheads="1"/>
          </p:cNvSpPr>
          <p:nvPr/>
        </p:nvSpPr>
        <p:spPr bwMode="auto">
          <a:xfrm>
            <a:off x="1836738" y="1606550"/>
            <a:ext cx="5684837" cy="27463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Arial" charset="0"/>
              </a:rPr>
              <a:t>Project Concern = Deliver on time and within budget</a:t>
            </a:r>
            <a:endParaRPr lang="en-US"/>
          </a:p>
        </p:txBody>
      </p:sp>
      <p:sp>
        <p:nvSpPr>
          <p:cNvPr id="51207" name="Rectangle 8"/>
          <p:cNvSpPr>
            <a:spLocks noChangeArrowheads="1"/>
          </p:cNvSpPr>
          <p:nvPr/>
        </p:nvSpPr>
        <p:spPr bwMode="auto">
          <a:xfrm>
            <a:off x="1733550" y="2368550"/>
            <a:ext cx="2262188"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External (and Internal)</a:t>
            </a:r>
            <a:endParaRPr lang="en-US"/>
          </a:p>
        </p:txBody>
      </p:sp>
      <p:sp>
        <p:nvSpPr>
          <p:cNvPr id="51208" name="Rectangle 9"/>
          <p:cNvSpPr>
            <a:spLocks noChangeArrowheads="1"/>
          </p:cNvSpPr>
          <p:nvPr/>
        </p:nvSpPr>
        <p:spPr bwMode="auto">
          <a:xfrm>
            <a:off x="1733550" y="2647950"/>
            <a:ext cx="1817688"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Product Attributes</a:t>
            </a:r>
            <a:endParaRPr lang="en-US"/>
          </a:p>
        </p:txBody>
      </p:sp>
      <p:sp>
        <p:nvSpPr>
          <p:cNvPr id="51209" name="Rectangle 10"/>
          <p:cNvSpPr>
            <a:spLocks noChangeArrowheads="1"/>
          </p:cNvSpPr>
          <p:nvPr/>
        </p:nvSpPr>
        <p:spPr bwMode="auto">
          <a:xfrm>
            <a:off x="5264150" y="2432050"/>
            <a:ext cx="18542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Process Attributes</a:t>
            </a:r>
            <a:endParaRPr lang="en-US"/>
          </a:p>
        </p:txBody>
      </p:sp>
      <p:sp>
        <p:nvSpPr>
          <p:cNvPr id="51210" name="AutoShape 11"/>
          <p:cNvSpPr>
            <a:spLocks noChangeArrowheads="1"/>
          </p:cNvSpPr>
          <p:nvPr/>
        </p:nvSpPr>
        <p:spPr bwMode="auto">
          <a:xfrm>
            <a:off x="1600200" y="2247900"/>
            <a:ext cx="2755900" cy="774700"/>
          </a:xfrm>
          <a:prstGeom prst="roundRect">
            <a:avLst>
              <a:gd name="adj" fmla="val 29509"/>
            </a:avLst>
          </a:prstGeom>
          <a:noFill/>
          <a:ln w="12700">
            <a:solidFill>
              <a:srgbClr val="000000"/>
            </a:solidFill>
            <a:round/>
            <a:headEnd/>
            <a:tailEnd/>
          </a:ln>
        </p:spPr>
        <p:txBody>
          <a:bodyPr>
            <a:prstTxWarp prst="textNoShape">
              <a:avLst/>
            </a:prstTxWarp>
          </a:bodyPr>
          <a:lstStyle/>
          <a:p>
            <a:endParaRPr lang="en-US"/>
          </a:p>
        </p:txBody>
      </p:sp>
      <p:sp>
        <p:nvSpPr>
          <p:cNvPr id="51211" name="AutoShape 12"/>
          <p:cNvSpPr>
            <a:spLocks noChangeArrowheads="1"/>
          </p:cNvSpPr>
          <p:nvPr/>
        </p:nvSpPr>
        <p:spPr bwMode="auto">
          <a:xfrm>
            <a:off x="5105400" y="2247900"/>
            <a:ext cx="2603500" cy="774700"/>
          </a:xfrm>
          <a:prstGeom prst="roundRect">
            <a:avLst>
              <a:gd name="adj" fmla="val 29509"/>
            </a:avLst>
          </a:prstGeom>
          <a:noFill/>
          <a:ln w="12700">
            <a:solidFill>
              <a:srgbClr val="000000"/>
            </a:solidFill>
            <a:round/>
            <a:headEnd/>
            <a:tailEnd/>
          </a:ln>
        </p:spPr>
        <p:txBody>
          <a:bodyPr>
            <a:prstTxWarp prst="textNoShape">
              <a:avLst/>
            </a:prstTxWarp>
          </a:bodyPr>
          <a:lstStyle/>
          <a:p>
            <a:endParaRPr lang="en-US"/>
          </a:p>
        </p:txBody>
      </p:sp>
      <p:sp>
        <p:nvSpPr>
          <p:cNvPr id="51212" name="Freeform 13"/>
          <p:cNvSpPr>
            <a:spLocks/>
          </p:cNvSpPr>
          <p:nvPr/>
        </p:nvSpPr>
        <p:spPr bwMode="auto">
          <a:xfrm>
            <a:off x="3302000" y="2146300"/>
            <a:ext cx="114300" cy="88900"/>
          </a:xfrm>
          <a:custGeom>
            <a:avLst/>
            <a:gdLst>
              <a:gd name="T0" fmla="*/ 56 w 72"/>
              <a:gd name="T1" fmla="*/ 16 h 56"/>
              <a:gd name="T2" fmla="*/ 72 w 72"/>
              <a:gd name="T3" fmla="*/ 40 h 56"/>
              <a:gd name="T4" fmla="*/ 0 w 72"/>
              <a:gd name="T5" fmla="*/ 56 h 56"/>
              <a:gd name="T6" fmla="*/ 48 w 72"/>
              <a:gd name="T7" fmla="*/ 0 h 56"/>
              <a:gd name="T8" fmla="*/ 56 w 72"/>
              <a:gd name="T9" fmla="*/ 16 h 56"/>
              <a:gd name="T10" fmla="*/ 0 60000 65536"/>
              <a:gd name="T11" fmla="*/ 0 60000 65536"/>
              <a:gd name="T12" fmla="*/ 0 60000 65536"/>
              <a:gd name="T13" fmla="*/ 0 60000 65536"/>
              <a:gd name="T14" fmla="*/ 0 60000 65536"/>
              <a:gd name="T15" fmla="*/ 0 w 72"/>
              <a:gd name="T16" fmla="*/ 0 h 56"/>
              <a:gd name="T17" fmla="*/ 72 w 72"/>
              <a:gd name="T18" fmla="*/ 56 h 56"/>
            </a:gdLst>
            <a:ahLst/>
            <a:cxnLst>
              <a:cxn ang="T10">
                <a:pos x="T0" y="T1"/>
              </a:cxn>
              <a:cxn ang="T11">
                <a:pos x="T2" y="T3"/>
              </a:cxn>
              <a:cxn ang="T12">
                <a:pos x="T4" y="T5"/>
              </a:cxn>
              <a:cxn ang="T13">
                <a:pos x="T6" y="T7"/>
              </a:cxn>
              <a:cxn ang="T14">
                <a:pos x="T8" y="T9"/>
              </a:cxn>
            </a:cxnLst>
            <a:rect l="T15" t="T16" r="T17" b="T18"/>
            <a:pathLst>
              <a:path w="72" h="56">
                <a:moveTo>
                  <a:pt x="56" y="16"/>
                </a:moveTo>
                <a:lnTo>
                  <a:pt x="72" y="40"/>
                </a:lnTo>
                <a:lnTo>
                  <a:pt x="0" y="56"/>
                </a:lnTo>
                <a:lnTo>
                  <a:pt x="48" y="0"/>
                </a:lnTo>
                <a:lnTo>
                  <a:pt x="56" y="16"/>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213" name="Line 14"/>
          <p:cNvSpPr>
            <a:spLocks noChangeShapeType="1"/>
          </p:cNvSpPr>
          <p:nvPr/>
        </p:nvSpPr>
        <p:spPr bwMode="auto">
          <a:xfrm flipH="1">
            <a:off x="4000500" y="17907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14" name="Line 15"/>
          <p:cNvSpPr>
            <a:spLocks noChangeShapeType="1"/>
          </p:cNvSpPr>
          <p:nvPr/>
        </p:nvSpPr>
        <p:spPr bwMode="auto">
          <a:xfrm flipH="1">
            <a:off x="3835400" y="1854200"/>
            <a:ext cx="889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15" name="Line 16"/>
          <p:cNvSpPr>
            <a:spLocks noChangeShapeType="1"/>
          </p:cNvSpPr>
          <p:nvPr/>
        </p:nvSpPr>
        <p:spPr bwMode="auto">
          <a:xfrm flipH="1">
            <a:off x="3683000" y="1955800"/>
            <a:ext cx="762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16" name="Line 17"/>
          <p:cNvSpPr>
            <a:spLocks noChangeShapeType="1"/>
          </p:cNvSpPr>
          <p:nvPr/>
        </p:nvSpPr>
        <p:spPr bwMode="auto">
          <a:xfrm flipH="1">
            <a:off x="3517900" y="2057400"/>
            <a:ext cx="889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17" name="Line 18"/>
          <p:cNvSpPr>
            <a:spLocks noChangeShapeType="1"/>
          </p:cNvSpPr>
          <p:nvPr/>
        </p:nvSpPr>
        <p:spPr bwMode="auto">
          <a:xfrm flipH="1">
            <a:off x="3403600" y="21463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18" name="Freeform 19"/>
          <p:cNvSpPr>
            <a:spLocks/>
          </p:cNvSpPr>
          <p:nvPr/>
        </p:nvSpPr>
        <p:spPr bwMode="auto">
          <a:xfrm>
            <a:off x="5588000" y="2133600"/>
            <a:ext cx="114300" cy="101600"/>
          </a:xfrm>
          <a:custGeom>
            <a:avLst/>
            <a:gdLst>
              <a:gd name="T0" fmla="*/ 8 w 72"/>
              <a:gd name="T1" fmla="*/ 16 h 64"/>
              <a:gd name="T2" fmla="*/ 24 w 72"/>
              <a:gd name="T3" fmla="*/ 0 h 64"/>
              <a:gd name="T4" fmla="*/ 72 w 72"/>
              <a:gd name="T5" fmla="*/ 64 h 64"/>
              <a:gd name="T6" fmla="*/ 0 w 72"/>
              <a:gd name="T7" fmla="*/ 32 h 64"/>
              <a:gd name="T8" fmla="*/ 8 w 72"/>
              <a:gd name="T9" fmla="*/ 16 h 64"/>
              <a:gd name="T10" fmla="*/ 0 60000 65536"/>
              <a:gd name="T11" fmla="*/ 0 60000 65536"/>
              <a:gd name="T12" fmla="*/ 0 60000 65536"/>
              <a:gd name="T13" fmla="*/ 0 60000 65536"/>
              <a:gd name="T14" fmla="*/ 0 60000 65536"/>
              <a:gd name="T15" fmla="*/ 0 w 72"/>
              <a:gd name="T16" fmla="*/ 0 h 64"/>
              <a:gd name="T17" fmla="*/ 72 w 72"/>
              <a:gd name="T18" fmla="*/ 64 h 64"/>
            </a:gdLst>
            <a:ahLst/>
            <a:cxnLst>
              <a:cxn ang="T10">
                <a:pos x="T0" y="T1"/>
              </a:cxn>
              <a:cxn ang="T11">
                <a:pos x="T2" y="T3"/>
              </a:cxn>
              <a:cxn ang="T12">
                <a:pos x="T4" y="T5"/>
              </a:cxn>
              <a:cxn ang="T13">
                <a:pos x="T6" y="T7"/>
              </a:cxn>
              <a:cxn ang="T14">
                <a:pos x="T8" y="T9"/>
              </a:cxn>
            </a:cxnLst>
            <a:rect l="T15" t="T16" r="T17" b="T18"/>
            <a:pathLst>
              <a:path w="72" h="64">
                <a:moveTo>
                  <a:pt x="8" y="16"/>
                </a:moveTo>
                <a:lnTo>
                  <a:pt x="24" y="0"/>
                </a:lnTo>
                <a:lnTo>
                  <a:pt x="72" y="64"/>
                </a:lnTo>
                <a:lnTo>
                  <a:pt x="0" y="32"/>
                </a:lnTo>
                <a:lnTo>
                  <a:pt x="8" y="16"/>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219" name="Line 20"/>
          <p:cNvSpPr>
            <a:spLocks noChangeShapeType="1"/>
          </p:cNvSpPr>
          <p:nvPr/>
        </p:nvSpPr>
        <p:spPr bwMode="auto">
          <a:xfrm>
            <a:off x="5105400" y="17907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0" name="Line 21"/>
          <p:cNvSpPr>
            <a:spLocks noChangeShapeType="1"/>
          </p:cNvSpPr>
          <p:nvPr/>
        </p:nvSpPr>
        <p:spPr bwMode="auto">
          <a:xfrm>
            <a:off x="5219700" y="1879600"/>
            <a:ext cx="889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1" name="Line 22"/>
          <p:cNvSpPr>
            <a:spLocks noChangeShapeType="1"/>
          </p:cNvSpPr>
          <p:nvPr/>
        </p:nvSpPr>
        <p:spPr bwMode="auto">
          <a:xfrm>
            <a:off x="5384800" y="2006600"/>
            <a:ext cx="1016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2" name="Line 23"/>
          <p:cNvSpPr>
            <a:spLocks noChangeShapeType="1"/>
          </p:cNvSpPr>
          <p:nvPr/>
        </p:nvSpPr>
        <p:spPr bwMode="auto">
          <a:xfrm>
            <a:off x="5562600" y="21336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3" name="Freeform 24"/>
          <p:cNvSpPr>
            <a:spLocks/>
          </p:cNvSpPr>
          <p:nvPr/>
        </p:nvSpPr>
        <p:spPr bwMode="auto">
          <a:xfrm>
            <a:off x="6642100" y="2120900"/>
            <a:ext cx="114300" cy="114300"/>
          </a:xfrm>
          <a:custGeom>
            <a:avLst/>
            <a:gdLst>
              <a:gd name="T0" fmla="*/ 56 w 72"/>
              <a:gd name="T1" fmla="*/ 16 h 72"/>
              <a:gd name="T2" fmla="*/ 72 w 72"/>
              <a:gd name="T3" fmla="*/ 32 h 72"/>
              <a:gd name="T4" fmla="*/ 0 w 72"/>
              <a:gd name="T5" fmla="*/ 72 h 72"/>
              <a:gd name="T6" fmla="*/ 40 w 72"/>
              <a:gd name="T7" fmla="*/ 0 h 72"/>
              <a:gd name="T8" fmla="*/ 56 w 72"/>
              <a:gd name="T9" fmla="*/ 16 h 72"/>
              <a:gd name="T10" fmla="*/ 0 60000 65536"/>
              <a:gd name="T11" fmla="*/ 0 60000 65536"/>
              <a:gd name="T12" fmla="*/ 0 60000 65536"/>
              <a:gd name="T13" fmla="*/ 0 60000 65536"/>
              <a:gd name="T14" fmla="*/ 0 60000 65536"/>
              <a:gd name="T15" fmla="*/ 0 w 72"/>
              <a:gd name="T16" fmla="*/ 0 h 72"/>
              <a:gd name="T17" fmla="*/ 72 w 72"/>
              <a:gd name="T18" fmla="*/ 72 h 72"/>
            </a:gdLst>
            <a:ahLst/>
            <a:cxnLst>
              <a:cxn ang="T10">
                <a:pos x="T0" y="T1"/>
              </a:cxn>
              <a:cxn ang="T11">
                <a:pos x="T2" y="T3"/>
              </a:cxn>
              <a:cxn ang="T12">
                <a:pos x="T4" y="T5"/>
              </a:cxn>
              <a:cxn ang="T13">
                <a:pos x="T6" y="T7"/>
              </a:cxn>
              <a:cxn ang="T14">
                <a:pos x="T8" y="T9"/>
              </a:cxn>
            </a:cxnLst>
            <a:rect l="T15" t="T16" r="T17" b="T18"/>
            <a:pathLst>
              <a:path w="72" h="72">
                <a:moveTo>
                  <a:pt x="56" y="16"/>
                </a:moveTo>
                <a:lnTo>
                  <a:pt x="72" y="32"/>
                </a:lnTo>
                <a:lnTo>
                  <a:pt x="0" y="72"/>
                </a:lnTo>
                <a:lnTo>
                  <a:pt x="40" y="0"/>
                </a:lnTo>
                <a:lnTo>
                  <a:pt x="56" y="16"/>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224" name="Line 25"/>
          <p:cNvSpPr>
            <a:spLocks noChangeShapeType="1"/>
          </p:cNvSpPr>
          <p:nvPr/>
        </p:nvSpPr>
        <p:spPr bwMode="auto">
          <a:xfrm flipH="1">
            <a:off x="7048500" y="1790700"/>
            <a:ext cx="38100" cy="38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5" name="Line 26"/>
          <p:cNvSpPr>
            <a:spLocks noChangeShapeType="1"/>
          </p:cNvSpPr>
          <p:nvPr/>
        </p:nvSpPr>
        <p:spPr bwMode="auto">
          <a:xfrm flipH="1">
            <a:off x="6934200" y="1879600"/>
            <a:ext cx="635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6" name="Line 27"/>
          <p:cNvSpPr>
            <a:spLocks noChangeShapeType="1"/>
          </p:cNvSpPr>
          <p:nvPr/>
        </p:nvSpPr>
        <p:spPr bwMode="auto">
          <a:xfrm flipH="1">
            <a:off x="6819900" y="1993900"/>
            <a:ext cx="635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7" name="Line 28"/>
          <p:cNvSpPr>
            <a:spLocks noChangeShapeType="1"/>
          </p:cNvSpPr>
          <p:nvPr/>
        </p:nvSpPr>
        <p:spPr bwMode="auto">
          <a:xfrm flipH="1">
            <a:off x="6731000" y="2108200"/>
            <a:ext cx="38100" cy="38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28" name="Rectangle 29"/>
          <p:cNvSpPr>
            <a:spLocks noChangeArrowheads="1"/>
          </p:cNvSpPr>
          <p:nvPr/>
        </p:nvSpPr>
        <p:spPr bwMode="auto">
          <a:xfrm>
            <a:off x="2565400" y="3994150"/>
            <a:ext cx="16256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Arial" charset="0"/>
              </a:rPr>
              <a:t>Internal quality</a:t>
            </a:r>
            <a:endParaRPr lang="en-US"/>
          </a:p>
        </p:txBody>
      </p:sp>
      <p:sp>
        <p:nvSpPr>
          <p:cNvPr id="51229" name="Rectangle 30"/>
          <p:cNvSpPr>
            <a:spLocks noChangeArrowheads="1"/>
          </p:cNvSpPr>
          <p:nvPr/>
        </p:nvSpPr>
        <p:spPr bwMode="auto">
          <a:xfrm>
            <a:off x="4191000" y="3943350"/>
            <a:ext cx="198438"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0" name="Rectangle 32"/>
          <p:cNvSpPr>
            <a:spLocks noChangeArrowheads="1"/>
          </p:cNvSpPr>
          <p:nvPr/>
        </p:nvSpPr>
        <p:spPr bwMode="auto">
          <a:xfrm>
            <a:off x="4616450" y="3943350"/>
            <a:ext cx="98425"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1" name="Rectangle 33"/>
          <p:cNvSpPr>
            <a:spLocks noChangeArrowheads="1"/>
          </p:cNvSpPr>
          <p:nvPr/>
        </p:nvSpPr>
        <p:spPr bwMode="auto">
          <a:xfrm>
            <a:off x="4714875" y="3943350"/>
            <a:ext cx="98425"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2" name="Rectangle 34"/>
          <p:cNvSpPr>
            <a:spLocks noChangeArrowheads="1"/>
          </p:cNvSpPr>
          <p:nvPr/>
        </p:nvSpPr>
        <p:spPr bwMode="auto">
          <a:xfrm>
            <a:off x="4813300" y="3994150"/>
            <a:ext cx="17018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Arial" charset="0"/>
              </a:rPr>
              <a:t>External quality</a:t>
            </a:r>
            <a:endParaRPr lang="en-US"/>
          </a:p>
        </p:txBody>
      </p:sp>
      <p:sp>
        <p:nvSpPr>
          <p:cNvPr id="51233" name="Rectangle 35"/>
          <p:cNvSpPr>
            <a:spLocks noChangeArrowheads="1"/>
          </p:cNvSpPr>
          <p:nvPr/>
        </p:nvSpPr>
        <p:spPr bwMode="auto">
          <a:xfrm>
            <a:off x="2552700" y="4273550"/>
            <a:ext cx="16891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Arial" charset="0"/>
              </a:rPr>
              <a:t>Process quality</a:t>
            </a:r>
            <a:endParaRPr lang="en-US"/>
          </a:p>
        </p:txBody>
      </p:sp>
      <p:sp>
        <p:nvSpPr>
          <p:cNvPr id="51234" name="Rectangle 36"/>
          <p:cNvSpPr>
            <a:spLocks noChangeArrowheads="1"/>
          </p:cNvSpPr>
          <p:nvPr/>
        </p:nvSpPr>
        <p:spPr bwMode="auto">
          <a:xfrm>
            <a:off x="4241800" y="4222750"/>
            <a:ext cx="198438"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5" name="Rectangle 38"/>
          <p:cNvSpPr>
            <a:spLocks noChangeArrowheads="1"/>
          </p:cNvSpPr>
          <p:nvPr/>
        </p:nvSpPr>
        <p:spPr bwMode="auto">
          <a:xfrm>
            <a:off x="4667250" y="4222750"/>
            <a:ext cx="98425"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6" name="Rectangle 39"/>
          <p:cNvSpPr>
            <a:spLocks noChangeArrowheads="1"/>
          </p:cNvSpPr>
          <p:nvPr/>
        </p:nvSpPr>
        <p:spPr bwMode="auto">
          <a:xfrm>
            <a:off x="4765675" y="4222750"/>
            <a:ext cx="98425" cy="31908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Comic Sans MS" charset="0"/>
              </a:rPr>
              <a:t> </a:t>
            </a:r>
            <a:endParaRPr lang="en-US"/>
          </a:p>
        </p:txBody>
      </p:sp>
      <p:sp>
        <p:nvSpPr>
          <p:cNvPr id="51237" name="Rectangle 40"/>
          <p:cNvSpPr>
            <a:spLocks noChangeArrowheads="1"/>
          </p:cNvSpPr>
          <p:nvPr/>
        </p:nvSpPr>
        <p:spPr bwMode="auto">
          <a:xfrm>
            <a:off x="4865688" y="4273550"/>
            <a:ext cx="16637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a:latin typeface="Arial" charset="0"/>
              </a:rPr>
              <a:t>Product quality</a:t>
            </a:r>
            <a:endParaRPr lang="en-US"/>
          </a:p>
        </p:txBody>
      </p:sp>
      <p:sp>
        <p:nvSpPr>
          <p:cNvPr id="51238" name="Rectangle 41"/>
          <p:cNvSpPr>
            <a:spLocks noChangeArrowheads="1"/>
          </p:cNvSpPr>
          <p:nvPr/>
        </p:nvSpPr>
        <p:spPr bwMode="auto">
          <a:xfrm>
            <a:off x="1492250" y="5200650"/>
            <a:ext cx="8001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Control </a:t>
            </a:r>
            <a:endParaRPr lang="en-US"/>
          </a:p>
        </p:txBody>
      </p:sp>
      <p:sp>
        <p:nvSpPr>
          <p:cNvPr id="51239" name="Rectangle 42"/>
          <p:cNvSpPr>
            <a:spLocks noChangeArrowheads="1"/>
          </p:cNvSpPr>
          <p:nvPr/>
        </p:nvSpPr>
        <p:spPr bwMode="auto">
          <a:xfrm>
            <a:off x="2292350" y="5200650"/>
            <a:ext cx="6350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latin typeface="Arial" charset="0"/>
              </a:rPr>
              <a:t>during</a:t>
            </a:r>
            <a:endParaRPr lang="en-US"/>
          </a:p>
        </p:txBody>
      </p:sp>
      <p:sp>
        <p:nvSpPr>
          <p:cNvPr id="51240" name="Rectangle 43"/>
          <p:cNvSpPr>
            <a:spLocks noChangeArrowheads="1"/>
          </p:cNvSpPr>
          <p:nvPr/>
        </p:nvSpPr>
        <p:spPr bwMode="auto">
          <a:xfrm>
            <a:off x="2928938" y="5200650"/>
            <a:ext cx="7493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 project</a:t>
            </a:r>
            <a:endParaRPr lang="en-US"/>
          </a:p>
        </p:txBody>
      </p:sp>
      <p:sp>
        <p:nvSpPr>
          <p:cNvPr id="51241" name="AutoShape 44"/>
          <p:cNvSpPr>
            <a:spLocks noChangeArrowheads="1"/>
          </p:cNvSpPr>
          <p:nvPr/>
        </p:nvSpPr>
        <p:spPr bwMode="auto">
          <a:xfrm>
            <a:off x="1219200" y="5080000"/>
            <a:ext cx="3022600" cy="622300"/>
          </a:xfrm>
          <a:prstGeom prst="roundRect">
            <a:avLst>
              <a:gd name="adj" fmla="val 36736"/>
            </a:avLst>
          </a:prstGeom>
          <a:noFill/>
          <a:ln w="12700">
            <a:solidFill>
              <a:srgbClr val="000000"/>
            </a:solidFill>
            <a:round/>
            <a:headEnd/>
            <a:tailEnd/>
          </a:ln>
        </p:spPr>
        <p:txBody>
          <a:bodyPr>
            <a:prstTxWarp prst="textNoShape">
              <a:avLst/>
            </a:prstTxWarp>
          </a:bodyPr>
          <a:lstStyle/>
          <a:p>
            <a:endParaRPr lang="en-US"/>
          </a:p>
        </p:txBody>
      </p:sp>
      <p:sp>
        <p:nvSpPr>
          <p:cNvPr id="51242" name="Freeform 45"/>
          <p:cNvSpPr>
            <a:spLocks/>
          </p:cNvSpPr>
          <p:nvPr/>
        </p:nvSpPr>
        <p:spPr bwMode="auto">
          <a:xfrm>
            <a:off x="2730500" y="4978400"/>
            <a:ext cx="114300" cy="88900"/>
          </a:xfrm>
          <a:custGeom>
            <a:avLst/>
            <a:gdLst>
              <a:gd name="T0" fmla="*/ 64 w 72"/>
              <a:gd name="T1" fmla="*/ 24 h 56"/>
              <a:gd name="T2" fmla="*/ 72 w 72"/>
              <a:gd name="T3" fmla="*/ 40 h 56"/>
              <a:gd name="T4" fmla="*/ 0 w 72"/>
              <a:gd name="T5" fmla="*/ 56 h 56"/>
              <a:gd name="T6" fmla="*/ 48 w 72"/>
              <a:gd name="T7" fmla="*/ 0 h 56"/>
              <a:gd name="T8" fmla="*/ 64 w 72"/>
              <a:gd name="T9" fmla="*/ 24 h 56"/>
              <a:gd name="T10" fmla="*/ 0 60000 65536"/>
              <a:gd name="T11" fmla="*/ 0 60000 65536"/>
              <a:gd name="T12" fmla="*/ 0 60000 65536"/>
              <a:gd name="T13" fmla="*/ 0 60000 65536"/>
              <a:gd name="T14" fmla="*/ 0 60000 65536"/>
              <a:gd name="T15" fmla="*/ 0 w 72"/>
              <a:gd name="T16" fmla="*/ 0 h 56"/>
              <a:gd name="T17" fmla="*/ 72 w 72"/>
              <a:gd name="T18" fmla="*/ 56 h 56"/>
            </a:gdLst>
            <a:ahLst/>
            <a:cxnLst>
              <a:cxn ang="T10">
                <a:pos x="T0" y="T1"/>
              </a:cxn>
              <a:cxn ang="T11">
                <a:pos x="T2" y="T3"/>
              </a:cxn>
              <a:cxn ang="T12">
                <a:pos x="T4" y="T5"/>
              </a:cxn>
              <a:cxn ang="T13">
                <a:pos x="T6" y="T7"/>
              </a:cxn>
              <a:cxn ang="T14">
                <a:pos x="T8" y="T9"/>
              </a:cxn>
            </a:cxnLst>
            <a:rect l="T15" t="T16" r="T17" b="T18"/>
            <a:pathLst>
              <a:path w="72" h="56">
                <a:moveTo>
                  <a:pt x="64" y="24"/>
                </a:moveTo>
                <a:lnTo>
                  <a:pt x="72" y="40"/>
                </a:lnTo>
                <a:lnTo>
                  <a:pt x="0" y="56"/>
                </a:lnTo>
                <a:lnTo>
                  <a:pt x="48" y="0"/>
                </a:lnTo>
                <a:lnTo>
                  <a:pt x="64"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243" name="Line 46"/>
          <p:cNvSpPr>
            <a:spLocks noChangeShapeType="1"/>
          </p:cNvSpPr>
          <p:nvPr/>
        </p:nvSpPr>
        <p:spPr bwMode="auto">
          <a:xfrm flipH="1">
            <a:off x="3429000" y="46228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44" name="Line 47"/>
          <p:cNvSpPr>
            <a:spLocks noChangeShapeType="1"/>
          </p:cNvSpPr>
          <p:nvPr/>
        </p:nvSpPr>
        <p:spPr bwMode="auto">
          <a:xfrm flipH="1">
            <a:off x="3263900" y="4699000"/>
            <a:ext cx="889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45" name="Line 48"/>
          <p:cNvSpPr>
            <a:spLocks noChangeShapeType="1"/>
          </p:cNvSpPr>
          <p:nvPr/>
        </p:nvSpPr>
        <p:spPr bwMode="auto">
          <a:xfrm flipH="1">
            <a:off x="3111500" y="4787900"/>
            <a:ext cx="762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46" name="Line 49"/>
          <p:cNvSpPr>
            <a:spLocks noChangeShapeType="1"/>
          </p:cNvSpPr>
          <p:nvPr/>
        </p:nvSpPr>
        <p:spPr bwMode="auto">
          <a:xfrm flipH="1">
            <a:off x="2946400" y="4889500"/>
            <a:ext cx="88900"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47" name="Line 50"/>
          <p:cNvSpPr>
            <a:spLocks noChangeShapeType="1"/>
          </p:cNvSpPr>
          <p:nvPr/>
        </p:nvSpPr>
        <p:spPr bwMode="auto">
          <a:xfrm flipH="1">
            <a:off x="2832100" y="49784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48" name="Rectangle 51"/>
          <p:cNvSpPr>
            <a:spLocks noChangeArrowheads="1"/>
          </p:cNvSpPr>
          <p:nvPr/>
        </p:nvSpPr>
        <p:spPr bwMode="auto">
          <a:xfrm>
            <a:off x="5581650" y="5200650"/>
            <a:ext cx="7366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Obtain </a:t>
            </a:r>
            <a:endParaRPr lang="en-US"/>
          </a:p>
        </p:txBody>
      </p:sp>
      <p:sp>
        <p:nvSpPr>
          <p:cNvPr id="51249" name="Rectangle 52"/>
          <p:cNvSpPr>
            <a:spLocks noChangeArrowheads="1"/>
          </p:cNvSpPr>
          <p:nvPr/>
        </p:nvSpPr>
        <p:spPr bwMode="auto">
          <a:xfrm>
            <a:off x="6318250" y="5200650"/>
            <a:ext cx="4572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latin typeface="Arial" charset="0"/>
              </a:rPr>
              <a:t>after</a:t>
            </a:r>
            <a:endParaRPr lang="en-US"/>
          </a:p>
        </p:txBody>
      </p:sp>
      <p:sp>
        <p:nvSpPr>
          <p:cNvPr id="51250" name="Rectangle 53"/>
          <p:cNvSpPr>
            <a:spLocks noChangeArrowheads="1"/>
          </p:cNvSpPr>
          <p:nvPr/>
        </p:nvSpPr>
        <p:spPr bwMode="auto">
          <a:xfrm>
            <a:off x="6777038" y="5200650"/>
            <a:ext cx="7493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 project</a:t>
            </a:r>
            <a:endParaRPr lang="en-US"/>
          </a:p>
        </p:txBody>
      </p:sp>
      <p:sp>
        <p:nvSpPr>
          <p:cNvPr id="51251" name="AutoShape 54"/>
          <p:cNvSpPr>
            <a:spLocks noChangeArrowheads="1"/>
          </p:cNvSpPr>
          <p:nvPr/>
        </p:nvSpPr>
        <p:spPr bwMode="auto">
          <a:xfrm>
            <a:off x="5295900" y="5080000"/>
            <a:ext cx="2755900" cy="622300"/>
          </a:xfrm>
          <a:prstGeom prst="roundRect">
            <a:avLst>
              <a:gd name="adj" fmla="val 36736"/>
            </a:avLst>
          </a:prstGeom>
          <a:noFill/>
          <a:ln w="12700">
            <a:solidFill>
              <a:srgbClr val="000000"/>
            </a:solidFill>
            <a:round/>
            <a:headEnd/>
            <a:tailEnd/>
          </a:ln>
        </p:spPr>
        <p:txBody>
          <a:bodyPr>
            <a:prstTxWarp prst="textNoShape">
              <a:avLst/>
            </a:prstTxWarp>
          </a:bodyPr>
          <a:lstStyle/>
          <a:p>
            <a:endParaRPr lang="en-US"/>
          </a:p>
        </p:txBody>
      </p:sp>
      <p:sp>
        <p:nvSpPr>
          <p:cNvPr id="51252" name="Freeform 55"/>
          <p:cNvSpPr>
            <a:spLocks/>
          </p:cNvSpPr>
          <p:nvPr/>
        </p:nvSpPr>
        <p:spPr bwMode="auto">
          <a:xfrm>
            <a:off x="6540500" y="4965700"/>
            <a:ext cx="114300" cy="101600"/>
          </a:xfrm>
          <a:custGeom>
            <a:avLst/>
            <a:gdLst>
              <a:gd name="T0" fmla="*/ 8 w 72"/>
              <a:gd name="T1" fmla="*/ 24 h 64"/>
              <a:gd name="T2" fmla="*/ 24 w 72"/>
              <a:gd name="T3" fmla="*/ 0 h 64"/>
              <a:gd name="T4" fmla="*/ 72 w 72"/>
              <a:gd name="T5" fmla="*/ 64 h 64"/>
              <a:gd name="T6" fmla="*/ 0 w 72"/>
              <a:gd name="T7" fmla="*/ 40 h 64"/>
              <a:gd name="T8" fmla="*/ 8 w 72"/>
              <a:gd name="T9" fmla="*/ 24 h 64"/>
              <a:gd name="T10" fmla="*/ 0 60000 65536"/>
              <a:gd name="T11" fmla="*/ 0 60000 65536"/>
              <a:gd name="T12" fmla="*/ 0 60000 65536"/>
              <a:gd name="T13" fmla="*/ 0 60000 65536"/>
              <a:gd name="T14" fmla="*/ 0 60000 65536"/>
              <a:gd name="T15" fmla="*/ 0 w 72"/>
              <a:gd name="T16" fmla="*/ 0 h 64"/>
              <a:gd name="T17" fmla="*/ 72 w 72"/>
              <a:gd name="T18" fmla="*/ 64 h 64"/>
            </a:gdLst>
            <a:ahLst/>
            <a:cxnLst>
              <a:cxn ang="T10">
                <a:pos x="T0" y="T1"/>
              </a:cxn>
              <a:cxn ang="T11">
                <a:pos x="T2" y="T3"/>
              </a:cxn>
              <a:cxn ang="T12">
                <a:pos x="T4" y="T5"/>
              </a:cxn>
              <a:cxn ang="T13">
                <a:pos x="T6" y="T7"/>
              </a:cxn>
              <a:cxn ang="T14">
                <a:pos x="T8" y="T9"/>
              </a:cxn>
            </a:cxnLst>
            <a:rect l="T15" t="T16" r="T17" b="T18"/>
            <a:pathLst>
              <a:path w="72" h="64">
                <a:moveTo>
                  <a:pt x="8" y="24"/>
                </a:moveTo>
                <a:lnTo>
                  <a:pt x="24" y="0"/>
                </a:lnTo>
                <a:lnTo>
                  <a:pt x="72" y="64"/>
                </a:lnTo>
                <a:lnTo>
                  <a:pt x="0" y="40"/>
                </a:lnTo>
                <a:lnTo>
                  <a:pt x="8"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253" name="Line 56"/>
          <p:cNvSpPr>
            <a:spLocks noChangeShapeType="1"/>
          </p:cNvSpPr>
          <p:nvPr/>
        </p:nvSpPr>
        <p:spPr bwMode="auto">
          <a:xfrm>
            <a:off x="6057900" y="46228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54" name="Line 57"/>
          <p:cNvSpPr>
            <a:spLocks noChangeShapeType="1"/>
          </p:cNvSpPr>
          <p:nvPr/>
        </p:nvSpPr>
        <p:spPr bwMode="auto">
          <a:xfrm>
            <a:off x="6172200" y="4711700"/>
            <a:ext cx="889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55" name="Line 58"/>
          <p:cNvSpPr>
            <a:spLocks noChangeShapeType="1"/>
          </p:cNvSpPr>
          <p:nvPr/>
        </p:nvSpPr>
        <p:spPr bwMode="auto">
          <a:xfrm>
            <a:off x="6350000" y="4838700"/>
            <a:ext cx="88900" cy="63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56" name="Line 59"/>
          <p:cNvSpPr>
            <a:spLocks noChangeShapeType="1"/>
          </p:cNvSpPr>
          <p:nvPr/>
        </p:nvSpPr>
        <p:spPr bwMode="auto">
          <a:xfrm>
            <a:off x="6515100" y="4965700"/>
            <a:ext cx="38100" cy="254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57" name="Freeform 60"/>
          <p:cNvSpPr>
            <a:spLocks/>
          </p:cNvSpPr>
          <p:nvPr/>
        </p:nvSpPr>
        <p:spPr bwMode="auto">
          <a:xfrm>
            <a:off x="2463800" y="3949700"/>
            <a:ext cx="101600" cy="25400"/>
          </a:xfrm>
          <a:custGeom>
            <a:avLst/>
            <a:gdLst>
              <a:gd name="T0" fmla="*/ 64 w 64"/>
              <a:gd name="T1" fmla="*/ 0 h 16"/>
              <a:gd name="T2" fmla="*/ 8 w 64"/>
              <a:gd name="T3" fmla="*/ 16 h 16"/>
              <a:gd name="T4" fmla="*/ 0 w 64"/>
              <a:gd name="T5" fmla="*/ 16 h 16"/>
              <a:gd name="T6" fmla="*/ 0 60000 65536"/>
              <a:gd name="T7" fmla="*/ 0 60000 65536"/>
              <a:gd name="T8" fmla="*/ 0 60000 65536"/>
              <a:gd name="T9" fmla="*/ 0 w 64"/>
              <a:gd name="T10" fmla="*/ 0 h 16"/>
              <a:gd name="T11" fmla="*/ 64 w 64"/>
              <a:gd name="T12" fmla="*/ 16 h 16"/>
            </a:gdLst>
            <a:ahLst/>
            <a:cxnLst>
              <a:cxn ang="T6">
                <a:pos x="T0" y="T1"/>
              </a:cxn>
              <a:cxn ang="T7">
                <a:pos x="T2" y="T3"/>
              </a:cxn>
              <a:cxn ang="T8">
                <a:pos x="T4" y="T5"/>
              </a:cxn>
            </a:cxnLst>
            <a:rect l="T9" t="T10" r="T11" b="T12"/>
            <a:pathLst>
              <a:path w="64" h="16">
                <a:moveTo>
                  <a:pt x="64" y="0"/>
                </a:moveTo>
                <a:lnTo>
                  <a:pt x="8" y="16"/>
                </a:lnTo>
                <a:lnTo>
                  <a:pt x="0" y="16"/>
                </a:lnTo>
              </a:path>
            </a:pathLst>
          </a:custGeom>
          <a:noFill/>
          <a:ln w="12700">
            <a:solidFill>
              <a:srgbClr val="000000"/>
            </a:solidFill>
            <a:round/>
            <a:headEnd/>
            <a:tailEnd/>
          </a:ln>
        </p:spPr>
        <p:txBody>
          <a:bodyPr>
            <a:prstTxWarp prst="textNoShape">
              <a:avLst/>
            </a:prstTxWarp>
          </a:bodyPr>
          <a:lstStyle/>
          <a:p>
            <a:endParaRPr lang="en-US"/>
          </a:p>
        </p:txBody>
      </p:sp>
      <p:sp>
        <p:nvSpPr>
          <p:cNvPr id="51258" name="Freeform 61"/>
          <p:cNvSpPr>
            <a:spLocks/>
          </p:cNvSpPr>
          <p:nvPr/>
        </p:nvSpPr>
        <p:spPr bwMode="auto">
          <a:xfrm>
            <a:off x="2349500" y="4025900"/>
            <a:ext cx="63500" cy="76200"/>
          </a:xfrm>
          <a:custGeom>
            <a:avLst/>
            <a:gdLst>
              <a:gd name="T0" fmla="*/ 40 w 40"/>
              <a:gd name="T1" fmla="*/ 0 h 48"/>
              <a:gd name="T2" fmla="*/ 32 w 40"/>
              <a:gd name="T3" fmla="*/ 0 h 48"/>
              <a:gd name="T4" fmla="*/ 0 w 40"/>
              <a:gd name="T5" fmla="*/ 40 h 48"/>
              <a:gd name="T6" fmla="*/ 0 w 40"/>
              <a:gd name="T7" fmla="*/ 48 h 48"/>
              <a:gd name="T8" fmla="*/ 0 60000 65536"/>
              <a:gd name="T9" fmla="*/ 0 60000 65536"/>
              <a:gd name="T10" fmla="*/ 0 60000 65536"/>
              <a:gd name="T11" fmla="*/ 0 60000 65536"/>
              <a:gd name="T12" fmla="*/ 0 w 40"/>
              <a:gd name="T13" fmla="*/ 0 h 48"/>
              <a:gd name="T14" fmla="*/ 40 w 40"/>
              <a:gd name="T15" fmla="*/ 48 h 48"/>
            </a:gdLst>
            <a:ahLst/>
            <a:cxnLst>
              <a:cxn ang="T8">
                <a:pos x="T0" y="T1"/>
              </a:cxn>
              <a:cxn ang="T9">
                <a:pos x="T2" y="T3"/>
              </a:cxn>
              <a:cxn ang="T10">
                <a:pos x="T4" y="T5"/>
              </a:cxn>
              <a:cxn ang="T11">
                <a:pos x="T6" y="T7"/>
              </a:cxn>
            </a:cxnLst>
            <a:rect l="T12" t="T13" r="T14" b="T15"/>
            <a:pathLst>
              <a:path w="40" h="48">
                <a:moveTo>
                  <a:pt x="40" y="0"/>
                </a:moveTo>
                <a:lnTo>
                  <a:pt x="32" y="0"/>
                </a:lnTo>
                <a:lnTo>
                  <a:pt x="0" y="40"/>
                </a:lnTo>
                <a:lnTo>
                  <a:pt x="0" y="48"/>
                </a:lnTo>
              </a:path>
            </a:pathLst>
          </a:custGeom>
          <a:noFill/>
          <a:ln w="12700">
            <a:solidFill>
              <a:srgbClr val="000000"/>
            </a:solidFill>
            <a:round/>
            <a:headEnd/>
            <a:tailEnd/>
          </a:ln>
        </p:spPr>
        <p:txBody>
          <a:bodyPr>
            <a:prstTxWarp prst="textNoShape">
              <a:avLst/>
            </a:prstTxWarp>
          </a:bodyPr>
          <a:lstStyle/>
          <a:p>
            <a:endParaRPr lang="en-US"/>
          </a:p>
        </p:txBody>
      </p:sp>
      <p:sp>
        <p:nvSpPr>
          <p:cNvPr id="51259" name="Freeform 62"/>
          <p:cNvSpPr>
            <a:spLocks/>
          </p:cNvSpPr>
          <p:nvPr/>
        </p:nvSpPr>
        <p:spPr bwMode="auto">
          <a:xfrm>
            <a:off x="2336800" y="4178300"/>
            <a:ext cx="1588" cy="101600"/>
          </a:xfrm>
          <a:custGeom>
            <a:avLst/>
            <a:gdLst>
              <a:gd name="T0" fmla="*/ 0 w 1588"/>
              <a:gd name="T1" fmla="*/ 0 h 64"/>
              <a:gd name="T2" fmla="*/ 0 w 1588"/>
              <a:gd name="T3" fmla="*/ 0 h 64"/>
              <a:gd name="T4" fmla="*/ 0 w 1588"/>
              <a:gd name="T5" fmla="*/ 48 h 64"/>
              <a:gd name="T6" fmla="*/ 0 w 1588"/>
              <a:gd name="T7" fmla="*/ 64 h 64"/>
              <a:gd name="T8" fmla="*/ 0 60000 65536"/>
              <a:gd name="T9" fmla="*/ 0 60000 65536"/>
              <a:gd name="T10" fmla="*/ 0 60000 65536"/>
              <a:gd name="T11" fmla="*/ 0 60000 65536"/>
              <a:gd name="T12" fmla="*/ 0 w 1588"/>
              <a:gd name="T13" fmla="*/ 0 h 64"/>
              <a:gd name="T14" fmla="*/ 1588 w 1588"/>
              <a:gd name="T15" fmla="*/ 64 h 64"/>
            </a:gdLst>
            <a:ahLst/>
            <a:cxnLst>
              <a:cxn ang="T8">
                <a:pos x="T0" y="T1"/>
              </a:cxn>
              <a:cxn ang="T9">
                <a:pos x="T2" y="T3"/>
              </a:cxn>
              <a:cxn ang="T10">
                <a:pos x="T4" y="T5"/>
              </a:cxn>
              <a:cxn ang="T11">
                <a:pos x="T6" y="T7"/>
              </a:cxn>
            </a:cxnLst>
            <a:rect l="T12" t="T13" r="T14" b="T15"/>
            <a:pathLst>
              <a:path w="1588" h="64">
                <a:moveTo>
                  <a:pt x="0" y="0"/>
                </a:moveTo>
                <a:lnTo>
                  <a:pt x="0" y="0"/>
                </a:lnTo>
                <a:lnTo>
                  <a:pt x="0" y="48"/>
                </a:lnTo>
                <a:lnTo>
                  <a:pt x="0" y="64"/>
                </a:lnTo>
              </a:path>
            </a:pathLst>
          </a:custGeom>
          <a:noFill/>
          <a:ln w="12700">
            <a:solidFill>
              <a:srgbClr val="000000"/>
            </a:solidFill>
            <a:round/>
            <a:headEnd/>
            <a:tailEnd/>
          </a:ln>
        </p:spPr>
        <p:txBody>
          <a:bodyPr>
            <a:prstTxWarp prst="textNoShape">
              <a:avLst/>
            </a:prstTxWarp>
          </a:bodyPr>
          <a:lstStyle/>
          <a:p>
            <a:endParaRPr lang="en-US"/>
          </a:p>
        </p:txBody>
      </p:sp>
      <p:sp>
        <p:nvSpPr>
          <p:cNvPr id="51260" name="Freeform 63"/>
          <p:cNvSpPr>
            <a:spLocks/>
          </p:cNvSpPr>
          <p:nvPr/>
        </p:nvSpPr>
        <p:spPr bwMode="auto">
          <a:xfrm>
            <a:off x="2336800" y="4356100"/>
            <a:ext cx="38100" cy="88900"/>
          </a:xfrm>
          <a:custGeom>
            <a:avLst/>
            <a:gdLst>
              <a:gd name="T0" fmla="*/ 0 w 24"/>
              <a:gd name="T1" fmla="*/ 0 h 56"/>
              <a:gd name="T2" fmla="*/ 8 w 24"/>
              <a:gd name="T3" fmla="*/ 40 h 56"/>
              <a:gd name="T4" fmla="*/ 24 w 24"/>
              <a:gd name="T5" fmla="*/ 56 h 56"/>
              <a:gd name="T6" fmla="*/ 0 60000 65536"/>
              <a:gd name="T7" fmla="*/ 0 60000 65536"/>
              <a:gd name="T8" fmla="*/ 0 60000 65536"/>
              <a:gd name="T9" fmla="*/ 0 w 24"/>
              <a:gd name="T10" fmla="*/ 0 h 56"/>
              <a:gd name="T11" fmla="*/ 24 w 24"/>
              <a:gd name="T12" fmla="*/ 56 h 56"/>
            </a:gdLst>
            <a:ahLst/>
            <a:cxnLst>
              <a:cxn ang="T6">
                <a:pos x="T0" y="T1"/>
              </a:cxn>
              <a:cxn ang="T7">
                <a:pos x="T2" y="T3"/>
              </a:cxn>
              <a:cxn ang="T8">
                <a:pos x="T4" y="T5"/>
              </a:cxn>
            </a:cxnLst>
            <a:rect l="T9" t="T10" r="T11" b="T12"/>
            <a:pathLst>
              <a:path w="24" h="56">
                <a:moveTo>
                  <a:pt x="0" y="0"/>
                </a:moveTo>
                <a:lnTo>
                  <a:pt x="8" y="40"/>
                </a:lnTo>
                <a:lnTo>
                  <a:pt x="24" y="56"/>
                </a:lnTo>
              </a:path>
            </a:pathLst>
          </a:custGeom>
          <a:noFill/>
          <a:ln w="12700">
            <a:solidFill>
              <a:srgbClr val="000000"/>
            </a:solidFill>
            <a:round/>
            <a:headEnd/>
            <a:tailEnd/>
          </a:ln>
        </p:spPr>
        <p:txBody>
          <a:bodyPr>
            <a:prstTxWarp prst="textNoShape">
              <a:avLst/>
            </a:prstTxWarp>
          </a:bodyPr>
          <a:lstStyle/>
          <a:p>
            <a:endParaRPr lang="en-US"/>
          </a:p>
        </p:txBody>
      </p:sp>
      <p:sp>
        <p:nvSpPr>
          <p:cNvPr id="51261" name="Freeform 64"/>
          <p:cNvSpPr>
            <a:spLocks/>
          </p:cNvSpPr>
          <p:nvPr/>
        </p:nvSpPr>
        <p:spPr bwMode="auto">
          <a:xfrm>
            <a:off x="2413000" y="4508500"/>
            <a:ext cx="88900" cy="38100"/>
          </a:xfrm>
          <a:custGeom>
            <a:avLst/>
            <a:gdLst>
              <a:gd name="T0" fmla="*/ 0 w 56"/>
              <a:gd name="T1" fmla="*/ 0 h 24"/>
              <a:gd name="T2" fmla="*/ 40 w 56"/>
              <a:gd name="T3" fmla="*/ 24 h 24"/>
              <a:gd name="T4" fmla="*/ 56 w 56"/>
              <a:gd name="T5" fmla="*/ 24 h 24"/>
              <a:gd name="T6" fmla="*/ 0 60000 65536"/>
              <a:gd name="T7" fmla="*/ 0 60000 65536"/>
              <a:gd name="T8" fmla="*/ 0 60000 65536"/>
              <a:gd name="T9" fmla="*/ 0 w 56"/>
              <a:gd name="T10" fmla="*/ 0 h 24"/>
              <a:gd name="T11" fmla="*/ 56 w 56"/>
              <a:gd name="T12" fmla="*/ 24 h 24"/>
            </a:gdLst>
            <a:ahLst/>
            <a:cxnLst>
              <a:cxn ang="T6">
                <a:pos x="T0" y="T1"/>
              </a:cxn>
              <a:cxn ang="T7">
                <a:pos x="T2" y="T3"/>
              </a:cxn>
              <a:cxn ang="T8">
                <a:pos x="T4" y="T5"/>
              </a:cxn>
            </a:cxnLst>
            <a:rect l="T9" t="T10" r="T11" b="T12"/>
            <a:pathLst>
              <a:path w="56" h="24">
                <a:moveTo>
                  <a:pt x="0" y="0"/>
                </a:moveTo>
                <a:lnTo>
                  <a:pt x="40" y="24"/>
                </a:lnTo>
                <a:lnTo>
                  <a:pt x="56" y="24"/>
                </a:lnTo>
              </a:path>
            </a:pathLst>
          </a:custGeom>
          <a:noFill/>
          <a:ln w="12700">
            <a:solidFill>
              <a:srgbClr val="000000"/>
            </a:solidFill>
            <a:round/>
            <a:headEnd/>
            <a:tailEnd/>
          </a:ln>
        </p:spPr>
        <p:txBody>
          <a:bodyPr>
            <a:prstTxWarp prst="textNoShape">
              <a:avLst/>
            </a:prstTxWarp>
          </a:bodyPr>
          <a:lstStyle/>
          <a:p>
            <a:endParaRPr lang="en-US"/>
          </a:p>
        </p:txBody>
      </p:sp>
      <p:sp>
        <p:nvSpPr>
          <p:cNvPr id="51262" name="Line 65"/>
          <p:cNvSpPr>
            <a:spLocks noChangeShapeType="1"/>
          </p:cNvSpPr>
          <p:nvPr/>
        </p:nvSpPr>
        <p:spPr bwMode="auto">
          <a:xfrm>
            <a:off x="25781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3" name="Line 66"/>
          <p:cNvSpPr>
            <a:spLocks noChangeShapeType="1"/>
          </p:cNvSpPr>
          <p:nvPr/>
        </p:nvSpPr>
        <p:spPr bwMode="auto">
          <a:xfrm>
            <a:off x="27559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4" name="Line 67"/>
          <p:cNvSpPr>
            <a:spLocks noChangeShapeType="1"/>
          </p:cNvSpPr>
          <p:nvPr/>
        </p:nvSpPr>
        <p:spPr bwMode="auto">
          <a:xfrm>
            <a:off x="29210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5" name="Line 68"/>
          <p:cNvSpPr>
            <a:spLocks noChangeShapeType="1"/>
          </p:cNvSpPr>
          <p:nvPr/>
        </p:nvSpPr>
        <p:spPr bwMode="auto">
          <a:xfrm>
            <a:off x="30988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6" name="Freeform 69"/>
          <p:cNvSpPr>
            <a:spLocks/>
          </p:cNvSpPr>
          <p:nvPr/>
        </p:nvSpPr>
        <p:spPr bwMode="auto">
          <a:xfrm>
            <a:off x="3276600" y="4559300"/>
            <a:ext cx="101600" cy="1588"/>
          </a:xfrm>
          <a:custGeom>
            <a:avLst/>
            <a:gdLst>
              <a:gd name="T0" fmla="*/ 0 w 64"/>
              <a:gd name="T1" fmla="*/ 0 h 1588"/>
              <a:gd name="T2" fmla="*/ 56 w 64"/>
              <a:gd name="T3" fmla="*/ 0 h 1588"/>
              <a:gd name="T4" fmla="*/ 64 w 64"/>
              <a:gd name="T5" fmla="*/ 0 h 1588"/>
              <a:gd name="T6" fmla="*/ 0 60000 65536"/>
              <a:gd name="T7" fmla="*/ 0 60000 65536"/>
              <a:gd name="T8" fmla="*/ 0 60000 65536"/>
              <a:gd name="T9" fmla="*/ 0 w 64"/>
              <a:gd name="T10" fmla="*/ 0 h 1588"/>
              <a:gd name="T11" fmla="*/ 64 w 64"/>
              <a:gd name="T12" fmla="*/ 1588 h 1588"/>
            </a:gdLst>
            <a:ahLst/>
            <a:cxnLst>
              <a:cxn ang="T6">
                <a:pos x="T0" y="T1"/>
              </a:cxn>
              <a:cxn ang="T7">
                <a:pos x="T2" y="T3"/>
              </a:cxn>
              <a:cxn ang="T8">
                <a:pos x="T4" y="T5"/>
              </a:cxn>
            </a:cxnLst>
            <a:rect l="T9" t="T10" r="T11" b="T12"/>
            <a:pathLst>
              <a:path w="64" h="1588">
                <a:moveTo>
                  <a:pt x="0" y="0"/>
                </a:moveTo>
                <a:lnTo>
                  <a:pt x="56" y="0"/>
                </a:lnTo>
                <a:lnTo>
                  <a:pt x="64" y="0"/>
                </a:lnTo>
              </a:path>
            </a:pathLst>
          </a:custGeom>
          <a:noFill/>
          <a:ln w="12700">
            <a:solidFill>
              <a:srgbClr val="000000"/>
            </a:solidFill>
            <a:round/>
            <a:headEnd/>
            <a:tailEnd/>
          </a:ln>
        </p:spPr>
        <p:txBody>
          <a:bodyPr>
            <a:prstTxWarp prst="textNoShape">
              <a:avLst/>
            </a:prstTxWarp>
          </a:bodyPr>
          <a:lstStyle/>
          <a:p>
            <a:endParaRPr lang="en-US"/>
          </a:p>
        </p:txBody>
      </p:sp>
      <p:sp>
        <p:nvSpPr>
          <p:cNvPr id="51267" name="Line 70"/>
          <p:cNvSpPr>
            <a:spLocks noChangeShapeType="1"/>
          </p:cNvSpPr>
          <p:nvPr/>
        </p:nvSpPr>
        <p:spPr bwMode="auto">
          <a:xfrm>
            <a:off x="34544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8" name="Line 71"/>
          <p:cNvSpPr>
            <a:spLocks noChangeShapeType="1"/>
          </p:cNvSpPr>
          <p:nvPr/>
        </p:nvSpPr>
        <p:spPr bwMode="auto">
          <a:xfrm>
            <a:off x="36322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69" name="Line 72"/>
          <p:cNvSpPr>
            <a:spLocks noChangeShapeType="1"/>
          </p:cNvSpPr>
          <p:nvPr/>
        </p:nvSpPr>
        <p:spPr bwMode="auto">
          <a:xfrm>
            <a:off x="37973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70" name="Line 73"/>
          <p:cNvSpPr>
            <a:spLocks noChangeShapeType="1"/>
          </p:cNvSpPr>
          <p:nvPr/>
        </p:nvSpPr>
        <p:spPr bwMode="auto">
          <a:xfrm>
            <a:off x="39751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71" name="Freeform 74"/>
          <p:cNvSpPr>
            <a:spLocks/>
          </p:cNvSpPr>
          <p:nvPr/>
        </p:nvSpPr>
        <p:spPr bwMode="auto">
          <a:xfrm>
            <a:off x="4152900" y="4546600"/>
            <a:ext cx="101600" cy="12700"/>
          </a:xfrm>
          <a:custGeom>
            <a:avLst/>
            <a:gdLst>
              <a:gd name="T0" fmla="*/ 0 w 64"/>
              <a:gd name="T1" fmla="*/ 8 h 8"/>
              <a:gd name="T2" fmla="*/ 0 w 64"/>
              <a:gd name="T3" fmla="*/ 8 h 8"/>
              <a:gd name="T4" fmla="*/ 56 w 64"/>
              <a:gd name="T5" fmla="*/ 0 h 8"/>
              <a:gd name="T6" fmla="*/ 64 w 64"/>
              <a:gd name="T7" fmla="*/ 0 h 8"/>
              <a:gd name="T8" fmla="*/ 0 60000 65536"/>
              <a:gd name="T9" fmla="*/ 0 60000 65536"/>
              <a:gd name="T10" fmla="*/ 0 60000 65536"/>
              <a:gd name="T11" fmla="*/ 0 60000 65536"/>
              <a:gd name="T12" fmla="*/ 0 w 64"/>
              <a:gd name="T13" fmla="*/ 0 h 8"/>
              <a:gd name="T14" fmla="*/ 64 w 64"/>
              <a:gd name="T15" fmla="*/ 8 h 8"/>
            </a:gdLst>
            <a:ahLst/>
            <a:cxnLst>
              <a:cxn ang="T8">
                <a:pos x="T0" y="T1"/>
              </a:cxn>
              <a:cxn ang="T9">
                <a:pos x="T2" y="T3"/>
              </a:cxn>
              <a:cxn ang="T10">
                <a:pos x="T4" y="T5"/>
              </a:cxn>
              <a:cxn ang="T11">
                <a:pos x="T6" y="T7"/>
              </a:cxn>
            </a:cxnLst>
            <a:rect l="T12" t="T13" r="T14" b="T15"/>
            <a:pathLst>
              <a:path w="64" h="8">
                <a:moveTo>
                  <a:pt x="0" y="8"/>
                </a:moveTo>
                <a:lnTo>
                  <a:pt x="0" y="8"/>
                </a:lnTo>
                <a:lnTo>
                  <a:pt x="56" y="0"/>
                </a:lnTo>
                <a:lnTo>
                  <a:pt x="64" y="0"/>
                </a:lnTo>
              </a:path>
            </a:pathLst>
          </a:custGeom>
          <a:noFill/>
          <a:ln w="12700">
            <a:solidFill>
              <a:srgbClr val="000000"/>
            </a:solidFill>
            <a:round/>
            <a:headEnd/>
            <a:tailEnd/>
          </a:ln>
        </p:spPr>
        <p:txBody>
          <a:bodyPr>
            <a:prstTxWarp prst="textNoShape">
              <a:avLst/>
            </a:prstTxWarp>
          </a:bodyPr>
          <a:lstStyle/>
          <a:p>
            <a:endParaRPr lang="en-US"/>
          </a:p>
        </p:txBody>
      </p:sp>
      <p:sp>
        <p:nvSpPr>
          <p:cNvPr id="51272" name="Freeform 75"/>
          <p:cNvSpPr>
            <a:spLocks/>
          </p:cNvSpPr>
          <p:nvPr/>
        </p:nvSpPr>
        <p:spPr bwMode="auto">
          <a:xfrm>
            <a:off x="4318000" y="4419600"/>
            <a:ext cx="50800" cy="76200"/>
          </a:xfrm>
          <a:custGeom>
            <a:avLst/>
            <a:gdLst>
              <a:gd name="T0" fmla="*/ 0 w 32"/>
              <a:gd name="T1" fmla="*/ 48 h 48"/>
              <a:gd name="T2" fmla="*/ 0 w 32"/>
              <a:gd name="T3" fmla="*/ 48 h 48"/>
              <a:gd name="T4" fmla="*/ 32 w 32"/>
              <a:gd name="T5" fmla="*/ 0 h 48"/>
              <a:gd name="T6" fmla="*/ 32 w 32"/>
              <a:gd name="T7" fmla="*/ 0 h 48"/>
              <a:gd name="T8" fmla="*/ 0 60000 65536"/>
              <a:gd name="T9" fmla="*/ 0 60000 65536"/>
              <a:gd name="T10" fmla="*/ 0 60000 65536"/>
              <a:gd name="T11" fmla="*/ 0 60000 65536"/>
              <a:gd name="T12" fmla="*/ 0 w 32"/>
              <a:gd name="T13" fmla="*/ 0 h 48"/>
              <a:gd name="T14" fmla="*/ 32 w 32"/>
              <a:gd name="T15" fmla="*/ 48 h 48"/>
            </a:gdLst>
            <a:ahLst/>
            <a:cxnLst>
              <a:cxn ang="T8">
                <a:pos x="T0" y="T1"/>
              </a:cxn>
              <a:cxn ang="T9">
                <a:pos x="T2" y="T3"/>
              </a:cxn>
              <a:cxn ang="T10">
                <a:pos x="T4" y="T5"/>
              </a:cxn>
              <a:cxn ang="T11">
                <a:pos x="T6" y="T7"/>
              </a:cxn>
            </a:cxnLst>
            <a:rect l="T12" t="T13" r="T14" b="T15"/>
            <a:pathLst>
              <a:path w="32" h="48">
                <a:moveTo>
                  <a:pt x="0" y="48"/>
                </a:moveTo>
                <a:lnTo>
                  <a:pt x="0" y="48"/>
                </a:lnTo>
                <a:lnTo>
                  <a:pt x="32" y="0"/>
                </a:lnTo>
              </a:path>
            </a:pathLst>
          </a:custGeom>
          <a:noFill/>
          <a:ln w="12700">
            <a:solidFill>
              <a:srgbClr val="000000"/>
            </a:solidFill>
            <a:round/>
            <a:headEnd/>
            <a:tailEnd/>
          </a:ln>
        </p:spPr>
        <p:txBody>
          <a:bodyPr>
            <a:prstTxWarp prst="textNoShape">
              <a:avLst/>
            </a:prstTxWarp>
          </a:bodyPr>
          <a:lstStyle/>
          <a:p>
            <a:endParaRPr lang="en-US"/>
          </a:p>
        </p:txBody>
      </p:sp>
      <p:sp>
        <p:nvSpPr>
          <p:cNvPr id="51273" name="Freeform 76"/>
          <p:cNvSpPr>
            <a:spLocks/>
          </p:cNvSpPr>
          <p:nvPr/>
        </p:nvSpPr>
        <p:spPr bwMode="auto">
          <a:xfrm>
            <a:off x="4381500" y="4241800"/>
            <a:ext cx="1588" cy="101600"/>
          </a:xfrm>
          <a:custGeom>
            <a:avLst/>
            <a:gdLst>
              <a:gd name="T0" fmla="*/ 0 w 1588"/>
              <a:gd name="T1" fmla="*/ 64 h 64"/>
              <a:gd name="T2" fmla="*/ 0 w 1588"/>
              <a:gd name="T3" fmla="*/ 56 h 64"/>
              <a:gd name="T4" fmla="*/ 0 w 1588"/>
              <a:gd name="T5" fmla="*/ 8 h 64"/>
              <a:gd name="T6" fmla="*/ 0 w 1588"/>
              <a:gd name="T7" fmla="*/ 0 h 64"/>
              <a:gd name="T8" fmla="*/ 0 60000 65536"/>
              <a:gd name="T9" fmla="*/ 0 60000 65536"/>
              <a:gd name="T10" fmla="*/ 0 60000 65536"/>
              <a:gd name="T11" fmla="*/ 0 60000 65536"/>
              <a:gd name="T12" fmla="*/ 0 w 1588"/>
              <a:gd name="T13" fmla="*/ 0 h 64"/>
              <a:gd name="T14" fmla="*/ 1588 w 1588"/>
              <a:gd name="T15" fmla="*/ 64 h 64"/>
            </a:gdLst>
            <a:ahLst/>
            <a:cxnLst>
              <a:cxn ang="T8">
                <a:pos x="T0" y="T1"/>
              </a:cxn>
              <a:cxn ang="T9">
                <a:pos x="T2" y="T3"/>
              </a:cxn>
              <a:cxn ang="T10">
                <a:pos x="T4" y="T5"/>
              </a:cxn>
              <a:cxn ang="T11">
                <a:pos x="T6" y="T7"/>
              </a:cxn>
            </a:cxnLst>
            <a:rect l="T12" t="T13" r="T14" b="T15"/>
            <a:pathLst>
              <a:path w="1588" h="64">
                <a:moveTo>
                  <a:pt x="0" y="64"/>
                </a:moveTo>
                <a:lnTo>
                  <a:pt x="0" y="56"/>
                </a:lnTo>
                <a:lnTo>
                  <a:pt x="0" y="8"/>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274" name="Freeform 77"/>
          <p:cNvSpPr>
            <a:spLocks/>
          </p:cNvSpPr>
          <p:nvPr/>
        </p:nvSpPr>
        <p:spPr bwMode="auto">
          <a:xfrm>
            <a:off x="4356100" y="4076700"/>
            <a:ext cx="25400" cy="88900"/>
          </a:xfrm>
          <a:custGeom>
            <a:avLst/>
            <a:gdLst>
              <a:gd name="T0" fmla="*/ 16 w 16"/>
              <a:gd name="T1" fmla="*/ 56 h 56"/>
              <a:gd name="T2" fmla="*/ 8 w 16"/>
              <a:gd name="T3" fmla="*/ 8 h 56"/>
              <a:gd name="T4" fmla="*/ 0 w 16"/>
              <a:gd name="T5" fmla="*/ 0 h 56"/>
              <a:gd name="T6" fmla="*/ 0 60000 65536"/>
              <a:gd name="T7" fmla="*/ 0 60000 65536"/>
              <a:gd name="T8" fmla="*/ 0 60000 65536"/>
              <a:gd name="T9" fmla="*/ 0 w 16"/>
              <a:gd name="T10" fmla="*/ 0 h 56"/>
              <a:gd name="T11" fmla="*/ 16 w 16"/>
              <a:gd name="T12" fmla="*/ 56 h 56"/>
            </a:gdLst>
            <a:ahLst/>
            <a:cxnLst>
              <a:cxn ang="T6">
                <a:pos x="T0" y="T1"/>
              </a:cxn>
              <a:cxn ang="T7">
                <a:pos x="T2" y="T3"/>
              </a:cxn>
              <a:cxn ang="T8">
                <a:pos x="T4" y="T5"/>
              </a:cxn>
            </a:cxnLst>
            <a:rect l="T9" t="T10" r="T11" b="T12"/>
            <a:pathLst>
              <a:path w="16" h="56">
                <a:moveTo>
                  <a:pt x="16" y="56"/>
                </a:moveTo>
                <a:lnTo>
                  <a:pt x="8" y="8"/>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275" name="Freeform 78"/>
          <p:cNvSpPr>
            <a:spLocks/>
          </p:cNvSpPr>
          <p:nvPr/>
        </p:nvSpPr>
        <p:spPr bwMode="auto">
          <a:xfrm>
            <a:off x="4216400" y="3962400"/>
            <a:ext cx="88900" cy="50800"/>
          </a:xfrm>
          <a:custGeom>
            <a:avLst/>
            <a:gdLst>
              <a:gd name="T0" fmla="*/ 56 w 56"/>
              <a:gd name="T1" fmla="*/ 32 h 32"/>
              <a:gd name="T2" fmla="*/ 16 w 56"/>
              <a:gd name="T3" fmla="*/ 8 h 32"/>
              <a:gd name="T4" fmla="*/ 0 w 56"/>
              <a:gd name="T5" fmla="*/ 0 h 32"/>
              <a:gd name="T6" fmla="*/ 0 60000 65536"/>
              <a:gd name="T7" fmla="*/ 0 60000 65536"/>
              <a:gd name="T8" fmla="*/ 0 60000 65536"/>
              <a:gd name="T9" fmla="*/ 0 w 56"/>
              <a:gd name="T10" fmla="*/ 0 h 32"/>
              <a:gd name="T11" fmla="*/ 56 w 56"/>
              <a:gd name="T12" fmla="*/ 32 h 32"/>
            </a:gdLst>
            <a:ahLst/>
            <a:cxnLst>
              <a:cxn ang="T6">
                <a:pos x="T0" y="T1"/>
              </a:cxn>
              <a:cxn ang="T7">
                <a:pos x="T2" y="T3"/>
              </a:cxn>
              <a:cxn ang="T8">
                <a:pos x="T4" y="T5"/>
              </a:cxn>
            </a:cxnLst>
            <a:rect l="T9" t="T10" r="T11" b="T12"/>
            <a:pathLst>
              <a:path w="56" h="32">
                <a:moveTo>
                  <a:pt x="56" y="32"/>
                </a:moveTo>
                <a:lnTo>
                  <a:pt x="16" y="8"/>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276" name="Line 79"/>
          <p:cNvSpPr>
            <a:spLocks noChangeShapeType="1"/>
          </p:cNvSpPr>
          <p:nvPr/>
        </p:nvSpPr>
        <p:spPr bwMode="auto">
          <a:xfrm flipH="1">
            <a:off x="40386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77" name="Line 80"/>
          <p:cNvSpPr>
            <a:spLocks noChangeShapeType="1"/>
          </p:cNvSpPr>
          <p:nvPr/>
        </p:nvSpPr>
        <p:spPr bwMode="auto">
          <a:xfrm flipH="1">
            <a:off x="3873500" y="3949700"/>
            <a:ext cx="889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78" name="Line 81"/>
          <p:cNvSpPr>
            <a:spLocks noChangeShapeType="1"/>
          </p:cNvSpPr>
          <p:nvPr/>
        </p:nvSpPr>
        <p:spPr bwMode="auto">
          <a:xfrm flipH="1">
            <a:off x="36957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79" name="Line 82"/>
          <p:cNvSpPr>
            <a:spLocks noChangeShapeType="1"/>
          </p:cNvSpPr>
          <p:nvPr/>
        </p:nvSpPr>
        <p:spPr bwMode="auto">
          <a:xfrm flipH="1">
            <a:off x="35179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80" name="Freeform 83"/>
          <p:cNvSpPr>
            <a:spLocks/>
          </p:cNvSpPr>
          <p:nvPr/>
        </p:nvSpPr>
        <p:spPr bwMode="auto">
          <a:xfrm>
            <a:off x="3340100" y="3949700"/>
            <a:ext cx="101600" cy="1588"/>
          </a:xfrm>
          <a:custGeom>
            <a:avLst/>
            <a:gdLst>
              <a:gd name="T0" fmla="*/ 64 w 64"/>
              <a:gd name="T1" fmla="*/ 0 h 1588"/>
              <a:gd name="T2" fmla="*/ 16 w 64"/>
              <a:gd name="T3" fmla="*/ 0 h 1588"/>
              <a:gd name="T4" fmla="*/ 0 w 64"/>
              <a:gd name="T5" fmla="*/ 0 h 1588"/>
              <a:gd name="T6" fmla="*/ 0 60000 65536"/>
              <a:gd name="T7" fmla="*/ 0 60000 65536"/>
              <a:gd name="T8" fmla="*/ 0 60000 65536"/>
              <a:gd name="T9" fmla="*/ 0 w 64"/>
              <a:gd name="T10" fmla="*/ 0 h 1588"/>
              <a:gd name="T11" fmla="*/ 64 w 64"/>
              <a:gd name="T12" fmla="*/ 1588 h 1588"/>
            </a:gdLst>
            <a:ahLst/>
            <a:cxnLst>
              <a:cxn ang="T6">
                <a:pos x="T0" y="T1"/>
              </a:cxn>
              <a:cxn ang="T7">
                <a:pos x="T2" y="T3"/>
              </a:cxn>
              <a:cxn ang="T8">
                <a:pos x="T4" y="T5"/>
              </a:cxn>
            </a:cxnLst>
            <a:rect l="T9" t="T10" r="T11" b="T12"/>
            <a:pathLst>
              <a:path w="64" h="1588">
                <a:moveTo>
                  <a:pt x="64" y="0"/>
                </a:moveTo>
                <a:lnTo>
                  <a:pt x="16" y="0"/>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281" name="Line 84"/>
          <p:cNvSpPr>
            <a:spLocks noChangeShapeType="1"/>
          </p:cNvSpPr>
          <p:nvPr/>
        </p:nvSpPr>
        <p:spPr bwMode="auto">
          <a:xfrm flipH="1">
            <a:off x="31623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82" name="Line 85"/>
          <p:cNvSpPr>
            <a:spLocks noChangeShapeType="1"/>
          </p:cNvSpPr>
          <p:nvPr/>
        </p:nvSpPr>
        <p:spPr bwMode="auto">
          <a:xfrm flipH="1">
            <a:off x="2997200" y="3949700"/>
            <a:ext cx="889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83" name="Line 86"/>
          <p:cNvSpPr>
            <a:spLocks noChangeShapeType="1"/>
          </p:cNvSpPr>
          <p:nvPr/>
        </p:nvSpPr>
        <p:spPr bwMode="auto">
          <a:xfrm flipH="1">
            <a:off x="28194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84" name="Line 87"/>
          <p:cNvSpPr>
            <a:spLocks noChangeShapeType="1"/>
          </p:cNvSpPr>
          <p:nvPr/>
        </p:nvSpPr>
        <p:spPr bwMode="auto">
          <a:xfrm flipH="1">
            <a:off x="26416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85" name="Freeform 88"/>
          <p:cNvSpPr>
            <a:spLocks/>
          </p:cNvSpPr>
          <p:nvPr/>
        </p:nvSpPr>
        <p:spPr bwMode="auto">
          <a:xfrm>
            <a:off x="4787900" y="3949700"/>
            <a:ext cx="101600" cy="25400"/>
          </a:xfrm>
          <a:custGeom>
            <a:avLst/>
            <a:gdLst>
              <a:gd name="T0" fmla="*/ 64 w 64"/>
              <a:gd name="T1" fmla="*/ 0 h 16"/>
              <a:gd name="T2" fmla="*/ 8 w 64"/>
              <a:gd name="T3" fmla="*/ 16 h 16"/>
              <a:gd name="T4" fmla="*/ 0 w 64"/>
              <a:gd name="T5" fmla="*/ 16 h 16"/>
              <a:gd name="T6" fmla="*/ 0 60000 65536"/>
              <a:gd name="T7" fmla="*/ 0 60000 65536"/>
              <a:gd name="T8" fmla="*/ 0 60000 65536"/>
              <a:gd name="T9" fmla="*/ 0 w 64"/>
              <a:gd name="T10" fmla="*/ 0 h 16"/>
              <a:gd name="T11" fmla="*/ 64 w 64"/>
              <a:gd name="T12" fmla="*/ 16 h 16"/>
            </a:gdLst>
            <a:ahLst/>
            <a:cxnLst>
              <a:cxn ang="T6">
                <a:pos x="T0" y="T1"/>
              </a:cxn>
              <a:cxn ang="T7">
                <a:pos x="T2" y="T3"/>
              </a:cxn>
              <a:cxn ang="T8">
                <a:pos x="T4" y="T5"/>
              </a:cxn>
            </a:cxnLst>
            <a:rect l="T9" t="T10" r="T11" b="T12"/>
            <a:pathLst>
              <a:path w="64" h="16">
                <a:moveTo>
                  <a:pt x="64" y="0"/>
                </a:moveTo>
                <a:lnTo>
                  <a:pt x="8" y="16"/>
                </a:lnTo>
                <a:lnTo>
                  <a:pt x="0" y="16"/>
                </a:lnTo>
              </a:path>
            </a:pathLst>
          </a:custGeom>
          <a:noFill/>
          <a:ln w="12700">
            <a:solidFill>
              <a:srgbClr val="000000"/>
            </a:solidFill>
            <a:round/>
            <a:headEnd/>
            <a:tailEnd/>
          </a:ln>
        </p:spPr>
        <p:txBody>
          <a:bodyPr>
            <a:prstTxWarp prst="textNoShape">
              <a:avLst/>
            </a:prstTxWarp>
          </a:bodyPr>
          <a:lstStyle/>
          <a:p>
            <a:endParaRPr lang="en-US"/>
          </a:p>
        </p:txBody>
      </p:sp>
      <p:sp>
        <p:nvSpPr>
          <p:cNvPr id="51286" name="Freeform 89"/>
          <p:cNvSpPr>
            <a:spLocks/>
          </p:cNvSpPr>
          <p:nvPr/>
        </p:nvSpPr>
        <p:spPr bwMode="auto">
          <a:xfrm>
            <a:off x="4673600" y="4025900"/>
            <a:ext cx="50800" cy="76200"/>
          </a:xfrm>
          <a:custGeom>
            <a:avLst/>
            <a:gdLst>
              <a:gd name="T0" fmla="*/ 32 w 32"/>
              <a:gd name="T1" fmla="*/ 0 h 48"/>
              <a:gd name="T2" fmla="*/ 32 w 32"/>
              <a:gd name="T3" fmla="*/ 0 h 48"/>
              <a:gd name="T4" fmla="*/ 0 w 32"/>
              <a:gd name="T5" fmla="*/ 40 h 48"/>
              <a:gd name="T6" fmla="*/ 0 w 32"/>
              <a:gd name="T7" fmla="*/ 48 h 48"/>
              <a:gd name="T8" fmla="*/ 0 60000 65536"/>
              <a:gd name="T9" fmla="*/ 0 60000 65536"/>
              <a:gd name="T10" fmla="*/ 0 60000 65536"/>
              <a:gd name="T11" fmla="*/ 0 60000 65536"/>
              <a:gd name="T12" fmla="*/ 0 w 32"/>
              <a:gd name="T13" fmla="*/ 0 h 48"/>
              <a:gd name="T14" fmla="*/ 32 w 32"/>
              <a:gd name="T15" fmla="*/ 48 h 48"/>
            </a:gdLst>
            <a:ahLst/>
            <a:cxnLst>
              <a:cxn ang="T8">
                <a:pos x="T0" y="T1"/>
              </a:cxn>
              <a:cxn ang="T9">
                <a:pos x="T2" y="T3"/>
              </a:cxn>
              <a:cxn ang="T10">
                <a:pos x="T4" y="T5"/>
              </a:cxn>
              <a:cxn ang="T11">
                <a:pos x="T6" y="T7"/>
              </a:cxn>
            </a:cxnLst>
            <a:rect l="T12" t="T13" r="T14" b="T15"/>
            <a:pathLst>
              <a:path w="32" h="48">
                <a:moveTo>
                  <a:pt x="32" y="0"/>
                </a:moveTo>
                <a:lnTo>
                  <a:pt x="32" y="0"/>
                </a:lnTo>
                <a:lnTo>
                  <a:pt x="0" y="40"/>
                </a:lnTo>
                <a:lnTo>
                  <a:pt x="0" y="48"/>
                </a:lnTo>
              </a:path>
            </a:pathLst>
          </a:custGeom>
          <a:noFill/>
          <a:ln w="12700">
            <a:solidFill>
              <a:srgbClr val="000000"/>
            </a:solidFill>
            <a:round/>
            <a:headEnd/>
            <a:tailEnd/>
          </a:ln>
        </p:spPr>
        <p:txBody>
          <a:bodyPr>
            <a:prstTxWarp prst="textNoShape">
              <a:avLst/>
            </a:prstTxWarp>
          </a:bodyPr>
          <a:lstStyle/>
          <a:p>
            <a:endParaRPr lang="en-US"/>
          </a:p>
        </p:txBody>
      </p:sp>
      <p:sp>
        <p:nvSpPr>
          <p:cNvPr id="51287" name="Freeform 90"/>
          <p:cNvSpPr>
            <a:spLocks/>
          </p:cNvSpPr>
          <p:nvPr/>
        </p:nvSpPr>
        <p:spPr bwMode="auto">
          <a:xfrm>
            <a:off x="4660900" y="4178300"/>
            <a:ext cx="1588" cy="101600"/>
          </a:xfrm>
          <a:custGeom>
            <a:avLst/>
            <a:gdLst>
              <a:gd name="T0" fmla="*/ 0 w 1588"/>
              <a:gd name="T1" fmla="*/ 0 h 64"/>
              <a:gd name="T2" fmla="*/ 0 w 1588"/>
              <a:gd name="T3" fmla="*/ 0 h 64"/>
              <a:gd name="T4" fmla="*/ 0 w 1588"/>
              <a:gd name="T5" fmla="*/ 48 h 64"/>
              <a:gd name="T6" fmla="*/ 0 w 1588"/>
              <a:gd name="T7" fmla="*/ 64 h 64"/>
              <a:gd name="T8" fmla="*/ 0 60000 65536"/>
              <a:gd name="T9" fmla="*/ 0 60000 65536"/>
              <a:gd name="T10" fmla="*/ 0 60000 65536"/>
              <a:gd name="T11" fmla="*/ 0 60000 65536"/>
              <a:gd name="T12" fmla="*/ 0 w 1588"/>
              <a:gd name="T13" fmla="*/ 0 h 64"/>
              <a:gd name="T14" fmla="*/ 1588 w 1588"/>
              <a:gd name="T15" fmla="*/ 64 h 64"/>
            </a:gdLst>
            <a:ahLst/>
            <a:cxnLst>
              <a:cxn ang="T8">
                <a:pos x="T0" y="T1"/>
              </a:cxn>
              <a:cxn ang="T9">
                <a:pos x="T2" y="T3"/>
              </a:cxn>
              <a:cxn ang="T10">
                <a:pos x="T4" y="T5"/>
              </a:cxn>
              <a:cxn ang="T11">
                <a:pos x="T6" y="T7"/>
              </a:cxn>
            </a:cxnLst>
            <a:rect l="T12" t="T13" r="T14" b="T15"/>
            <a:pathLst>
              <a:path w="1588" h="64">
                <a:moveTo>
                  <a:pt x="0" y="0"/>
                </a:moveTo>
                <a:lnTo>
                  <a:pt x="0" y="0"/>
                </a:lnTo>
                <a:lnTo>
                  <a:pt x="0" y="48"/>
                </a:lnTo>
                <a:lnTo>
                  <a:pt x="0" y="64"/>
                </a:lnTo>
              </a:path>
            </a:pathLst>
          </a:custGeom>
          <a:noFill/>
          <a:ln w="12700">
            <a:solidFill>
              <a:srgbClr val="000000"/>
            </a:solidFill>
            <a:round/>
            <a:headEnd/>
            <a:tailEnd/>
          </a:ln>
        </p:spPr>
        <p:txBody>
          <a:bodyPr>
            <a:prstTxWarp prst="textNoShape">
              <a:avLst/>
            </a:prstTxWarp>
          </a:bodyPr>
          <a:lstStyle/>
          <a:p>
            <a:endParaRPr lang="en-US"/>
          </a:p>
        </p:txBody>
      </p:sp>
      <p:sp>
        <p:nvSpPr>
          <p:cNvPr id="51288" name="Freeform 91"/>
          <p:cNvSpPr>
            <a:spLocks/>
          </p:cNvSpPr>
          <p:nvPr/>
        </p:nvSpPr>
        <p:spPr bwMode="auto">
          <a:xfrm>
            <a:off x="4660900" y="4356100"/>
            <a:ext cx="38100" cy="101600"/>
          </a:xfrm>
          <a:custGeom>
            <a:avLst/>
            <a:gdLst>
              <a:gd name="T0" fmla="*/ 0 w 24"/>
              <a:gd name="T1" fmla="*/ 0 h 64"/>
              <a:gd name="T2" fmla="*/ 8 w 24"/>
              <a:gd name="T3" fmla="*/ 40 h 64"/>
              <a:gd name="T4" fmla="*/ 24 w 24"/>
              <a:gd name="T5" fmla="*/ 64 h 64"/>
              <a:gd name="T6" fmla="*/ 0 60000 65536"/>
              <a:gd name="T7" fmla="*/ 0 60000 65536"/>
              <a:gd name="T8" fmla="*/ 0 60000 65536"/>
              <a:gd name="T9" fmla="*/ 0 w 24"/>
              <a:gd name="T10" fmla="*/ 0 h 64"/>
              <a:gd name="T11" fmla="*/ 24 w 24"/>
              <a:gd name="T12" fmla="*/ 64 h 64"/>
            </a:gdLst>
            <a:ahLst/>
            <a:cxnLst>
              <a:cxn ang="T6">
                <a:pos x="T0" y="T1"/>
              </a:cxn>
              <a:cxn ang="T7">
                <a:pos x="T2" y="T3"/>
              </a:cxn>
              <a:cxn ang="T8">
                <a:pos x="T4" y="T5"/>
              </a:cxn>
            </a:cxnLst>
            <a:rect l="T9" t="T10" r="T11" b="T12"/>
            <a:pathLst>
              <a:path w="24" h="64">
                <a:moveTo>
                  <a:pt x="0" y="0"/>
                </a:moveTo>
                <a:lnTo>
                  <a:pt x="8" y="40"/>
                </a:lnTo>
                <a:lnTo>
                  <a:pt x="24" y="64"/>
                </a:lnTo>
              </a:path>
            </a:pathLst>
          </a:custGeom>
          <a:noFill/>
          <a:ln w="12700">
            <a:solidFill>
              <a:srgbClr val="000000"/>
            </a:solidFill>
            <a:round/>
            <a:headEnd/>
            <a:tailEnd/>
          </a:ln>
        </p:spPr>
        <p:txBody>
          <a:bodyPr>
            <a:prstTxWarp prst="textNoShape">
              <a:avLst/>
            </a:prstTxWarp>
          </a:bodyPr>
          <a:lstStyle/>
          <a:p>
            <a:endParaRPr lang="en-US"/>
          </a:p>
        </p:txBody>
      </p:sp>
      <p:sp>
        <p:nvSpPr>
          <p:cNvPr id="51289" name="Freeform 92"/>
          <p:cNvSpPr>
            <a:spLocks/>
          </p:cNvSpPr>
          <p:nvPr/>
        </p:nvSpPr>
        <p:spPr bwMode="auto">
          <a:xfrm>
            <a:off x="4749800" y="4508500"/>
            <a:ext cx="88900" cy="50800"/>
          </a:xfrm>
          <a:custGeom>
            <a:avLst/>
            <a:gdLst>
              <a:gd name="T0" fmla="*/ 0 w 56"/>
              <a:gd name="T1" fmla="*/ 0 h 32"/>
              <a:gd name="T2" fmla="*/ 32 w 56"/>
              <a:gd name="T3" fmla="*/ 24 h 32"/>
              <a:gd name="T4" fmla="*/ 56 w 56"/>
              <a:gd name="T5" fmla="*/ 32 h 32"/>
              <a:gd name="T6" fmla="*/ 0 60000 65536"/>
              <a:gd name="T7" fmla="*/ 0 60000 65536"/>
              <a:gd name="T8" fmla="*/ 0 60000 65536"/>
              <a:gd name="T9" fmla="*/ 0 w 56"/>
              <a:gd name="T10" fmla="*/ 0 h 32"/>
              <a:gd name="T11" fmla="*/ 56 w 56"/>
              <a:gd name="T12" fmla="*/ 32 h 32"/>
            </a:gdLst>
            <a:ahLst/>
            <a:cxnLst>
              <a:cxn ang="T6">
                <a:pos x="T0" y="T1"/>
              </a:cxn>
              <a:cxn ang="T7">
                <a:pos x="T2" y="T3"/>
              </a:cxn>
              <a:cxn ang="T8">
                <a:pos x="T4" y="T5"/>
              </a:cxn>
            </a:cxnLst>
            <a:rect l="T9" t="T10" r="T11" b="T12"/>
            <a:pathLst>
              <a:path w="56" h="32">
                <a:moveTo>
                  <a:pt x="0" y="0"/>
                </a:moveTo>
                <a:lnTo>
                  <a:pt x="32" y="24"/>
                </a:lnTo>
                <a:lnTo>
                  <a:pt x="56" y="32"/>
                </a:lnTo>
              </a:path>
            </a:pathLst>
          </a:custGeom>
          <a:noFill/>
          <a:ln w="12700">
            <a:solidFill>
              <a:srgbClr val="000000"/>
            </a:solidFill>
            <a:round/>
            <a:headEnd/>
            <a:tailEnd/>
          </a:ln>
        </p:spPr>
        <p:txBody>
          <a:bodyPr>
            <a:prstTxWarp prst="textNoShape">
              <a:avLst/>
            </a:prstTxWarp>
          </a:bodyPr>
          <a:lstStyle/>
          <a:p>
            <a:endParaRPr lang="en-US"/>
          </a:p>
        </p:txBody>
      </p:sp>
      <p:sp>
        <p:nvSpPr>
          <p:cNvPr id="51290" name="Line 93"/>
          <p:cNvSpPr>
            <a:spLocks noChangeShapeType="1"/>
          </p:cNvSpPr>
          <p:nvPr/>
        </p:nvSpPr>
        <p:spPr bwMode="auto">
          <a:xfrm>
            <a:off x="49149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1" name="Line 94"/>
          <p:cNvSpPr>
            <a:spLocks noChangeShapeType="1"/>
          </p:cNvSpPr>
          <p:nvPr/>
        </p:nvSpPr>
        <p:spPr bwMode="auto">
          <a:xfrm>
            <a:off x="50927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2" name="Line 95"/>
          <p:cNvSpPr>
            <a:spLocks noChangeShapeType="1"/>
          </p:cNvSpPr>
          <p:nvPr/>
        </p:nvSpPr>
        <p:spPr bwMode="auto">
          <a:xfrm>
            <a:off x="52705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3" name="Line 96"/>
          <p:cNvSpPr>
            <a:spLocks noChangeShapeType="1"/>
          </p:cNvSpPr>
          <p:nvPr/>
        </p:nvSpPr>
        <p:spPr bwMode="auto">
          <a:xfrm>
            <a:off x="54483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4" name="Freeform 97"/>
          <p:cNvSpPr>
            <a:spLocks/>
          </p:cNvSpPr>
          <p:nvPr/>
        </p:nvSpPr>
        <p:spPr bwMode="auto">
          <a:xfrm>
            <a:off x="5626100" y="4559300"/>
            <a:ext cx="101600" cy="1588"/>
          </a:xfrm>
          <a:custGeom>
            <a:avLst/>
            <a:gdLst>
              <a:gd name="T0" fmla="*/ 0 w 64"/>
              <a:gd name="T1" fmla="*/ 0 h 1588"/>
              <a:gd name="T2" fmla="*/ 48 w 64"/>
              <a:gd name="T3" fmla="*/ 0 h 1588"/>
              <a:gd name="T4" fmla="*/ 64 w 64"/>
              <a:gd name="T5" fmla="*/ 0 h 1588"/>
              <a:gd name="T6" fmla="*/ 0 60000 65536"/>
              <a:gd name="T7" fmla="*/ 0 60000 65536"/>
              <a:gd name="T8" fmla="*/ 0 60000 65536"/>
              <a:gd name="T9" fmla="*/ 0 w 64"/>
              <a:gd name="T10" fmla="*/ 0 h 1588"/>
              <a:gd name="T11" fmla="*/ 64 w 64"/>
              <a:gd name="T12" fmla="*/ 1588 h 1588"/>
            </a:gdLst>
            <a:ahLst/>
            <a:cxnLst>
              <a:cxn ang="T6">
                <a:pos x="T0" y="T1"/>
              </a:cxn>
              <a:cxn ang="T7">
                <a:pos x="T2" y="T3"/>
              </a:cxn>
              <a:cxn ang="T8">
                <a:pos x="T4" y="T5"/>
              </a:cxn>
            </a:cxnLst>
            <a:rect l="T9" t="T10" r="T11" b="T12"/>
            <a:pathLst>
              <a:path w="64" h="1588">
                <a:moveTo>
                  <a:pt x="0" y="0"/>
                </a:moveTo>
                <a:lnTo>
                  <a:pt x="48" y="0"/>
                </a:lnTo>
                <a:lnTo>
                  <a:pt x="64" y="0"/>
                </a:lnTo>
              </a:path>
            </a:pathLst>
          </a:custGeom>
          <a:noFill/>
          <a:ln w="12700">
            <a:solidFill>
              <a:srgbClr val="000000"/>
            </a:solidFill>
            <a:round/>
            <a:headEnd/>
            <a:tailEnd/>
          </a:ln>
        </p:spPr>
        <p:txBody>
          <a:bodyPr>
            <a:prstTxWarp prst="textNoShape">
              <a:avLst/>
            </a:prstTxWarp>
          </a:bodyPr>
          <a:lstStyle/>
          <a:p>
            <a:endParaRPr lang="en-US"/>
          </a:p>
        </p:txBody>
      </p:sp>
      <p:sp>
        <p:nvSpPr>
          <p:cNvPr id="51295" name="Line 98"/>
          <p:cNvSpPr>
            <a:spLocks noChangeShapeType="1"/>
          </p:cNvSpPr>
          <p:nvPr/>
        </p:nvSpPr>
        <p:spPr bwMode="auto">
          <a:xfrm>
            <a:off x="58039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6" name="Line 99"/>
          <p:cNvSpPr>
            <a:spLocks noChangeShapeType="1"/>
          </p:cNvSpPr>
          <p:nvPr/>
        </p:nvSpPr>
        <p:spPr bwMode="auto">
          <a:xfrm>
            <a:off x="59817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7" name="Line 100"/>
          <p:cNvSpPr>
            <a:spLocks noChangeShapeType="1"/>
          </p:cNvSpPr>
          <p:nvPr/>
        </p:nvSpPr>
        <p:spPr bwMode="auto">
          <a:xfrm>
            <a:off x="61595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8" name="Line 101"/>
          <p:cNvSpPr>
            <a:spLocks noChangeShapeType="1"/>
          </p:cNvSpPr>
          <p:nvPr/>
        </p:nvSpPr>
        <p:spPr bwMode="auto">
          <a:xfrm>
            <a:off x="6337300" y="45593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299" name="Freeform 102"/>
          <p:cNvSpPr>
            <a:spLocks/>
          </p:cNvSpPr>
          <p:nvPr/>
        </p:nvSpPr>
        <p:spPr bwMode="auto">
          <a:xfrm>
            <a:off x="6515100" y="4546600"/>
            <a:ext cx="101600" cy="12700"/>
          </a:xfrm>
          <a:custGeom>
            <a:avLst/>
            <a:gdLst>
              <a:gd name="T0" fmla="*/ 0 w 64"/>
              <a:gd name="T1" fmla="*/ 8 h 8"/>
              <a:gd name="T2" fmla="*/ 0 w 64"/>
              <a:gd name="T3" fmla="*/ 8 h 8"/>
              <a:gd name="T4" fmla="*/ 56 w 64"/>
              <a:gd name="T5" fmla="*/ 0 h 8"/>
              <a:gd name="T6" fmla="*/ 64 w 64"/>
              <a:gd name="T7" fmla="*/ 0 h 8"/>
              <a:gd name="T8" fmla="*/ 0 60000 65536"/>
              <a:gd name="T9" fmla="*/ 0 60000 65536"/>
              <a:gd name="T10" fmla="*/ 0 60000 65536"/>
              <a:gd name="T11" fmla="*/ 0 60000 65536"/>
              <a:gd name="T12" fmla="*/ 0 w 64"/>
              <a:gd name="T13" fmla="*/ 0 h 8"/>
              <a:gd name="T14" fmla="*/ 64 w 64"/>
              <a:gd name="T15" fmla="*/ 8 h 8"/>
            </a:gdLst>
            <a:ahLst/>
            <a:cxnLst>
              <a:cxn ang="T8">
                <a:pos x="T0" y="T1"/>
              </a:cxn>
              <a:cxn ang="T9">
                <a:pos x="T2" y="T3"/>
              </a:cxn>
              <a:cxn ang="T10">
                <a:pos x="T4" y="T5"/>
              </a:cxn>
              <a:cxn ang="T11">
                <a:pos x="T6" y="T7"/>
              </a:cxn>
            </a:cxnLst>
            <a:rect l="T12" t="T13" r="T14" b="T15"/>
            <a:pathLst>
              <a:path w="64" h="8">
                <a:moveTo>
                  <a:pt x="0" y="8"/>
                </a:moveTo>
                <a:lnTo>
                  <a:pt x="0" y="8"/>
                </a:lnTo>
                <a:lnTo>
                  <a:pt x="56" y="0"/>
                </a:lnTo>
                <a:lnTo>
                  <a:pt x="64" y="0"/>
                </a:lnTo>
              </a:path>
            </a:pathLst>
          </a:custGeom>
          <a:noFill/>
          <a:ln w="12700">
            <a:solidFill>
              <a:srgbClr val="000000"/>
            </a:solidFill>
            <a:round/>
            <a:headEnd/>
            <a:tailEnd/>
          </a:ln>
        </p:spPr>
        <p:txBody>
          <a:bodyPr>
            <a:prstTxWarp prst="textNoShape">
              <a:avLst/>
            </a:prstTxWarp>
          </a:bodyPr>
          <a:lstStyle/>
          <a:p>
            <a:endParaRPr lang="en-US"/>
          </a:p>
        </p:txBody>
      </p:sp>
      <p:sp>
        <p:nvSpPr>
          <p:cNvPr id="51300" name="Freeform 103"/>
          <p:cNvSpPr>
            <a:spLocks/>
          </p:cNvSpPr>
          <p:nvPr/>
        </p:nvSpPr>
        <p:spPr bwMode="auto">
          <a:xfrm>
            <a:off x="6680200" y="4406900"/>
            <a:ext cx="50800" cy="88900"/>
          </a:xfrm>
          <a:custGeom>
            <a:avLst/>
            <a:gdLst>
              <a:gd name="T0" fmla="*/ 0 w 32"/>
              <a:gd name="T1" fmla="*/ 56 h 56"/>
              <a:gd name="T2" fmla="*/ 0 w 32"/>
              <a:gd name="T3" fmla="*/ 56 h 56"/>
              <a:gd name="T4" fmla="*/ 32 w 32"/>
              <a:gd name="T5" fmla="*/ 8 h 56"/>
              <a:gd name="T6" fmla="*/ 32 w 32"/>
              <a:gd name="T7" fmla="*/ 0 h 56"/>
              <a:gd name="T8" fmla="*/ 0 60000 65536"/>
              <a:gd name="T9" fmla="*/ 0 60000 65536"/>
              <a:gd name="T10" fmla="*/ 0 60000 65536"/>
              <a:gd name="T11" fmla="*/ 0 60000 65536"/>
              <a:gd name="T12" fmla="*/ 0 w 32"/>
              <a:gd name="T13" fmla="*/ 0 h 56"/>
              <a:gd name="T14" fmla="*/ 32 w 32"/>
              <a:gd name="T15" fmla="*/ 56 h 56"/>
            </a:gdLst>
            <a:ahLst/>
            <a:cxnLst>
              <a:cxn ang="T8">
                <a:pos x="T0" y="T1"/>
              </a:cxn>
              <a:cxn ang="T9">
                <a:pos x="T2" y="T3"/>
              </a:cxn>
              <a:cxn ang="T10">
                <a:pos x="T4" y="T5"/>
              </a:cxn>
              <a:cxn ang="T11">
                <a:pos x="T6" y="T7"/>
              </a:cxn>
            </a:cxnLst>
            <a:rect l="T12" t="T13" r="T14" b="T15"/>
            <a:pathLst>
              <a:path w="32" h="56">
                <a:moveTo>
                  <a:pt x="0" y="56"/>
                </a:moveTo>
                <a:lnTo>
                  <a:pt x="0" y="56"/>
                </a:lnTo>
                <a:lnTo>
                  <a:pt x="32" y="8"/>
                </a:lnTo>
                <a:lnTo>
                  <a:pt x="32" y="0"/>
                </a:lnTo>
              </a:path>
            </a:pathLst>
          </a:custGeom>
          <a:noFill/>
          <a:ln w="12700">
            <a:solidFill>
              <a:srgbClr val="000000"/>
            </a:solidFill>
            <a:round/>
            <a:headEnd/>
            <a:tailEnd/>
          </a:ln>
        </p:spPr>
        <p:txBody>
          <a:bodyPr>
            <a:prstTxWarp prst="textNoShape">
              <a:avLst/>
            </a:prstTxWarp>
          </a:bodyPr>
          <a:lstStyle/>
          <a:p>
            <a:endParaRPr lang="en-US"/>
          </a:p>
        </p:txBody>
      </p:sp>
      <p:sp>
        <p:nvSpPr>
          <p:cNvPr id="51301" name="Freeform 104"/>
          <p:cNvSpPr>
            <a:spLocks/>
          </p:cNvSpPr>
          <p:nvPr/>
        </p:nvSpPr>
        <p:spPr bwMode="auto">
          <a:xfrm>
            <a:off x="6743700" y="4229100"/>
            <a:ext cx="1588" cy="101600"/>
          </a:xfrm>
          <a:custGeom>
            <a:avLst/>
            <a:gdLst>
              <a:gd name="T0" fmla="*/ 0 w 1588"/>
              <a:gd name="T1" fmla="*/ 64 h 64"/>
              <a:gd name="T2" fmla="*/ 0 w 1588"/>
              <a:gd name="T3" fmla="*/ 64 h 64"/>
              <a:gd name="T4" fmla="*/ 0 w 1588"/>
              <a:gd name="T5" fmla="*/ 16 h 64"/>
              <a:gd name="T6" fmla="*/ 0 w 1588"/>
              <a:gd name="T7" fmla="*/ 0 h 64"/>
              <a:gd name="T8" fmla="*/ 0 60000 65536"/>
              <a:gd name="T9" fmla="*/ 0 60000 65536"/>
              <a:gd name="T10" fmla="*/ 0 60000 65536"/>
              <a:gd name="T11" fmla="*/ 0 60000 65536"/>
              <a:gd name="T12" fmla="*/ 0 w 1588"/>
              <a:gd name="T13" fmla="*/ 0 h 64"/>
              <a:gd name="T14" fmla="*/ 1588 w 1588"/>
              <a:gd name="T15" fmla="*/ 64 h 64"/>
            </a:gdLst>
            <a:ahLst/>
            <a:cxnLst>
              <a:cxn ang="T8">
                <a:pos x="T0" y="T1"/>
              </a:cxn>
              <a:cxn ang="T9">
                <a:pos x="T2" y="T3"/>
              </a:cxn>
              <a:cxn ang="T10">
                <a:pos x="T4" y="T5"/>
              </a:cxn>
              <a:cxn ang="T11">
                <a:pos x="T6" y="T7"/>
              </a:cxn>
            </a:cxnLst>
            <a:rect l="T12" t="T13" r="T14" b="T15"/>
            <a:pathLst>
              <a:path w="1588" h="64">
                <a:moveTo>
                  <a:pt x="0" y="64"/>
                </a:moveTo>
                <a:lnTo>
                  <a:pt x="0" y="64"/>
                </a:lnTo>
                <a:lnTo>
                  <a:pt x="0" y="16"/>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302" name="Freeform 105"/>
          <p:cNvSpPr>
            <a:spLocks/>
          </p:cNvSpPr>
          <p:nvPr/>
        </p:nvSpPr>
        <p:spPr bwMode="auto">
          <a:xfrm>
            <a:off x="6705600" y="4064000"/>
            <a:ext cx="38100" cy="101600"/>
          </a:xfrm>
          <a:custGeom>
            <a:avLst/>
            <a:gdLst>
              <a:gd name="T0" fmla="*/ 24 w 24"/>
              <a:gd name="T1" fmla="*/ 64 h 64"/>
              <a:gd name="T2" fmla="*/ 16 w 24"/>
              <a:gd name="T3" fmla="*/ 16 h 64"/>
              <a:gd name="T4" fmla="*/ 0 w 24"/>
              <a:gd name="T5" fmla="*/ 0 h 64"/>
              <a:gd name="T6" fmla="*/ 0 60000 65536"/>
              <a:gd name="T7" fmla="*/ 0 60000 65536"/>
              <a:gd name="T8" fmla="*/ 0 60000 65536"/>
              <a:gd name="T9" fmla="*/ 0 w 24"/>
              <a:gd name="T10" fmla="*/ 0 h 64"/>
              <a:gd name="T11" fmla="*/ 24 w 24"/>
              <a:gd name="T12" fmla="*/ 64 h 64"/>
            </a:gdLst>
            <a:ahLst/>
            <a:cxnLst>
              <a:cxn ang="T6">
                <a:pos x="T0" y="T1"/>
              </a:cxn>
              <a:cxn ang="T7">
                <a:pos x="T2" y="T3"/>
              </a:cxn>
              <a:cxn ang="T8">
                <a:pos x="T4" y="T5"/>
              </a:cxn>
            </a:cxnLst>
            <a:rect l="T9" t="T10" r="T11" b="T12"/>
            <a:pathLst>
              <a:path w="24" h="64">
                <a:moveTo>
                  <a:pt x="24" y="64"/>
                </a:moveTo>
                <a:lnTo>
                  <a:pt x="16" y="16"/>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303" name="Freeform 106"/>
          <p:cNvSpPr>
            <a:spLocks/>
          </p:cNvSpPr>
          <p:nvPr/>
        </p:nvSpPr>
        <p:spPr bwMode="auto">
          <a:xfrm>
            <a:off x="6565900" y="3962400"/>
            <a:ext cx="88900" cy="50800"/>
          </a:xfrm>
          <a:custGeom>
            <a:avLst/>
            <a:gdLst>
              <a:gd name="T0" fmla="*/ 56 w 56"/>
              <a:gd name="T1" fmla="*/ 32 h 32"/>
              <a:gd name="T2" fmla="*/ 24 w 56"/>
              <a:gd name="T3" fmla="*/ 8 h 32"/>
              <a:gd name="T4" fmla="*/ 0 w 56"/>
              <a:gd name="T5" fmla="*/ 0 h 32"/>
              <a:gd name="T6" fmla="*/ 0 60000 65536"/>
              <a:gd name="T7" fmla="*/ 0 60000 65536"/>
              <a:gd name="T8" fmla="*/ 0 60000 65536"/>
              <a:gd name="T9" fmla="*/ 0 w 56"/>
              <a:gd name="T10" fmla="*/ 0 h 32"/>
              <a:gd name="T11" fmla="*/ 56 w 56"/>
              <a:gd name="T12" fmla="*/ 32 h 32"/>
            </a:gdLst>
            <a:ahLst/>
            <a:cxnLst>
              <a:cxn ang="T6">
                <a:pos x="T0" y="T1"/>
              </a:cxn>
              <a:cxn ang="T7">
                <a:pos x="T2" y="T3"/>
              </a:cxn>
              <a:cxn ang="T8">
                <a:pos x="T4" y="T5"/>
              </a:cxn>
            </a:cxnLst>
            <a:rect l="T9" t="T10" r="T11" b="T12"/>
            <a:pathLst>
              <a:path w="56" h="32">
                <a:moveTo>
                  <a:pt x="56" y="32"/>
                </a:moveTo>
                <a:lnTo>
                  <a:pt x="24" y="8"/>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304" name="Line 107"/>
          <p:cNvSpPr>
            <a:spLocks noChangeShapeType="1"/>
          </p:cNvSpPr>
          <p:nvPr/>
        </p:nvSpPr>
        <p:spPr bwMode="auto">
          <a:xfrm flipH="1">
            <a:off x="63881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05" name="Line 108"/>
          <p:cNvSpPr>
            <a:spLocks noChangeShapeType="1"/>
          </p:cNvSpPr>
          <p:nvPr/>
        </p:nvSpPr>
        <p:spPr bwMode="auto">
          <a:xfrm flipH="1">
            <a:off x="62103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06" name="Line 109"/>
          <p:cNvSpPr>
            <a:spLocks noChangeShapeType="1"/>
          </p:cNvSpPr>
          <p:nvPr/>
        </p:nvSpPr>
        <p:spPr bwMode="auto">
          <a:xfrm flipH="1">
            <a:off x="60325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07" name="Line 110"/>
          <p:cNvSpPr>
            <a:spLocks noChangeShapeType="1"/>
          </p:cNvSpPr>
          <p:nvPr/>
        </p:nvSpPr>
        <p:spPr bwMode="auto">
          <a:xfrm flipH="1">
            <a:off x="58547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08" name="Freeform 111"/>
          <p:cNvSpPr>
            <a:spLocks/>
          </p:cNvSpPr>
          <p:nvPr/>
        </p:nvSpPr>
        <p:spPr bwMode="auto">
          <a:xfrm>
            <a:off x="5676900" y="3949700"/>
            <a:ext cx="101600" cy="1588"/>
          </a:xfrm>
          <a:custGeom>
            <a:avLst/>
            <a:gdLst>
              <a:gd name="T0" fmla="*/ 64 w 64"/>
              <a:gd name="T1" fmla="*/ 0 h 1588"/>
              <a:gd name="T2" fmla="*/ 16 w 64"/>
              <a:gd name="T3" fmla="*/ 0 h 1588"/>
              <a:gd name="T4" fmla="*/ 0 w 64"/>
              <a:gd name="T5" fmla="*/ 0 h 1588"/>
              <a:gd name="T6" fmla="*/ 0 60000 65536"/>
              <a:gd name="T7" fmla="*/ 0 60000 65536"/>
              <a:gd name="T8" fmla="*/ 0 60000 65536"/>
              <a:gd name="T9" fmla="*/ 0 w 64"/>
              <a:gd name="T10" fmla="*/ 0 h 1588"/>
              <a:gd name="T11" fmla="*/ 64 w 64"/>
              <a:gd name="T12" fmla="*/ 1588 h 1588"/>
            </a:gdLst>
            <a:ahLst/>
            <a:cxnLst>
              <a:cxn ang="T6">
                <a:pos x="T0" y="T1"/>
              </a:cxn>
              <a:cxn ang="T7">
                <a:pos x="T2" y="T3"/>
              </a:cxn>
              <a:cxn ang="T8">
                <a:pos x="T4" y="T5"/>
              </a:cxn>
            </a:cxnLst>
            <a:rect l="T9" t="T10" r="T11" b="T12"/>
            <a:pathLst>
              <a:path w="64" h="1588">
                <a:moveTo>
                  <a:pt x="64" y="0"/>
                </a:moveTo>
                <a:lnTo>
                  <a:pt x="16" y="0"/>
                </a:lnTo>
                <a:lnTo>
                  <a:pt x="0" y="0"/>
                </a:lnTo>
              </a:path>
            </a:pathLst>
          </a:custGeom>
          <a:noFill/>
          <a:ln w="12700">
            <a:solidFill>
              <a:srgbClr val="000000"/>
            </a:solidFill>
            <a:round/>
            <a:headEnd/>
            <a:tailEnd/>
          </a:ln>
        </p:spPr>
        <p:txBody>
          <a:bodyPr>
            <a:prstTxWarp prst="textNoShape">
              <a:avLst/>
            </a:prstTxWarp>
          </a:bodyPr>
          <a:lstStyle/>
          <a:p>
            <a:endParaRPr lang="en-US"/>
          </a:p>
        </p:txBody>
      </p:sp>
      <p:sp>
        <p:nvSpPr>
          <p:cNvPr id="51309" name="Line 112"/>
          <p:cNvSpPr>
            <a:spLocks noChangeShapeType="1"/>
          </p:cNvSpPr>
          <p:nvPr/>
        </p:nvSpPr>
        <p:spPr bwMode="auto">
          <a:xfrm flipH="1">
            <a:off x="54991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10" name="Line 113"/>
          <p:cNvSpPr>
            <a:spLocks noChangeShapeType="1"/>
          </p:cNvSpPr>
          <p:nvPr/>
        </p:nvSpPr>
        <p:spPr bwMode="auto">
          <a:xfrm flipH="1">
            <a:off x="53213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11" name="Line 114"/>
          <p:cNvSpPr>
            <a:spLocks noChangeShapeType="1"/>
          </p:cNvSpPr>
          <p:nvPr/>
        </p:nvSpPr>
        <p:spPr bwMode="auto">
          <a:xfrm flipH="1">
            <a:off x="51435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12" name="Line 115"/>
          <p:cNvSpPr>
            <a:spLocks noChangeShapeType="1"/>
          </p:cNvSpPr>
          <p:nvPr/>
        </p:nvSpPr>
        <p:spPr bwMode="auto">
          <a:xfrm flipH="1">
            <a:off x="4965700" y="39497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1313" name="Freeform 116"/>
          <p:cNvSpPr>
            <a:spLocks/>
          </p:cNvSpPr>
          <p:nvPr/>
        </p:nvSpPr>
        <p:spPr bwMode="auto">
          <a:xfrm>
            <a:off x="5054600" y="5092700"/>
            <a:ext cx="38100" cy="38100"/>
          </a:xfrm>
          <a:custGeom>
            <a:avLst/>
            <a:gdLst>
              <a:gd name="T0" fmla="*/ 24 w 24"/>
              <a:gd name="T1" fmla="*/ 16 h 24"/>
              <a:gd name="T2" fmla="*/ 24 w 24"/>
              <a:gd name="T3" fmla="*/ 8 h 24"/>
              <a:gd name="T4" fmla="*/ 24 w 24"/>
              <a:gd name="T5" fmla="*/ 0 h 24"/>
              <a:gd name="T6" fmla="*/ 8 w 24"/>
              <a:gd name="T7" fmla="*/ 0 h 24"/>
              <a:gd name="T8" fmla="*/ 0 w 24"/>
              <a:gd name="T9" fmla="*/ 8 h 24"/>
              <a:gd name="T10" fmla="*/ 0 w 24"/>
              <a:gd name="T11" fmla="*/ 16 h 24"/>
              <a:gd name="T12" fmla="*/ 8 w 24"/>
              <a:gd name="T13" fmla="*/ 24 h 24"/>
              <a:gd name="T14" fmla="*/ 16 w 24"/>
              <a:gd name="T15" fmla="*/ 24 h 24"/>
              <a:gd name="T16" fmla="*/ 24 w 24"/>
              <a:gd name="T17" fmla="*/ 16 h 24"/>
              <a:gd name="T18" fmla="*/ 24 w 24"/>
              <a:gd name="T19" fmla="*/ 16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4"/>
              <a:gd name="T32" fmla="*/ 24 w 24"/>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4">
                <a:moveTo>
                  <a:pt x="24" y="16"/>
                </a:moveTo>
                <a:lnTo>
                  <a:pt x="24" y="8"/>
                </a:lnTo>
                <a:lnTo>
                  <a:pt x="24" y="0"/>
                </a:lnTo>
                <a:lnTo>
                  <a:pt x="8" y="0"/>
                </a:lnTo>
                <a:lnTo>
                  <a:pt x="0" y="8"/>
                </a:lnTo>
                <a:lnTo>
                  <a:pt x="0" y="16"/>
                </a:lnTo>
                <a:lnTo>
                  <a:pt x="8" y="24"/>
                </a:lnTo>
                <a:lnTo>
                  <a:pt x="16" y="24"/>
                </a:lnTo>
                <a:lnTo>
                  <a:pt x="24" y="16"/>
                </a:lnTo>
                <a:close/>
              </a:path>
            </a:pathLst>
          </a:custGeom>
          <a:solidFill>
            <a:srgbClr val="000000"/>
          </a:solidFill>
          <a:ln w="9525">
            <a:noFill/>
            <a:round/>
            <a:headEnd/>
            <a:tailEnd/>
          </a:ln>
        </p:spPr>
        <p:txBody>
          <a:bodyPr>
            <a:prstTxWarp prst="textNoShape">
              <a:avLst/>
            </a:prstTxWarp>
          </a:bodyPr>
          <a:lstStyle/>
          <a:p>
            <a:endParaRPr lang="en-US"/>
          </a:p>
        </p:txBody>
      </p:sp>
      <p:sp>
        <p:nvSpPr>
          <p:cNvPr id="51314" name="Freeform 117"/>
          <p:cNvSpPr>
            <a:spLocks/>
          </p:cNvSpPr>
          <p:nvPr/>
        </p:nvSpPr>
        <p:spPr bwMode="auto">
          <a:xfrm>
            <a:off x="5041900" y="5067300"/>
            <a:ext cx="215900" cy="177800"/>
          </a:xfrm>
          <a:custGeom>
            <a:avLst/>
            <a:gdLst>
              <a:gd name="T0" fmla="*/ 24 w 136"/>
              <a:gd name="T1" fmla="*/ 32 h 112"/>
              <a:gd name="T2" fmla="*/ 48 w 136"/>
              <a:gd name="T3" fmla="*/ 0 h 112"/>
              <a:gd name="T4" fmla="*/ 136 w 136"/>
              <a:gd name="T5" fmla="*/ 112 h 112"/>
              <a:gd name="T6" fmla="*/ 0 w 136"/>
              <a:gd name="T7" fmla="*/ 64 h 112"/>
              <a:gd name="T8" fmla="*/ 24 w 136"/>
              <a:gd name="T9" fmla="*/ 32 h 112"/>
              <a:gd name="T10" fmla="*/ 0 60000 65536"/>
              <a:gd name="T11" fmla="*/ 0 60000 65536"/>
              <a:gd name="T12" fmla="*/ 0 60000 65536"/>
              <a:gd name="T13" fmla="*/ 0 60000 65536"/>
              <a:gd name="T14" fmla="*/ 0 60000 65536"/>
              <a:gd name="T15" fmla="*/ 0 w 136"/>
              <a:gd name="T16" fmla="*/ 0 h 112"/>
              <a:gd name="T17" fmla="*/ 136 w 136"/>
              <a:gd name="T18" fmla="*/ 112 h 112"/>
            </a:gdLst>
            <a:ahLst/>
            <a:cxnLst>
              <a:cxn ang="T10">
                <a:pos x="T0" y="T1"/>
              </a:cxn>
              <a:cxn ang="T11">
                <a:pos x="T2" y="T3"/>
              </a:cxn>
              <a:cxn ang="T12">
                <a:pos x="T4" y="T5"/>
              </a:cxn>
              <a:cxn ang="T13">
                <a:pos x="T6" y="T7"/>
              </a:cxn>
              <a:cxn ang="T14">
                <a:pos x="T8" y="T9"/>
              </a:cxn>
            </a:cxnLst>
            <a:rect l="T15" t="T16" r="T17" b="T18"/>
            <a:pathLst>
              <a:path w="136" h="112">
                <a:moveTo>
                  <a:pt x="24" y="32"/>
                </a:moveTo>
                <a:lnTo>
                  <a:pt x="48" y="0"/>
                </a:lnTo>
                <a:lnTo>
                  <a:pt x="136" y="112"/>
                </a:lnTo>
                <a:lnTo>
                  <a:pt x="0" y="64"/>
                </a:lnTo>
                <a:lnTo>
                  <a:pt x="24" y="32"/>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1315" name="Freeform 118"/>
          <p:cNvSpPr>
            <a:spLocks/>
          </p:cNvSpPr>
          <p:nvPr/>
        </p:nvSpPr>
        <p:spPr bwMode="auto">
          <a:xfrm>
            <a:off x="4191000" y="5207000"/>
            <a:ext cx="38100" cy="38100"/>
          </a:xfrm>
          <a:custGeom>
            <a:avLst/>
            <a:gdLst>
              <a:gd name="T0" fmla="*/ 8 w 24"/>
              <a:gd name="T1" fmla="*/ 0 h 24"/>
              <a:gd name="T2" fmla="*/ 0 w 24"/>
              <a:gd name="T3" fmla="*/ 8 h 24"/>
              <a:gd name="T4" fmla="*/ 16 w 24"/>
              <a:gd name="T5" fmla="*/ 24 h 24"/>
              <a:gd name="T6" fmla="*/ 24 w 24"/>
              <a:gd name="T7" fmla="*/ 24 h 24"/>
              <a:gd name="T8" fmla="*/ 8 w 24"/>
              <a:gd name="T9" fmla="*/ 0 h 24"/>
              <a:gd name="T10" fmla="*/ 0 60000 65536"/>
              <a:gd name="T11" fmla="*/ 0 60000 65536"/>
              <a:gd name="T12" fmla="*/ 0 60000 65536"/>
              <a:gd name="T13" fmla="*/ 0 60000 65536"/>
              <a:gd name="T14" fmla="*/ 0 60000 65536"/>
              <a:gd name="T15" fmla="*/ 0 w 24"/>
              <a:gd name="T16" fmla="*/ 0 h 24"/>
              <a:gd name="T17" fmla="*/ 24 w 24"/>
              <a:gd name="T18" fmla="*/ 24 h 24"/>
            </a:gdLst>
            <a:ahLst/>
            <a:cxnLst>
              <a:cxn ang="T10">
                <a:pos x="T0" y="T1"/>
              </a:cxn>
              <a:cxn ang="T11">
                <a:pos x="T2" y="T3"/>
              </a:cxn>
              <a:cxn ang="T12">
                <a:pos x="T4" y="T5"/>
              </a:cxn>
              <a:cxn ang="T13">
                <a:pos x="T6" y="T7"/>
              </a:cxn>
              <a:cxn ang="T14">
                <a:pos x="T8" y="T9"/>
              </a:cxn>
            </a:cxnLst>
            <a:rect l="T15" t="T16" r="T17" b="T18"/>
            <a:pathLst>
              <a:path w="24" h="24">
                <a:moveTo>
                  <a:pt x="8" y="0"/>
                </a:moveTo>
                <a:lnTo>
                  <a:pt x="0" y="8"/>
                </a:lnTo>
                <a:lnTo>
                  <a:pt x="16" y="24"/>
                </a:lnTo>
                <a:lnTo>
                  <a:pt x="24" y="24"/>
                </a:lnTo>
                <a:lnTo>
                  <a:pt x="8"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16" name="Freeform 119"/>
          <p:cNvSpPr>
            <a:spLocks/>
          </p:cNvSpPr>
          <p:nvPr/>
        </p:nvSpPr>
        <p:spPr bwMode="auto">
          <a:xfrm>
            <a:off x="4203700" y="5067300"/>
            <a:ext cx="215900" cy="177800"/>
          </a:xfrm>
          <a:custGeom>
            <a:avLst/>
            <a:gdLst>
              <a:gd name="T0" fmla="*/ 0 w 136"/>
              <a:gd name="T1" fmla="*/ 88 h 112"/>
              <a:gd name="T2" fmla="*/ 16 w 136"/>
              <a:gd name="T3" fmla="*/ 112 h 112"/>
              <a:gd name="T4" fmla="*/ 136 w 136"/>
              <a:gd name="T5" fmla="*/ 24 h 112"/>
              <a:gd name="T6" fmla="*/ 136 w 136"/>
              <a:gd name="T7" fmla="*/ 24 h 112"/>
              <a:gd name="T8" fmla="*/ 128 w 136"/>
              <a:gd name="T9" fmla="*/ 0 h 112"/>
              <a:gd name="T10" fmla="*/ 120 w 136"/>
              <a:gd name="T11" fmla="*/ 0 h 112"/>
              <a:gd name="T12" fmla="*/ 0 w 136"/>
              <a:gd name="T13" fmla="*/ 88 h 112"/>
              <a:gd name="T14" fmla="*/ 0 60000 65536"/>
              <a:gd name="T15" fmla="*/ 0 60000 65536"/>
              <a:gd name="T16" fmla="*/ 0 60000 65536"/>
              <a:gd name="T17" fmla="*/ 0 60000 65536"/>
              <a:gd name="T18" fmla="*/ 0 60000 65536"/>
              <a:gd name="T19" fmla="*/ 0 60000 65536"/>
              <a:gd name="T20" fmla="*/ 0 60000 65536"/>
              <a:gd name="T21" fmla="*/ 0 w 136"/>
              <a:gd name="T22" fmla="*/ 0 h 112"/>
              <a:gd name="T23" fmla="*/ 136 w 136"/>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 h="112">
                <a:moveTo>
                  <a:pt x="0" y="88"/>
                </a:moveTo>
                <a:lnTo>
                  <a:pt x="16" y="112"/>
                </a:lnTo>
                <a:lnTo>
                  <a:pt x="136" y="24"/>
                </a:lnTo>
                <a:lnTo>
                  <a:pt x="128" y="0"/>
                </a:lnTo>
                <a:lnTo>
                  <a:pt x="120" y="0"/>
                </a:lnTo>
                <a:lnTo>
                  <a:pt x="0" y="88"/>
                </a:lnTo>
                <a:close/>
              </a:path>
            </a:pathLst>
          </a:custGeom>
          <a:solidFill>
            <a:srgbClr val="000000"/>
          </a:solidFill>
          <a:ln w="9525">
            <a:noFill/>
            <a:round/>
            <a:headEnd/>
            <a:tailEnd/>
          </a:ln>
        </p:spPr>
        <p:txBody>
          <a:bodyPr>
            <a:prstTxWarp prst="textNoShape">
              <a:avLst/>
            </a:prstTxWarp>
          </a:bodyPr>
          <a:lstStyle/>
          <a:p>
            <a:endParaRPr lang="en-US"/>
          </a:p>
        </p:txBody>
      </p:sp>
      <p:sp>
        <p:nvSpPr>
          <p:cNvPr id="51317" name="Freeform 120"/>
          <p:cNvSpPr>
            <a:spLocks/>
          </p:cNvSpPr>
          <p:nvPr/>
        </p:nvSpPr>
        <p:spPr bwMode="auto">
          <a:xfrm>
            <a:off x="4406900" y="4991100"/>
            <a:ext cx="241300" cy="114300"/>
          </a:xfrm>
          <a:custGeom>
            <a:avLst/>
            <a:gdLst>
              <a:gd name="T0" fmla="*/ 0 w 152"/>
              <a:gd name="T1" fmla="*/ 48 h 72"/>
              <a:gd name="T2" fmla="*/ 8 w 152"/>
              <a:gd name="T3" fmla="*/ 72 h 72"/>
              <a:gd name="T4" fmla="*/ 152 w 152"/>
              <a:gd name="T5" fmla="*/ 24 h 72"/>
              <a:gd name="T6" fmla="*/ 144 w 152"/>
              <a:gd name="T7" fmla="*/ 24 h 72"/>
              <a:gd name="T8" fmla="*/ 144 w 152"/>
              <a:gd name="T9" fmla="*/ 0 h 72"/>
              <a:gd name="T10" fmla="*/ 144 w 152"/>
              <a:gd name="T11" fmla="*/ 0 h 72"/>
              <a:gd name="T12" fmla="*/ 0 w 152"/>
              <a:gd name="T13" fmla="*/ 48 h 72"/>
              <a:gd name="T14" fmla="*/ 0 60000 65536"/>
              <a:gd name="T15" fmla="*/ 0 60000 65536"/>
              <a:gd name="T16" fmla="*/ 0 60000 65536"/>
              <a:gd name="T17" fmla="*/ 0 60000 65536"/>
              <a:gd name="T18" fmla="*/ 0 60000 65536"/>
              <a:gd name="T19" fmla="*/ 0 60000 65536"/>
              <a:gd name="T20" fmla="*/ 0 60000 65536"/>
              <a:gd name="T21" fmla="*/ 0 w 152"/>
              <a:gd name="T22" fmla="*/ 0 h 72"/>
              <a:gd name="T23" fmla="*/ 152 w 152"/>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72">
                <a:moveTo>
                  <a:pt x="0" y="48"/>
                </a:moveTo>
                <a:lnTo>
                  <a:pt x="8" y="72"/>
                </a:lnTo>
                <a:lnTo>
                  <a:pt x="152" y="24"/>
                </a:lnTo>
                <a:lnTo>
                  <a:pt x="144" y="24"/>
                </a:lnTo>
                <a:lnTo>
                  <a:pt x="144" y="0"/>
                </a:lnTo>
                <a:lnTo>
                  <a:pt x="0" y="48"/>
                </a:lnTo>
                <a:close/>
              </a:path>
            </a:pathLst>
          </a:custGeom>
          <a:solidFill>
            <a:srgbClr val="000000"/>
          </a:solidFill>
          <a:ln w="9525">
            <a:noFill/>
            <a:round/>
            <a:headEnd/>
            <a:tailEnd/>
          </a:ln>
        </p:spPr>
        <p:txBody>
          <a:bodyPr>
            <a:prstTxWarp prst="textNoShape">
              <a:avLst/>
            </a:prstTxWarp>
          </a:bodyPr>
          <a:lstStyle/>
          <a:p>
            <a:endParaRPr lang="en-US"/>
          </a:p>
        </p:txBody>
      </p:sp>
      <p:sp>
        <p:nvSpPr>
          <p:cNvPr id="51318" name="Freeform 121"/>
          <p:cNvSpPr>
            <a:spLocks/>
          </p:cNvSpPr>
          <p:nvPr/>
        </p:nvSpPr>
        <p:spPr bwMode="auto">
          <a:xfrm>
            <a:off x="4635500" y="4991100"/>
            <a:ext cx="114300" cy="38100"/>
          </a:xfrm>
          <a:custGeom>
            <a:avLst/>
            <a:gdLst>
              <a:gd name="T0" fmla="*/ 0 w 72"/>
              <a:gd name="T1" fmla="*/ 0 h 24"/>
              <a:gd name="T2" fmla="*/ 0 w 72"/>
              <a:gd name="T3" fmla="*/ 24 h 24"/>
              <a:gd name="T4" fmla="*/ 72 w 72"/>
              <a:gd name="T5" fmla="*/ 24 h 24"/>
              <a:gd name="T6" fmla="*/ 72 w 72"/>
              <a:gd name="T7" fmla="*/ 24 h 24"/>
              <a:gd name="T8" fmla="*/ 72 w 72"/>
              <a:gd name="T9" fmla="*/ 0 h 24"/>
              <a:gd name="T10" fmla="*/ 72 w 72"/>
              <a:gd name="T11" fmla="*/ 0 h 24"/>
              <a:gd name="T12" fmla="*/ 0 w 72"/>
              <a:gd name="T13" fmla="*/ 0 h 24"/>
              <a:gd name="T14" fmla="*/ 0 60000 65536"/>
              <a:gd name="T15" fmla="*/ 0 60000 65536"/>
              <a:gd name="T16" fmla="*/ 0 60000 65536"/>
              <a:gd name="T17" fmla="*/ 0 60000 65536"/>
              <a:gd name="T18" fmla="*/ 0 60000 65536"/>
              <a:gd name="T19" fmla="*/ 0 60000 65536"/>
              <a:gd name="T20" fmla="*/ 0 60000 65536"/>
              <a:gd name="T21" fmla="*/ 0 w 72"/>
              <a:gd name="T22" fmla="*/ 0 h 24"/>
              <a:gd name="T23" fmla="*/ 72 w 7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24">
                <a:moveTo>
                  <a:pt x="0" y="0"/>
                </a:moveTo>
                <a:lnTo>
                  <a:pt x="0" y="24"/>
                </a:lnTo>
                <a:lnTo>
                  <a:pt x="72" y="24"/>
                </a:lnTo>
                <a:lnTo>
                  <a:pt x="72" y="0"/>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19" name="Freeform 122"/>
          <p:cNvSpPr>
            <a:spLocks/>
          </p:cNvSpPr>
          <p:nvPr/>
        </p:nvSpPr>
        <p:spPr bwMode="auto">
          <a:xfrm>
            <a:off x="4749800" y="4991100"/>
            <a:ext cx="127000" cy="50800"/>
          </a:xfrm>
          <a:custGeom>
            <a:avLst/>
            <a:gdLst>
              <a:gd name="T0" fmla="*/ 0 w 80"/>
              <a:gd name="T1" fmla="*/ 0 h 32"/>
              <a:gd name="T2" fmla="*/ 0 w 80"/>
              <a:gd name="T3" fmla="*/ 24 h 32"/>
              <a:gd name="T4" fmla="*/ 72 w 80"/>
              <a:gd name="T5" fmla="*/ 32 h 32"/>
              <a:gd name="T6" fmla="*/ 72 w 80"/>
              <a:gd name="T7" fmla="*/ 32 h 32"/>
              <a:gd name="T8" fmla="*/ 80 w 80"/>
              <a:gd name="T9" fmla="*/ 8 h 32"/>
              <a:gd name="T10" fmla="*/ 72 w 80"/>
              <a:gd name="T11" fmla="*/ 8 h 32"/>
              <a:gd name="T12" fmla="*/ 0 w 80"/>
              <a:gd name="T13" fmla="*/ 0 h 32"/>
              <a:gd name="T14" fmla="*/ 0 60000 65536"/>
              <a:gd name="T15" fmla="*/ 0 60000 65536"/>
              <a:gd name="T16" fmla="*/ 0 60000 65536"/>
              <a:gd name="T17" fmla="*/ 0 60000 65536"/>
              <a:gd name="T18" fmla="*/ 0 60000 65536"/>
              <a:gd name="T19" fmla="*/ 0 60000 65536"/>
              <a:gd name="T20" fmla="*/ 0 60000 65536"/>
              <a:gd name="T21" fmla="*/ 0 w 80"/>
              <a:gd name="T22" fmla="*/ 0 h 32"/>
              <a:gd name="T23" fmla="*/ 80 w 80"/>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32">
                <a:moveTo>
                  <a:pt x="0" y="0"/>
                </a:moveTo>
                <a:lnTo>
                  <a:pt x="0" y="24"/>
                </a:lnTo>
                <a:lnTo>
                  <a:pt x="72" y="32"/>
                </a:lnTo>
                <a:lnTo>
                  <a:pt x="80" y="8"/>
                </a:lnTo>
                <a:lnTo>
                  <a:pt x="72" y="8"/>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20" name="Freeform 123"/>
          <p:cNvSpPr>
            <a:spLocks/>
          </p:cNvSpPr>
          <p:nvPr/>
        </p:nvSpPr>
        <p:spPr bwMode="auto">
          <a:xfrm>
            <a:off x="4864100" y="5003800"/>
            <a:ext cx="114300" cy="63500"/>
          </a:xfrm>
          <a:custGeom>
            <a:avLst/>
            <a:gdLst>
              <a:gd name="T0" fmla="*/ 8 w 72"/>
              <a:gd name="T1" fmla="*/ 0 h 40"/>
              <a:gd name="T2" fmla="*/ 0 w 72"/>
              <a:gd name="T3" fmla="*/ 24 h 40"/>
              <a:gd name="T4" fmla="*/ 64 w 72"/>
              <a:gd name="T5" fmla="*/ 40 h 40"/>
              <a:gd name="T6" fmla="*/ 56 w 72"/>
              <a:gd name="T7" fmla="*/ 40 h 40"/>
              <a:gd name="T8" fmla="*/ 72 w 72"/>
              <a:gd name="T9" fmla="*/ 16 h 40"/>
              <a:gd name="T10" fmla="*/ 72 w 72"/>
              <a:gd name="T11" fmla="*/ 16 h 40"/>
              <a:gd name="T12" fmla="*/ 8 w 72"/>
              <a:gd name="T13" fmla="*/ 0 h 40"/>
              <a:gd name="T14" fmla="*/ 0 60000 65536"/>
              <a:gd name="T15" fmla="*/ 0 60000 65536"/>
              <a:gd name="T16" fmla="*/ 0 60000 65536"/>
              <a:gd name="T17" fmla="*/ 0 60000 65536"/>
              <a:gd name="T18" fmla="*/ 0 60000 65536"/>
              <a:gd name="T19" fmla="*/ 0 60000 65536"/>
              <a:gd name="T20" fmla="*/ 0 60000 65536"/>
              <a:gd name="T21" fmla="*/ 0 w 72"/>
              <a:gd name="T22" fmla="*/ 0 h 40"/>
              <a:gd name="T23" fmla="*/ 72 w 72"/>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40">
                <a:moveTo>
                  <a:pt x="8" y="0"/>
                </a:moveTo>
                <a:lnTo>
                  <a:pt x="0" y="24"/>
                </a:lnTo>
                <a:lnTo>
                  <a:pt x="64" y="40"/>
                </a:lnTo>
                <a:lnTo>
                  <a:pt x="56" y="40"/>
                </a:lnTo>
                <a:lnTo>
                  <a:pt x="72" y="16"/>
                </a:lnTo>
                <a:lnTo>
                  <a:pt x="8"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21" name="Freeform 124"/>
          <p:cNvSpPr>
            <a:spLocks/>
          </p:cNvSpPr>
          <p:nvPr/>
        </p:nvSpPr>
        <p:spPr bwMode="auto">
          <a:xfrm>
            <a:off x="5054600" y="5092700"/>
            <a:ext cx="38100" cy="38100"/>
          </a:xfrm>
          <a:custGeom>
            <a:avLst/>
            <a:gdLst>
              <a:gd name="T0" fmla="*/ 16 w 24"/>
              <a:gd name="T1" fmla="*/ 0 h 24"/>
              <a:gd name="T2" fmla="*/ 24 w 24"/>
              <a:gd name="T3" fmla="*/ 8 h 24"/>
              <a:gd name="T4" fmla="*/ 16 w 24"/>
              <a:gd name="T5" fmla="*/ 24 h 24"/>
              <a:gd name="T6" fmla="*/ 0 w 24"/>
              <a:gd name="T7" fmla="*/ 24 h 24"/>
              <a:gd name="T8" fmla="*/ 16 w 24"/>
              <a:gd name="T9" fmla="*/ 0 h 24"/>
              <a:gd name="T10" fmla="*/ 0 60000 65536"/>
              <a:gd name="T11" fmla="*/ 0 60000 65536"/>
              <a:gd name="T12" fmla="*/ 0 60000 65536"/>
              <a:gd name="T13" fmla="*/ 0 60000 65536"/>
              <a:gd name="T14" fmla="*/ 0 60000 65536"/>
              <a:gd name="T15" fmla="*/ 0 w 24"/>
              <a:gd name="T16" fmla="*/ 0 h 24"/>
              <a:gd name="T17" fmla="*/ 24 w 24"/>
              <a:gd name="T18" fmla="*/ 24 h 24"/>
            </a:gdLst>
            <a:ahLst/>
            <a:cxnLst>
              <a:cxn ang="T10">
                <a:pos x="T0" y="T1"/>
              </a:cxn>
              <a:cxn ang="T11">
                <a:pos x="T2" y="T3"/>
              </a:cxn>
              <a:cxn ang="T12">
                <a:pos x="T4" y="T5"/>
              </a:cxn>
              <a:cxn ang="T13">
                <a:pos x="T6" y="T7"/>
              </a:cxn>
              <a:cxn ang="T14">
                <a:pos x="T8" y="T9"/>
              </a:cxn>
            </a:cxnLst>
            <a:rect l="T15" t="T16" r="T17" b="T18"/>
            <a:pathLst>
              <a:path w="24" h="24">
                <a:moveTo>
                  <a:pt x="16" y="0"/>
                </a:moveTo>
                <a:lnTo>
                  <a:pt x="24" y="8"/>
                </a:lnTo>
                <a:lnTo>
                  <a:pt x="16" y="24"/>
                </a:lnTo>
                <a:lnTo>
                  <a:pt x="0" y="24"/>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22" name="Freeform 125"/>
          <p:cNvSpPr>
            <a:spLocks/>
          </p:cNvSpPr>
          <p:nvPr/>
        </p:nvSpPr>
        <p:spPr bwMode="auto">
          <a:xfrm>
            <a:off x="4953000" y="5029200"/>
            <a:ext cx="127000" cy="101600"/>
          </a:xfrm>
          <a:custGeom>
            <a:avLst/>
            <a:gdLst>
              <a:gd name="T0" fmla="*/ 16 w 80"/>
              <a:gd name="T1" fmla="*/ 0 h 64"/>
              <a:gd name="T2" fmla="*/ 0 w 80"/>
              <a:gd name="T3" fmla="*/ 24 h 64"/>
              <a:gd name="T4" fmla="*/ 64 w 80"/>
              <a:gd name="T5" fmla="*/ 64 h 64"/>
              <a:gd name="T6" fmla="*/ 80 w 80"/>
              <a:gd name="T7" fmla="*/ 40 h 64"/>
              <a:gd name="T8" fmla="*/ 16 w 80"/>
              <a:gd name="T9" fmla="*/ 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16" y="0"/>
                </a:moveTo>
                <a:lnTo>
                  <a:pt x="0" y="24"/>
                </a:lnTo>
                <a:lnTo>
                  <a:pt x="64" y="64"/>
                </a:lnTo>
                <a:lnTo>
                  <a:pt x="80" y="40"/>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51323" name="Text Box 5"/>
          <p:cNvSpPr txBox="1">
            <a:spLocks noChangeArrowheads="1"/>
          </p:cNvSpPr>
          <p:nvPr/>
        </p:nvSpPr>
        <p:spPr bwMode="auto">
          <a:xfrm>
            <a:off x="838200" y="3276600"/>
            <a:ext cx="4724400" cy="396875"/>
          </a:xfrm>
          <a:prstGeom prst="rect">
            <a:avLst/>
          </a:prstGeom>
          <a:noFill/>
          <a:ln w="9525">
            <a:noFill/>
            <a:miter lim="800000"/>
            <a:headEnd/>
            <a:tailEnd/>
          </a:ln>
        </p:spPr>
        <p:txBody>
          <a:bodyPr>
            <a:prstTxWarp prst="textNoShape">
              <a:avLst/>
            </a:prstTxWarp>
            <a:spAutoFit/>
          </a:bodyPr>
          <a:lstStyle/>
          <a:p>
            <a:r>
              <a:rPr lang="en-US" sz="2000" b="1" i="1">
                <a:solidFill>
                  <a:srgbClr val="00027F"/>
                </a:solidFill>
              </a:rPr>
              <a:t>Assumptions:</a:t>
            </a:r>
            <a:endParaRPr lang="en-US" sz="2000">
              <a:solidFill>
                <a:srgbClr val="00027F"/>
              </a:solidFill>
            </a:endParaRPr>
          </a:p>
        </p:txBody>
      </p:sp>
      <p:sp>
        <p:nvSpPr>
          <p:cNvPr id="51324" name="Text Box 6"/>
          <p:cNvSpPr txBox="1">
            <a:spLocks noChangeArrowheads="1"/>
          </p:cNvSpPr>
          <p:nvPr/>
        </p:nvSpPr>
        <p:spPr bwMode="auto">
          <a:xfrm>
            <a:off x="1371600" y="5943600"/>
            <a:ext cx="7010400" cy="396875"/>
          </a:xfrm>
          <a:prstGeom prst="rect">
            <a:avLst/>
          </a:prstGeom>
          <a:noFill/>
          <a:ln w="9525">
            <a:noFill/>
            <a:miter lim="800000"/>
            <a:headEnd/>
            <a:tailEnd/>
          </a:ln>
        </p:spPr>
        <p:txBody>
          <a:bodyPr>
            <a:prstTxWarp prst="textNoShape">
              <a:avLst/>
            </a:prstTxWarp>
            <a:spAutoFit/>
          </a:bodyPr>
          <a:lstStyle/>
          <a:p>
            <a:r>
              <a:rPr lang="en-US" sz="2000" i="1">
                <a:solidFill>
                  <a:srgbClr val="7F0101"/>
                </a:solidFill>
              </a:rPr>
              <a:t>Otherwise, quality is mere coincidence!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de-CH">
                <a:latin typeface="Helvetica" charset="0"/>
              </a:rPr>
              <a:t>© Oscar Nierstrasz</a:t>
            </a:r>
          </a:p>
        </p:txBody>
      </p:sp>
      <p:sp>
        <p:nvSpPr>
          <p:cNvPr id="53251" name="Footer Placeholder 4"/>
          <p:cNvSpPr>
            <a:spLocks noGrp="1"/>
          </p:cNvSpPr>
          <p:nvPr>
            <p:ph type="ftr" sz="quarter" idx="11"/>
          </p:nvPr>
        </p:nvSpPr>
        <p:spPr>
          <a:noFill/>
        </p:spPr>
        <p:txBody>
          <a:bodyPr/>
          <a:lstStyle/>
          <a:p>
            <a:r>
              <a:rPr lang="de-CH">
                <a:latin typeface="Helvetica" charset="0"/>
              </a:rPr>
              <a:t>ESE — Software Quality</a:t>
            </a:r>
          </a:p>
        </p:txBody>
      </p:sp>
      <p:sp>
        <p:nvSpPr>
          <p:cNvPr id="53252" name="Slide Number Placeholder 5"/>
          <p:cNvSpPr>
            <a:spLocks noGrp="1"/>
          </p:cNvSpPr>
          <p:nvPr>
            <p:ph type="sldNum" sz="quarter" idx="12"/>
          </p:nvPr>
        </p:nvSpPr>
        <p:spPr>
          <a:noFill/>
        </p:spPr>
        <p:txBody>
          <a:bodyPr/>
          <a:lstStyle/>
          <a:p>
            <a:r>
              <a:rPr lang="de-CH">
                <a:latin typeface="Helvetica" charset="0"/>
              </a:rPr>
              <a:t>ESE 11.</a:t>
            </a:r>
            <a:fld id="{D8F0A449-387F-4D4F-864D-2867AE67E298}" type="slidenum">
              <a:rPr lang="de-CH">
                <a:latin typeface="Helvetica" charset="0"/>
              </a:rPr>
              <a:pPr/>
              <a:t>22</a:t>
            </a:fld>
            <a:endParaRPr lang="de-CH" sz="1400">
              <a:solidFill>
                <a:srgbClr val="7E7E7E"/>
              </a:solidFill>
              <a:latin typeface="Times" charset="0"/>
            </a:endParaRPr>
          </a:p>
        </p:txBody>
      </p:sp>
      <p:sp>
        <p:nvSpPr>
          <p:cNvPr id="53253" name="Rectangle 2"/>
          <p:cNvSpPr>
            <a:spLocks noGrp="1" noChangeArrowheads="1"/>
          </p:cNvSpPr>
          <p:nvPr>
            <p:ph type="title"/>
          </p:nvPr>
        </p:nvSpPr>
        <p:spPr/>
        <p:txBody>
          <a:bodyPr/>
          <a:lstStyle/>
          <a:p>
            <a:r>
              <a:rPr lang="en-US"/>
              <a:t>The Quality Plan</a:t>
            </a:r>
          </a:p>
        </p:txBody>
      </p:sp>
      <p:sp>
        <p:nvSpPr>
          <p:cNvPr id="53254" name="Rectangle 3"/>
          <p:cNvSpPr>
            <a:spLocks noGrp="1" noChangeArrowheads="1"/>
          </p:cNvSpPr>
          <p:nvPr>
            <p:ph type="body" idx="1"/>
          </p:nvPr>
        </p:nvSpPr>
        <p:spPr/>
        <p:txBody>
          <a:bodyPr anchor="t"/>
          <a:lstStyle/>
          <a:p>
            <a:pPr marL="342900" indent="-342900">
              <a:buFont typeface="Helvetica CE" pitchFamily="-105" charset="0"/>
              <a:buNone/>
            </a:pPr>
            <a:r>
              <a:rPr lang="en-US"/>
              <a:t>A </a:t>
            </a:r>
            <a:r>
              <a:rPr lang="en-US" u="sng"/>
              <a:t>quality plan</a:t>
            </a:r>
            <a:r>
              <a:rPr lang="en-US"/>
              <a:t> should:</a:t>
            </a:r>
          </a:p>
          <a:p>
            <a:pPr marL="342900" indent="-342900"/>
            <a:r>
              <a:rPr lang="en-US"/>
              <a:t>set out desired product qualities and how these are assessed </a:t>
            </a:r>
          </a:p>
          <a:p>
            <a:pPr marL="742950" lvl="1" indent="-285750"/>
            <a:r>
              <a:rPr lang="en-US"/>
              <a:t>define the most significant quality attributes</a:t>
            </a:r>
          </a:p>
          <a:p>
            <a:pPr marL="342900" indent="-342900"/>
            <a:r>
              <a:rPr lang="en-US"/>
              <a:t>define the quality assessment process</a:t>
            </a:r>
          </a:p>
          <a:p>
            <a:pPr marL="742950" lvl="1" indent="-285750"/>
            <a:r>
              <a:rPr lang="en-US"/>
              <a:t>i.e., the controls used to ensure quality</a:t>
            </a:r>
          </a:p>
          <a:p>
            <a:pPr marL="342900" indent="-342900"/>
            <a:r>
              <a:rPr lang="en-US"/>
              <a:t>set out which organisational standards should be applied</a:t>
            </a:r>
          </a:p>
          <a:p>
            <a:pPr marL="742950" lvl="1" indent="-285750"/>
            <a:r>
              <a:rPr lang="en-US"/>
              <a:t>may define new standards, i.e., if new tools or methods are used</a:t>
            </a:r>
          </a:p>
        </p:txBody>
      </p:sp>
      <p:sp>
        <p:nvSpPr>
          <p:cNvPr id="53255" name="AutoShape 4"/>
          <p:cNvSpPr>
            <a:spLocks noChangeArrowheads="1"/>
          </p:cNvSpPr>
          <p:nvPr/>
        </p:nvSpPr>
        <p:spPr bwMode="auto">
          <a:xfrm>
            <a:off x="3200400" y="5181600"/>
            <a:ext cx="3276600" cy="13716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05" charset="0"/>
              <a:buNone/>
            </a:pPr>
            <a:r>
              <a:rPr lang="en-US" sz="1800" i="1">
                <a:solidFill>
                  <a:srgbClr val="7F0101"/>
                </a:solidFill>
              </a:rPr>
              <a:t>NB: Quality Management should be separate from project management to ensure independence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de-CH">
                <a:latin typeface="Helvetica" charset="0"/>
              </a:rPr>
              <a:t>© Oscar Nierstrasz</a:t>
            </a:r>
          </a:p>
        </p:txBody>
      </p:sp>
      <p:sp>
        <p:nvSpPr>
          <p:cNvPr id="55299" name="Footer Placeholder 4"/>
          <p:cNvSpPr>
            <a:spLocks noGrp="1"/>
          </p:cNvSpPr>
          <p:nvPr>
            <p:ph type="ftr" sz="quarter" idx="11"/>
          </p:nvPr>
        </p:nvSpPr>
        <p:spPr>
          <a:noFill/>
        </p:spPr>
        <p:txBody>
          <a:bodyPr/>
          <a:lstStyle/>
          <a:p>
            <a:r>
              <a:rPr lang="de-CH">
                <a:latin typeface="Helvetica" charset="0"/>
              </a:rPr>
              <a:t>ESE — Software Quality</a:t>
            </a:r>
          </a:p>
        </p:txBody>
      </p:sp>
      <p:sp>
        <p:nvSpPr>
          <p:cNvPr id="55300" name="Slide Number Placeholder 5"/>
          <p:cNvSpPr>
            <a:spLocks noGrp="1"/>
          </p:cNvSpPr>
          <p:nvPr>
            <p:ph type="sldNum" sz="quarter" idx="12"/>
          </p:nvPr>
        </p:nvSpPr>
        <p:spPr>
          <a:noFill/>
        </p:spPr>
        <p:txBody>
          <a:bodyPr/>
          <a:lstStyle/>
          <a:p>
            <a:r>
              <a:rPr lang="de-CH">
                <a:latin typeface="Helvetica" charset="0"/>
              </a:rPr>
              <a:t>ESE 11.</a:t>
            </a:r>
            <a:fld id="{B7EFFA85-14C8-1C40-8BCD-C6D2CF18682B}" type="slidenum">
              <a:rPr lang="de-CH">
                <a:latin typeface="Helvetica" charset="0"/>
              </a:rPr>
              <a:pPr/>
              <a:t>23</a:t>
            </a:fld>
            <a:endParaRPr lang="de-CH" sz="1400">
              <a:solidFill>
                <a:srgbClr val="7E7E7E"/>
              </a:solidFill>
              <a:latin typeface="Times" charset="0"/>
            </a:endParaRPr>
          </a:p>
        </p:txBody>
      </p:sp>
      <p:sp>
        <p:nvSpPr>
          <p:cNvPr id="55301" name="Rectangle 2"/>
          <p:cNvSpPr>
            <a:spLocks noGrp="1" noChangeArrowheads="1"/>
          </p:cNvSpPr>
          <p:nvPr>
            <p:ph type="title"/>
          </p:nvPr>
        </p:nvSpPr>
        <p:spPr/>
        <p:txBody>
          <a:bodyPr/>
          <a:lstStyle/>
          <a:p>
            <a:r>
              <a:rPr lang="en-US"/>
              <a:t>Software Quality Controls</a:t>
            </a:r>
          </a:p>
        </p:txBody>
      </p:sp>
      <p:sp>
        <p:nvSpPr>
          <p:cNvPr id="55302" name="Rectangle 3"/>
          <p:cNvSpPr>
            <a:spLocks noGrp="1" noChangeArrowheads="1"/>
          </p:cNvSpPr>
          <p:nvPr>
            <p:ph type="body" idx="1"/>
          </p:nvPr>
        </p:nvSpPr>
        <p:spPr/>
        <p:txBody>
          <a:bodyPr/>
          <a:lstStyle/>
          <a:p>
            <a:pPr marL="457200" indent="-457200">
              <a:buFont typeface="Arial" charset="0"/>
              <a:buAutoNum type="arabicPeriod"/>
            </a:pPr>
            <a:r>
              <a:rPr lang="en-US"/>
              <a:t>Reviews</a:t>
            </a:r>
          </a:p>
          <a:p>
            <a:pPr lvl="1">
              <a:buFont typeface="Arial" charset="0"/>
              <a:buChar char="—"/>
            </a:pPr>
            <a:r>
              <a:rPr lang="en-GB" i="1">
                <a:solidFill>
                  <a:srgbClr val="7F0101"/>
                </a:solidFill>
              </a:rPr>
              <a:t>Inspections</a:t>
            </a:r>
            <a:r>
              <a:rPr lang="en-GB"/>
              <a:t> for defect removal (product)</a:t>
            </a:r>
          </a:p>
          <a:p>
            <a:pPr lvl="1">
              <a:buFont typeface="Arial" charset="0"/>
              <a:buChar char="—"/>
            </a:pPr>
            <a:r>
              <a:rPr lang="en-GB" i="1">
                <a:solidFill>
                  <a:srgbClr val="7F0101"/>
                </a:solidFill>
              </a:rPr>
              <a:t>Progress Assessment Reviews</a:t>
            </a:r>
            <a:r>
              <a:rPr lang="en-GB"/>
              <a:t> (product and process)</a:t>
            </a:r>
          </a:p>
          <a:p>
            <a:pPr lvl="1">
              <a:buFont typeface="Arial" charset="0"/>
              <a:buChar char="—"/>
            </a:pPr>
            <a:r>
              <a:rPr lang="en-GB" i="1">
                <a:solidFill>
                  <a:srgbClr val="7F0101"/>
                </a:solidFill>
              </a:rPr>
              <a:t>Quality reviews</a:t>
            </a:r>
            <a:r>
              <a:rPr lang="en-GB"/>
              <a:t> (product and standards)</a:t>
            </a:r>
          </a:p>
          <a:p>
            <a:pPr lvl="1">
              <a:buFont typeface="Arial" charset="0"/>
              <a:buChar char="—"/>
            </a:pPr>
            <a:endParaRPr lang="en-US"/>
          </a:p>
          <a:p>
            <a:pPr marL="457200" indent="-457200">
              <a:buFont typeface="Arial" charset="0"/>
              <a:buAutoNum type="arabicPeriod"/>
            </a:pPr>
            <a:r>
              <a:rPr lang="en-US"/>
              <a:t>Automated Software Assessment</a:t>
            </a:r>
          </a:p>
          <a:p>
            <a:pPr lvl="1">
              <a:buFont typeface="Arial" charset="0"/>
              <a:buChar char="—"/>
            </a:pPr>
            <a:r>
              <a:rPr lang="en-US" i="1">
                <a:solidFill>
                  <a:srgbClr val="7F0101"/>
                </a:solidFill>
              </a:rPr>
              <a:t>Measure</a:t>
            </a:r>
            <a:r>
              <a:rPr lang="en-US"/>
              <a:t> software atributes and compare to standards (e.g., defect rate, cohesion,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de-CH">
                <a:latin typeface="Helvetica" charset="0"/>
              </a:rPr>
              <a:t>© Oscar Nierstrasz</a:t>
            </a:r>
          </a:p>
        </p:txBody>
      </p:sp>
      <p:sp>
        <p:nvSpPr>
          <p:cNvPr id="57347" name="Footer Placeholder 4"/>
          <p:cNvSpPr>
            <a:spLocks noGrp="1"/>
          </p:cNvSpPr>
          <p:nvPr>
            <p:ph type="ftr" sz="quarter" idx="11"/>
          </p:nvPr>
        </p:nvSpPr>
        <p:spPr>
          <a:noFill/>
        </p:spPr>
        <p:txBody>
          <a:bodyPr/>
          <a:lstStyle/>
          <a:p>
            <a:r>
              <a:rPr lang="de-CH">
                <a:latin typeface="Helvetica" charset="0"/>
              </a:rPr>
              <a:t>ESE — Software Quality</a:t>
            </a:r>
          </a:p>
        </p:txBody>
      </p:sp>
      <p:sp>
        <p:nvSpPr>
          <p:cNvPr id="57348" name="Slide Number Placeholder 5"/>
          <p:cNvSpPr>
            <a:spLocks noGrp="1"/>
          </p:cNvSpPr>
          <p:nvPr>
            <p:ph type="sldNum" sz="quarter" idx="12"/>
          </p:nvPr>
        </p:nvSpPr>
        <p:spPr>
          <a:noFill/>
        </p:spPr>
        <p:txBody>
          <a:bodyPr/>
          <a:lstStyle/>
          <a:p>
            <a:r>
              <a:rPr lang="de-CH">
                <a:latin typeface="Helvetica" charset="0"/>
              </a:rPr>
              <a:t>ESE 11.</a:t>
            </a:r>
            <a:fld id="{E8F4AD20-03E0-754A-B7DA-9B23DD756024}" type="slidenum">
              <a:rPr lang="de-CH">
                <a:latin typeface="Helvetica" charset="0"/>
              </a:rPr>
              <a:pPr/>
              <a:t>24</a:t>
            </a:fld>
            <a:endParaRPr lang="de-CH" sz="1400">
              <a:solidFill>
                <a:srgbClr val="7E7E7E"/>
              </a:solidFill>
              <a:latin typeface="Times" charset="0"/>
            </a:endParaRPr>
          </a:p>
        </p:txBody>
      </p:sp>
      <p:sp>
        <p:nvSpPr>
          <p:cNvPr id="57349" name="Rectangle 2"/>
          <p:cNvSpPr>
            <a:spLocks noGrp="1" noChangeArrowheads="1"/>
          </p:cNvSpPr>
          <p:nvPr>
            <p:ph type="title"/>
          </p:nvPr>
        </p:nvSpPr>
        <p:spPr/>
        <p:txBody>
          <a:bodyPr/>
          <a:lstStyle/>
          <a:p>
            <a:r>
              <a:rPr lang="en-US"/>
              <a:t>Types of Quality Reviews</a:t>
            </a:r>
          </a:p>
        </p:txBody>
      </p:sp>
      <p:sp>
        <p:nvSpPr>
          <p:cNvPr id="57350"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a:t>A </a:t>
            </a:r>
            <a:r>
              <a:rPr lang="en-US" u="sng"/>
              <a:t>quality review</a:t>
            </a:r>
            <a:r>
              <a:rPr lang="en-US"/>
              <a:t> is carried out by a group of people who carefully examine part or all of a software system and its associated documentation.</a:t>
            </a:r>
          </a:p>
          <a:p>
            <a:pPr marL="342900" indent="-342900">
              <a:lnSpc>
                <a:spcPct val="90000"/>
              </a:lnSpc>
              <a:buFont typeface="Helvetica CE" pitchFamily="-105" charset="0"/>
              <a:buNone/>
            </a:pPr>
            <a:endParaRPr lang="en-US"/>
          </a:p>
          <a:p>
            <a:pPr marL="342900" indent="-342900">
              <a:lnSpc>
                <a:spcPct val="90000"/>
              </a:lnSpc>
            </a:pPr>
            <a:r>
              <a:rPr lang="en-US"/>
              <a:t>Reviews should be </a:t>
            </a:r>
            <a:r>
              <a:rPr lang="en-US" i="1">
                <a:solidFill>
                  <a:srgbClr val="7F0101"/>
                </a:solidFill>
              </a:rPr>
              <a:t>recorded and records maintained</a:t>
            </a:r>
          </a:p>
          <a:p>
            <a:pPr marL="742950" lvl="1" indent="-285750">
              <a:lnSpc>
                <a:spcPct val="90000"/>
              </a:lnSpc>
            </a:pPr>
            <a:r>
              <a:rPr lang="en-US"/>
              <a:t>Software or documents may be </a:t>
            </a:r>
            <a:r>
              <a:rPr lang="en-US" i="1">
                <a:solidFill>
                  <a:srgbClr val="7F0101"/>
                </a:solidFill>
              </a:rPr>
              <a:t>“signed off”</a:t>
            </a:r>
            <a:r>
              <a:rPr lang="en-US"/>
              <a:t> at a review</a:t>
            </a:r>
          </a:p>
          <a:p>
            <a:pPr marL="742950" lvl="1" indent="-285750">
              <a:lnSpc>
                <a:spcPct val="90000"/>
              </a:lnSpc>
            </a:pPr>
            <a:r>
              <a:rPr lang="en-US"/>
              <a:t>Progress to the next development stage is thereby </a:t>
            </a:r>
            <a:r>
              <a:rPr lang="en-US" i="1">
                <a:solidFill>
                  <a:srgbClr val="7F0101"/>
                </a:solidFill>
              </a:rPr>
              <a:t>approved</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a:latin typeface="Helvetica" charset="0"/>
              </a:rPr>
              <a:t>© Oscar Nierstrasz</a:t>
            </a:r>
          </a:p>
        </p:txBody>
      </p:sp>
      <p:sp>
        <p:nvSpPr>
          <p:cNvPr id="59395" name="Footer Placeholder 4"/>
          <p:cNvSpPr>
            <a:spLocks noGrp="1"/>
          </p:cNvSpPr>
          <p:nvPr>
            <p:ph type="ftr" sz="quarter" idx="11"/>
          </p:nvPr>
        </p:nvSpPr>
        <p:spPr>
          <a:noFill/>
        </p:spPr>
        <p:txBody>
          <a:bodyPr/>
          <a:lstStyle/>
          <a:p>
            <a:r>
              <a:rPr lang="de-CH">
                <a:latin typeface="Helvetica" charset="0"/>
              </a:rPr>
              <a:t>ESE — Software Quality</a:t>
            </a:r>
          </a:p>
        </p:txBody>
      </p:sp>
      <p:sp>
        <p:nvSpPr>
          <p:cNvPr id="59396" name="Slide Number Placeholder 5"/>
          <p:cNvSpPr>
            <a:spLocks noGrp="1"/>
          </p:cNvSpPr>
          <p:nvPr>
            <p:ph type="sldNum" sz="quarter" idx="12"/>
          </p:nvPr>
        </p:nvSpPr>
        <p:spPr>
          <a:noFill/>
        </p:spPr>
        <p:txBody>
          <a:bodyPr/>
          <a:lstStyle/>
          <a:p>
            <a:r>
              <a:rPr lang="de-CH">
                <a:latin typeface="Helvetica" charset="0"/>
              </a:rPr>
              <a:t>ESE 11.</a:t>
            </a:r>
            <a:fld id="{6844AEF9-9DF7-2744-86D8-C8AD73AADF78}" type="slidenum">
              <a:rPr lang="de-CH">
                <a:latin typeface="Helvetica" charset="0"/>
              </a:rPr>
              <a:pPr/>
              <a:t>25</a:t>
            </a:fld>
            <a:endParaRPr lang="de-CH" sz="1400">
              <a:solidFill>
                <a:srgbClr val="7E7E7E"/>
              </a:solidFill>
              <a:latin typeface="Times" charset="0"/>
            </a:endParaRPr>
          </a:p>
        </p:txBody>
      </p:sp>
      <p:sp>
        <p:nvSpPr>
          <p:cNvPr id="59397" name="Rectangle 2"/>
          <p:cNvSpPr>
            <a:spLocks noGrp="1" noChangeArrowheads="1"/>
          </p:cNvSpPr>
          <p:nvPr>
            <p:ph type="title"/>
          </p:nvPr>
        </p:nvSpPr>
        <p:spPr/>
        <p:txBody>
          <a:bodyPr/>
          <a:lstStyle/>
          <a:p>
            <a:r>
              <a:rPr lang="en-US"/>
              <a:t>Types of Quality Reviews …</a:t>
            </a:r>
          </a:p>
        </p:txBody>
      </p:sp>
      <p:graphicFrame>
        <p:nvGraphicFramePr>
          <p:cNvPr id="604182" name="Group 22"/>
          <p:cNvGraphicFramePr>
            <a:graphicFrameLocks noGrp="1"/>
          </p:cNvGraphicFramePr>
          <p:nvPr>
            <p:ph type="tbl" idx="1"/>
          </p:nvPr>
        </p:nvGraphicFramePr>
        <p:xfrm>
          <a:off x="539750" y="1995488"/>
          <a:ext cx="8061325" cy="4114800"/>
        </p:xfrm>
        <a:graphic>
          <a:graphicData uri="http://schemas.openxmlformats.org/drawingml/2006/table">
            <a:tbl>
              <a:tblPr/>
              <a:tblGrid>
                <a:gridCol w="3240088"/>
                <a:gridCol w="4821237"/>
              </a:tblGrid>
              <a:tr h="3254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Review type</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Principal purpose</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316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Formal Technical Reviews</a:t>
                      </a:r>
                      <a:endParaRPr kumimoji="0" lang="en-US" sz="2000" b="0" i="0" u="none" strike="noStrike" cap="none" normalizeH="0" baseline="0">
                        <a:ln>
                          <a:noFill/>
                        </a:ln>
                        <a:solidFill>
                          <a:srgbClr val="0A017F"/>
                        </a:solidFill>
                        <a:effectLst/>
                        <a:latin typeface="Helvetica" pitchFamily="-105" charset="0"/>
                      </a:endParaRPr>
                    </a:p>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(a.k.a. design or program inspections)</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Driven by </a:t>
                      </a:r>
                      <a:r>
                        <a:rPr kumimoji="0" lang="en-US" sz="2000" b="0" i="1" u="none" strike="noStrike" cap="none" normalizeH="0" baseline="0">
                          <a:ln>
                            <a:noFill/>
                          </a:ln>
                          <a:solidFill>
                            <a:srgbClr val="7F0101"/>
                          </a:solidFill>
                          <a:effectLst/>
                          <a:latin typeface="Helvetica" pitchFamily="-105" charset="0"/>
                        </a:rPr>
                        <a:t>checklist</a:t>
                      </a:r>
                      <a:endParaRPr kumimoji="0" lang="en-US" sz="2000" b="0" i="0" u="none" strike="noStrike" cap="none" normalizeH="0" baseline="0">
                        <a:ln>
                          <a:noFill/>
                        </a:ln>
                        <a:solidFill>
                          <a:srgbClr val="0A017F"/>
                        </a:solidFill>
                        <a:effectLst/>
                        <a:latin typeface="Helvetica" pitchFamily="-105" charset="0"/>
                      </a:endParaRP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detect detailed errors in any product</a:t>
                      </a: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mismatches between requirements and product</a:t>
                      </a: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check whether standards have been followed.</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317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Progress reviews</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Driven by </a:t>
                      </a:r>
                      <a:r>
                        <a:rPr kumimoji="0" lang="en-US" sz="2000" b="0" i="1" u="none" strike="noStrike" cap="none" normalizeH="0" baseline="0">
                          <a:ln>
                            <a:noFill/>
                          </a:ln>
                          <a:solidFill>
                            <a:srgbClr val="7F0101"/>
                          </a:solidFill>
                          <a:effectLst/>
                          <a:latin typeface="Helvetica" pitchFamily="-105" charset="0"/>
                        </a:rPr>
                        <a:t>budgets, plans and schedules</a:t>
                      </a:r>
                      <a:endParaRPr kumimoji="0" lang="en-US" sz="2000" b="0" i="0" u="none" strike="noStrike" cap="none" normalizeH="0" baseline="0">
                        <a:ln>
                          <a:noFill/>
                        </a:ln>
                        <a:solidFill>
                          <a:srgbClr val="0A017F"/>
                        </a:solidFill>
                        <a:effectLst/>
                        <a:latin typeface="Helvetica" pitchFamily="-105" charset="0"/>
                      </a:endParaRP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check whether project runs according to plan</a:t>
                      </a: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requires precise milestones</a:t>
                      </a:r>
                    </a:p>
                    <a:p>
                      <a:pPr marL="192088" marR="0" lvl="0" indent="-192088"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both a process and a product review</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a:latin typeface="Helvetica" charset="0"/>
              </a:rPr>
              <a:t>© Oscar Nierstrasz</a:t>
            </a:r>
          </a:p>
        </p:txBody>
      </p:sp>
      <p:sp>
        <p:nvSpPr>
          <p:cNvPr id="61443" name="Footer Placeholder 4"/>
          <p:cNvSpPr>
            <a:spLocks noGrp="1"/>
          </p:cNvSpPr>
          <p:nvPr>
            <p:ph type="ftr" sz="quarter" idx="11"/>
          </p:nvPr>
        </p:nvSpPr>
        <p:spPr>
          <a:noFill/>
        </p:spPr>
        <p:txBody>
          <a:bodyPr/>
          <a:lstStyle/>
          <a:p>
            <a:r>
              <a:rPr lang="de-CH">
                <a:latin typeface="Helvetica" charset="0"/>
              </a:rPr>
              <a:t>ESE — Software Quality</a:t>
            </a:r>
          </a:p>
        </p:txBody>
      </p:sp>
      <p:sp>
        <p:nvSpPr>
          <p:cNvPr id="61444" name="Slide Number Placeholder 5"/>
          <p:cNvSpPr>
            <a:spLocks noGrp="1"/>
          </p:cNvSpPr>
          <p:nvPr>
            <p:ph type="sldNum" sz="quarter" idx="12"/>
          </p:nvPr>
        </p:nvSpPr>
        <p:spPr>
          <a:noFill/>
        </p:spPr>
        <p:txBody>
          <a:bodyPr/>
          <a:lstStyle/>
          <a:p>
            <a:r>
              <a:rPr lang="de-CH">
                <a:latin typeface="Helvetica" charset="0"/>
              </a:rPr>
              <a:t>ESE 11.</a:t>
            </a:r>
            <a:fld id="{468E3DC5-6357-3A4A-B427-9E7AB4CE8BC1}" type="slidenum">
              <a:rPr lang="de-CH">
                <a:latin typeface="Helvetica" charset="0"/>
              </a:rPr>
              <a:pPr/>
              <a:t>26</a:t>
            </a:fld>
            <a:endParaRPr lang="de-CH" sz="1400">
              <a:solidFill>
                <a:srgbClr val="7E7E7E"/>
              </a:solidFill>
              <a:latin typeface="Times" charset="0"/>
            </a:endParaRPr>
          </a:p>
        </p:txBody>
      </p:sp>
      <p:sp>
        <p:nvSpPr>
          <p:cNvPr id="61445" name="Rectangle 2"/>
          <p:cNvSpPr>
            <a:spLocks noGrp="1" noChangeArrowheads="1"/>
          </p:cNvSpPr>
          <p:nvPr>
            <p:ph type="title"/>
          </p:nvPr>
        </p:nvSpPr>
        <p:spPr/>
        <p:txBody>
          <a:bodyPr/>
          <a:lstStyle/>
          <a:p>
            <a:r>
              <a:rPr lang="en-US"/>
              <a:t>Review Meetings </a:t>
            </a:r>
          </a:p>
        </p:txBody>
      </p:sp>
      <p:sp>
        <p:nvSpPr>
          <p:cNvPr id="61446" name="Rectangle 3"/>
          <p:cNvSpPr>
            <a:spLocks noGrp="1" noChangeArrowheads="1"/>
          </p:cNvSpPr>
          <p:nvPr>
            <p:ph type="body" idx="1"/>
          </p:nvPr>
        </p:nvSpPr>
        <p:spPr/>
        <p:txBody>
          <a:bodyPr/>
          <a:lstStyle/>
          <a:p>
            <a:pPr>
              <a:buFont typeface="Helvetica CE" pitchFamily="-105" charset="0"/>
              <a:buNone/>
            </a:pPr>
            <a:r>
              <a:rPr lang="en-US" i="1">
                <a:solidFill>
                  <a:srgbClr val="7F0101"/>
                </a:solidFill>
              </a:rPr>
              <a:t>Review meetings should:</a:t>
            </a:r>
            <a:endParaRPr lang="en-US"/>
          </a:p>
          <a:p>
            <a:r>
              <a:rPr lang="en-US"/>
              <a:t>typically involve 3-5 people</a:t>
            </a:r>
          </a:p>
          <a:p>
            <a:r>
              <a:rPr lang="en-US"/>
              <a:t>require a maximum of 2 hours advance preparation</a:t>
            </a:r>
          </a:p>
          <a:p>
            <a:r>
              <a:rPr lang="en-US"/>
              <a:t>last less than 2 hours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a:latin typeface="Helvetica" charset="0"/>
              </a:rPr>
              <a:t>ESE — Software Quality</a:t>
            </a:r>
          </a:p>
        </p:txBody>
      </p:sp>
      <p:sp>
        <p:nvSpPr>
          <p:cNvPr id="63492" name="Slide Number Placeholder 5"/>
          <p:cNvSpPr>
            <a:spLocks noGrp="1"/>
          </p:cNvSpPr>
          <p:nvPr>
            <p:ph type="sldNum" sz="quarter" idx="12"/>
          </p:nvPr>
        </p:nvSpPr>
        <p:spPr>
          <a:noFill/>
        </p:spPr>
        <p:txBody>
          <a:bodyPr/>
          <a:lstStyle/>
          <a:p>
            <a:r>
              <a:rPr lang="de-CH">
                <a:latin typeface="Helvetica" charset="0"/>
              </a:rPr>
              <a:t>ESE 11.</a:t>
            </a:r>
            <a:fld id="{0A4A1651-F2D1-A24F-BB15-90FFE51A21E7}" type="slidenum">
              <a:rPr lang="de-CH">
                <a:latin typeface="Helvetica" charset="0"/>
              </a:rPr>
              <a:pPr/>
              <a:t>27</a:t>
            </a:fld>
            <a:endParaRPr lang="de-CH" sz="1400">
              <a:solidFill>
                <a:srgbClr val="7E7E7E"/>
              </a:solidFill>
              <a:latin typeface="Times" charset="0"/>
            </a:endParaRPr>
          </a:p>
        </p:txBody>
      </p:sp>
      <p:sp>
        <p:nvSpPr>
          <p:cNvPr id="63493" name="Rectangle 2"/>
          <p:cNvSpPr>
            <a:spLocks noGrp="1" noChangeArrowheads="1"/>
          </p:cNvSpPr>
          <p:nvPr>
            <p:ph type="title"/>
          </p:nvPr>
        </p:nvSpPr>
        <p:spPr/>
        <p:txBody>
          <a:bodyPr/>
          <a:lstStyle/>
          <a:p>
            <a:r>
              <a:rPr lang="en-US"/>
              <a:t>Review Minutes</a:t>
            </a:r>
          </a:p>
        </p:txBody>
      </p:sp>
      <p:sp>
        <p:nvSpPr>
          <p:cNvPr id="63494" name="Rectangle 3"/>
          <p:cNvSpPr>
            <a:spLocks noGrp="1" noChangeArrowheads="1"/>
          </p:cNvSpPr>
          <p:nvPr>
            <p:ph type="body" idx="1"/>
          </p:nvPr>
        </p:nvSpPr>
        <p:spPr/>
        <p:txBody>
          <a:bodyPr/>
          <a:lstStyle/>
          <a:p>
            <a:pPr marL="533400" indent="-533400">
              <a:buFont typeface="Helvetica CE" pitchFamily="-105" charset="0"/>
              <a:buNone/>
            </a:pPr>
            <a:r>
              <a:rPr lang="en-US" sz="2000"/>
              <a:t>The review report should </a:t>
            </a:r>
            <a:r>
              <a:rPr lang="en-US" sz="2000" i="1">
                <a:solidFill>
                  <a:srgbClr val="7F0101"/>
                </a:solidFill>
              </a:rPr>
              <a:t>summarize</a:t>
            </a:r>
            <a:r>
              <a:rPr lang="en-US" sz="2000"/>
              <a:t>:</a:t>
            </a:r>
          </a:p>
          <a:p>
            <a:pPr marL="914400" lvl="1" indent="-457200">
              <a:buFont typeface="Times" charset="0"/>
              <a:buAutoNum type="arabicPeriod"/>
            </a:pPr>
            <a:r>
              <a:rPr lang="en-US" sz="1800" i="1">
                <a:solidFill>
                  <a:srgbClr val="7F0101"/>
                </a:solidFill>
              </a:rPr>
              <a:t>What</a:t>
            </a:r>
            <a:r>
              <a:rPr lang="en-US" sz="1800"/>
              <a:t> was reviewed</a:t>
            </a:r>
          </a:p>
          <a:p>
            <a:pPr marL="914400" lvl="1" indent="-457200">
              <a:buFont typeface="Times" charset="0"/>
              <a:buAutoNum type="arabicPeriod"/>
            </a:pPr>
            <a:r>
              <a:rPr lang="en-US" sz="1800" i="1">
                <a:solidFill>
                  <a:srgbClr val="7F0101"/>
                </a:solidFill>
              </a:rPr>
              <a:t>Who</a:t>
            </a:r>
            <a:r>
              <a:rPr lang="en-US" sz="1800"/>
              <a:t> reviewed it?</a:t>
            </a:r>
          </a:p>
          <a:p>
            <a:pPr marL="914400" lvl="1" indent="-457200">
              <a:buFont typeface="Times" charset="0"/>
              <a:buAutoNum type="arabicPeriod"/>
            </a:pPr>
            <a:r>
              <a:rPr lang="en-US" sz="1800" i="1">
                <a:solidFill>
                  <a:srgbClr val="7F0101"/>
                </a:solidFill>
              </a:rPr>
              <a:t>What</a:t>
            </a:r>
            <a:r>
              <a:rPr lang="en-US" sz="1800"/>
              <a:t> were the findings and conclusions?</a:t>
            </a:r>
          </a:p>
          <a:p>
            <a:pPr marL="533400" indent="-533400"/>
            <a:endParaRPr lang="en-US" sz="2000"/>
          </a:p>
          <a:p>
            <a:pPr marL="533400" indent="-533400">
              <a:buFont typeface="Helvetica CE" pitchFamily="-105" charset="0"/>
              <a:buNone/>
            </a:pPr>
            <a:r>
              <a:rPr lang="en-US" sz="2000"/>
              <a:t>The review should </a:t>
            </a:r>
            <a:r>
              <a:rPr lang="en-US" sz="2000" i="1">
                <a:solidFill>
                  <a:srgbClr val="7F0101"/>
                </a:solidFill>
              </a:rPr>
              <a:t>conclude</a:t>
            </a:r>
            <a:r>
              <a:rPr lang="en-US" sz="2000"/>
              <a:t> whether the product is:</a:t>
            </a:r>
          </a:p>
          <a:p>
            <a:pPr marL="914400" lvl="1" indent="-457200">
              <a:buFont typeface="Times" charset="0"/>
              <a:buAutoNum type="arabicPeriod"/>
            </a:pPr>
            <a:r>
              <a:rPr lang="en-US" sz="1800" i="1">
                <a:solidFill>
                  <a:srgbClr val="7F0101"/>
                </a:solidFill>
              </a:rPr>
              <a:t>Accepted</a:t>
            </a:r>
            <a:r>
              <a:rPr lang="en-US" sz="1800"/>
              <a:t> without modification</a:t>
            </a:r>
          </a:p>
          <a:p>
            <a:pPr marL="914400" lvl="1" indent="-457200">
              <a:buFont typeface="Times" charset="0"/>
              <a:buAutoNum type="arabicPeriod"/>
            </a:pPr>
            <a:r>
              <a:rPr lang="en-US" sz="1800" i="1">
                <a:solidFill>
                  <a:srgbClr val="7F0101"/>
                </a:solidFill>
              </a:rPr>
              <a:t>Provisionally accepted</a:t>
            </a:r>
            <a:r>
              <a:rPr lang="en-US" sz="1800"/>
              <a:t>, subject to corrections (no follow-up review)</a:t>
            </a:r>
          </a:p>
          <a:p>
            <a:pPr marL="914400" lvl="1" indent="-457200">
              <a:buFont typeface="Times" charset="0"/>
              <a:buAutoNum type="arabicPeriod"/>
            </a:pPr>
            <a:r>
              <a:rPr lang="en-US" sz="1800" i="1">
                <a:solidFill>
                  <a:srgbClr val="7F0101"/>
                </a:solidFill>
              </a:rPr>
              <a:t>Rejected</a:t>
            </a:r>
            <a:r>
              <a:rPr lang="en-US" sz="1800"/>
              <a:t>, subject to corrections and follow-up review</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a:latin typeface="Helvetica" charset="0"/>
              </a:rPr>
              <a:t>ESE — Software Quality</a:t>
            </a:r>
          </a:p>
        </p:txBody>
      </p:sp>
      <p:sp>
        <p:nvSpPr>
          <p:cNvPr id="65540" name="Slide Number Placeholder 5"/>
          <p:cNvSpPr>
            <a:spLocks noGrp="1"/>
          </p:cNvSpPr>
          <p:nvPr>
            <p:ph type="sldNum" sz="quarter" idx="12"/>
          </p:nvPr>
        </p:nvSpPr>
        <p:spPr>
          <a:noFill/>
        </p:spPr>
        <p:txBody>
          <a:bodyPr/>
          <a:lstStyle/>
          <a:p>
            <a:r>
              <a:rPr lang="de-CH">
                <a:latin typeface="Helvetica" charset="0"/>
              </a:rPr>
              <a:t>ESE 11.</a:t>
            </a:r>
            <a:fld id="{9DC5A0B2-94FD-E34F-96A5-FF4EB2E40DC3}" type="slidenum">
              <a:rPr lang="de-CH">
                <a:latin typeface="Helvetica" charset="0"/>
              </a:rPr>
              <a:pPr/>
              <a:t>28</a:t>
            </a:fld>
            <a:endParaRPr lang="de-CH" sz="1400">
              <a:solidFill>
                <a:srgbClr val="7E7E7E"/>
              </a:solidFill>
              <a:latin typeface="Times" charset="0"/>
            </a:endParaRPr>
          </a:p>
        </p:txBody>
      </p:sp>
      <p:sp>
        <p:nvSpPr>
          <p:cNvPr id="65541" name="Rectangle 2"/>
          <p:cNvSpPr>
            <a:spLocks noGrp="1" noChangeArrowheads="1"/>
          </p:cNvSpPr>
          <p:nvPr>
            <p:ph type="title"/>
          </p:nvPr>
        </p:nvSpPr>
        <p:spPr/>
        <p:txBody>
          <a:bodyPr/>
          <a:lstStyle/>
          <a:p>
            <a:pPr marL="838200" indent="-838200"/>
            <a:r>
              <a:rPr lang="en-US"/>
              <a:t>Review Guidelines</a:t>
            </a:r>
          </a:p>
        </p:txBody>
      </p:sp>
      <p:sp>
        <p:nvSpPr>
          <p:cNvPr id="65542" name="Rectangle 3"/>
          <p:cNvSpPr>
            <a:spLocks noGrp="1" noChangeArrowheads="1"/>
          </p:cNvSpPr>
          <p:nvPr>
            <p:ph type="body" idx="1"/>
          </p:nvPr>
        </p:nvSpPr>
        <p:spPr/>
        <p:txBody>
          <a:bodyPr/>
          <a:lstStyle/>
          <a:p>
            <a:pPr marL="533400" indent="-533400">
              <a:lnSpc>
                <a:spcPct val="80000"/>
              </a:lnSpc>
              <a:buFont typeface="Times" charset="0"/>
              <a:buAutoNum type="arabicPeriod"/>
            </a:pPr>
            <a:r>
              <a:rPr lang="en-US" sz="2000"/>
              <a:t>Review the </a:t>
            </a:r>
            <a:r>
              <a:rPr lang="en-US" sz="2000" i="1">
                <a:solidFill>
                  <a:srgbClr val="7F0101"/>
                </a:solidFill>
              </a:rPr>
              <a:t>product</a:t>
            </a:r>
            <a:r>
              <a:rPr lang="en-US" sz="2000"/>
              <a:t>, not the producer</a:t>
            </a:r>
          </a:p>
          <a:p>
            <a:pPr marL="533400" indent="-533400">
              <a:lnSpc>
                <a:spcPct val="80000"/>
              </a:lnSpc>
              <a:buFont typeface="Times" charset="0"/>
              <a:buAutoNum type="arabicPeriod"/>
            </a:pPr>
            <a:r>
              <a:rPr lang="en-US" sz="2000"/>
              <a:t>Set an </a:t>
            </a:r>
            <a:r>
              <a:rPr lang="en-US" sz="2000" i="1">
                <a:solidFill>
                  <a:srgbClr val="7F0101"/>
                </a:solidFill>
              </a:rPr>
              <a:t>agenda</a:t>
            </a:r>
            <a:r>
              <a:rPr lang="en-US" sz="2000"/>
              <a:t> and maintain it</a:t>
            </a:r>
          </a:p>
          <a:p>
            <a:pPr marL="533400" indent="-533400">
              <a:lnSpc>
                <a:spcPct val="80000"/>
              </a:lnSpc>
              <a:buClr>
                <a:srgbClr val="00127F"/>
              </a:buClr>
              <a:buFont typeface="Times" charset="0"/>
              <a:buAutoNum type="arabicPeriod"/>
            </a:pPr>
            <a:r>
              <a:rPr lang="en-US" sz="2000" i="1">
                <a:solidFill>
                  <a:srgbClr val="7F0101"/>
                </a:solidFill>
              </a:rPr>
              <a:t>Limit debate</a:t>
            </a:r>
            <a:r>
              <a:rPr lang="en-US" sz="2000"/>
              <a:t> and rebuttal</a:t>
            </a:r>
          </a:p>
          <a:p>
            <a:pPr marL="533400" indent="-533400">
              <a:lnSpc>
                <a:spcPct val="80000"/>
              </a:lnSpc>
              <a:buClr>
                <a:srgbClr val="00027F"/>
              </a:buClr>
              <a:buFont typeface="Times" charset="0"/>
              <a:buAutoNum type="arabicPeriod"/>
            </a:pPr>
            <a:r>
              <a:rPr lang="en-US" sz="2000" i="1">
                <a:solidFill>
                  <a:srgbClr val="7F0101"/>
                </a:solidFill>
              </a:rPr>
              <a:t>Identify problem areas</a:t>
            </a:r>
            <a:r>
              <a:rPr lang="en-US" sz="2000"/>
              <a:t>, but don’t attempt to solve every problem noted</a:t>
            </a:r>
          </a:p>
          <a:p>
            <a:pPr marL="533400" indent="-533400">
              <a:lnSpc>
                <a:spcPct val="80000"/>
              </a:lnSpc>
              <a:buFont typeface="Times" charset="0"/>
              <a:buAutoNum type="arabicPeriod"/>
            </a:pPr>
            <a:r>
              <a:rPr lang="en-US" sz="2000"/>
              <a:t>Take </a:t>
            </a:r>
            <a:r>
              <a:rPr lang="en-US" sz="2000" i="1">
                <a:solidFill>
                  <a:srgbClr val="7F0101"/>
                </a:solidFill>
              </a:rPr>
              <a:t>written notes</a:t>
            </a:r>
            <a:endParaRPr lang="en-US" sz="2000"/>
          </a:p>
          <a:p>
            <a:pPr marL="533400" indent="-533400">
              <a:lnSpc>
                <a:spcPct val="80000"/>
              </a:lnSpc>
              <a:buClr>
                <a:srgbClr val="00127F"/>
              </a:buClr>
              <a:buFont typeface="Times" charset="0"/>
              <a:buAutoNum type="arabicPeriod"/>
            </a:pPr>
            <a:r>
              <a:rPr lang="en-US" sz="2000" i="1">
                <a:solidFill>
                  <a:srgbClr val="7F0101"/>
                </a:solidFill>
              </a:rPr>
              <a:t>Limit the number of participants</a:t>
            </a:r>
            <a:r>
              <a:rPr lang="en-US" sz="2000"/>
              <a:t> and insist upon advance preparation</a:t>
            </a:r>
          </a:p>
          <a:p>
            <a:pPr marL="533400" indent="-533400">
              <a:lnSpc>
                <a:spcPct val="80000"/>
              </a:lnSpc>
              <a:buFont typeface="Times" charset="0"/>
              <a:buAutoNum type="arabicPeriod"/>
            </a:pPr>
            <a:r>
              <a:rPr lang="en-US" sz="2000"/>
              <a:t>Develop a </a:t>
            </a:r>
            <a:r>
              <a:rPr lang="en-US" sz="2000" i="1">
                <a:solidFill>
                  <a:srgbClr val="7F0101"/>
                </a:solidFill>
              </a:rPr>
              <a:t>checklist</a:t>
            </a:r>
            <a:r>
              <a:rPr lang="en-US" sz="2000"/>
              <a:t> for each product that is likely to be reviewed</a:t>
            </a:r>
          </a:p>
          <a:p>
            <a:pPr marL="533400" indent="-533400">
              <a:lnSpc>
                <a:spcPct val="80000"/>
              </a:lnSpc>
              <a:buClr>
                <a:srgbClr val="00127D"/>
              </a:buClr>
              <a:buFont typeface="Times" charset="0"/>
              <a:buAutoNum type="arabicPeriod"/>
            </a:pPr>
            <a:r>
              <a:rPr lang="en-US" sz="2000" i="1">
                <a:solidFill>
                  <a:srgbClr val="7F0101"/>
                </a:solidFill>
              </a:rPr>
              <a:t>Allocate resources</a:t>
            </a:r>
            <a:r>
              <a:rPr lang="en-US" sz="2000"/>
              <a:t> and time schedule for reviews</a:t>
            </a:r>
          </a:p>
          <a:p>
            <a:pPr marL="533400" indent="-533400">
              <a:lnSpc>
                <a:spcPct val="80000"/>
              </a:lnSpc>
              <a:buFont typeface="Times" charset="0"/>
              <a:buAutoNum type="arabicPeriod"/>
            </a:pPr>
            <a:r>
              <a:rPr lang="en-US" sz="2000"/>
              <a:t>Conduct meaningful </a:t>
            </a:r>
            <a:r>
              <a:rPr lang="en-US" sz="2000" i="1">
                <a:solidFill>
                  <a:srgbClr val="7F0101"/>
                </a:solidFill>
              </a:rPr>
              <a:t>training</a:t>
            </a:r>
            <a:r>
              <a:rPr lang="en-US" sz="2000"/>
              <a:t> for all reviewers</a:t>
            </a:r>
          </a:p>
          <a:p>
            <a:pPr marL="533400" indent="-533400">
              <a:lnSpc>
                <a:spcPct val="80000"/>
              </a:lnSpc>
              <a:buClr>
                <a:srgbClr val="001C7D"/>
              </a:buClr>
              <a:buFont typeface="Times" charset="0"/>
              <a:buAutoNum type="arabicPeriod"/>
            </a:pPr>
            <a:r>
              <a:rPr lang="en-US" sz="2000" i="1">
                <a:solidFill>
                  <a:srgbClr val="7F0101"/>
                </a:solidFill>
              </a:rPr>
              <a:t>Review</a:t>
            </a:r>
            <a:r>
              <a:rPr lang="en-US" sz="2000"/>
              <a:t> your early reviews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a:latin typeface="Helvetica" charset="0"/>
              </a:rPr>
              <a:t>© Oscar Nierstrasz</a:t>
            </a:r>
          </a:p>
        </p:txBody>
      </p:sp>
      <p:sp>
        <p:nvSpPr>
          <p:cNvPr id="67587" name="Footer Placeholder 4"/>
          <p:cNvSpPr>
            <a:spLocks noGrp="1"/>
          </p:cNvSpPr>
          <p:nvPr>
            <p:ph type="ftr" sz="quarter" idx="11"/>
          </p:nvPr>
        </p:nvSpPr>
        <p:spPr>
          <a:noFill/>
        </p:spPr>
        <p:txBody>
          <a:bodyPr/>
          <a:lstStyle/>
          <a:p>
            <a:r>
              <a:rPr lang="de-CH">
                <a:latin typeface="Helvetica" charset="0"/>
              </a:rPr>
              <a:t>ESE — Software Quality</a:t>
            </a:r>
          </a:p>
        </p:txBody>
      </p:sp>
      <p:sp>
        <p:nvSpPr>
          <p:cNvPr id="67588" name="Slide Number Placeholder 5"/>
          <p:cNvSpPr>
            <a:spLocks noGrp="1"/>
          </p:cNvSpPr>
          <p:nvPr>
            <p:ph type="sldNum" sz="quarter" idx="12"/>
          </p:nvPr>
        </p:nvSpPr>
        <p:spPr>
          <a:noFill/>
        </p:spPr>
        <p:txBody>
          <a:bodyPr/>
          <a:lstStyle/>
          <a:p>
            <a:r>
              <a:rPr lang="de-CH">
                <a:latin typeface="Helvetica" charset="0"/>
              </a:rPr>
              <a:t>ESE 11.</a:t>
            </a:r>
            <a:fld id="{9287A0D3-90EE-364A-AB8C-D6570B413FB9}" type="slidenum">
              <a:rPr lang="de-CH">
                <a:latin typeface="Helvetica" charset="0"/>
              </a:rPr>
              <a:pPr/>
              <a:t>29</a:t>
            </a:fld>
            <a:endParaRPr lang="de-CH" sz="1400">
              <a:solidFill>
                <a:srgbClr val="7E7E7E"/>
              </a:solidFill>
              <a:latin typeface="Times" charset="0"/>
            </a:endParaRPr>
          </a:p>
        </p:txBody>
      </p:sp>
      <p:sp>
        <p:nvSpPr>
          <p:cNvPr id="67589" name="Rectangle 2"/>
          <p:cNvSpPr>
            <a:spLocks noGrp="1" noChangeArrowheads="1"/>
          </p:cNvSpPr>
          <p:nvPr>
            <p:ph type="title"/>
          </p:nvPr>
        </p:nvSpPr>
        <p:spPr/>
        <p:txBody>
          <a:bodyPr/>
          <a:lstStyle/>
          <a:p>
            <a:r>
              <a:rPr lang="en-US"/>
              <a:t>Sample Review Checklists (I)</a:t>
            </a:r>
          </a:p>
        </p:txBody>
      </p:sp>
      <p:sp>
        <p:nvSpPr>
          <p:cNvPr id="67590" name="Rectangle 3"/>
          <p:cNvSpPr>
            <a:spLocks noGrp="1" noChangeArrowheads="1"/>
          </p:cNvSpPr>
          <p:nvPr>
            <p:ph type="body" idx="1"/>
          </p:nvPr>
        </p:nvSpPr>
        <p:spPr/>
        <p:txBody>
          <a:bodyPr/>
          <a:lstStyle/>
          <a:p>
            <a:pPr marL="533400" indent="-533400">
              <a:buFont typeface="Helvetica CE" pitchFamily="-105" charset="0"/>
              <a:buNone/>
            </a:pPr>
            <a:r>
              <a:rPr lang="en-US" sz="2000" b="1" i="1"/>
              <a:t>Software Project Planning</a:t>
            </a:r>
          </a:p>
          <a:p>
            <a:pPr marL="533400" indent="-533400">
              <a:buFontTx/>
              <a:buAutoNum type="arabicPeriod"/>
            </a:pPr>
            <a:r>
              <a:rPr lang="en-US" sz="2000"/>
              <a:t>Is software scope unambiguously defined and bounded?</a:t>
            </a:r>
          </a:p>
          <a:p>
            <a:pPr marL="533400" indent="-533400">
              <a:buFontTx/>
              <a:buAutoNum type="arabicPeriod"/>
            </a:pPr>
            <a:r>
              <a:rPr lang="en-US" sz="2000"/>
              <a:t>Are resources adequate for scope?</a:t>
            </a:r>
          </a:p>
          <a:p>
            <a:pPr marL="533400" indent="-533400">
              <a:buFontTx/>
              <a:buAutoNum type="arabicPeriod"/>
            </a:pPr>
            <a:r>
              <a:rPr lang="en-US" sz="2000"/>
              <a:t>Have risks in all important categories been defined?</a:t>
            </a:r>
          </a:p>
          <a:p>
            <a:pPr marL="533400" indent="-533400">
              <a:buFontTx/>
              <a:buAutoNum type="arabicPeriod"/>
            </a:pPr>
            <a:r>
              <a:rPr lang="en-US" sz="2000"/>
              <a:t>Are tasks properly defined and sequenced?</a:t>
            </a:r>
          </a:p>
          <a:p>
            <a:pPr marL="533400" indent="-533400">
              <a:buFontTx/>
              <a:buAutoNum type="arabicPeriod"/>
            </a:pPr>
            <a:r>
              <a:rPr lang="en-US" sz="2000"/>
              <a:t>Is the basis for cost estimation reasonable?</a:t>
            </a:r>
          </a:p>
          <a:p>
            <a:pPr marL="533400" indent="-533400">
              <a:buFontTx/>
              <a:buAutoNum type="arabicPeriod"/>
            </a:pPr>
            <a:r>
              <a:rPr lang="en-US" sz="2000"/>
              <a:t>Have historical productivity and quality data been used?</a:t>
            </a:r>
          </a:p>
          <a:p>
            <a:pPr marL="533400" indent="-533400">
              <a:buFontTx/>
              <a:buAutoNum type="arabicPeriod"/>
            </a:pPr>
            <a:r>
              <a:rPr lang="en-US" sz="2000"/>
              <a:t>Is the schedule consistent?				</a:t>
            </a:r>
          </a:p>
          <a:p>
            <a:pPr marL="533400" indent="-533400">
              <a:buFont typeface="Helvetica CE" pitchFamily="-105" charset="0"/>
              <a:buNone/>
            </a:pPr>
            <a:r>
              <a:rPr lang="en-US" sz="200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a:latin typeface="Helvetica" charset="0"/>
              </a:rPr>
              <a:t>ESE — Software Quality</a:t>
            </a:r>
          </a:p>
        </p:txBody>
      </p:sp>
      <p:sp>
        <p:nvSpPr>
          <p:cNvPr id="14340" name="Slide Number Placeholder 5"/>
          <p:cNvSpPr>
            <a:spLocks noGrp="1"/>
          </p:cNvSpPr>
          <p:nvPr>
            <p:ph type="sldNum" sz="quarter" idx="12"/>
          </p:nvPr>
        </p:nvSpPr>
        <p:spPr>
          <a:noFill/>
        </p:spPr>
        <p:txBody>
          <a:bodyPr/>
          <a:lstStyle/>
          <a:p>
            <a:r>
              <a:rPr lang="de-CH">
                <a:latin typeface="Helvetica" charset="0"/>
              </a:rPr>
              <a:t>ESE 11.</a:t>
            </a:r>
            <a:fld id="{E4935D91-A098-5549-8FD8-D6958BAC4C55}" type="slidenum">
              <a:rPr lang="de-CH">
                <a:latin typeface="Helvetica" charset="0"/>
              </a:rPr>
              <a:pPr/>
              <a:t>3</a:t>
            </a:fld>
            <a:endParaRPr lang="de-CH" sz="1400">
              <a:solidFill>
                <a:srgbClr val="7E7E7E"/>
              </a:solidFill>
              <a:latin typeface="Times" charset="0"/>
            </a:endParaRPr>
          </a:p>
        </p:txBody>
      </p:sp>
      <p:sp>
        <p:nvSpPr>
          <p:cNvPr id="14341" name="Rectangle 2"/>
          <p:cNvSpPr>
            <a:spLocks noGrp="1" noChangeArrowheads="1"/>
          </p:cNvSpPr>
          <p:nvPr>
            <p:ph type="title"/>
          </p:nvPr>
        </p:nvSpPr>
        <p:spPr/>
        <p:txBody>
          <a:bodyPr/>
          <a:lstStyle/>
          <a:p>
            <a:r>
              <a:rPr lang="en-US"/>
              <a:t>Sources</a:t>
            </a:r>
          </a:p>
        </p:txBody>
      </p:sp>
      <p:sp>
        <p:nvSpPr>
          <p:cNvPr id="14342" name="Rectangle 3"/>
          <p:cNvSpPr>
            <a:spLocks noGrp="1" noChangeArrowheads="1"/>
          </p:cNvSpPr>
          <p:nvPr>
            <p:ph type="body" idx="1"/>
          </p:nvPr>
        </p:nvSpPr>
        <p:spPr/>
        <p:txBody>
          <a:bodyPr/>
          <a:lstStyle/>
          <a:p>
            <a:r>
              <a:rPr lang="en-US" i="1">
                <a:solidFill>
                  <a:srgbClr val="7F0101"/>
                </a:solidFill>
              </a:rPr>
              <a:t>Software Engineering</a:t>
            </a:r>
            <a:r>
              <a:rPr lang="en-US"/>
              <a:t>, I. Sommerville, 7th Edn., 2004.</a:t>
            </a:r>
          </a:p>
          <a:p>
            <a:r>
              <a:rPr lang="en-US" i="1">
                <a:solidFill>
                  <a:srgbClr val="7F0101"/>
                </a:solidFill>
              </a:rPr>
              <a:t>Software Engineering — A Practitioner’s Approach</a:t>
            </a:r>
            <a:r>
              <a:rPr lang="en-US"/>
              <a:t>, R. Pressman, Mc-Graw Hill, 5th Edn., 2001.</a:t>
            </a:r>
          </a:p>
          <a:p>
            <a:r>
              <a:rPr lang="en-US" i="1">
                <a:solidFill>
                  <a:srgbClr val="7F0101"/>
                </a:solidFill>
              </a:rPr>
              <a:t>Fundamentals of Software Engineering</a:t>
            </a:r>
            <a:r>
              <a:rPr lang="en-US"/>
              <a:t>, C. Ghezzi, M. Jazayeri, D. Mandroli, Prentice-Hall 1991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de-CH">
                <a:latin typeface="Helvetica" charset="0"/>
              </a:rPr>
              <a:t>© Oscar Nierstrasz</a:t>
            </a:r>
          </a:p>
        </p:txBody>
      </p:sp>
      <p:sp>
        <p:nvSpPr>
          <p:cNvPr id="69635" name="Footer Placeholder 4"/>
          <p:cNvSpPr>
            <a:spLocks noGrp="1"/>
          </p:cNvSpPr>
          <p:nvPr>
            <p:ph type="ftr" sz="quarter" idx="11"/>
          </p:nvPr>
        </p:nvSpPr>
        <p:spPr>
          <a:noFill/>
        </p:spPr>
        <p:txBody>
          <a:bodyPr/>
          <a:lstStyle/>
          <a:p>
            <a:r>
              <a:rPr lang="de-CH">
                <a:latin typeface="Helvetica" charset="0"/>
              </a:rPr>
              <a:t>ESE — Software Quality</a:t>
            </a:r>
          </a:p>
        </p:txBody>
      </p:sp>
      <p:sp>
        <p:nvSpPr>
          <p:cNvPr id="69636" name="Slide Number Placeholder 5"/>
          <p:cNvSpPr>
            <a:spLocks noGrp="1"/>
          </p:cNvSpPr>
          <p:nvPr>
            <p:ph type="sldNum" sz="quarter" idx="12"/>
          </p:nvPr>
        </p:nvSpPr>
        <p:spPr>
          <a:noFill/>
        </p:spPr>
        <p:txBody>
          <a:bodyPr/>
          <a:lstStyle/>
          <a:p>
            <a:r>
              <a:rPr lang="de-CH">
                <a:latin typeface="Helvetica" charset="0"/>
              </a:rPr>
              <a:t>ESE 11.</a:t>
            </a:r>
            <a:fld id="{2D1E643A-1E24-3749-8393-E25B8F639DDE}" type="slidenum">
              <a:rPr lang="de-CH">
                <a:latin typeface="Helvetica" charset="0"/>
              </a:rPr>
              <a:pPr/>
              <a:t>30</a:t>
            </a:fld>
            <a:endParaRPr lang="de-CH" sz="1400">
              <a:solidFill>
                <a:srgbClr val="7E7E7E"/>
              </a:solidFill>
              <a:latin typeface="Times" charset="0"/>
            </a:endParaRPr>
          </a:p>
        </p:txBody>
      </p:sp>
      <p:sp>
        <p:nvSpPr>
          <p:cNvPr id="69637" name="Rectangle 2"/>
          <p:cNvSpPr>
            <a:spLocks noGrp="1" noChangeArrowheads="1"/>
          </p:cNvSpPr>
          <p:nvPr>
            <p:ph type="title"/>
          </p:nvPr>
        </p:nvSpPr>
        <p:spPr/>
        <p:txBody>
          <a:bodyPr/>
          <a:lstStyle/>
          <a:p>
            <a:r>
              <a:rPr lang="en-US"/>
              <a:t>Sample Review Checklists (II)</a:t>
            </a:r>
          </a:p>
        </p:txBody>
      </p:sp>
      <p:sp>
        <p:nvSpPr>
          <p:cNvPr id="69638" name="Rectangle 3"/>
          <p:cNvSpPr>
            <a:spLocks noGrp="1" noChangeArrowheads="1"/>
          </p:cNvSpPr>
          <p:nvPr>
            <p:ph type="body" idx="1"/>
          </p:nvPr>
        </p:nvSpPr>
        <p:spPr/>
        <p:txBody>
          <a:bodyPr/>
          <a:lstStyle/>
          <a:p>
            <a:pPr marL="533400" indent="-533400">
              <a:buFont typeface="Helvetica CE" pitchFamily="-105" charset="0"/>
              <a:buNone/>
            </a:pPr>
            <a:r>
              <a:rPr lang="en-US" sz="2000" b="1" i="1"/>
              <a:t>Requirements Analysis</a:t>
            </a:r>
          </a:p>
          <a:p>
            <a:pPr marL="533400" indent="-533400">
              <a:buFontTx/>
              <a:buAutoNum type="arabicPeriod"/>
            </a:pPr>
            <a:r>
              <a:rPr lang="en-US" sz="2000"/>
              <a:t>Is information domain analysis complete, consistent and accurate?</a:t>
            </a:r>
          </a:p>
          <a:p>
            <a:pPr marL="533400" indent="-533400">
              <a:buFontTx/>
              <a:buAutoNum type="arabicPeriod"/>
            </a:pPr>
            <a:r>
              <a:rPr lang="en-US" sz="2000"/>
              <a:t>Does the data model properly reflect data objects, attributes and relationships?</a:t>
            </a:r>
          </a:p>
          <a:p>
            <a:pPr marL="533400" indent="-533400">
              <a:buFontTx/>
              <a:buAutoNum type="arabicPeriod"/>
            </a:pPr>
            <a:r>
              <a:rPr lang="en-US" sz="2000"/>
              <a:t>Are all requirements traceable to system level?</a:t>
            </a:r>
          </a:p>
          <a:p>
            <a:pPr marL="533400" indent="-533400">
              <a:buFontTx/>
              <a:buAutoNum type="arabicPeriod"/>
            </a:pPr>
            <a:r>
              <a:rPr lang="en-US" sz="2000"/>
              <a:t>Has prototyping been conducted for the user/customer?</a:t>
            </a:r>
          </a:p>
          <a:p>
            <a:pPr marL="533400" indent="-533400">
              <a:buFontTx/>
              <a:buAutoNum type="arabicPeriod"/>
            </a:pPr>
            <a:r>
              <a:rPr lang="en-US" sz="2000"/>
              <a:t>Are requirements consistent with schedule, resources and budget?</a:t>
            </a:r>
          </a:p>
          <a:p>
            <a:pPr marL="533400" indent="-533400">
              <a:buFont typeface="Helvetica CE" pitchFamily="-105" charset="0"/>
              <a:buNone/>
            </a:pPr>
            <a:r>
              <a:rPr lang="en-US" sz="200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de-CH">
                <a:latin typeface="Helvetica" charset="0"/>
              </a:rPr>
              <a:t>© Oscar Nierstrasz</a:t>
            </a:r>
          </a:p>
        </p:txBody>
      </p:sp>
      <p:sp>
        <p:nvSpPr>
          <p:cNvPr id="71683" name="Footer Placeholder 4"/>
          <p:cNvSpPr>
            <a:spLocks noGrp="1"/>
          </p:cNvSpPr>
          <p:nvPr>
            <p:ph type="ftr" sz="quarter" idx="11"/>
          </p:nvPr>
        </p:nvSpPr>
        <p:spPr>
          <a:noFill/>
        </p:spPr>
        <p:txBody>
          <a:bodyPr/>
          <a:lstStyle/>
          <a:p>
            <a:r>
              <a:rPr lang="de-CH">
                <a:latin typeface="Helvetica" charset="0"/>
              </a:rPr>
              <a:t>ESE — Software Quality</a:t>
            </a:r>
          </a:p>
        </p:txBody>
      </p:sp>
      <p:sp>
        <p:nvSpPr>
          <p:cNvPr id="71684" name="Slide Number Placeholder 5"/>
          <p:cNvSpPr>
            <a:spLocks noGrp="1"/>
          </p:cNvSpPr>
          <p:nvPr>
            <p:ph type="sldNum" sz="quarter" idx="12"/>
          </p:nvPr>
        </p:nvSpPr>
        <p:spPr>
          <a:noFill/>
        </p:spPr>
        <p:txBody>
          <a:bodyPr/>
          <a:lstStyle/>
          <a:p>
            <a:r>
              <a:rPr lang="de-CH">
                <a:latin typeface="Helvetica" charset="0"/>
              </a:rPr>
              <a:t>ESE 11.</a:t>
            </a:r>
            <a:fld id="{B202CC66-9443-6F43-B14F-8E6DED65DD52}" type="slidenum">
              <a:rPr lang="de-CH">
                <a:latin typeface="Helvetica" charset="0"/>
              </a:rPr>
              <a:pPr/>
              <a:t>31</a:t>
            </a:fld>
            <a:endParaRPr lang="de-CH" sz="1400">
              <a:solidFill>
                <a:srgbClr val="7E7E7E"/>
              </a:solidFill>
              <a:latin typeface="Times" charset="0"/>
            </a:endParaRPr>
          </a:p>
        </p:txBody>
      </p:sp>
      <p:sp>
        <p:nvSpPr>
          <p:cNvPr id="71685" name="Rectangle 2"/>
          <p:cNvSpPr>
            <a:spLocks noGrp="1" noChangeArrowheads="1"/>
          </p:cNvSpPr>
          <p:nvPr>
            <p:ph type="title"/>
          </p:nvPr>
        </p:nvSpPr>
        <p:spPr/>
        <p:txBody>
          <a:bodyPr/>
          <a:lstStyle/>
          <a:p>
            <a:r>
              <a:rPr lang="en-US"/>
              <a:t>Sample Review Checklists (III)</a:t>
            </a:r>
          </a:p>
        </p:txBody>
      </p:sp>
      <p:sp>
        <p:nvSpPr>
          <p:cNvPr id="71686" name="Rectangle 3"/>
          <p:cNvSpPr>
            <a:spLocks noGrp="1" noChangeArrowheads="1"/>
          </p:cNvSpPr>
          <p:nvPr>
            <p:ph type="body" idx="1"/>
          </p:nvPr>
        </p:nvSpPr>
        <p:spPr/>
        <p:txBody>
          <a:bodyPr/>
          <a:lstStyle/>
          <a:p>
            <a:pPr marL="533400" indent="-533400">
              <a:buFont typeface="Helvetica CE" pitchFamily="-105" charset="0"/>
              <a:buNone/>
            </a:pPr>
            <a:r>
              <a:rPr lang="en-US" sz="2000" b="1" i="1"/>
              <a:t>Design</a:t>
            </a:r>
            <a:endParaRPr lang="en-US" sz="2000"/>
          </a:p>
          <a:p>
            <a:pPr marL="533400" indent="-533400">
              <a:buFontTx/>
              <a:buAutoNum type="arabicPeriod"/>
            </a:pPr>
            <a:r>
              <a:rPr lang="en-US" sz="2000"/>
              <a:t>Has modularity been achieved?</a:t>
            </a:r>
          </a:p>
          <a:p>
            <a:pPr marL="533400" indent="-533400">
              <a:buFontTx/>
              <a:buAutoNum type="arabicPeriod"/>
            </a:pPr>
            <a:r>
              <a:rPr lang="en-US" sz="2000"/>
              <a:t>Are interfaces defined for modules and external system elements?</a:t>
            </a:r>
          </a:p>
          <a:p>
            <a:pPr marL="533400" indent="-533400">
              <a:buFontTx/>
              <a:buAutoNum type="arabicPeriod"/>
            </a:pPr>
            <a:r>
              <a:rPr lang="en-US" sz="2000"/>
              <a:t>Are the data structures consistent with the information domain?</a:t>
            </a:r>
          </a:p>
          <a:p>
            <a:pPr marL="533400" indent="-533400">
              <a:buFontTx/>
              <a:buAutoNum type="arabicPeriod"/>
            </a:pPr>
            <a:r>
              <a:rPr lang="en-US" sz="2000"/>
              <a:t>Are the data structures consistent with the requirements?</a:t>
            </a:r>
          </a:p>
          <a:p>
            <a:pPr marL="533400" indent="-533400">
              <a:buFontTx/>
              <a:buAutoNum type="arabicPeriod"/>
            </a:pPr>
            <a:r>
              <a:rPr lang="en-US" sz="2000"/>
              <a:t>Has maintainability been considered?</a:t>
            </a:r>
          </a:p>
          <a:p>
            <a:pPr marL="533400" indent="-533400">
              <a:buFont typeface="Helvetica CE" pitchFamily="-105" charset="0"/>
              <a:buNone/>
            </a:pPr>
            <a:endParaRPr lang="en-US" sz="2000"/>
          </a:p>
          <a:p>
            <a:pPr marL="533400" indent="-533400">
              <a:buFont typeface="Helvetica CE" pitchFamily="-105" charset="0"/>
              <a:buNone/>
            </a:pPr>
            <a:r>
              <a:rPr lang="en-US" sz="200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r>
              <a:rPr lang="de-CH">
                <a:latin typeface="Helvetica" charset="0"/>
              </a:rPr>
              <a:t>© Oscar Nierstrasz</a:t>
            </a:r>
          </a:p>
        </p:txBody>
      </p:sp>
      <p:sp>
        <p:nvSpPr>
          <p:cNvPr id="73731" name="Footer Placeholder 4"/>
          <p:cNvSpPr>
            <a:spLocks noGrp="1"/>
          </p:cNvSpPr>
          <p:nvPr>
            <p:ph type="ftr" sz="quarter" idx="11"/>
          </p:nvPr>
        </p:nvSpPr>
        <p:spPr>
          <a:noFill/>
        </p:spPr>
        <p:txBody>
          <a:bodyPr/>
          <a:lstStyle/>
          <a:p>
            <a:r>
              <a:rPr lang="de-CH">
                <a:latin typeface="Helvetica" charset="0"/>
              </a:rPr>
              <a:t>ESE — Software Quality</a:t>
            </a:r>
          </a:p>
        </p:txBody>
      </p:sp>
      <p:sp>
        <p:nvSpPr>
          <p:cNvPr id="73732" name="Slide Number Placeholder 5"/>
          <p:cNvSpPr>
            <a:spLocks noGrp="1"/>
          </p:cNvSpPr>
          <p:nvPr>
            <p:ph type="sldNum" sz="quarter" idx="12"/>
          </p:nvPr>
        </p:nvSpPr>
        <p:spPr>
          <a:noFill/>
        </p:spPr>
        <p:txBody>
          <a:bodyPr/>
          <a:lstStyle/>
          <a:p>
            <a:r>
              <a:rPr lang="de-CH">
                <a:latin typeface="Helvetica" charset="0"/>
              </a:rPr>
              <a:t>ESE 11.</a:t>
            </a:r>
            <a:fld id="{10FBB3C5-FDC3-C14A-922E-5179EB12BB2A}" type="slidenum">
              <a:rPr lang="de-CH">
                <a:latin typeface="Helvetica" charset="0"/>
              </a:rPr>
              <a:pPr/>
              <a:t>32</a:t>
            </a:fld>
            <a:endParaRPr lang="de-CH" sz="1400">
              <a:solidFill>
                <a:srgbClr val="7E7E7E"/>
              </a:solidFill>
              <a:latin typeface="Times" charset="0"/>
            </a:endParaRPr>
          </a:p>
        </p:txBody>
      </p:sp>
      <p:sp>
        <p:nvSpPr>
          <p:cNvPr id="73733" name="Rectangle 2"/>
          <p:cNvSpPr>
            <a:spLocks noGrp="1" noChangeArrowheads="1"/>
          </p:cNvSpPr>
          <p:nvPr>
            <p:ph type="title"/>
          </p:nvPr>
        </p:nvSpPr>
        <p:spPr/>
        <p:txBody>
          <a:bodyPr/>
          <a:lstStyle/>
          <a:p>
            <a:r>
              <a:rPr lang="en-US"/>
              <a:t>Sample Review Checklists (IV)</a:t>
            </a:r>
          </a:p>
        </p:txBody>
      </p:sp>
      <p:sp>
        <p:nvSpPr>
          <p:cNvPr id="73734" name="Rectangle 3"/>
          <p:cNvSpPr>
            <a:spLocks noGrp="1" noChangeArrowheads="1"/>
          </p:cNvSpPr>
          <p:nvPr>
            <p:ph type="body" idx="1"/>
          </p:nvPr>
        </p:nvSpPr>
        <p:spPr/>
        <p:txBody>
          <a:bodyPr/>
          <a:lstStyle/>
          <a:p>
            <a:pPr marL="533400" indent="-533400">
              <a:buFont typeface="Helvetica CE" pitchFamily="-105" charset="0"/>
              <a:buNone/>
            </a:pPr>
            <a:r>
              <a:rPr lang="en-US" sz="2000" b="1" i="1"/>
              <a:t>Code</a:t>
            </a:r>
            <a:endParaRPr lang="en-US" sz="2000"/>
          </a:p>
          <a:p>
            <a:pPr marL="533400" indent="-533400">
              <a:buFontTx/>
              <a:buAutoNum type="arabicPeriod"/>
            </a:pPr>
            <a:r>
              <a:rPr lang="en-US" sz="2000"/>
              <a:t>Does the code reflect the design documentation?</a:t>
            </a:r>
          </a:p>
          <a:p>
            <a:pPr marL="533400" indent="-533400">
              <a:buFontTx/>
              <a:buAutoNum type="arabicPeriod"/>
            </a:pPr>
            <a:r>
              <a:rPr lang="en-US" sz="2000"/>
              <a:t>Has proper use of language conventions been made?</a:t>
            </a:r>
          </a:p>
          <a:p>
            <a:pPr marL="533400" indent="-533400">
              <a:buFontTx/>
              <a:buAutoNum type="arabicPeriod"/>
            </a:pPr>
            <a:r>
              <a:rPr lang="en-US" sz="2000"/>
              <a:t>Have coding standards been observed?</a:t>
            </a:r>
          </a:p>
          <a:p>
            <a:pPr marL="533400" indent="-533400">
              <a:buFontTx/>
              <a:buAutoNum type="arabicPeriod"/>
            </a:pPr>
            <a:r>
              <a:rPr lang="en-US" sz="2000"/>
              <a:t>Are there incorrect or ambiguous comments?</a:t>
            </a:r>
          </a:p>
          <a:p>
            <a:pPr marL="533400" indent="-533400">
              <a:buFontTx/>
              <a:buAutoNum type="arabicPeriod"/>
            </a:pPr>
            <a:endParaRPr lang="en-US" sz="2000"/>
          </a:p>
          <a:p>
            <a:pPr marL="533400" indent="-533400">
              <a:buFont typeface="Helvetica CE" pitchFamily="-105" charset="0"/>
              <a:buNone/>
            </a:pPr>
            <a:r>
              <a:rPr lang="en-US" sz="200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de-CH">
                <a:latin typeface="Helvetica" charset="0"/>
              </a:rPr>
              <a:t>© Oscar Nierstrasz</a:t>
            </a:r>
          </a:p>
        </p:txBody>
      </p:sp>
      <p:sp>
        <p:nvSpPr>
          <p:cNvPr id="75779" name="Footer Placeholder 4"/>
          <p:cNvSpPr>
            <a:spLocks noGrp="1"/>
          </p:cNvSpPr>
          <p:nvPr>
            <p:ph type="ftr" sz="quarter" idx="11"/>
          </p:nvPr>
        </p:nvSpPr>
        <p:spPr>
          <a:noFill/>
        </p:spPr>
        <p:txBody>
          <a:bodyPr/>
          <a:lstStyle/>
          <a:p>
            <a:r>
              <a:rPr lang="de-CH">
                <a:latin typeface="Helvetica" charset="0"/>
              </a:rPr>
              <a:t>ESE — Software Quality</a:t>
            </a:r>
          </a:p>
        </p:txBody>
      </p:sp>
      <p:sp>
        <p:nvSpPr>
          <p:cNvPr id="75780" name="Slide Number Placeholder 5"/>
          <p:cNvSpPr>
            <a:spLocks noGrp="1"/>
          </p:cNvSpPr>
          <p:nvPr>
            <p:ph type="sldNum" sz="quarter" idx="12"/>
          </p:nvPr>
        </p:nvSpPr>
        <p:spPr>
          <a:noFill/>
        </p:spPr>
        <p:txBody>
          <a:bodyPr/>
          <a:lstStyle/>
          <a:p>
            <a:r>
              <a:rPr lang="de-CH">
                <a:latin typeface="Helvetica" charset="0"/>
              </a:rPr>
              <a:t>ESE 11.</a:t>
            </a:r>
            <a:fld id="{414F76FF-9508-684C-800A-D4610D5E5910}" type="slidenum">
              <a:rPr lang="de-CH">
                <a:latin typeface="Helvetica" charset="0"/>
              </a:rPr>
              <a:pPr/>
              <a:t>33</a:t>
            </a:fld>
            <a:endParaRPr lang="de-CH" sz="1400">
              <a:solidFill>
                <a:srgbClr val="7E7E7E"/>
              </a:solidFill>
              <a:latin typeface="Times" charset="0"/>
            </a:endParaRPr>
          </a:p>
        </p:txBody>
      </p:sp>
      <p:sp>
        <p:nvSpPr>
          <p:cNvPr id="75781" name="Rectangle 2"/>
          <p:cNvSpPr>
            <a:spLocks noGrp="1" noChangeArrowheads="1"/>
          </p:cNvSpPr>
          <p:nvPr>
            <p:ph type="title"/>
          </p:nvPr>
        </p:nvSpPr>
        <p:spPr/>
        <p:txBody>
          <a:bodyPr/>
          <a:lstStyle/>
          <a:p>
            <a:r>
              <a:rPr lang="en-US"/>
              <a:t>Sample Review Checklists (V)</a:t>
            </a:r>
          </a:p>
        </p:txBody>
      </p:sp>
      <p:sp>
        <p:nvSpPr>
          <p:cNvPr id="75782" name="Rectangle 3"/>
          <p:cNvSpPr>
            <a:spLocks noGrp="1" noChangeArrowheads="1"/>
          </p:cNvSpPr>
          <p:nvPr>
            <p:ph type="body" idx="1"/>
          </p:nvPr>
        </p:nvSpPr>
        <p:spPr/>
        <p:txBody>
          <a:bodyPr/>
          <a:lstStyle/>
          <a:p>
            <a:pPr marL="533400" indent="-533400">
              <a:lnSpc>
                <a:spcPct val="90000"/>
              </a:lnSpc>
              <a:buFont typeface="Helvetica CE" pitchFamily="-105" charset="0"/>
              <a:buNone/>
            </a:pPr>
            <a:r>
              <a:rPr lang="en-US" sz="2000" b="1" i="1"/>
              <a:t>Testing</a:t>
            </a:r>
            <a:endParaRPr lang="en-US" sz="2000"/>
          </a:p>
          <a:p>
            <a:pPr marL="533400" indent="-533400">
              <a:lnSpc>
                <a:spcPct val="90000"/>
              </a:lnSpc>
              <a:buFont typeface="Times" charset="0"/>
              <a:buAutoNum type="arabicPeriod"/>
            </a:pPr>
            <a:r>
              <a:rPr lang="en-US" sz="2000"/>
              <a:t>Have test resources and tools been identified and acquired?</a:t>
            </a:r>
          </a:p>
          <a:p>
            <a:pPr marL="533400" indent="-533400">
              <a:lnSpc>
                <a:spcPct val="90000"/>
              </a:lnSpc>
              <a:buFont typeface="Times" charset="0"/>
              <a:buAutoNum type="arabicPeriod"/>
            </a:pPr>
            <a:r>
              <a:rPr lang="en-US" sz="2000"/>
              <a:t>Have both white and black box tests been specified?</a:t>
            </a:r>
          </a:p>
          <a:p>
            <a:pPr marL="533400" indent="-533400">
              <a:lnSpc>
                <a:spcPct val="90000"/>
              </a:lnSpc>
              <a:buFont typeface="Times" charset="0"/>
              <a:buAutoNum type="arabicPeriod"/>
            </a:pPr>
            <a:r>
              <a:rPr lang="en-US" sz="2000"/>
              <a:t>Have all the independent logic paths been tested?</a:t>
            </a:r>
          </a:p>
          <a:p>
            <a:pPr marL="533400" indent="-533400">
              <a:lnSpc>
                <a:spcPct val="90000"/>
              </a:lnSpc>
              <a:buFont typeface="Times" charset="0"/>
              <a:buAutoNum type="arabicPeriod"/>
            </a:pPr>
            <a:r>
              <a:rPr lang="en-US" sz="2000"/>
              <a:t>Have test cases been identified and listed with expected results?</a:t>
            </a:r>
          </a:p>
          <a:p>
            <a:pPr marL="533400" indent="-533400">
              <a:lnSpc>
                <a:spcPct val="90000"/>
              </a:lnSpc>
              <a:buFont typeface="Times" charset="0"/>
              <a:buAutoNum type="arabicPeriod"/>
            </a:pPr>
            <a:r>
              <a:rPr lang="en-US" sz="2000"/>
              <a:t>Are timing and performance to be tested?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de-CH">
                <a:latin typeface="Helvetica" charset="0"/>
              </a:rPr>
              <a:t>© Oscar Nierstrasz</a:t>
            </a:r>
          </a:p>
        </p:txBody>
      </p:sp>
      <p:sp>
        <p:nvSpPr>
          <p:cNvPr id="77827" name="Footer Placeholder 4"/>
          <p:cNvSpPr>
            <a:spLocks noGrp="1"/>
          </p:cNvSpPr>
          <p:nvPr>
            <p:ph type="ftr" sz="quarter" idx="11"/>
          </p:nvPr>
        </p:nvSpPr>
        <p:spPr>
          <a:noFill/>
        </p:spPr>
        <p:txBody>
          <a:bodyPr/>
          <a:lstStyle/>
          <a:p>
            <a:r>
              <a:rPr lang="de-CH">
                <a:latin typeface="Helvetica" charset="0"/>
              </a:rPr>
              <a:t>ESE — Software Quality</a:t>
            </a:r>
          </a:p>
        </p:txBody>
      </p:sp>
      <p:sp>
        <p:nvSpPr>
          <p:cNvPr id="77828" name="Slide Number Placeholder 5"/>
          <p:cNvSpPr>
            <a:spLocks noGrp="1"/>
          </p:cNvSpPr>
          <p:nvPr>
            <p:ph type="sldNum" sz="quarter" idx="12"/>
          </p:nvPr>
        </p:nvSpPr>
        <p:spPr>
          <a:noFill/>
        </p:spPr>
        <p:txBody>
          <a:bodyPr/>
          <a:lstStyle/>
          <a:p>
            <a:r>
              <a:rPr lang="de-CH">
                <a:latin typeface="Helvetica" charset="0"/>
              </a:rPr>
              <a:t>ESE 11.</a:t>
            </a:r>
            <a:fld id="{3B3CA493-BC7E-8749-8348-3CDEAE9598A0}" type="slidenum">
              <a:rPr lang="de-CH">
                <a:latin typeface="Helvetica" charset="0"/>
              </a:rPr>
              <a:pPr/>
              <a:t>34</a:t>
            </a:fld>
            <a:endParaRPr lang="de-CH" sz="1400">
              <a:solidFill>
                <a:srgbClr val="7E7E7E"/>
              </a:solidFill>
              <a:latin typeface="Times" charset="0"/>
            </a:endParaRPr>
          </a:p>
        </p:txBody>
      </p:sp>
      <p:sp>
        <p:nvSpPr>
          <p:cNvPr id="77829" name="Rectangle 2"/>
          <p:cNvSpPr>
            <a:spLocks noGrp="1" noChangeArrowheads="1"/>
          </p:cNvSpPr>
          <p:nvPr>
            <p:ph type="title"/>
          </p:nvPr>
        </p:nvSpPr>
        <p:spPr/>
        <p:txBody>
          <a:bodyPr/>
          <a:lstStyle/>
          <a:p>
            <a:r>
              <a:rPr lang="en-US"/>
              <a:t>Review Results</a:t>
            </a:r>
          </a:p>
        </p:txBody>
      </p:sp>
      <p:sp>
        <p:nvSpPr>
          <p:cNvPr id="77830" name="Rectangle 3"/>
          <p:cNvSpPr>
            <a:spLocks noGrp="1" noChangeArrowheads="1"/>
          </p:cNvSpPr>
          <p:nvPr>
            <p:ph type="body" idx="1"/>
          </p:nvPr>
        </p:nvSpPr>
        <p:spPr/>
        <p:txBody>
          <a:bodyPr/>
          <a:lstStyle/>
          <a:p>
            <a:pPr marL="342900" indent="-342900">
              <a:buFont typeface="Helvetica CE" pitchFamily="-105" charset="0"/>
              <a:buNone/>
            </a:pPr>
            <a:r>
              <a:rPr lang="en-US" sz="1800"/>
              <a:t>Comments made during the review should be </a:t>
            </a:r>
            <a:r>
              <a:rPr lang="en-US" sz="1800" i="1">
                <a:solidFill>
                  <a:srgbClr val="7F0101"/>
                </a:solidFill>
              </a:rPr>
              <a:t>classified</a:t>
            </a:r>
            <a:r>
              <a:rPr lang="en-US" sz="1800"/>
              <a:t>.</a:t>
            </a:r>
          </a:p>
          <a:p>
            <a:pPr marL="342900" indent="-342900"/>
            <a:r>
              <a:rPr lang="en-US" sz="1800" b="1" i="1"/>
              <a:t>No action.</a:t>
            </a:r>
            <a:endParaRPr lang="en-US" sz="1800"/>
          </a:p>
          <a:p>
            <a:pPr marL="742950" lvl="1" indent="-285750"/>
            <a:r>
              <a:rPr lang="en-US" sz="1600"/>
              <a:t>No change to the software or documentation is required.</a:t>
            </a:r>
          </a:p>
          <a:p>
            <a:pPr marL="342900" indent="-342900"/>
            <a:r>
              <a:rPr lang="en-US" sz="1800" b="1" i="1"/>
              <a:t>Refer for repair.</a:t>
            </a:r>
            <a:endParaRPr lang="en-US" sz="1800"/>
          </a:p>
          <a:p>
            <a:pPr marL="742950" lvl="1" indent="-285750"/>
            <a:r>
              <a:rPr lang="en-US" sz="1600"/>
              <a:t>Designer or programmer should correct an identified fault.</a:t>
            </a:r>
          </a:p>
          <a:p>
            <a:pPr marL="342900" indent="-342900"/>
            <a:r>
              <a:rPr lang="en-US" sz="1800" b="1" i="1"/>
              <a:t>Reconsider overall design.</a:t>
            </a:r>
            <a:endParaRPr lang="en-US" sz="1800"/>
          </a:p>
          <a:p>
            <a:pPr marL="742950" lvl="1" indent="-285750"/>
            <a:r>
              <a:rPr lang="en-US" sz="1600"/>
              <a:t>The problem identified in the review impacts other parts of the design.</a:t>
            </a:r>
          </a:p>
          <a:p>
            <a:pPr marL="742950" lvl="1" indent="-285750"/>
            <a:endParaRPr lang="en-US" sz="1600"/>
          </a:p>
        </p:txBody>
      </p:sp>
      <p:sp>
        <p:nvSpPr>
          <p:cNvPr id="77831" name="AutoShape 4"/>
          <p:cNvSpPr>
            <a:spLocks noChangeArrowheads="1"/>
          </p:cNvSpPr>
          <p:nvPr/>
        </p:nvSpPr>
        <p:spPr bwMode="auto">
          <a:xfrm>
            <a:off x="3352800" y="4953000"/>
            <a:ext cx="3276600" cy="12192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05" charset="0"/>
              <a:buNone/>
            </a:pPr>
            <a:r>
              <a:rPr lang="en-US" sz="1800" i="1">
                <a:solidFill>
                  <a:srgbClr val="7F0101"/>
                </a:solidFill>
              </a:rPr>
              <a:t>Requirements and specification errors may have to be referred to the client.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de-CH">
                <a:latin typeface="Helvetica" charset="0"/>
              </a:rPr>
              <a:t>© Oscar Nierstrasz</a:t>
            </a:r>
          </a:p>
        </p:txBody>
      </p:sp>
      <p:sp>
        <p:nvSpPr>
          <p:cNvPr id="79875" name="Footer Placeholder 4"/>
          <p:cNvSpPr>
            <a:spLocks noGrp="1"/>
          </p:cNvSpPr>
          <p:nvPr>
            <p:ph type="ftr" sz="quarter" idx="11"/>
          </p:nvPr>
        </p:nvSpPr>
        <p:spPr>
          <a:noFill/>
        </p:spPr>
        <p:txBody>
          <a:bodyPr/>
          <a:lstStyle/>
          <a:p>
            <a:r>
              <a:rPr lang="de-CH">
                <a:latin typeface="Helvetica" charset="0"/>
              </a:rPr>
              <a:t>ESE — Software Quality</a:t>
            </a:r>
          </a:p>
        </p:txBody>
      </p:sp>
      <p:sp>
        <p:nvSpPr>
          <p:cNvPr id="79876" name="Slide Number Placeholder 5"/>
          <p:cNvSpPr>
            <a:spLocks noGrp="1"/>
          </p:cNvSpPr>
          <p:nvPr>
            <p:ph type="sldNum" sz="quarter" idx="12"/>
          </p:nvPr>
        </p:nvSpPr>
        <p:spPr>
          <a:noFill/>
        </p:spPr>
        <p:txBody>
          <a:bodyPr/>
          <a:lstStyle/>
          <a:p>
            <a:r>
              <a:rPr lang="de-CH">
                <a:latin typeface="Helvetica" charset="0"/>
              </a:rPr>
              <a:t>ESE 11.</a:t>
            </a:r>
            <a:fld id="{A0C83796-51FA-194C-B0F8-DEBE4E5154AA}" type="slidenum">
              <a:rPr lang="de-CH">
                <a:latin typeface="Helvetica" charset="0"/>
              </a:rPr>
              <a:pPr/>
              <a:t>35</a:t>
            </a:fld>
            <a:endParaRPr lang="de-CH" sz="1400">
              <a:solidFill>
                <a:srgbClr val="7E7E7E"/>
              </a:solidFill>
              <a:latin typeface="Times" charset="0"/>
            </a:endParaRPr>
          </a:p>
        </p:txBody>
      </p:sp>
      <p:sp>
        <p:nvSpPr>
          <p:cNvPr id="7987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79878" name="Rectangle 3"/>
          <p:cNvSpPr>
            <a:spLocks noGrp="1" noChangeArrowheads="1"/>
          </p:cNvSpPr>
          <p:nvPr>
            <p:ph type="title"/>
          </p:nvPr>
        </p:nvSpPr>
        <p:spPr/>
        <p:txBody>
          <a:bodyPr/>
          <a:lstStyle/>
          <a:p>
            <a:r>
              <a:rPr lang="en-US"/>
              <a:t>Roadmap</a:t>
            </a:r>
          </a:p>
        </p:txBody>
      </p:sp>
      <p:pic>
        <p:nvPicPr>
          <p:cNvPr id="79879"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9880" name="Rectangle 5"/>
          <p:cNvSpPr>
            <a:spLocks noGrp="1" noChangeArrowheads="1"/>
          </p:cNvSpPr>
          <p:nvPr>
            <p:ph type="body" idx="1"/>
          </p:nvPr>
        </p:nvSpPr>
        <p:spPr/>
        <p:txBody>
          <a:bodyPr/>
          <a:lstStyle/>
          <a:p>
            <a:r>
              <a:rPr lang="en-US"/>
              <a:t>What is quality?</a:t>
            </a:r>
          </a:p>
          <a:p>
            <a:r>
              <a:rPr lang="en-US"/>
              <a:t>Quality Attributes</a:t>
            </a:r>
          </a:p>
          <a:p>
            <a:r>
              <a:rPr lang="en-US"/>
              <a:t>Quality Assurance: Planning and Reviewing</a:t>
            </a:r>
          </a:p>
          <a:p>
            <a:r>
              <a:rPr lang="en-US" b="1"/>
              <a:t>Quality System and Standards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de-CH">
                <a:latin typeface="Helvetica" charset="0"/>
              </a:rPr>
              <a:t>© Oscar Nierstrasz</a:t>
            </a:r>
          </a:p>
        </p:txBody>
      </p:sp>
      <p:sp>
        <p:nvSpPr>
          <p:cNvPr id="81923" name="Footer Placeholder 4"/>
          <p:cNvSpPr>
            <a:spLocks noGrp="1"/>
          </p:cNvSpPr>
          <p:nvPr>
            <p:ph type="ftr" sz="quarter" idx="11"/>
          </p:nvPr>
        </p:nvSpPr>
        <p:spPr>
          <a:noFill/>
        </p:spPr>
        <p:txBody>
          <a:bodyPr/>
          <a:lstStyle/>
          <a:p>
            <a:r>
              <a:rPr lang="de-CH">
                <a:latin typeface="Helvetica" charset="0"/>
              </a:rPr>
              <a:t>ESE — Software Quality</a:t>
            </a:r>
          </a:p>
        </p:txBody>
      </p:sp>
      <p:sp>
        <p:nvSpPr>
          <p:cNvPr id="81924" name="Slide Number Placeholder 5"/>
          <p:cNvSpPr>
            <a:spLocks noGrp="1"/>
          </p:cNvSpPr>
          <p:nvPr>
            <p:ph type="sldNum" sz="quarter" idx="12"/>
          </p:nvPr>
        </p:nvSpPr>
        <p:spPr>
          <a:noFill/>
        </p:spPr>
        <p:txBody>
          <a:bodyPr/>
          <a:lstStyle/>
          <a:p>
            <a:r>
              <a:rPr lang="de-CH">
                <a:latin typeface="Helvetica" charset="0"/>
              </a:rPr>
              <a:t>ESE 11.</a:t>
            </a:r>
            <a:fld id="{62874BBC-7CAF-6349-B5F0-FD946AC3739E}" type="slidenum">
              <a:rPr lang="de-CH">
                <a:latin typeface="Helvetica" charset="0"/>
              </a:rPr>
              <a:pPr/>
              <a:t>36</a:t>
            </a:fld>
            <a:endParaRPr lang="de-CH" sz="1400">
              <a:solidFill>
                <a:srgbClr val="7E7E7E"/>
              </a:solidFill>
              <a:latin typeface="Times" charset="0"/>
            </a:endParaRPr>
          </a:p>
        </p:txBody>
      </p:sp>
      <p:sp>
        <p:nvSpPr>
          <p:cNvPr id="81925" name="Rectangle 2"/>
          <p:cNvSpPr>
            <a:spLocks noGrp="1" noChangeArrowheads="1"/>
          </p:cNvSpPr>
          <p:nvPr>
            <p:ph type="title"/>
          </p:nvPr>
        </p:nvSpPr>
        <p:spPr/>
        <p:txBody>
          <a:bodyPr/>
          <a:lstStyle/>
          <a:p>
            <a:r>
              <a:rPr lang="en-US"/>
              <a:t>Product and Process Standards</a:t>
            </a:r>
          </a:p>
        </p:txBody>
      </p:sp>
      <p:sp>
        <p:nvSpPr>
          <p:cNvPr id="81926" name="Rectangle 3"/>
          <p:cNvSpPr>
            <a:spLocks noGrp="1" noChangeArrowheads="1"/>
          </p:cNvSpPr>
          <p:nvPr>
            <p:ph type="body" idx="1"/>
          </p:nvPr>
        </p:nvSpPr>
        <p:spPr>
          <a:xfrm>
            <a:off x="539750" y="1654175"/>
            <a:ext cx="8061325" cy="1089025"/>
          </a:xfrm>
        </p:spPr>
        <p:txBody>
          <a:bodyPr/>
          <a:lstStyle/>
          <a:p>
            <a:pPr marL="0" indent="0">
              <a:lnSpc>
                <a:spcPct val="90000"/>
              </a:lnSpc>
              <a:buFont typeface="Helvetica CE" pitchFamily="-105" charset="0"/>
              <a:buNone/>
            </a:pPr>
            <a:r>
              <a:rPr lang="en-US" sz="2000" u="sng"/>
              <a:t>Product standards</a:t>
            </a:r>
            <a:r>
              <a:rPr lang="en-US" sz="2000"/>
              <a:t> define </a:t>
            </a:r>
            <a:r>
              <a:rPr lang="en-US" sz="2000" i="1">
                <a:solidFill>
                  <a:srgbClr val="7F0101"/>
                </a:solidFill>
              </a:rPr>
              <a:t>characteristics that all components should exhibit</a:t>
            </a:r>
            <a:r>
              <a:rPr lang="en-US" sz="2000" i="1"/>
              <a:t>.</a:t>
            </a:r>
            <a:endParaRPr lang="en-US" sz="2000"/>
          </a:p>
          <a:p>
            <a:pPr marL="0" indent="0">
              <a:lnSpc>
                <a:spcPct val="90000"/>
              </a:lnSpc>
              <a:buFont typeface="Helvetica CE" pitchFamily="-105" charset="0"/>
              <a:buNone/>
            </a:pPr>
            <a:r>
              <a:rPr lang="en-US" sz="2000" u="sng"/>
              <a:t>Process standards</a:t>
            </a:r>
            <a:r>
              <a:rPr lang="en-US" sz="2000"/>
              <a:t> define </a:t>
            </a:r>
            <a:r>
              <a:rPr lang="en-US" sz="2000" i="1">
                <a:solidFill>
                  <a:srgbClr val="7F0101"/>
                </a:solidFill>
              </a:rPr>
              <a:t>how the software process should be enacted</a:t>
            </a:r>
            <a:r>
              <a:rPr lang="en-US" sz="2000"/>
              <a:t>.</a:t>
            </a:r>
          </a:p>
        </p:txBody>
      </p:sp>
      <p:graphicFrame>
        <p:nvGraphicFramePr>
          <p:cNvPr id="617562" name="Group 90"/>
          <p:cNvGraphicFramePr>
            <a:graphicFrameLocks noGrp="1"/>
          </p:cNvGraphicFramePr>
          <p:nvPr/>
        </p:nvGraphicFramePr>
        <p:xfrm>
          <a:off x="990600" y="3124200"/>
          <a:ext cx="6705600" cy="2261616"/>
        </p:xfrm>
        <a:graphic>
          <a:graphicData uri="http://schemas.openxmlformats.org/drawingml/2006/table">
            <a:tbl>
              <a:tblPr/>
              <a:tblGrid>
                <a:gridCol w="3001963"/>
                <a:gridCol w="503237"/>
                <a:gridCol w="3200400"/>
              </a:tblGrid>
              <a:tr h="1920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1" i="1" u="none" strike="noStrike" cap="none" normalizeH="0" baseline="0">
                          <a:ln>
                            <a:noFill/>
                          </a:ln>
                          <a:solidFill>
                            <a:srgbClr val="0A017F"/>
                          </a:solidFill>
                          <a:effectLst/>
                          <a:latin typeface="Helvetica" pitchFamily="-105" charset="0"/>
                        </a:rPr>
                        <a:t>Product standards</a:t>
                      </a:r>
                    </a:p>
                  </a:txBody>
                  <a:tcPr anchor="ctr" horzOverflow="overflow">
                    <a:lnL cap="flat">
                      <a:noFill/>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1" i="1" u="none" strike="noStrike" cap="none" normalizeH="0" baseline="0">
                        <a:ln>
                          <a:noFill/>
                        </a:ln>
                        <a:solidFill>
                          <a:srgbClr val="0A017F"/>
                        </a:solidFill>
                        <a:effectLst/>
                        <a:latin typeface="Helvetica" pitchFamily="-105"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1" i="1" u="none" strike="noStrike" cap="none" normalizeH="0" baseline="0">
                          <a:ln>
                            <a:noFill/>
                          </a:ln>
                          <a:solidFill>
                            <a:srgbClr val="0A017F"/>
                          </a:solidFill>
                          <a:effectLst/>
                          <a:latin typeface="Helvetica" pitchFamily="-105" charset="0"/>
                        </a:rPr>
                        <a:t>Process standards</a:t>
                      </a:r>
                    </a:p>
                  </a:txBody>
                  <a:tcPr anchor="ctr" horzOverflow="overflow">
                    <a:lnL>
                      <a:noFill/>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Design review form</a:t>
                      </a:r>
                    </a:p>
                  </a:txBody>
                  <a:tcPr horzOverflow="overflow">
                    <a:lnL cap="flat">
                      <a:noFill/>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Design review conduct</a:t>
                      </a:r>
                    </a:p>
                  </a:txBody>
                  <a:tcPr horzOverflow="overflow">
                    <a:lnL>
                      <a:noFill/>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Document naming standards</a:t>
                      </a:r>
                    </a:p>
                  </a:txBody>
                  <a:tcPr horzOverflow="overflow">
                    <a:lnL cap="flat">
                      <a:noFill/>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Submission of documents</a:t>
                      </a:r>
                    </a:p>
                  </a:txBody>
                  <a:tcPr horzOverflow="overflow">
                    <a:lnL>
                      <a:noFill/>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Procedure header format</a:t>
                      </a:r>
                    </a:p>
                  </a:txBody>
                  <a:tcPr horzOverflow="overflow">
                    <a:lnL cap="flat">
                      <a:noFill/>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Version release process</a:t>
                      </a:r>
                    </a:p>
                  </a:txBody>
                  <a:tcPr horzOverflow="overflow">
                    <a:lnL>
                      <a:noFill/>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Java conventions</a:t>
                      </a:r>
                    </a:p>
                  </a:txBody>
                  <a:tcPr horzOverflow="overflow">
                    <a:lnL cap="flat">
                      <a:noFill/>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Project plan approval process</a:t>
                      </a:r>
                    </a:p>
                  </a:txBody>
                  <a:tcPr horzOverflow="overflow">
                    <a:lnL>
                      <a:noFill/>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Project plan format</a:t>
                      </a:r>
                    </a:p>
                  </a:txBody>
                  <a:tcPr horzOverflow="overflow">
                    <a:lnL cap="flat">
                      <a:noFill/>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Change control process</a:t>
                      </a:r>
                    </a:p>
                  </a:txBody>
                  <a:tcPr horzOverflow="overflow">
                    <a:lnL>
                      <a:noFill/>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920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Change request form</a:t>
                      </a:r>
                    </a:p>
                  </a:txBody>
                  <a:tcPr horzOverflow="overflow">
                    <a:lnL cap="flat">
                      <a:noFill/>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600" b="0" i="0" u="none" strike="noStrike" cap="none" normalizeH="0" baseline="0">
                        <a:ln>
                          <a:noFill/>
                        </a:ln>
                        <a:solidFill>
                          <a:srgbClr val="0A017F"/>
                        </a:solidFill>
                        <a:effectLst/>
                        <a:latin typeface="Helvetica" pitchFamily="-105"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600" b="0" i="0" u="none" strike="noStrike" cap="none" normalizeH="0" baseline="0">
                          <a:ln>
                            <a:noFill/>
                          </a:ln>
                          <a:solidFill>
                            <a:srgbClr val="0A017F"/>
                          </a:solidFill>
                          <a:effectLst/>
                          <a:latin typeface="Helvetica" pitchFamily="-105" charset="0"/>
                        </a:rPr>
                        <a:t>Test recording process</a:t>
                      </a:r>
                    </a:p>
                  </a:txBody>
                  <a:tcPr horzOverflow="overflow">
                    <a:lnL>
                      <a:noFill/>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de-CH">
                <a:latin typeface="Helvetica" charset="0"/>
              </a:rPr>
              <a:t>© Oscar Nierstrasz</a:t>
            </a:r>
          </a:p>
        </p:txBody>
      </p:sp>
      <p:sp>
        <p:nvSpPr>
          <p:cNvPr id="83971" name="Footer Placeholder 4"/>
          <p:cNvSpPr>
            <a:spLocks noGrp="1"/>
          </p:cNvSpPr>
          <p:nvPr>
            <p:ph type="ftr" sz="quarter" idx="11"/>
          </p:nvPr>
        </p:nvSpPr>
        <p:spPr>
          <a:noFill/>
        </p:spPr>
        <p:txBody>
          <a:bodyPr/>
          <a:lstStyle/>
          <a:p>
            <a:r>
              <a:rPr lang="de-CH">
                <a:latin typeface="Helvetica" charset="0"/>
              </a:rPr>
              <a:t>ESE — Software Quality</a:t>
            </a:r>
          </a:p>
        </p:txBody>
      </p:sp>
      <p:sp>
        <p:nvSpPr>
          <p:cNvPr id="83972" name="Slide Number Placeholder 5"/>
          <p:cNvSpPr>
            <a:spLocks noGrp="1"/>
          </p:cNvSpPr>
          <p:nvPr>
            <p:ph type="sldNum" sz="quarter" idx="12"/>
          </p:nvPr>
        </p:nvSpPr>
        <p:spPr>
          <a:noFill/>
        </p:spPr>
        <p:txBody>
          <a:bodyPr/>
          <a:lstStyle/>
          <a:p>
            <a:r>
              <a:rPr lang="de-CH">
                <a:latin typeface="Helvetica" charset="0"/>
              </a:rPr>
              <a:t>ESE 11.</a:t>
            </a:r>
            <a:fld id="{82AB5078-B5FB-1C46-A7E2-7DAA688E7ED7}" type="slidenum">
              <a:rPr lang="de-CH">
                <a:latin typeface="Helvetica" charset="0"/>
              </a:rPr>
              <a:pPr/>
              <a:t>37</a:t>
            </a:fld>
            <a:endParaRPr lang="de-CH" sz="1400">
              <a:solidFill>
                <a:srgbClr val="7E7E7E"/>
              </a:solidFill>
              <a:latin typeface="Times" charset="0"/>
            </a:endParaRPr>
          </a:p>
        </p:txBody>
      </p:sp>
      <p:sp>
        <p:nvSpPr>
          <p:cNvPr id="83973" name="Rectangle 2"/>
          <p:cNvSpPr>
            <a:spLocks noGrp="1" noChangeArrowheads="1"/>
          </p:cNvSpPr>
          <p:nvPr>
            <p:ph type="title"/>
          </p:nvPr>
        </p:nvSpPr>
        <p:spPr/>
        <p:txBody>
          <a:bodyPr/>
          <a:lstStyle/>
          <a:p>
            <a:r>
              <a:rPr lang="en-US"/>
              <a:t>Potential Problems with Standards</a:t>
            </a:r>
          </a:p>
        </p:txBody>
      </p:sp>
      <p:sp>
        <p:nvSpPr>
          <p:cNvPr id="83974" name="Rectangle 3"/>
          <p:cNvSpPr>
            <a:spLocks noGrp="1" noChangeArrowheads="1"/>
          </p:cNvSpPr>
          <p:nvPr>
            <p:ph type="body" idx="1"/>
          </p:nvPr>
        </p:nvSpPr>
        <p:spPr/>
        <p:txBody>
          <a:bodyPr/>
          <a:lstStyle/>
          <a:p>
            <a:r>
              <a:rPr lang="en-US"/>
              <a:t>Not always seen as </a:t>
            </a:r>
            <a:r>
              <a:rPr lang="en-US" i="1">
                <a:solidFill>
                  <a:srgbClr val="7F0101"/>
                </a:solidFill>
              </a:rPr>
              <a:t>relevant and up-to-date</a:t>
            </a:r>
            <a:r>
              <a:rPr lang="en-US"/>
              <a:t> by software engineers</a:t>
            </a:r>
          </a:p>
          <a:p>
            <a:r>
              <a:rPr lang="en-US"/>
              <a:t>May involve too much </a:t>
            </a:r>
            <a:r>
              <a:rPr lang="en-US" i="1">
                <a:solidFill>
                  <a:srgbClr val="7F0101"/>
                </a:solidFill>
              </a:rPr>
              <a:t>bureaucratic form filling</a:t>
            </a:r>
          </a:p>
          <a:p>
            <a:r>
              <a:rPr lang="en-US"/>
              <a:t>May require </a:t>
            </a:r>
            <a:r>
              <a:rPr lang="en-US" i="1">
                <a:solidFill>
                  <a:srgbClr val="7F0101"/>
                </a:solidFill>
              </a:rPr>
              <a:t>tedious manual work</a:t>
            </a:r>
            <a:r>
              <a:rPr lang="en-US"/>
              <a:t> if unsupported by software tools</a:t>
            </a:r>
          </a:p>
          <a:p>
            <a:pPr lvl="1"/>
            <a:r>
              <a:rPr lang="en-US" i="1">
                <a:solidFill>
                  <a:srgbClr val="7F0101"/>
                </a:solidFill>
              </a:rPr>
              <a:t>Limit overhead to effectively apply standards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r>
              <a:rPr lang="de-CH">
                <a:latin typeface="Helvetica" charset="0"/>
              </a:rPr>
              <a:t>© Oscar Nierstrasz</a:t>
            </a:r>
          </a:p>
        </p:txBody>
      </p:sp>
      <p:sp>
        <p:nvSpPr>
          <p:cNvPr id="86019" name="Footer Placeholder 4"/>
          <p:cNvSpPr>
            <a:spLocks noGrp="1"/>
          </p:cNvSpPr>
          <p:nvPr>
            <p:ph type="ftr" sz="quarter" idx="11"/>
          </p:nvPr>
        </p:nvSpPr>
        <p:spPr>
          <a:noFill/>
        </p:spPr>
        <p:txBody>
          <a:bodyPr/>
          <a:lstStyle/>
          <a:p>
            <a:r>
              <a:rPr lang="de-CH">
                <a:latin typeface="Helvetica" charset="0"/>
              </a:rPr>
              <a:t>ESE — Software Quality</a:t>
            </a:r>
          </a:p>
        </p:txBody>
      </p:sp>
      <p:sp>
        <p:nvSpPr>
          <p:cNvPr id="86020" name="Slide Number Placeholder 5"/>
          <p:cNvSpPr>
            <a:spLocks noGrp="1"/>
          </p:cNvSpPr>
          <p:nvPr>
            <p:ph type="sldNum" sz="quarter" idx="12"/>
          </p:nvPr>
        </p:nvSpPr>
        <p:spPr>
          <a:noFill/>
        </p:spPr>
        <p:txBody>
          <a:bodyPr/>
          <a:lstStyle/>
          <a:p>
            <a:r>
              <a:rPr lang="de-CH">
                <a:latin typeface="Helvetica" charset="0"/>
              </a:rPr>
              <a:t>ESE 11.</a:t>
            </a:r>
            <a:fld id="{ED6E8BB5-81B6-B741-A85C-92936508E5FC}" type="slidenum">
              <a:rPr lang="de-CH">
                <a:latin typeface="Helvetica" charset="0"/>
              </a:rPr>
              <a:pPr/>
              <a:t>38</a:t>
            </a:fld>
            <a:endParaRPr lang="de-CH" sz="1400">
              <a:solidFill>
                <a:srgbClr val="7E7E7E"/>
              </a:solidFill>
              <a:latin typeface="Times" charset="0"/>
            </a:endParaRPr>
          </a:p>
        </p:txBody>
      </p:sp>
      <p:sp>
        <p:nvSpPr>
          <p:cNvPr id="86021" name="Rectangle 2"/>
          <p:cNvSpPr>
            <a:spLocks noGrp="1" noChangeArrowheads="1"/>
          </p:cNvSpPr>
          <p:nvPr>
            <p:ph type="title"/>
          </p:nvPr>
        </p:nvSpPr>
        <p:spPr/>
        <p:txBody>
          <a:bodyPr/>
          <a:lstStyle/>
          <a:p>
            <a:r>
              <a:rPr lang="en-US"/>
              <a:t>Sample Java Code Conventions</a:t>
            </a:r>
          </a:p>
        </p:txBody>
      </p:sp>
      <p:sp>
        <p:nvSpPr>
          <p:cNvPr id="86022" name="Rectangle 3"/>
          <p:cNvSpPr>
            <a:spLocks noGrp="1" noChangeArrowheads="1"/>
          </p:cNvSpPr>
          <p:nvPr>
            <p:ph type="body" idx="1"/>
          </p:nvPr>
        </p:nvSpPr>
        <p:spPr/>
        <p:txBody>
          <a:bodyPr/>
          <a:lstStyle/>
          <a:p>
            <a:pPr marL="342900" indent="-342900">
              <a:buFont typeface="Helvetica CE" pitchFamily="-105" charset="0"/>
              <a:buNone/>
            </a:pPr>
            <a:r>
              <a:rPr lang="en-US" sz="1800" b="1" i="1"/>
              <a:t>4.2 Wrapping Lines</a:t>
            </a:r>
            <a:endParaRPr lang="en-US" sz="1800"/>
          </a:p>
          <a:p>
            <a:pPr marL="342900" indent="-342900">
              <a:buFont typeface="Helvetica CE" pitchFamily="-105" charset="0"/>
              <a:buNone/>
            </a:pPr>
            <a:r>
              <a:rPr lang="en-US" sz="1800"/>
              <a:t>When an expression will not fit on a single line, break it according to these general principles:</a:t>
            </a:r>
          </a:p>
          <a:p>
            <a:pPr marL="342900" indent="-342900"/>
            <a:r>
              <a:rPr lang="en-US" sz="1800"/>
              <a:t>Break after a comma.</a:t>
            </a:r>
          </a:p>
          <a:p>
            <a:pPr marL="342900" indent="-342900"/>
            <a:r>
              <a:rPr lang="en-US" sz="1800"/>
              <a:t>Break before an operator.</a:t>
            </a:r>
          </a:p>
          <a:p>
            <a:pPr marL="342900" indent="-342900"/>
            <a:r>
              <a:rPr lang="en-US" sz="1800"/>
              <a:t>Prefer higher-level breaks to lower-level breaks.</a:t>
            </a:r>
          </a:p>
          <a:p>
            <a:pPr marL="342900" indent="-342900"/>
            <a:r>
              <a:rPr lang="en-US" sz="1800"/>
              <a:t>Align the new line with the beginning of the expression at the same level on the previous line.</a:t>
            </a:r>
          </a:p>
          <a:p>
            <a:pPr marL="342900" indent="-342900"/>
            <a:r>
              <a:rPr lang="en-US" sz="1800"/>
              <a:t>If the above rules lead to confusing code or to code that’s squished up against the right margin, just indent 8 spaces instead.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r>
              <a:rPr lang="de-CH">
                <a:latin typeface="Helvetica" charset="0"/>
              </a:rPr>
              <a:t>© Oscar Nierstrasz</a:t>
            </a:r>
          </a:p>
        </p:txBody>
      </p:sp>
      <p:sp>
        <p:nvSpPr>
          <p:cNvPr id="88067" name="Footer Placeholder 4"/>
          <p:cNvSpPr>
            <a:spLocks noGrp="1"/>
          </p:cNvSpPr>
          <p:nvPr>
            <p:ph type="ftr" sz="quarter" idx="11"/>
          </p:nvPr>
        </p:nvSpPr>
        <p:spPr>
          <a:noFill/>
        </p:spPr>
        <p:txBody>
          <a:bodyPr/>
          <a:lstStyle/>
          <a:p>
            <a:r>
              <a:rPr lang="de-CH">
                <a:latin typeface="Helvetica" charset="0"/>
              </a:rPr>
              <a:t>ESE — Software Quality</a:t>
            </a:r>
          </a:p>
        </p:txBody>
      </p:sp>
      <p:sp>
        <p:nvSpPr>
          <p:cNvPr id="88068" name="Slide Number Placeholder 5"/>
          <p:cNvSpPr>
            <a:spLocks noGrp="1"/>
          </p:cNvSpPr>
          <p:nvPr>
            <p:ph type="sldNum" sz="quarter" idx="12"/>
          </p:nvPr>
        </p:nvSpPr>
        <p:spPr>
          <a:noFill/>
        </p:spPr>
        <p:txBody>
          <a:bodyPr/>
          <a:lstStyle/>
          <a:p>
            <a:r>
              <a:rPr lang="de-CH">
                <a:latin typeface="Helvetica" charset="0"/>
              </a:rPr>
              <a:t>ESE 11.</a:t>
            </a:r>
            <a:fld id="{2E391A70-21B8-D248-B148-DCDCFDDF6D56}" type="slidenum">
              <a:rPr lang="de-CH">
                <a:latin typeface="Helvetica" charset="0"/>
              </a:rPr>
              <a:pPr/>
              <a:t>39</a:t>
            </a:fld>
            <a:endParaRPr lang="de-CH" sz="1400">
              <a:solidFill>
                <a:srgbClr val="7E7E7E"/>
              </a:solidFill>
              <a:latin typeface="Times" charset="0"/>
            </a:endParaRPr>
          </a:p>
        </p:txBody>
      </p:sp>
      <p:sp>
        <p:nvSpPr>
          <p:cNvPr id="88069" name="Rectangle 2"/>
          <p:cNvSpPr>
            <a:spLocks noGrp="1" noChangeArrowheads="1"/>
          </p:cNvSpPr>
          <p:nvPr>
            <p:ph type="title"/>
          </p:nvPr>
        </p:nvSpPr>
        <p:spPr/>
        <p:txBody>
          <a:bodyPr/>
          <a:lstStyle/>
          <a:p>
            <a:r>
              <a:rPr lang="en-US"/>
              <a:t>Sample Java Code Conventions ...</a:t>
            </a:r>
          </a:p>
        </p:txBody>
      </p:sp>
      <p:sp>
        <p:nvSpPr>
          <p:cNvPr id="88070"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b="1" i="1"/>
              <a:t>10.3 Constants</a:t>
            </a:r>
            <a:endParaRPr lang="en-US" sz="2000"/>
          </a:p>
          <a:p>
            <a:pPr marL="342900" indent="-342900">
              <a:lnSpc>
                <a:spcPct val="90000"/>
              </a:lnSpc>
              <a:buFont typeface="Helvetica CE" pitchFamily="-105" charset="0"/>
              <a:buNone/>
            </a:pPr>
            <a:r>
              <a:rPr lang="en-US" sz="2000"/>
              <a:t>Numerical constants (literals) should not be coded directly, except for</a:t>
            </a:r>
            <a:br>
              <a:rPr lang="en-US" sz="2000"/>
            </a:br>
            <a:r>
              <a:rPr lang="en-US" sz="2000"/>
              <a:t> -1, 0, and 1, which can appear in a for loop as counter values.</a:t>
            </a:r>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r>
              <a:rPr lang="en-US" sz="1600"/>
              <a:t>Source: http://java.sun.com/docs/codeconv/CodeConventions.pdf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de-CH">
                <a:latin typeface="Helvetica" charset="0"/>
              </a:rPr>
              <a:t>© Oscar Nierstrasz</a:t>
            </a:r>
          </a:p>
        </p:txBody>
      </p:sp>
      <p:sp>
        <p:nvSpPr>
          <p:cNvPr id="16387" name="Footer Placeholder 4"/>
          <p:cNvSpPr>
            <a:spLocks noGrp="1"/>
          </p:cNvSpPr>
          <p:nvPr>
            <p:ph type="ftr" sz="quarter" idx="11"/>
          </p:nvPr>
        </p:nvSpPr>
        <p:spPr>
          <a:noFill/>
        </p:spPr>
        <p:txBody>
          <a:bodyPr/>
          <a:lstStyle/>
          <a:p>
            <a:r>
              <a:rPr lang="de-CH">
                <a:latin typeface="Helvetica" charset="0"/>
              </a:rPr>
              <a:t>ESE — Software Quality</a:t>
            </a:r>
          </a:p>
        </p:txBody>
      </p:sp>
      <p:sp>
        <p:nvSpPr>
          <p:cNvPr id="16388" name="Slide Number Placeholder 5"/>
          <p:cNvSpPr>
            <a:spLocks noGrp="1"/>
          </p:cNvSpPr>
          <p:nvPr>
            <p:ph type="sldNum" sz="quarter" idx="12"/>
          </p:nvPr>
        </p:nvSpPr>
        <p:spPr>
          <a:noFill/>
        </p:spPr>
        <p:txBody>
          <a:bodyPr/>
          <a:lstStyle/>
          <a:p>
            <a:r>
              <a:rPr lang="de-CH">
                <a:latin typeface="Helvetica" charset="0"/>
              </a:rPr>
              <a:t>ESE 11.</a:t>
            </a:r>
            <a:fld id="{33DFCC45-759C-4E4D-8637-4652D344CC7F}" type="slidenum">
              <a:rPr lang="de-CH">
                <a:latin typeface="Helvetica" charset="0"/>
              </a:rPr>
              <a:pPr/>
              <a:t>4</a:t>
            </a:fld>
            <a:endParaRPr lang="de-CH" sz="1400">
              <a:solidFill>
                <a:srgbClr val="7E7E7E"/>
              </a:solidFill>
              <a:latin typeface="Times" charset="0"/>
            </a:endParaRPr>
          </a:p>
        </p:txBody>
      </p:sp>
      <p:sp>
        <p:nvSpPr>
          <p:cNvPr id="1638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6390" name="Rectangle 3"/>
          <p:cNvSpPr>
            <a:spLocks noGrp="1" noChangeArrowheads="1"/>
          </p:cNvSpPr>
          <p:nvPr>
            <p:ph type="title"/>
          </p:nvPr>
        </p:nvSpPr>
        <p:spPr/>
        <p:txBody>
          <a:bodyPr/>
          <a:lstStyle/>
          <a:p>
            <a:r>
              <a:rPr lang="en-US"/>
              <a:t>Roadmap</a:t>
            </a:r>
          </a:p>
        </p:txBody>
      </p:sp>
      <p:pic>
        <p:nvPicPr>
          <p:cNvPr id="16391"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2" name="Rectangle 5"/>
          <p:cNvSpPr>
            <a:spLocks noGrp="1" noChangeArrowheads="1"/>
          </p:cNvSpPr>
          <p:nvPr>
            <p:ph type="body" idx="1"/>
          </p:nvPr>
        </p:nvSpPr>
        <p:spPr/>
        <p:txBody>
          <a:bodyPr/>
          <a:lstStyle/>
          <a:p>
            <a:r>
              <a:rPr lang="en-US" b="1"/>
              <a:t>What is quality?</a:t>
            </a:r>
          </a:p>
          <a:p>
            <a:r>
              <a:rPr lang="en-US"/>
              <a:t>Quality Attributes</a:t>
            </a:r>
          </a:p>
          <a:p>
            <a:r>
              <a:rPr lang="en-US"/>
              <a:t>Quality Assurance: Planning and Reviewing</a:t>
            </a:r>
          </a:p>
          <a:p>
            <a:r>
              <a:rPr lang="en-US"/>
              <a:t>Quality System and Standards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Date Placeholder 2"/>
          <p:cNvSpPr>
            <a:spLocks noGrp="1"/>
          </p:cNvSpPr>
          <p:nvPr>
            <p:ph type="dt" sz="quarter" idx="10"/>
          </p:nvPr>
        </p:nvSpPr>
        <p:spPr>
          <a:noFill/>
        </p:spPr>
        <p:txBody>
          <a:bodyPr/>
          <a:lstStyle/>
          <a:p>
            <a:r>
              <a:rPr lang="de-CH">
                <a:latin typeface="Helvetica" charset="0"/>
              </a:rPr>
              <a:t>© Oscar Nierstrasz</a:t>
            </a:r>
          </a:p>
        </p:txBody>
      </p:sp>
      <p:sp>
        <p:nvSpPr>
          <p:cNvPr id="90115" name="Footer Placeholder 3"/>
          <p:cNvSpPr>
            <a:spLocks noGrp="1"/>
          </p:cNvSpPr>
          <p:nvPr>
            <p:ph type="ftr" sz="quarter" idx="11"/>
          </p:nvPr>
        </p:nvSpPr>
        <p:spPr>
          <a:noFill/>
        </p:spPr>
        <p:txBody>
          <a:bodyPr/>
          <a:lstStyle/>
          <a:p>
            <a:r>
              <a:rPr lang="de-CH">
                <a:latin typeface="Helvetica" charset="0"/>
              </a:rPr>
              <a:t>ESE — Software Quality</a:t>
            </a:r>
          </a:p>
        </p:txBody>
      </p:sp>
      <p:sp>
        <p:nvSpPr>
          <p:cNvPr id="90116" name="Slide Number Placeholder 4"/>
          <p:cNvSpPr>
            <a:spLocks noGrp="1"/>
          </p:cNvSpPr>
          <p:nvPr>
            <p:ph type="sldNum" sz="quarter" idx="12"/>
          </p:nvPr>
        </p:nvSpPr>
        <p:spPr>
          <a:noFill/>
        </p:spPr>
        <p:txBody>
          <a:bodyPr/>
          <a:lstStyle/>
          <a:p>
            <a:r>
              <a:rPr lang="de-CH">
                <a:latin typeface="Helvetica" charset="0"/>
              </a:rPr>
              <a:t>ESE 11.</a:t>
            </a:r>
            <a:fld id="{C98C3742-3183-CE4D-B14E-7F4FA06AA51F}" type="slidenum">
              <a:rPr lang="de-CH">
                <a:latin typeface="Helvetica" charset="0"/>
              </a:rPr>
              <a:pPr/>
              <a:t>40</a:t>
            </a:fld>
            <a:endParaRPr lang="de-CH" sz="1400">
              <a:solidFill>
                <a:srgbClr val="7E7E7E"/>
              </a:solidFill>
              <a:latin typeface="Times" charset="0"/>
            </a:endParaRPr>
          </a:p>
        </p:txBody>
      </p:sp>
      <p:sp>
        <p:nvSpPr>
          <p:cNvPr id="90117" name="Rectangle 2"/>
          <p:cNvSpPr>
            <a:spLocks noGrp="1" noChangeArrowheads="1"/>
          </p:cNvSpPr>
          <p:nvPr>
            <p:ph type="title"/>
          </p:nvPr>
        </p:nvSpPr>
        <p:spPr/>
        <p:txBody>
          <a:bodyPr/>
          <a:lstStyle/>
          <a:p>
            <a:r>
              <a:rPr lang="en-US"/>
              <a:t>Quality System</a:t>
            </a:r>
          </a:p>
        </p:txBody>
      </p:sp>
      <p:sp>
        <p:nvSpPr>
          <p:cNvPr id="90118" name="Rectangle 3"/>
          <p:cNvSpPr>
            <a:spLocks noGrp="1" noChangeArrowheads="1"/>
          </p:cNvSpPr>
          <p:nvPr>
            <p:ph type="body" idx="4294967295"/>
          </p:nvPr>
        </p:nvSpPr>
        <p:spPr>
          <a:xfrm>
            <a:off x="685800" y="1600200"/>
            <a:ext cx="7772400" cy="762000"/>
          </a:xfrm>
        </p:spPr>
        <p:txBody>
          <a:bodyPr/>
          <a:lstStyle/>
          <a:p>
            <a:pPr marL="0" indent="0">
              <a:lnSpc>
                <a:spcPct val="90000"/>
              </a:lnSpc>
              <a:buFont typeface="Helvetica CE" pitchFamily="-105" charset="0"/>
              <a:buNone/>
            </a:pPr>
            <a:r>
              <a:rPr lang="en-US" sz="1800"/>
              <a:t>A </a:t>
            </a:r>
            <a:r>
              <a:rPr lang="en-US" sz="1800" u="sng"/>
              <a:t>Quality Plan</a:t>
            </a:r>
            <a:r>
              <a:rPr lang="en-US" sz="1800"/>
              <a:t> should be an instance of an organization’s </a:t>
            </a:r>
            <a:r>
              <a:rPr lang="en-US" sz="1800" i="1">
                <a:solidFill>
                  <a:srgbClr val="7F0101"/>
                </a:solidFill>
              </a:rPr>
              <a:t>Quality System</a:t>
            </a:r>
            <a:endParaRPr lang="en-US" sz="1800"/>
          </a:p>
        </p:txBody>
      </p:sp>
      <p:sp>
        <p:nvSpPr>
          <p:cNvPr id="90119" name="Rectangle 4"/>
          <p:cNvSpPr>
            <a:spLocks noChangeArrowheads="1"/>
          </p:cNvSpPr>
          <p:nvPr/>
        </p:nvSpPr>
        <p:spPr bwMode="auto">
          <a:xfrm>
            <a:off x="762000" y="6096000"/>
            <a:ext cx="7772400" cy="533400"/>
          </a:xfrm>
          <a:prstGeom prst="rect">
            <a:avLst/>
          </a:prstGeom>
          <a:noFill/>
          <a:ln w="9525">
            <a:noFill/>
            <a:miter lim="800000"/>
            <a:headEnd/>
            <a:tailEnd/>
          </a:ln>
        </p:spPr>
        <p:txBody>
          <a:bodyPr>
            <a:prstTxWarp prst="textNoShape">
              <a:avLst/>
            </a:prstTxWarp>
          </a:bodyPr>
          <a:lstStyle/>
          <a:p>
            <a:pPr eaLnBrk="1" hangingPunct="1">
              <a:lnSpc>
                <a:spcPct val="95000"/>
              </a:lnSpc>
              <a:spcBef>
                <a:spcPct val="20000"/>
              </a:spcBef>
              <a:buClr>
                <a:schemeClr val="hlink"/>
              </a:buClr>
              <a:buSzPct val="85000"/>
              <a:buFont typeface="Helvetica CE" pitchFamily="-105" charset="0"/>
              <a:buNone/>
            </a:pPr>
            <a:r>
              <a:rPr lang="en-US" sz="1800" i="1">
                <a:solidFill>
                  <a:srgbClr val="7F0101"/>
                </a:solidFill>
              </a:rPr>
              <a:t>Customers may require an externally reviewed quality system</a:t>
            </a:r>
          </a:p>
        </p:txBody>
      </p:sp>
      <p:sp>
        <p:nvSpPr>
          <p:cNvPr id="90120" name="Rectangle 6"/>
          <p:cNvSpPr>
            <a:spLocks noChangeArrowheads="1"/>
          </p:cNvSpPr>
          <p:nvPr/>
        </p:nvSpPr>
        <p:spPr bwMode="auto">
          <a:xfrm>
            <a:off x="950913" y="2914650"/>
            <a:ext cx="1536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System</a:t>
            </a:r>
            <a:endParaRPr lang="en-US"/>
          </a:p>
        </p:txBody>
      </p:sp>
      <p:sp>
        <p:nvSpPr>
          <p:cNvPr id="90121" name="Rectangle 7"/>
          <p:cNvSpPr>
            <a:spLocks noChangeArrowheads="1"/>
          </p:cNvSpPr>
          <p:nvPr/>
        </p:nvSpPr>
        <p:spPr bwMode="auto">
          <a:xfrm>
            <a:off x="957263" y="3473450"/>
            <a:ext cx="15240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Manual</a:t>
            </a:r>
            <a:endParaRPr lang="en-US"/>
          </a:p>
        </p:txBody>
      </p:sp>
      <p:sp>
        <p:nvSpPr>
          <p:cNvPr id="90122" name="Rectangle 8"/>
          <p:cNvSpPr>
            <a:spLocks noChangeArrowheads="1"/>
          </p:cNvSpPr>
          <p:nvPr/>
        </p:nvSpPr>
        <p:spPr bwMode="auto">
          <a:xfrm>
            <a:off x="1090613" y="4032250"/>
            <a:ext cx="13208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Standards &amp; </a:t>
            </a:r>
            <a:endParaRPr lang="en-US"/>
          </a:p>
        </p:txBody>
      </p:sp>
      <p:sp>
        <p:nvSpPr>
          <p:cNvPr id="90123" name="Rectangle 9"/>
          <p:cNvSpPr>
            <a:spLocks noChangeArrowheads="1"/>
          </p:cNvSpPr>
          <p:nvPr/>
        </p:nvSpPr>
        <p:spPr bwMode="auto">
          <a:xfrm>
            <a:off x="1135063" y="4311650"/>
            <a:ext cx="11684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Procedures</a:t>
            </a:r>
            <a:endParaRPr lang="en-US"/>
          </a:p>
        </p:txBody>
      </p:sp>
      <p:sp>
        <p:nvSpPr>
          <p:cNvPr id="90124" name="Oval 10"/>
          <p:cNvSpPr>
            <a:spLocks noChangeArrowheads="1"/>
          </p:cNvSpPr>
          <p:nvPr/>
        </p:nvSpPr>
        <p:spPr bwMode="auto">
          <a:xfrm>
            <a:off x="685800" y="3860800"/>
            <a:ext cx="2133600" cy="762000"/>
          </a:xfrm>
          <a:prstGeom prst="ellipse">
            <a:avLst/>
          </a:prstGeom>
          <a:noFill/>
          <a:ln w="12700">
            <a:solidFill>
              <a:srgbClr val="000000"/>
            </a:solidFill>
            <a:round/>
            <a:headEnd/>
            <a:tailEnd/>
          </a:ln>
        </p:spPr>
        <p:txBody>
          <a:bodyPr>
            <a:prstTxWarp prst="textNoShape">
              <a:avLst/>
            </a:prstTxWarp>
          </a:bodyPr>
          <a:lstStyle/>
          <a:p>
            <a:endParaRPr lang="en-US"/>
          </a:p>
        </p:txBody>
      </p:sp>
      <p:sp>
        <p:nvSpPr>
          <p:cNvPr id="90125" name="Oval 11"/>
          <p:cNvSpPr>
            <a:spLocks noChangeArrowheads="1"/>
          </p:cNvSpPr>
          <p:nvPr/>
        </p:nvSpPr>
        <p:spPr bwMode="auto">
          <a:xfrm>
            <a:off x="533400" y="3263900"/>
            <a:ext cx="2438400" cy="1473200"/>
          </a:xfrm>
          <a:prstGeom prst="ellipse">
            <a:avLst/>
          </a:prstGeom>
          <a:noFill/>
          <a:ln w="12700">
            <a:solidFill>
              <a:srgbClr val="000000"/>
            </a:solidFill>
            <a:round/>
            <a:headEnd/>
            <a:tailEnd/>
          </a:ln>
        </p:spPr>
        <p:txBody>
          <a:bodyPr>
            <a:prstTxWarp prst="textNoShape">
              <a:avLst/>
            </a:prstTxWarp>
          </a:bodyPr>
          <a:lstStyle/>
          <a:p>
            <a:endParaRPr lang="en-US"/>
          </a:p>
        </p:txBody>
      </p:sp>
      <p:sp>
        <p:nvSpPr>
          <p:cNvPr id="90126" name="Oval 12"/>
          <p:cNvSpPr>
            <a:spLocks noChangeArrowheads="1"/>
          </p:cNvSpPr>
          <p:nvPr/>
        </p:nvSpPr>
        <p:spPr bwMode="auto">
          <a:xfrm>
            <a:off x="381000" y="2654300"/>
            <a:ext cx="2743200" cy="2184400"/>
          </a:xfrm>
          <a:prstGeom prst="ellipse">
            <a:avLst/>
          </a:prstGeom>
          <a:noFill/>
          <a:ln w="12700">
            <a:solidFill>
              <a:srgbClr val="000000"/>
            </a:solidFill>
            <a:round/>
            <a:headEnd/>
            <a:tailEnd/>
          </a:ln>
        </p:spPr>
        <p:txBody>
          <a:bodyPr>
            <a:prstTxWarp prst="textNoShape">
              <a:avLst/>
            </a:prstTxWarp>
          </a:bodyPr>
          <a:lstStyle/>
          <a:p>
            <a:endParaRPr lang="en-US"/>
          </a:p>
        </p:txBody>
      </p:sp>
      <p:sp>
        <p:nvSpPr>
          <p:cNvPr id="90127" name="Rectangle 13"/>
          <p:cNvSpPr>
            <a:spLocks noChangeArrowheads="1"/>
          </p:cNvSpPr>
          <p:nvPr/>
        </p:nvSpPr>
        <p:spPr bwMode="auto">
          <a:xfrm>
            <a:off x="2906713" y="5187950"/>
            <a:ext cx="1409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Project Plan x</a:t>
            </a:r>
            <a:endParaRPr lang="en-US"/>
          </a:p>
        </p:txBody>
      </p:sp>
      <p:sp>
        <p:nvSpPr>
          <p:cNvPr id="90128" name="Rectangle 14"/>
          <p:cNvSpPr>
            <a:spLocks noChangeArrowheads="1"/>
          </p:cNvSpPr>
          <p:nvPr/>
        </p:nvSpPr>
        <p:spPr bwMode="auto">
          <a:xfrm>
            <a:off x="2919413" y="5467350"/>
            <a:ext cx="13843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plan x</a:t>
            </a:r>
            <a:endParaRPr lang="en-US"/>
          </a:p>
        </p:txBody>
      </p:sp>
      <p:sp>
        <p:nvSpPr>
          <p:cNvPr id="90129" name="Rectangle 15"/>
          <p:cNvSpPr>
            <a:spLocks noChangeArrowheads="1"/>
          </p:cNvSpPr>
          <p:nvPr/>
        </p:nvSpPr>
        <p:spPr bwMode="auto">
          <a:xfrm>
            <a:off x="2616200" y="5143500"/>
            <a:ext cx="2019300" cy="6858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0130" name="Freeform 16"/>
          <p:cNvSpPr>
            <a:spLocks/>
          </p:cNvSpPr>
          <p:nvPr/>
        </p:nvSpPr>
        <p:spPr bwMode="auto">
          <a:xfrm>
            <a:off x="2755900" y="5003800"/>
            <a:ext cx="63500" cy="114300"/>
          </a:xfrm>
          <a:custGeom>
            <a:avLst/>
            <a:gdLst>
              <a:gd name="T0" fmla="*/ 16 w 40"/>
              <a:gd name="T1" fmla="*/ 0 h 72"/>
              <a:gd name="T2" fmla="*/ 40 w 40"/>
              <a:gd name="T3" fmla="*/ 0 h 72"/>
              <a:gd name="T4" fmla="*/ 40 w 40"/>
              <a:gd name="T5" fmla="*/ 72 h 72"/>
              <a:gd name="T6" fmla="*/ 0 w 40"/>
              <a:gd name="T7" fmla="*/ 8 h 72"/>
              <a:gd name="T8" fmla="*/ 16 w 40"/>
              <a:gd name="T9" fmla="*/ 0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0"/>
                </a:moveTo>
                <a:lnTo>
                  <a:pt x="40" y="0"/>
                </a:lnTo>
                <a:lnTo>
                  <a:pt x="40" y="72"/>
                </a:lnTo>
                <a:lnTo>
                  <a:pt x="0" y="8"/>
                </a:lnTo>
                <a:lnTo>
                  <a:pt x="16" y="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31" name="Line 17"/>
          <p:cNvSpPr>
            <a:spLocks noChangeShapeType="1"/>
          </p:cNvSpPr>
          <p:nvPr/>
        </p:nvSpPr>
        <p:spPr bwMode="auto">
          <a:xfrm>
            <a:off x="2667000" y="4533900"/>
            <a:ext cx="114300" cy="469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32" name="Freeform 18"/>
          <p:cNvSpPr>
            <a:spLocks/>
          </p:cNvSpPr>
          <p:nvPr/>
        </p:nvSpPr>
        <p:spPr bwMode="auto">
          <a:xfrm>
            <a:off x="1460500" y="5003800"/>
            <a:ext cx="76200" cy="114300"/>
          </a:xfrm>
          <a:custGeom>
            <a:avLst/>
            <a:gdLst>
              <a:gd name="T0" fmla="*/ 32 w 48"/>
              <a:gd name="T1" fmla="*/ 8 h 72"/>
              <a:gd name="T2" fmla="*/ 48 w 48"/>
              <a:gd name="T3" fmla="*/ 16 h 72"/>
              <a:gd name="T4" fmla="*/ 0 w 48"/>
              <a:gd name="T5" fmla="*/ 72 h 72"/>
              <a:gd name="T6" fmla="*/ 16 w 48"/>
              <a:gd name="T7" fmla="*/ 0 h 72"/>
              <a:gd name="T8" fmla="*/ 32 w 48"/>
              <a:gd name="T9" fmla="*/ 8 h 72"/>
              <a:gd name="T10" fmla="*/ 0 60000 65536"/>
              <a:gd name="T11" fmla="*/ 0 60000 65536"/>
              <a:gd name="T12" fmla="*/ 0 60000 65536"/>
              <a:gd name="T13" fmla="*/ 0 60000 65536"/>
              <a:gd name="T14" fmla="*/ 0 60000 65536"/>
              <a:gd name="T15" fmla="*/ 0 w 48"/>
              <a:gd name="T16" fmla="*/ 0 h 72"/>
              <a:gd name="T17" fmla="*/ 48 w 48"/>
              <a:gd name="T18" fmla="*/ 72 h 72"/>
            </a:gdLst>
            <a:ahLst/>
            <a:cxnLst>
              <a:cxn ang="T10">
                <a:pos x="T0" y="T1"/>
              </a:cxn>
              <a:cxn ang="T11">
                <a:pos x="T2" y="T3"/>
              </a:cxn>
              <a:cxn ang="T12">
                <a:pos x="T4" y="T5"/>
              </a:cxn>
              <a:cxn ang="T13">
                <a:pos x="T6" y="T7"/>
              </a:cxn>
              <a:cxn ang="T14">
                <a:pos x="T8" y="T9"/>
              </a:cxn>
            </a:cxnLst>
            <a:rect l="T15" t="T16" r="T17" b="T18"/>
            <a:pathLst>
              <a:path w="48" h="72">
                <a:moveTo>
                  <a:pt x="32" y="8"/>
                </a:moveTo>
                <a:lnTo>
                  <a:pt x="48" y="16"/>
                </a:lnTo>
                <a:lnTo>
                  <a:pt x="0" y="72"/>
                </a:lnTo>
                <a:lnTo>
                  <a:pt x="16" y="0"/>
                </a:lnTo>
                <a:lnTo>
                  <a:pt x="32" y="8"/>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33" name="Line 19"/>
          <p:cNvSpPr>
            <a:spLocks noChangeShapeType="1"/>
          </p:cNvSpPr>
          <p:nvPr/>
        </p:nvSpPr>
        <p:spPr bwMode="auto">
          <a:xfrm flipH="1">
            <a:off x="1511300" y="4838700"/>
            <a:ext cx="88900" cy="177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34" name="Freeform 20"/>
          <p:cNvSpPr>
            <a:spLocks/>
          </p:cNvSpPr>
          <p:nvPr/>
        </p:nvSpPr>
        <p:spPr bwMode="auto">
          <a:xfrm>
            <a:off x="850900" y="4851400"/>
            <a:ext cx="76200" cy="114300"/>
          </a:xfrm>
          <a:custGeom>
            <a:avLst/>
            <a:gdLst>
              <a:gd name="T0" fmla="*/ 32 w 48"/>
              <a:gd name="T1" fmla="*/ 8 h 72"/>
              <a:gd name="T2" fmla="*/ 48 w 48"/>
              <a:gd name="T3" fmla="*/ 16 h 72"/>
              <a:gd name="T4" fmla="*/ 0 w 48"/>
              <a:gd name="T5" fmla="*/ 72 h 72"/>
              <a:gd name="T6" fmla="*/ 16 w 48"/>
              <a:gd name="T7" fmla="*/ 0 h 72"/>
              <a:gd name="T8" fmla="*/ 32 w 48"/>
              <a:gd name="T9" fmla="*/ 8 h 72"/>
              <a:gd name="T10" fmla="*/ 0 60000 65536"/>
              <a:gd name="T11" fmla="*/ 0 60000 65536"/>
              <a:gd name="T12" fmla="*/ 0 60000 65536"/>
              <a:gd name="T13" fmla="*/ 0 60000 65536"/>
              <a:gd name="T14" fmla="*/ 0 60000 65536"/>
              <a:gd name="T15" fmla="*/ 0 w 48"/>
              <a:gd name="T16" fmla="*/ 0 h 72"/>
              <a:gd name="T17" fmla="*/ 48 w 48"/>
              <a:gd name="T18" fmla="*/ 72 h 72"/>
            </a:gdLst>
            <a:ahLst/>
            <a:cxnLst>
              <a:cxn ang="T10">
                <a:pos x="T0" y="T1"/>
              </a:cxn>
              <a:cxn ang="T11">
                <a:pos x="T2" y="T3"/>
              </a:cxn>
              <a:cxn ang="T12">
                <a:pos x="T4" y="T5"/>
              </a:cxn>
              <a:cxn ang="T13">
                <a:pos x="T6" y="T7"/>
              </a:cxn>
              <a:cxn ang="T14">
                <a:pos x="T8" y="T9"/>
              </a:cxn>
            </a:cxnLst>
            <a:rect l="T15" t="T16" r="T17" b="T18"/>
            <a:pathLst>
              <a:path w="48" h="72">
                <a:moveTo>
                  <a:pt x="32" y="8"/>
                </a:moveTo>
                <a:lnTo>
                  <a:pt x="48" y="16"/>
                </a:lnTo>
                <a:lnTo>
                  <a:pt x="0" y="72"/>
                </a:lnTo>
                <a:lnTo>
                  <a:pt x="16" y="0"/>
                </a:lnTo>
                <a:lnTo>
                  <a:pt x="32" y="8"/>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35" name="Line 21"/>
          <p:cNvSpPr>
            <a:spLocks noChangeShapeType="1"/>
          </p:cNvSpPr>
          <p:nvPr/>
        </p:nvSpPr>
        <p:spPr bwMode="auto">
          <a:xfrm flipH="1">
            <a:off x="901700" y="4686300"/>
            <a:ext cx="88900" cy="177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36" name="Freeform 22"/>
          <p:cNvSpPr>
            <a:spLocks/>
          </p:cNvSpPr>
          <p:nvPr/>
        </p:nvSpPr>
        <p:spPr bwMode="auto">
          <a:xfrm>
            <a:off x="546100" y="4546600"/>
            <a:ext cx="76200" cy="114300"/>
          </a:xfrm>
          <a:custGeom>
            <a:avLst/>
            <a:gdLst>
              <a:gd name="T0" fmla="*/ 32 w 48"/>
              <a:gd name="T1" fmla="*/ 8 h 72"/>
              <a:gd name="T2" fmla="*/ 48 w 48"/>
              <a:gd name="T3" fmla="*/ 16 h 72"/>
              <a:gd name="T4" fmla="*/ 0 w 48"/>
              <a:gd name="T5" fmla="*/ 72 h 72"/>
              <a:gd name="T6" fmla="*/ 16 w 48"/>
              <a:gd name="T7" fmla="*/ 0 h 72"/>
              <a:gd name="T8" fmla="*/ 32 w 48"/>
              <a:gd name="T9" fmla="*/ 8 h 72"/>
              <a:gd name="T10" fmla="*/ 0 60000 65536"/>
              <a:gd name="T11" fmla="*/ 0 60000 65536"/>
              <a:gd name="T12" fmla="*/ 0 60000 65536"/>
              <a:gd name="T13" fmla="*/ 0 60000 65536"/>
              <a:gd name="T14" fmla="*/ 0 60000 65536"/>
              <a:gd name="T15" fmla="*/ 0 w 48"/>
              <a:gd name="T16" fmla="*/ 0 h 72"/>
              <a:gd name="T17" fmla="*/ 48 w 48"/>
              <a:gd name="T18" fmla="*/ 72 h 72"/>
            </a:gdLst>
            <a:ahLst/>
            <a:cxnLst>
              <a:cxn ang="T10">
                <a:pos x="T0" y="T1"/>
              </a:cxn>
              <a:cxn ang="T11">
                <a:pos x="T2" y="T3"/>
              </a:cxn>
              <a:cxn ang="T12">
                <a:pos x="T4" y="T5"/>
              </a:cxn>
              <a:cxn ang="T13">
                <a:pos x="T6" y="T7"/>
              </a:cxn>
              <a:cxn ang="T14">
                <a:pos x="T8" y="T9"/>
              </a:cxn>
            </a:cxnLst>
            <a:rect l="T15" t="T16" r="T17" b="T18"/>
            <a:pathLst>
              <a:path w="48" h="72">
                <a:moveTo>
                  <a:pt x="32" y="8"/>
                </a:moveTo>
                <a:lnTo>
                  <a:pt x="48" y="16"/>
                </a:lnTo>
                <a:lnTo>
                  <a:pt x="0" y="72"/>
                </a:lnTo>
                <a:lnTo>
                  <a:pt x="16" y="0"/>
                </a:lnTo>
                <a:lnTo>
                  <a:pt x="32" y="8"/>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37" name="Line 23"/>
          <p:cNvSpPr>
            <a:spLocks noChangeShapeType="1"/>
          </p:cNvSpPr>
          <p:nvPr/>
        </p:nvSpPr>
        <p:spPr bwMode="auto">
          <a:xfrm flipH="1">
            <a:off x="596900" y="4381500"/>
            <a:ext cx="88900" cy="177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38" name="Rectangle 24"/>
          <p:cNvSpPr>
            <a:spLocks noChangeArrowheads="1"/>
          </p:cNvSpPr>
          <p:nvPr/>
        </p:nvSpPr>
        <p:spPr bwMode="auto">
          <a:xfrm>
            <a:off x="2093913" y="4806950"/>
            <a:ext cx="1155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instantiates</a:t>
            </a:r>
            <a:endParaRPr lang="en-US"/>
          </a:p>
        </p:txBody>
      </p:sp>
      <p:sp>
        <p:nvSpPr>
          <p:cNvPr id="90139" name="Freeform 25"/>
          <p:cNvSpPr>
            <a:spLocks/>
          </p:cNvSpPr>
          <p:nvPr/>
        </p:nvSpPr>
        <p:spPr bwMode="auto">
          <a:xfrm>
            <a:off x="3136900" y="4089400"/>
            <a:ext cx="114300" cy="114300"/>
          </a:xfrm>
          <a:custGeom>
            <a:avLst/>
            <a:gdLst>
              <a:gd name="T0" fmla="*/ 56 w 72"/>
              <a:gd name="T1" fmla="*/ 56 h 72"/>
              <a:gd name="T2" fmla="*/ 40 w 72"/>
              <a:gd name="T3" fmla="*/ 72 h 72"/>
              <a:gd name="T4" fmla="*/ 0 w 72"/>
              <a:gd name="T5" fmla="*/ 0 h 72"/>
              <a:gd name="T6" fmla="*/ 72 w 72"/>
              <a:gd name="T7" fmla="*/ 40 h 72"/>
              <a:gd name="T8" fmla="*/ 56 w 72"/>
              <a:gd name="T9" fmla="*/ 56 h 72"/>
              <a:gd name="T10" fmla="*/ 0 60000 65536"/>
              <a:gd name="T11" fmla="*/ 0 60000 65536"/>
              <a:gd name="T12" fmla="*/ 0 60000 65536"/>
              <a:gd name="T13" fmla="*/ 0 60000 65536"/>
              <a:gd name="T14" fmla="*/ 0 60000 65536"/>
              <a:gd name="T15" fmla="*/ 0 w 72"/>
              <a:gd name="T16" fmla="*/ 0 h 72"/>
              <a:gd name="T17" fmla="*/ 72 w 72"/>
              <a:gd name="T18" fmla="*/ 72 h 72"/>
            </a:gdLst>
            <a:ahLst/>
            <a:cxnLst>
              <a:cxn ang="T10">
                <a:pos x="T0" y="T1"/>
              </a:cxn>
              <a:cxn ang="T11">
                <a:pos x="T2" y="T3"/>
              </a:cxn>
              <a:cxn ang="T12">
                <a:pos x="T4" y="T5"/>
              </a:cxn>
              <a:cxn ang="T13">
                <a:pos x="T6" y="T7"/>
              </a:cxn>
              <a:cxn ang="T14">
                <a:pos x="T8" y="T9"/>
              </a:cxn>
            </a:cxnLst>
            <a:rect l="T15" t="T16" r="T17" b="T18"/>
            <a:pathLst>
              <a:path w="72" h="72">
                <a:moveTo>
                  <a:pt x="56" y="56"/>
                </a:moveTo>
                <a:lnTo>
                  <a:pt x="40" y="72"/>
                </a:lnTo>
                <a:lnTo>
                  <a:pt x="0" y="0"/>
                </a:lnTo>
                <a:lnTo>
                  <a:pt x="72" y="40"/>
                </a:lnTo>
                <a:lnTo>
                  <a:pt x="56" y="56"/>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40" name="Line 26"/>
          <p:cNvSpPr>
            <a:spLocks noChangeShapeType="1"/>
          </p:cNvSpPr>
          <p:nvPr/>
        </p:nvSpPr>
        <p:spPr bwMode="auto">
          <a:xfrm flipH="1" flipV="1">
            <a:off x="3225800" y="4178300"/>
            <a:ext cx="914400" cy="9652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41" name="Rectangle 27"/>
          <p:cNvSpPr>
            <a:spLocks noChangeArrowheads="1"/>
          </p:cNvSpPr>
          <p:nvPr/>
        </p:nvSpPr>
        <p:spPr bwMode="auto">
          <a:xfrm>
            <a:off x="3509963" y="4146550"/>
            <a:ext cx="12065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feedback &amp; </a:t>
            </a:r>
            <a:endParaRPr lang="en-US"/>
          </a:p>
        </p:txBody>
      </p:sp>
      <p:sp>
        <p:nvSpPr>
          <p:cNvPr id="90142" name="Rectangle 28"/>
          <p:cNvSpPr>
            <a:spLocks noChangeArrowheads="1"/>
          </p:cNvSpPr>
          <p:nvPr/>
        </p:nvSpPr>
        <p:spPr bwMode="auto">
          <a:xfrm>
            <a:off x="3675063" y="4425950"/>
            <a:ext cx="8128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improve</a:t>
            </a:r>
            <a:endParaRPr lang="en-US"/>
          </a:p>
        </p:txBody>
      </p:sp>
      <p:sp>
        <p:nvSpPr>
          <p:cNvPr id="90143" name="Rectangle 29"/>
          <p:cNvSpPr>
            <a:spLocks noChangeArrowheads="1"/>
          </p:cNvSpPr>
          <p:nvPr/>
        </p:nvSpPr>
        <p:spPr bwMode="auto">
          <a:xfrm>
            <a:off x="1503363" y="2368550"/>
            <a:ext cx="20066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i="1"/>
              <a:t>Quality Assurance</a:t>
            </a:r>
            <a:endParaRPr lang="en-US"/>
          </a:p>
        </p:txBody>
      </p:sp>
      <p:sp>
        <p:nvSpPr>
          <p:cNvPr id="90144" name="Rectangle 30"/>
          <p:cNvSpPr>
            <a:spLocks noChangeArrowheads="1"/>
          </p:cNvSpPr>
          <p:nvPr/>
        </p:nvSpPr>
        <p:spPr bwMode="auto">
          <a:xfrm>
            <a:off x="6335713" y="2825750"/>
            <a:ext cx="188118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Standards </a:t>
            </a:r>
            <a:endParaRPr lang="en-US"/>
          </a:p>
        </p:txBody>
      </p:sp>
      <p:sp>
        <p:nvSpPr>
          <p:cNvPr id="90145" name="Rectangle 31"/>
          <p:cNvSpPr>
            <a:spLocks noChangeArrowheads="1"/>
          </p:cNvSpPr>
          <p:nvPr/>
        </p:nvSpPr>
        <p:spPr bwMode="auto">
          <a:xfrm>
            <a:off x="6348413" y="3105150"/>
            <a:ext cx="1790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(ISO 9001, CMM)</a:t>
            </a:r>
            <a:endParaRPr lang="en-US"/>
          </a:p>
        </p:txBody>
      </p:sp>
      <p:sp>
        <p:nvSpPr>
          <p:cNvPr id="90146" name="Rectangle 32"/>
          <p:cNvSpPr>
            <a:spLocks noChangeArrowheads="1"/>
          </p:cNvSpPr>
          <p:nvPr/>
        </p:nvSpPr>
        <p:spPr bwMode="auto">
          <a:xfrm>
            <a:off x="6172200" y="2705100"/>
            <a:ext cx="2146300" cy="774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0147" name="Freeform 33"/>
          <p:cNvSpPr>
            <a:spLocks/>
          </p:cNvSpPr>
          <p:nvPr/>
        </p:nvSpPr>
        <p:spPr bwMode="auto">
          <a:xfrm>
            <a:off x="2997200" y="3263900"/>
            <a:ext cx="114300" cy="76200"/>
          </a:xfrm>
          <a:custGeom>
            <a:avLst/>
            <a:gdLst>
              <a:gd name="T0" fmla="*/ 72 w 72"/>
              <a:gd name="T1" fmla="*/ 24 h 48"/>
              <a:gd name="T2" fmla="*/ 72 w 72"/>
              <a:gd name="T3" fmla="*/ 48 h 48"/>
              <a:gd name="T4" fmla="*/ 0 w 72"/>
              <a:gd name="T5" fmla="*/ 32 h 48"/>
              <a:gd name="T6" fmla="*/ 72 w 72"/>
              <a:gd name="T7" fmla="*/ 0 h 48"/>
              <a:gd name="T8" fmla="*/ 72 w 72"/>
              <a:gd name="T9" fmla="*/ 24 h 48"/>
              <a:gd name="T10" fmla="*/ 0 60000 65536"/>
              <a:gd name="T11" fmla="*/ 0 60000 65536"/>
              <a:gd name="T12" fmla="*/ 0 60000 65536"/>
              <a:gd name="T13" fmla="*/ 0 60000 65536"/>
              <a:gd name="T14" fmla="*/ 0 60000 65536"/>
              <a:gd name="T15" fmla="*/ 0 w 72"/>
              <a:gd name="T16" fmla="*/ 0 h 48"/>
              <a:gd name="T17" fmla="*/ 72 w 72"/>
              <a:gd name="T18" fmla="*/ 48 h 48"/>
            </a:gdLst>
            <a:ahLst/>
            <a:cxnLst>
              <a:cxn ang="T10">
                <a:pos x="T0" y="T1"/>
              </a:cxn>
              <a:cxn ang="T11">
                <a:pos x="T2" y="T3"/>
              </a:cxn>
              <a:cxn ang="T12">
                <a:pos x="T4" y="T5"/>
              </a:cxn>
              <a:cxn ang="T13">
                <a:pos x="T6" y="T7"/>
              </a:cxn>
              <a:cxn ang="T14">
                <a:pos x="T8" y="T9"/>
              </a:cxn>
            </a:cxnLst>
            <a:rect l="T15" t="T16" r="T17" b="T18"/>
            <a:pathLst>
              <a:path w="72" h="48">
                <a:moveTo>
                  <a:pt x="72" y="24"/>
                </a:moveTo>
                <a:lnTo>
                  <a:pt x="72" y="48"/>
                </a:lnTo>
                <a:lnTo>
                  <a:pt x="0" y="32"/>
                </a:lnTo>
                <a:lnTo>
                  <a:pt x="72" y="0"/>
                </a:lnTo>
                <a:lnTo>
                  <a:pt x="72"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48" name="Line 34"/>
          <p:cNvSpPr>
            <a:spLocks noChangeShapeType="1"/>
          </p:cNvSpPr>
          <p:nvPr/>
        </p:nvSpPr>
        <p:spPr bwMode="auto">
          <a:xfrm flipH="1">
            <a:off x="3111500" y="3009900"/>
            <a:ext cx="3060700" cy="2921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49" name="Rectangle 35"/>
          <p:cNvSpPr>
            <a:spLocks noChangeArrowheads="1"/>
          </p:cNvSpPr>
          <p:nvPr/>
        </p:nvSpPr>
        <p:spPr bwMode="auto">
          <a:xfrm>
            <a:off x="3567113" y="2901950"/>
            <a:ext cx="1028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influences</a:t>
            </a:r>
            <a:endParaRPr lang="en-US"/>
          </a:p>
        </p:txBody>
      </p:sp>
      <p:sp>
        <p:nvSpPr>
          <p:cNvPr id="90150" name="Rectangle 36"/>
          <p:cNvSpPr>
            <a:spLocks noChangeArrowheads="1"/>
          </p:cNvSpPr>
          <p:nvPr/>
        </p:nvSpPr>
        <p:spPr bwMode="auto">
          <a:xfrm>
            <a:off x="6532563" y="3968750"/>
            <a:ext cx="14224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External Body</a:t>
            </a:r>
            <a:endParaRPr lang="en-US"/>
          </a:p>
        </p:txBody>
      </p:sp>
      <p:sp>
        <p:nvSpPr>
          <p:cNvPr id="90151" name="Rectangle 37"/>
          <p:cNvSpPr>
            <a:spLocks noChangeArrowheads="1"/>
          </p:cNvSpPr>
          <p:nvPr/>
        </p:nvSpPr>
        <p:spPr bwMode="auto">
          <a:xfrm>
            <a:off x="6172200" y="3848100"/>
            <a:ext cx="2146300" cy="6223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0152" name="Freeform 38"/>
          <p:cNvSpPr>
            <a:spLocks/>
          </p:cNvSpPr>
          <p:nvPr/>
        </p:nvSpPr>
        <p:spPr bwMode="auto">
          <a:xfrm>
            <a:off x="6032500" y="4152900"/>
            <a:ext cx="114300" cy="63500"/>
          </a:xfrm>
          <a:custGeom>
            <a:avLst/>
            <a:gdLst>
              <a:gd name="T0" fmla="*/ 0 w 72"/>
              <a:gd name="T1" fmla="*/ 24 h 40"/>
              <a:gd name="T2" fmla="*/ 8 w 72"/>
              <a:gd name="T3" fmla="*/ 0 h 40"/>
              <a:gd name="T4" fmla="*/ 72 w 72"/>
              <a:gd name="T5" fmla="*/ 40 h 40"/>
              <a:gd name="T6" fmla="*/ 0 w 72"/>
              <a:gd name="T7" fmla="*/ 40 h 40"/>
              <a:gd name="T8" fmla="*/ 0 w 72"/>
              <a:gd name="T9" fmla="*/ 24 h 40"/>
              <a:gd name="T10" fmla="*/ 0 60000 65536"/>
              <a:gd name="T11" fmla="*/ 0 60000 65536"/>
              <a:gd name="T12" fmla="*/ 0 60000 65536"/>
              <a:gd name="T13" fmla="*/ 0 60000 65536"/>
              <a:gd name="T14" fmla="*/ 0 60000 65536"/>
              <a:gd name="T15" fmla="*/ 0 w 72"/>
              <a:gd name="T16" fmla="*/ 0 h 40"/>
              <a:gd name="T17" fmla="*/ 72 w 72"/>
              <a:gd name="T18" fmla="*/ 40 h 40"/>
            </a:gdLst>
            <a:ahLst/>
            <a:cxnLst>
              <a:cxn ang="T10">
                <a:pos x="T0" y="T1"/>
              </a:cxn>
              <a:cxn ang="T11">
                <a:pos x="T2" y="T3"/>
              </a:cxn>
              <a:cxn ang="T12">
                <a:pos x="T4" y="T5"/>
              </a:cxn>
              <a:cxn ang="T13">
                <a:pos x="T6" y="T7"/>
              </a:cxn>
              <a:cxn ang="T14">
                <a:pos x="T8" y="T9"/>
              </a:cxn>
            </a:cxnLst>
            <a:rect l="T15" t="T16" r="T17" b="T18"/>
            <a:pathLst>
              <a:path w="72" h="40">
                <a:moveTo>
                  <a:pt x="0" y="24"/>
                </a:moveTo>
                <a:lnTo>
                  <a:pt x="8" y="0"/>
                </a:lnTo>
                <a:lnTo>
                  <a:pt x="72" y="40"/>
                </a:lnTo>
                <a:lnTo>
                  <a:pt x="0" y="40"/>
                </a:lnTo>
                <a:lnTo>
                  <a:pt x="0"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53" name="Line 39"/>
          <p:cNvSpPr>
            <a:spLocks noChangeShapeType="1"/>
          </p:cNvSpPr>
          <p:nvPr/>
        </p:nvSpPr>
        <p:spPr bwMode="auto">
          <a:xfrm flipH="1" flipV="1">
            <a:off x="3124200" y="3619500"/>
            <a:ext cx="2908300" cy="5715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54" name="Rectangle 40"/>
          <p:cNvSpPr>
            <a:spLocks noChangeArrowheads="1"/>
          </p:cNvSpPr>
          <p:nvPr/>
        </p:nvSpPr>
        <p:spPr bwMode="auto">
          <a:xfrm>
            <a:off x="5307013" y="3765550"/>
            <a:ext cx="4953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audit</a:t>
            </a:r>
            <a:endParaRPr lang="en-US"/>
          </a:p>
        </p:txBody>
      </p:sp>
      <p:sp>
        <p:nvSpPr>
          <p:cNvPr id="90155" name="Rectangle 41"/>
          <p:cNvSpPr>
            <a:spLocks noChangeArrowheads="1"/>
          </p:cNvSpPr>
          <p:nvPr/>
        </p:nvSpPr>
        <p:spPr bwMode="auto">
          <a:xfrm>
            <a:off x="6583363" y="5276850"/>
            <a:ext cx="13843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Accreditation </a:t>
            </a:r>
            <a:endParaRPr lang="en-US"/>
          </a:p>
        </p:txBody>
      </p:sp>
      <p:sp>
        <p:nvSpPr>
          <p:cNvPr id="90156" name="Rectangle 42"/>
          <p:cNvSpPr>
            <a:spLocks noChangeArrowheads="1"/>
          </p:cNvSpPr>
          <p:nvPr/>
        </p:nvSpPr>
        <p:spPr bwMode="auto">
          <a:xfrm>
            <a:off x="6983413" y="5556250"/>
            <a:ext cx="5207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Body</a:t>
            </a:r>
            <a:endParaRPr lang="en-US"/>
          </a:p>
        </p:txBody>
      </p:sp>
      <p:sp>
        <p:nvSpPr>
          <p:cNvPr id="90157" name="Rectangle 43"/>
          <p:cNvSpPr>
            <a:spLocks noChangeArrowheads="1"/>
          </p:cNvSpPr>
          <p:nvPr/>
        </p:nvSpPr>
        <p:spPr bwMode="auto">
          <a:xfrm>
            <a:off x="6172200" y="5219700"/>
            <a:ext cx="2146300" cy="6223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0158" name="Freeform 44"/>
          <p:cNvSpPr>
            <a:spLocks/>
          </p:cNvSpPr>
          <p:nvPr/>
        </p:nvSpPr>
        <p:spPr bwMode="auto">
          <a:xfrm>
            <a:off x="7200900" y="5080000"/>
            <a:ext cx="76200" cy="114300"/>
          </a:xfrm>
          <a:custGeom>
            <a:avLst/>
            <a:gdLst>
              <a:gd name="T0" fmla="*/ 24 w 48"/>
              <a:gd name="T1" fmla="*/ 0 h 72"/>
              <a:gd name="T2" fmla="*/ 48 w 48"/>
              <a:gd name="T3" fmla="*/ 0 h 72"/>
              <a:gd name="T4" fmla="*/ 24 w 48"/>
              <a:gd name="T5" fmla="*/ 72 h 72"/>
              <a:gd name="T6" fmla="*/ 0 w 48"/>
              <a:gd name="T7" fmla="*/ 0 h 72"/>
              <a:gd name="T8" fmla="*/ 24 w 48"/>
              <a:gd name="T9" fmla="*/ 0 h 72"/>
              <a:gd name="T10" fmla="*/ 0 60000 65536"/>
              <a:gd name="T11" fmla="*/ 0 60000 65536"/>
              <a:gd name="T12" fmla="*/ 0 60000 65536"/>
              <a:gd name="T13" fmla="*/ 0 60000 65536"/>
              <a:gd name="T14" fmla="*/ 0 60000 65536"/>
              <a:gd name="T15" fmla="*/ 0 w 48"/>
              <a:gd name="T16" fmla="*/ 0 h 72"/>
              <a:gd name="T17" fmla="*/ 48 w 48"/>
              <a:gd name="T18" fmla="*/ 72 h 72"/>
            </a:gdLst>
            <a:ahLst/>
            <a:cxnLst>
              <a:cxn ang="T10">
                <a:pos x="T0" y="T1"/>
              </a:cxn>
              <a:cxn ang="T11">
                <a:pos x="T2" y="T3"/>
              </a:cxn>
              <a:cxn ang="T12">
                <a:pos x="T4" y="T5"/>
              </a:cxn>
              <a:cxn ang="T13">
                <a:pos x="T6" y="T7"/>
              </a:cxn>
              <a:cxn ang="T14">
                <a:pos x="T8" y="T9"/>
              </a:cxn>
            </a:cxnLst>
            <a:rect l="T15" t="T16" r="T17" b="T18"/>
            <a:pathLst>
              <a:path w="48" h="72">
                <a:moveTo>
                  <a:pt x="24" y="0"/>
                </a:moveTo>
                <a:lnTo>
                  <a:pt x="48" y="0"/>
                </a:lnTo>
                <a:lnTo>
                  <a:pt x="24" y="72"/>
                </a:lnTo>
                <a:lnTo>
                  <a:pt x="0" y="0"/>
                </a:lnTo>
                <a:lnTo>
                  <a:pt x="24" y="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0159" name="Line 45"/>
          <p:cNvSpPr>
            <a:spLocks noChangeShapeType="1"/>
          </p:cNvSpPr>
          <p:nvPr/>
        </p:nvSpPr>
        <p:spPr bwMode="auto">
          <a:xfrm>
            <a:off x="7239000" y="4457700"/>
            <a:ext cx="1588" cy="609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0" name="Rectangle 46"/>
          <p:cNvSpPr>
            <a:spLocks noChangeArrowheads="1"/>
          </p:cNvSpPr>
          <p:nvPr/>
        </p:nvSpPr>
        <p:spPr bwMode="auto">
          <a:xfrm>
            <a:off x="7504113" y="4578350"/>
            <a:ext cx="12192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certification </a:t>
            </a:r>
            <a:endParaRPr lang="en-US"/>
          </a:p>
        </p:txBody>
      </p:sp>
      <p:sp>
        <p:nvSpPr>
          <p:cNvPr id="90161" name="Rectangle 47"/>
          <p:cNvSpPr>
            <a:spLocks noChangeArrowheads="1"/>
          </p:cNvSpPr>
          <p:nvPr/>
        </p:nvSpPr>
        <p:spPr bwMode="auto">
          <a:xfrm>
            <a:off x="7700963" y="4857750"/>
            <a:ext cx="7620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request</a:t>
            </a:r>
            <a:endParaRPr lang="en-US"/>
          </a:p>
        </p:txBody>
      </p:sp>
      <p:sp>
        <p:nvSpPr>
          <p:cNvPr id="90162" name="Line 48"/>
          <p:cNvSpPr>
            <a:spLocks noChangeShapeType="1"/>
          </p:cNvSpPr>
          <p:nvPr/>
        </p:nvSpPr>
        <p:spPr bwMode="auto">
          <a:xfrm>
            <a:off x="4953000" y="2400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3" name="Line 49"/>
          <p:cNvSpPr>
            <a:spLocks noChangeShapeType="1"/>
          </p:cNvSpPr>
          <p:nvPr/>
        </p:nvSpPr>
        <p:spPr bwMode="auto">
          <a:xfrm>
            <a:off x="4953000" y="25273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4" name="Line 50"/>
          <p:cNvSpPr>
            <a:spLocks noChangeShapeType="1"/>
          </p:cNvSpPr>
          <p:nvPr/>
        </p:nvSpPr>
        <p:spPr bwMode="auto">
          <a:xfrm>
            <a:off x="4953000" y="2705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5" name="Line 51"/>
          <p:cNvSpPr>
            <a:spLocks noChangeShapeType="1"/>
          </p:cNvSpPr>
          <p:nvPr/>
        </p:nvSpPr>
        <p:spPr bwMode="auto">
          <a:xfrm>
            <a:off x="4953000" y="2882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6" name="Line 52"/>
          <p:cNvSpPr>
            <a:spLocks noChangeShapeType="1"/>
          </p:cNvSpPr>
          <p:nvPr/>
        </p:nvSpPr>
        <p:spPr bwMode="auto">
          <a:xfrm>
            <a:off x="4953000" y="30480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7" name="Line 53"/>
          <p:cNvSpPr>
            <a:spLocks noChangeShapeType="1"/>
          </p:cNvSpPr>
          <p:nvPr/>
        </p:nvSpPr>
        <p:spPr bwMode="auto">
          <a:xfrm>
            <a:off x="4953000" y="3225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8" name="Line 54"/>
          <p:cNvSpPr>
            <a:spLocks noChangeShapeType="1"/>
          </p:cNvSpPr>
          <p:nvPr/>
        </p:nvSpPr>
        <p:spPr bwMode="auto">
          <a:xfrm>
            <a:off x="4953000" y="3403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69" name="Line 55"/>
          <p:cNvSpPr>
            <a:spLocks noChangeShapeType="1"/>
          </p:cNvSpPr>
          <p:nvPr/>
        </p:nvSpPr>
        <p:spPr bwMode="auto">
          <a:xfrm>
            <a:off x="4953000" y="3568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0" name="Line 56"/>
          <p:cNvSpPr>
            <a:spLocks noChangeShapeType="1"/>
          </p:cNvSpPr>
          <p:nvPr/>
        </p:nvSpPr>
        <p:spPr bwMode="auto">
          <a:xfrm>
            <a:off x="4953000" y="3746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1" name="Line 57"/>
          <p:cNvSpPr>
            <a:spLocks noChangeShapeType="1"/>
          </p:cNvSpPr>
          <p:nvPr/>
        </p:nvSpPr>
        <p:spPr bwMode="auto">
          <a:xfrm>
            <a:off x="4953000" y="39243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2" name="Line 58"/>
          <p:cNvSpPr>
            <a:spLocks noChangeShapeType="1"/>
          </p:cNvSpPr>
          <p:nvPr/>
        </p:nvSpPr>
        <p:spPr bwMode="auto">
          <a:xfrm>
            <a:off x="4953000" y="4089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3" name="Line 59"/>
          <p:cNvSpPr>
            <a:spLocks noChangeShapeType="1"/>
          </p:cNvSpPr>
          <p:nvPr/>
        </p:nvSpPr>
        <p:spPr bwMode="auto">
          <a:xfrm>
            <a:off x="4953000" y="42672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4" name="Line 60"/>
          <p:cNvSpPr>
            <a:spLocks noChangeShapeType="1"/>
          </p:cNvSpPr>
          <p:nvPr/>
        </p:nvSpPr>
        <p:spPr bwMode="auto">
          <a:xfrm>
            <a:off x="4953000" y="4445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5" name="Line 61"/>
          <p:cNvSpPr>
            <a:spLocks noChangeShapeType="1"/>
          </p:cNvSpPr>
          <p:nvPr/>
        </p:nvSpPr>
        <p:spPr bwMode="auto">
          <a:xfrm>
            <a:off x="4953000" y="4622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6" name="Line 62"/>
          <p:cNvSpPr>
            <a:spLocks noChangeShapeType="1"/>
          </p:cNvSpPr>
          <p:nvPr/>
        </p:nvSpPr>
        <p:spPr bwMode="auto">
          <a:xfrm>
            <a:off x="4953000" y="47879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7" name="Line 63"/>
          <p:cNvSpPr>
            <a:spLocks noChangeShapeType="1"/>
          </p:cNvSpPr>
          <p:nvPr/>
        </p:nvSpPr>
        <p:spPr bwMode="auto">
          <a:xfrm>
            <a:off x="4953000" y="4965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8" name="Line 64"/>
          <p:cNvSpPr>
            <a:spLocks noChangeShapeType="1"/>
          </p:cNvSpPr>
          <p:nvPr/>
        </p:nvSpPr>
        <p:spPr bwMode="auto">
          <a:xfrm>
            <a:off x="4953000" y="5143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79" name="Line 65"/>
          <p:cNvSpPr>
            <a:spLocks noChangeShapeType="1"/>
          </p:cNvSpPr>
          <p:nvPr/>
        </p:nvSpPr>
        <p:spPr bwMode="auto">
          <a:xfrm>
            <a:off x="4953000" y="5308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80" name="Line 66"/>
          <p:cNvSpPr>
            <a:spLocks noChangeShapeType="1"/>
          </p:cNvSpPr>
          <p:nvPr/>
        </p:nvSpPr>
        <p:spPr bwMode="auto">
          <a:xfrm>
            <a:off x="4953000" y="54864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81" name="Line 67"/>
          <p:cNvSpPr>
            <a:spLocks noChangeShapeType="1"/>
          </p:cNvSpPr>
          <p:nvPr/>
        </p:nvSpPr>
        <p:spPr bwMode="auto">
          <a:xfrm>
            <a:off x="4953000" y="5664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82" name="Line 68"/>
          <p:cNvSpPr>
            <a:spLocks noChangeShapeType="1"/>
          </p:cNvSpPr>
          <p:nvPr/>
        </p:nvSpPr>
        <p:spPr bwMode="auto">
          <a:xfrm>
            <a:off x="4953000" y="5842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83" name="Line 69"/>
          <p:cNvSpPr>
            <a:spLocks noChangeShapeType="1"/>
          </p:cNvSpPr>
          <p:nvPr/>
        </p:nvSpPr>
        <p:spPr bwMode="auto">
          <a:xfrm>
            <a:off x="4953000" y="60071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90184" name="Rectangle 70"/>
          <p:cNvSpPr>
            <a:spLocks noChangeArrowheads="1"/>
          </p:cNvSpPr>
          <p:nvPr/>
        </p:nvSpPr>
        <p:spPr bwMode="auto">
          <a:xfrm>
            <a:off x="6615113" y="2368550"/>
            <a:ext cx="1333500" cy="274638"/>
          </a:xfrm>
          <a:prstGeom prst="rect">
            <a:avLst/>
          </a:prstGeom>
          <a:noFill/>
          <a:ln w="9525">
            <a:noFill/>
            <a:miter lim="800000"/>
            <a:headEnd/>
            <a:tailEnd/>
          </a:ln>
        </p:spPr>
        <p:txBody>
          <a:bodyPr wrap="none" lIns="0" tIns="0" rIns="0" bIns="0">
            <a:prstTxWarp prst="textNoShape">
              <a:avLst/>
            </a:prstTxWarp>
            <a:spAutoFit/>
          </a:bodyPr>
          <a:lstStyle/>
          <a:p>
            <a:r>
              <a:rPr lang="en-US" sz="1800" b="1" i="1"/>
              <a:t>Certification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noFill/>
        </p:spPr>
        <p:txBody>
          <a:bodyPr/>
          <a:lstStyle/>
          <a:p>
            <a:r>
              <a:rPr lang="de-CH">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a:latin typeface="Helvetica" charset="0"/>
              </a:rPr>
              <a:t>ESE — Software Quality</a:t>
            </a:r>
          </a:p>
        </p:txBody>
      </p:sp>
      <p:sp>
        <p:nvSpPr>
          <p:cNvPr id="92164" name="Slide Number Placeholder 5"/>
          <p:cNvSpPr>
            <a:spLocks noGrp="1"/>
          </p:cNvSpPr>
          <p:nvPr>
            <p:ph type="sldNum" sz="quarter" idx="12"/>
          </p:nvPr>
        </p:nvSpPr>
        <p:spPr>
          <a:noFill/>
        </p:spPr>
        <p:txBody>
          <a:bodyPr/>
          <a:lstStyle/>
          <a:p>
            <a:r>
              <a:rPr lang="de-CH">
                <a:latin typeface="Helvetica" charset="0"/>
              </a:rPr>
              <a:t>ESE 11.</a:t>
            </a:r>
            <a:fld id="{44C5A7B4-90DA-7D44-A36C-F6CDE4AC87AB}" type="slidenum">
              <a:rPr lang="de-CH">
                <a:latin typeface="Helvetica" charset="0"/>
              </a:rPr>
              <a:pPr/>
              <a:t>41</a:t>
            </a:fld>
            <a:endParaRPr lang="de-CH" sz="1400">
              <a:solidFill>
                <a:srgbClr val="7E7E7E"/>
              </a:solidFill>
              <a:latin typeface="Times" charset="0"/>
            </a:endParaRPr>
          </a:p>
        </p:txBody>
      </p:sp>
      <p:sp>
        <p:nvSpPr>
          <p:cNvPr id="92165" name="Rectangle 2"/>
          <p:cNvSpPr>
            <a:spLocks noGrp="1" noChangeArrowheads="1"/>
          </p:cNvSpPr>
          <p:nvPr>
            <p:ph type="title"/>
          </p:nvPr>
        </p:nvSpPr>
        <p:spPr/>
        <p:txBody>
          <a:bodyPr/>
          <a:lstStyle/>
          <a:p>
            <a:r>
              <a:rPr lang="en-US"/>
              <a:t>ISO 9000</a:t>
            </a:r>
          </a:p>
        </p:txBody>
      </p:sp>
      <p:sp>
        <p:nvSpPr>
          <p:cNvPr id="92166"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1800" u="sng"/>
              <a:t>ISO 9000</a:t>
            </a:r>
            <a:r>
              <a:rPr lang="en-US" sz="1800"/>
              <a:t> is an international set of standards for </a:t>
            </a:r>
            <a:r>
              <a:rPr lang="en-US" sz="1800" i="1">
                <a:solidFill>
                  <a:srgbClr val="7F0101"/>
                </a:solidFill>
              </a:rPr>
              <a:t>quality management</a:t>
            </a:r>
            <a:r>
              <a:rPr lang="en-US" sz="1800"/>
              <a:t> applicable to a range of organisations from manufacturing to service industries.</a:t>
            </a:r>
          </a:p>
          <a:p>
            <a:pPr marL="342900" indent="-342900">
              <a:lnSpc>
                <a:spcPct val="90000"/>
              </a:lnSpc>
              <a:buFont typeface="Helvetica CE" pitchFamily="-105" charset="0"/>
              <a:buNone/>
            </a:pPr>
            <a:endParaRPr lang="en-US" sz="1800"/>
          </a:p>
          <a:p>
            <a:pPr marL="342900" indent="-342900">
              <a:lnSpc>
                <a:spcPct val="90000"/>
              </a:lnSpc>
              <a:buFont typeface="Helvetica CE" pitchFamily="-105" charset="0"/>
              <a:buNone/>
            </a:pPr>
            <a:r>
              <a:rPr lang="en-US" sz="1800" u="sng"/>
              <a:t>ISO 9001</a:t>
            </a:r>
            <a:r>
              <a:rPr lang="en-US" sz="1800"/>
              <a:t> is a </a:t>
            </a:r>
            <a:r>
              <a:rPr lang="en-US" sz="1800" i="1">
                <a:solidFill>
                  <a:srgbClr val="7F0101"/>
                </a:solidFill>
              </a:rPr>
              <a:t>generic model of the quality process</a:t>
            </a:r>
            <a:r>
              <a:rPr lang="en-US" sz="1800"/>
              <a:t>, applicable to organisations whose business processes range all the way from design and development, to production, installation and servicing;</a:t>
            </a:r>
          </a:p>
          <a:p>
            <a:pPr marL="342900" indent="-342900">
              <a:lnSpc>
                <a:spcPct val="90000"/>
              </a:lnSpc>
            </a:pPr>
            <a:r>
              <a:rPr lang="en-US" sz="1800"/>
              <a:t>ISO 9001 must be </a:t>
            </a:r>
            <a:r>
              <a:rPr lang="en-US" sz="1800" i="1">
                <a:solidFill>
                  <a:srgbClr val="7F0101"/>
                </a:solidFill>
              </a:rPr>
              <a:t>instantiated for each organisation</a:t>
            </a:r>
            <a:r>
              <a:rPr lang="en-US" sz="1800"/>
              <a:t> </a:t>
            </a:r>
          </a:p>
          <a:p>
            <a:pPr marL="342900" indent="-342900">
              <a:lnSpc>
                <a:spcPct val="90000"/>
              </a:lnSpc>
            </a:pPr>
            <a:r>
              <a:rPr lang="en-US" sz="1800" u="sng"/>
              <a:t>ISO 9000-3</a:t>
            </a:r>
            <a:r>
              <a:rPr lang="en-US" sz="1800"/>
              <a:t> </a:t>
            </a:r>
            <a:r>
              <a:rPr lang="en-US" sz="1800" i="1">
                <a:solidFill>
                  <a:srgbClr val="7F0101"/>
                </a:solidFill>
              </a:rPr>
              <a:t>interprets ISO 9001 for the software developer</a:t>
            </a:r>
          </a:p>
          <a:p>
            <a:pPr marL="342900" indent="-342900">
              <a:lnSpc>
                <a:spcPct val="90000"/>
              </a:lnSpc>
            </a:pPr>
            <a:endParaRPr lang="en-US" sz="1800"/>
          </a:p>
          <a:p>
            <a:pPr marL="342900" indent="-342900">
              <a:lnSpc>
                <a:spcPct val="90000"/>
              </a:lnSpc>
              <a:buFont typeface="Helvetica CE" pitchFamily="-105" charset="0"/>
              <a:buNone/>
            </a:pPr>
            <a:r>
              <a:rPr lang="en-US" sz="1600" b="1" i="1"/>
              <a:t>ISO = International Organisation for Standardization</a:t>
            </a:r>
          </a:p>
          <a:p>
            <a:pPr marL="342900" indent="-342900">
              <a:lnSpc>
                <a:spcPct val="90000"/>
              </a:lnSpc>
            </a:pPr>
            <a:r>
              <a:rPr lang="en-US" sz="1800"/>
              <a:t>ISO main site: http://www.iso.ch/</a:t>
            </a:r>
          </a:p>
          <a:p>
            <a:pPr marL="342900" indent="-342900">
              <a:lnSpc>
                <a:spcPct val="90000"/>
              </a:lnSpc>
            </a:pPr>
            <a:r>
              <a:rPr lang="en-US" sz="1800"/>
              <a:t>ISO 9000 main site: http://www.tc176.org/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noFill/>
        </p:spPr>
        <p:txBody>
          <a:bodyPr/>
          <a:lstStyle/>
          <a:p>
            <a:r>
              <a:rPr lang="de-CH">
                <a:latin typeface="Helvetica" charset="0"/>
              </a:rPr>
              <a:t>© Oscar Nierstrasz</a:t>
            </a:r>
          </a:p>
        </p:txBody>
      </p:sp>
      <p:sp>
        <p:nvSpPr>
          <p:cNvPr id="94211" name="Footer Placeholder 4"/>
          <p:cNvSpPr>
            <a:spLocks noGrp="1"/>
          </p:cNvSpPr>
          <p:nvPr>
            <p:ph type="ftr" sz="quarter" idx="11"/>
          </p:nvPr>
        </p:nvSpPr>
        <p:spPr>
          <a:noFill/>
        </p:spPr>
        <p:txBody>
          <a:bodyPr/>
          <a:lstStyle/>
          <a:p>
            <a:r>
              <a:rPr lang="de-CH">
                <a:latin typeface="Helvetica" charset="0"/>
              </a:rPr>
              <a:t>ESE — Software Quality</a:t>
            </a:r>
          </a:p>
        </p:txBody>
      </p:sp>
      <p:sp>
        <p:nvSpPr>
          <p:cNvPr id="94212" name="Slide Number Placeholder 5"/>
          <p:cNvSpPr>
            <a:spLocks noGrp="1"/>
          </p:cNvSpPr>
          <p:nvPr>
            <p:ph type="sldNum" sz="quarter" idx="12"/>
          </p:nvPr>
        </p:nvSpPr>
        <p:spPr>
          <a:noFill/>
        </p:spPr>
        <p:txBody>
          <a:bodyPr/>
          <a:lstStyle/>
          <a:p>
            <a:r>
              <a:rPr lang="de-CH">
                <a:latin typeface="Helvetica" charset="0"/>
              </a:rPr>
              <a:t>ESE 11.</a:t>
            </a:r>
            <a:fld id="{12E5403E-56C9-B64E-9914-9B4245B328BF}" type="slidenum">
              <a:rPr lang="de-CH">
                <a:latin typeface="Helvetica" charset="0"/>
              </a:rPr>
              <a:pPr/>
              <a:t>42</a:t>
            </a:fld>
            <a:endParaRPr lang="de-CH" sz="1400">
              <a:solidFill>
                <a:srgbClr val="7E7E7E"/>
              </a:solidFill>
              <a:latin typeface="Times" charset="0"/>
            </a:endParaRPr>
          </a:p>
        </p:txBody>
      </p:sp>
      <p:sp>
        <p:nvSpPr>
          <p:cNvPr id="94213" name="Rectangle 2"/>
          <p:cNvSpPr>
            <a:spLocks noGrp="1" noChangeArrowheads="1"/>
          </p:cNvSpPr>
          <p:nvPr>
            <p:ph type="title"/>
          </p:nvPr>
        </p:nvSpPr>
        <p:spPr/>
        <p:txBody>
          <a:bodyPr/>
          <a:lstStyle/>
          <a:p>
            <a:r>
              <a:rPr lang="en-US" sz="2400"/>
              <a:t>Capability Maturity Model (CMM)</a:t>
            </a:r>
            <a:endParaRPr lang="en-US"/>
          </a:p>
        </p:txBody>
      </p:sp>
      <p:sp>
        <p:nvSpPr>
          <p:cNvPr id="94214" name="Rectangle 3"/>
          <p:cNvSpPr>
            <a:spLocks noGrp="1" noChangeArrowheads="1"/>
          </p:cNvSpPr>
          <p:nvPr>
            <p:ph type="body" idx="1"/>
          </p:nvPr>
        </p:nvSpPr>
        <p:spPr>
          <a:xfrm>
            <a:off x="539750" y="1654175"/>
            <a:ext cx="8061325" cy="631825"/>
          </a:xfrm>
        </p:spPr>
        <p:txBody>
          <a:bodyPr/>
          <a:lstStyle/>
          <a:p>
            <a:pPr marL="0" indent="0">
              <a:buFont typeface="Helvetica CE" pitchFamily="-105" charset="0"/>
              <a:buNone/>
            </a:pPr>
            <a:r>
              <a:rPr lang="en-US" sz="2000" i="1">
                <a:solidFill>
                  <a:srgbClr val="7F0101"/>
                </a:solidFill>
              </a:rPr>
              <a:t>The SEI process maturity model classifies how well contractors manage software processes</a:t>
            </a:r>
          </a:p>
        </p:txBody>
      </p:sp>
      <p:sp>
        <p:nvSpPr>
          <p:cNvPr id="94215" name="Rectangle 5"/>
          <p:cNvSpPr>
            <a:spLocks noChangeArrowheads="1"/>
          </p:cNvSpPr>
          <p:nvPr/>
        </p:nvSpPr>
        <p:spPr bwMode="auto">
          <a:xfrm>
            <a:off x="1725613" y="54673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Level 1: </a:t>
            </a:r>
            <a:endParaRPr lang="en-US"/>
          </a:p>
        </p:txBody>
      </p:sp>
      <p:sp>
        <p:nvSpPr>
          <p:cNvPr id="94216" name="Rectangle 6"/>
          <p:cNvSpPr>
            <a:spLocks noChangeArrowheads="1"/>
          </p:cNvSpPr>
          <p:nvPr/>
        </p:nvSpPr>
        <p:spPr bwMode="auto">
          <a:xfrm>
            <a:off x="2590800" y="5475288"/>
            <a:ext cx="533400" cy="274637"/>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rPr>
              <a:t>Initial</a:t>
            </a:r>
            <a:endParaRPr lang="en-US"/>
          </a:p>
        </p:txBody>
      </p:sp>
      <p:sp>
        <p:nvSpPr>
          <p:cNvPr id="94217" name="Rectangle 7"/>
          <p:cNvSpPr>
            <a:spLocks noChangeArrowheads="1"/>
          </p:cNvSpPr>
          <p:nvPr/>
        </p:nvSpPr>
        <p:spPr bwMode="auto">
          <a:xfrm>
            <a:off x="3249613" y="5467350"/>
            <a:ext cx="9652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 (Ad Hoc)</a:t>
            </a:r>
            <a:endParaRPr lang="en-US"/>
          </a:p>
        </p:txBody>
      </p:sp>
      <p:sp>
        <p:nvSpPr>
          <p:cNvPr id="94218" name="Rectangle 8"/>
          <p:cNvSpPr>
            <a:spLocks noChangeArrowheads="1"/>
          </p:cNvSpPr>
          <p:nvPr/>
        </p:nvSpPr>
        <p:spPr bwMode="auto">
          <a:xfrm>
            <a:off x="823913" y="5746750"/>
            <a:ext cx="429418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No effective QA procedures, quality is luck</a:t>
            </a:r>
            <a:endParaRPr lang="en-US"/>
          </a:p>
        </p:txBody>
      </p:sp>
      <p:sp>
        <p:nvSpPr>
          <p:cNvPr id="94219" name="Rectangle 9"/>
          <p:cNvSpPr>
            <a:spLocks noChangeArrowheads="1"/>
          </p:cNvSpPr>
          <p:nvPr/>
        </p:nvSpPr>
        <p:spPr bwMode="auto">
          <a:xfrm>
            <a:off x="381000" y="5422900"/>
            <a:ext cx="5143500" cy="647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4220" name="Rectangle 10"/>
          <p:cNvSpPr>
            <a:spLocks noChangeArrowheads="1"/>
          </p:cNvSpPr>
          <p:nvPr/>
        </p:nvSpPr>
        <p:spPr bwMode="auto">
          <a:xfrm>
            <a:off x="2817813" y="47053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Level 2: </a:t>
            </a:r>
            <a:endParaRPr lang="en-US"/>
          </a:p>
        </p:txBody>
      </p:sp>
      <p:sp>
        <p:nvSpPr>
          <p:cNvPr id="94221" name="Rectangle 11"/>
          <p:cNvSpPr>
            <a:spLocks noChangeArrowheads="1"/>
          </p:cNvSpPr>
          <p:nvPr/>
        </p:nvSpPr>
        <p:spPr bwMode="auto">
          <a:xfrm>
            <a:off x="3683000" y="4713288"/>
            <a:ext cx="1169988" cy="274637"/>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rPr>
              <a:t>Repeatable</a:t>
            </a:r>
            <a:endParaRPr lang="en-US"/>
          </a:p>
        </p:txBody>
      </p:sp>
      <p:sp>
        <p:nvSpPr>
          <p:cNvPr id="94222" name="Rectangle 12"/>
          <p:cNvSpPr>
            <a:spLocks noChangeArrowheads="1"/>
          </p:cNvSpPr>
          <p:nvPr/>
        </p:nvSpPr>
        <p:spPr bwMode="auto">
          <a:xfrm>
            <a:off x="2259013" y="4984750"/>
            <a:ext cx="316388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Formal QA procedures in place</a:t>
            </a:r>
            <a:endParaRPr lang="en-US"/>
          </a:p>
        </p:txBody>
      </p:sp>
      <p:sp>
        <p:nvSpPr>
          <p:cNvPr id="94223" name="Rectangle 13"/>
          <p:cNvSpPr>
            <a:spLocks noChangeArrowheads="1"/>
          </p:cNvSpPr>
          <p:nvPr/>
        </p:nvSpPr>
        <p:spPr bwMode="auto">
          <a:xfrm>
            <a:off x="1397000" y="4660900"/>
            <a:ext cx="4889500" cy="647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4224" name="Rectangle 14"/>
          <p:cNvSpPr>
            <a:spLocks noChangeArrowheads="1"/>
          </p:cNvSpPr>
          <p:nvPr/>
        </p:nvSpPr>
        <p:spPr bwMode="auto">
          <a:xfrm>
            <a:off x="3670300" y="39433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Level 3: </a:t>
            </a:r>
            <a:endParaRPr lang="en-US"/>
          </a:p>
        </p:txBody>
      </p:sp>
      <p:sp>
        <p:nvSpPr>
          <p:cNvPr id="94225" name="Rectangle 15"/>
          <p:cNvSpPr>
            <a:spLocks noChangeArrowheads="1"/>
          </p:cNvSpPr>
          <p:nvPr/>
        </p:nvSpPr>
        <p:spPr bwMode="auto">
          <a:xfrm>
            <a:off x="4533900" y="3951288"/>
            <a:ext cx="787400" cy="274637"/>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rPr>
              <a:t>Defined</a:t>
            </a:r>
            <a:endParaRPr lang="en-US"/>
          </a:p>
        </p:txBody>
      </p:sp>
      <p:sp>
        <p:nvSpPr>
          <p:cNvPr id="94226" name="Rectangle 16"/>
          <p:cNvSpPr>
            <a:spLocks noChangeArrowheads="1"/>
          </p:cNvSpPr>
          <p:nvPr/>
        </p:nvSpPr>
        <p:spPr bwMode="auto">
          <a:xfrm>
            <a:off x="5383213" y="3943350"/>
            <a:ext cx="635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 </a:t>
            </a:r>
            <a:endParaRPr lang="en-US"/>
          </a:p>
        </p:txBody>
      </p:sp>
      <p:sp>
        <p:nvSpPr>
          <p:cNvPr id="94227" name="Rectangle 17"/>
          <p:cNvSpPr>
            <a:spLocks noChangeArrowheads="1"/>
          </p:cNvSpPr>
          <p:nvPr/>
        </p:nvSpPr>
        <p:spPr bwMode="auto">
          <a:xfrm>
            <a:off x="2373313" y="4222750"/>
            <a:ext cx="4308475"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QA process is defined and institutionalized</a:t>
            </a:r>
            <a:endParaRPr lang="en-US"/>
          </a:p>
        </p:txBody>
      </p:sp>
      <p:sp>
        <p:nvSpPr>
          <p:cNvPr id="94228" name="Rectangle 18"/>
          <p:cNvSpPr>
            <a:spLocks noChangeArrowheads="1"/>
          </p:cNvSpPr>
          <p:nvPr/>
        </p:nvSpPr>
        <p:spPr bwMode="auto">
          <a:xfrm>
            <a:off x="1981200" y="3898900"/>
            <a:ext cx="5067300" cy="647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4229" name="Rectangle 19"/>
          <p:cNvSpPr>
            <a:spLocks noChangeArrowheads="1"/>
          </p:cNvSpPr>
          <p:nvPr/>
        </p:nvSpPr>
        <p:spPr bwMode="auto">
          <a:xfrm>
            <a:off x="4464050" y="31813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Level 4: </a:t>
            </a:r>
            <a:endParaRPr lang="en-US"/>
          </a:p>
        </p:txBody>
      </p:sp>
      <p:sp>
        <p:nvSpPr>
          <p:cNvPr id="94230" name="Rectangle 20"/>
          <p:cNvSpPr>
            <a:spLocks noChangeArrowheads="1"/>
          </p:cNvSpPr>
          <p:nvPr/>
        </p:nvSpPr>
        <p:spPr bwMode="auto">
          <a:xfrm>
            <a:off x="5329238" y="3189288"/>
            <a:ext cx="952500" cy="274637"/>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rPr>
              <a:t>Managed</a:t>
            </a:r>
            <a:endParaRPr lang="en-US"/>
          </a:p>
        </p:txBody>
      </p:sp>
      <p:sp>
        <p:nvSpPr>
          <p:cNvPr id="94231" name="Rectangle 21"/>
          <p:cNvSpPr>
            <a:spLocks noChangeArrowheads="1"/>
          </p:cNvSpPr>
          <p:nvPr/>
        </p:nvSpPr>
        <p:spPr bwMode="auto">
          <a:xfrm>
            <a:off x="3278188" y="3460750"/>
            <a:ext cx="417353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QA Process + quantitative data collection</a:t>
            </a:r>
            <a:endParaRPr lang="en-US"/>
          </a:p>
        </p:txBody>
      </p:sp>
      <p:sp>
        <p:nvSpPr>
          <p:cNvPr id="94232" name="Rectangle 22"/>
          <p:cNvSpPr>
            <a:spLocks noChangeArrowheads="1"/>
          </p:cNvSpPr>
          <p:nvPr/>
        </p:nvSpPr>
        <p:spPr bwMode="auto">
          <a:xfrm>
            <a:off x="2921000" y="3136900"/>
            <a:ext cx="4889500" cy="647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4233" name="Rectangle 23"/>
          <p:cNvSpPr>
            <a:spLocks noChangeArrowheads="1"/>
          </p:cNvSpPr>
          <p:nvPr/>
        </p:nvSpPr>
        <p:spPr bwMode="auto">
          <a:xfrm>
            <a:off x="5121275" y="24193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Level 5: </a:t>
            </a:r>
            <a:endParaRPr lang="en-US"/>
          </a:p>
        </p:txBody>
      </p:sp>
      <p:sp>
        <p:nvSpPr>
          <p:cNvPr id="94234" name="Rectangle 24"/>
          <p:cNvSpPr>
            <a:spLocks noChangeArrowheads="1"/>
          </p:cNvSpPr>
          <p:nvPr/>
        </p:nvSpPr>
        <p:spPr bwMode="auto">
          <a:xfrm>
            <a:off x="5986463" y="2427288"/>
            <a:ext cx="1079500" cy="274637"/>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chemeClr val="accent2"/>
                </a:solidFill>
              </a:rPr>
              <a:t>Optimizing</a:t>
            </a:r>
            <a:endParaRPr lang="en-US"/>
          </a:p>
        </p:txBody>
      </p:sp>
      <p:sp>
        <p:nvSpPr>
          <p:cNvPr id="94235" name="Rectangle 25"/>
          <p:cNvSpPr>
            <a:spLocks noChangeArrowheads="1"/>
          </p:cNvSpPr>
          <p:nvPr/>
        </p:nvSpPr>
        <p:spPr bwMode="auto">
          <a:xfrm>
            <a:off x="4037013" y="2698750"/>
            <a:ext cx="417988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Improvement is fed back into QA process</a:t>
            </a:r>
            <a:endParaRPr lang="en-US"/>
          </a:p>
        </p:txBody>
      </p:sp>
      <p:sp>
        <p:nvSpPr>
          <p:cNvPr id="94236" name="Rectangle 26"/>
          <p:cNvSpPr>
            <a:spLocks noChangeArrowheads="1"/>
          </p:cNvSpPr>
          <p:nvPr/>
        </p:nvSpPr>
        <p:spPr bwMode="auto">
          <a:xfrm>
            <a:off x="3683000" y="2374900"/>
            <a:ext cx="4889500" cy="6477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94237" name="Freeform 27"/>
          <p:cNvSpPr>
            <a:spLocks/>
          </p:cNvSpPr>
          <p:nvPr/>
        </p:nvSpPr>
        <p:spPr bwMode="auto">
          <a:xfrm>
            <a:off x="8191500" y="3035300"/>
            <a:ext cx="63500" cy="114300"/>
          </a:xfrm>
          <a:custGeom>
            <a:avLst/>
            <a:gdLst>
              <a:gd name="T0" fmla="*/ 16 w 40"/>
              <a:gd name="T1" fmla="*/ 72 h 72"/>
              <a:gd name="T2" fmla="*/ 0 w 40"/>
              <a:gd name="T3" fmla="*/ 64 h 72"/>
              <a:gd name="T4" fmla="*/ 40 w 40"/>
              <a:gd name="T5" fmla="*/ 0 h 72"/>
              <a:gd name="T6" fmla="*/ 40 w 40"/>
              <a:gd name="T7" fmla="*/ 72 h 72"/>
              <a:gd name="T8" fmla="*/ 16 w 40"/>
              <a:gd name="T9" fmla="*/ 72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72"/>
                </a:moveTo>
                <a:lnTo>
                  <a:pt x="0" y="64"/>
                </a:lnTo>
                <a:lnTo>
                  <a:pt x="40" y="0"/>
                </a:lnTo>
                <a:lnTo>
                  <a:pt x="40" y="72"/>
                </a:lnTo>
                <a:lnTo>
                  <a:pt x="16" y="72"/>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4238" name="Freeform 28"/>
          <p:cNvSpPr>
            <a:spLocks/>
          </p:cNvSpPr>
          <p:nvPr/>
        </p:nvSpPr>
        <p:spPr bwMode="auto">
          <a:xfrm>
            <a:off x="7797800" y="3149600"/>
            <a:ext cx="419100" cy="241300"/>
          </a:xfrm>
          <a:custGeom>
            <a:avLst/>
            <a:gdLst>
              <a:gd name="T0" fmla="*/ 264 w 264"/>
              <a:gd name="T1" fmla="*/ 0 h 152"/>
              <a:gd name="T2" fmla="*/ 232 w 264"/>
              <a:gd name="T3" fmla="*/ 64 h 152"/>
              <a:gd name="T4" fmla="*/ 168 w 264"/>
              <a:gd name="T5" fmla="*/ 112 h 152"/>
              <a:gd name="T6" fmla="*/ 88 w 264"/>
              <a:gd name="T7" fmla="*/ 144 h 152"/>
              <a:gd name="T8" fmla="*/ 0 w 264"/>
              <a:gd name="T9" fmla="*/ 152 h 152"/>
              <a:gd name="T10" fmla="*/ 0 60000 65536"/>
              <a:gd name="T11" fmla="*/ 0 60000 65536"/>
              <a:gd name="T12" fmla="*/ 0 60000 65536"/>
              <a:gd name="T13" fmla="*/ 0 60000 65536"/>
              <a:gd name="T14" fmla="*/ 0 60000 65536"/>
              <a:gd name="T15" fmla="*/ 0 w 264"/>
              <a:gd name="T16" fmla="*/ 0 h 152"/>
              <a:gd name="T17" fmla="*/ 264 w 264"/>
              <a:gd name="T18" fmla="*/ 152 h 152"/>
            </a:gdLst>
            <a:ahLst/>
            <a:cxnLst>
              <a:cxn ang="T10">
                <a:pos x="T0" y="T1"/>
              </a:cxn>
              <a:cxn ang="T11">
                <a:pos x="T2" y="T3"/>
              </a:cxn>
              <a:cxn ang="T12">
                <a:pos x="T4" y="T5"/>
              </a:cxn>
              <a:cxn ang="T13">
                <a:pos x="T6" y="T7"/>
              </a:cxn>
              <a:cxn ang="T14">
                <a:pos x="T8" y="T9"/>
              </a:cxn>
            </a:cxnLst>
            <a:rect l="T15" t="T16" r="T17" b="T18"/>
            <a:pathLst>
              <a:path w="264" h="152">
                <a:moveTo>
                  <a:pt x="264" y="0"/>
                </a:moveTo>
                <a:lnTo>
                  <a:pt x="232" y="64"/>
                </a:lnTo>
                <a:lnTo>
                  <a:pt x="168" y="112"/>
                </a:lnTo>
                <a:lnTo>
                  <a:pt x="88" y="144"/>
                </a:lnTo>
                <a:lnTo>
                  <a:pt x="0" y="152"/>
                </a:lnTo>
              </a:path>
            </a:pathLst>
          </a:custGeom>
          <a:noFill/>
          <a:ln w="12700">
            <a:solidFill>
              <a:srgbClr val="000000"/>
            </a:solidFill>
            <a:round/>
            <a:headEnd/>
            <a:tailEnd/>
          </a:ln>
        </p:spPr>
        <p:txBody>
          <a:bodyPr>
            <a:prstTxWarp prst="textNoShape">
              <a:avLst/>
            </a:prstTxWarp>
          </a:bodyPr>
          <a:lstStyle/>
          <a:p>
            <a:endParaRPr lang="en-US"/>
          </a:p>
        </p:txBody>
      </p:sp>
      <p:sp>
        <p:nvSpPr>
          <p:cNvPr id="94239" name="Freeform 29"/>
          <p:cNvSpPr>
            <a:spLocks/>
          </p:cNvSpPr>
          <p:nvPr/>
        </p:nvSpPr>
        <p:spPr bwMode="auto">
          <a:xfrm>
            <a:off x="7429500" y="3797300"/>
            <a:ext cx="63500" cy="114300"/>
          </a:xfrm>
          <a:custGeom>
            <a:avLst/>
            <a:gdLst>
              <a:gd name="T0" fmla="*/ 16 w 40"/>
              <a:gd name="T1" fmla="*/ 72 h 72"/>
              <a:gd name="T2" fmla="*/ 0 w 40"/>
              <a:gd name="T3" fmla="*/ 64 h 72"/>
              <a:gd name="T4" fmla="*/ 40 w 40"/>
              <a:gd name="T5" fmla="*/ 0 h 72"/>
              <a:gd name="T6" fmla="*/ 40 w 40"/>
              <a:gd name="T7" fmla="*/ 72 h 72"/>
              <a:gd name="T8" fmla="*/ 16 w 40"/>
              <a:gd name="T9" fmla="*/ 72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72"/>
                </a:moveTo>
                <a:lnTo>
                  <a:pt x="0" y="64"/>
                </a:lnTo>
                <a:lnTo>
                  <a:pt x="40" y="0"/>
                </a:lnTo>
                <a:lnTo>
                  <a:pt x="40" y="72"/>
                </a:lnTo>
                <a:lnTo>
                  <a:pt x="16" y="72"/>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4240" name="Freeform 30"/>
          <p:cNvSpPr>
            <a:spLocks/>
          </p:cNvSpPr>
          <p:nvPr/>
        </p:nvSpPr>
        <p:spPr bwMode="auto">
          <a:xfrm>
            <a:off x="7035800" y="3911600"/>
            <a:ext cx="419100" cy="241300"/>
          </a:xfrm>
          <a:custGeom>
            <a:avLst/>
            <a:gdLst>
              <a:gd name="T0" fmla="*/ 264 w 264"/>
              <a:gd name="T1" fmla="*/ 0 h 152"/>
              <a:gd name="T2" fmla="*/ 232 w 264"/>
              <a:gd name="T3" fmla="*/ 64 h 152"/>
              <a:gd name="T4" fmla="*/ 168 w 264"/>
              <a:gd name="T5" fmla="*/ 112 h 152"/>
              <a:gd name="T6" fmla="*/ 88 w 264"/>
              <a:gd name="T7" fmla="*/ 144 h 152"/>
              <a:gd name="T8" fmla="*/ 0 w 264"/>
              <a:gd name="T9" fmla="*/ 152 h 152"/>
              <a:gd name="T10" fmla="*/ 0 60000 65536"/>
              <a:gd name="T11" fmla="*/ 0 60000 65536"/>
              <a:gd name="T12" fmla="*/ 0 60000 65536"/>
              <a:gd name="T13" fmla="*/ 0 60000 65536"/>
              <a:gd name="T14" fmla="*/ 0 60000 65536"/>
              <a:gd name="T15" fmla="*/ 0 w 264"/>
              <a:gd name="T16" fmla="*/ 0 h 152"/>
              <a:gd name="T17" fmla="*/ 264 w 264"/>
              <a:gd name="T18" fmla="*/ 152 h 152"/>
            </a:gdLst>
            <a:ahLst/>
            <a:cxnLst>
              <a:cxn ang="T10">
                <a:pos x="T0" y="T1"/>
              </a:cxn>
              <a:cxn ang="T11">
                <a:pos x="T2" y="T3"/>
              </a:cxn>
              <a:cxn ang="T12">
                <a:pos x="T4" y="T5"/>
              </a:cxn>
              <a:cxn ang="T13">
                <a:pos x="T6" y="T7"/>
              </a:cxn>
              <a:cxn ang="T14">
                <a:pos x="T8" y="T9"/>
              </a:cxn>
            </a:cxnLst>
            <a:rect l="T15" t="T16" r="T17" b="T18"/>
            <a:pathLst>
              <a:path w="264" h="152">
                <a:moveTo>
                  <a:pt x="264" y="0"/>
                </a:moveTo>
                <a:lnTo>
                  <a:pt x="232" y="64"/>
                </a:lnTo>
                <a:lnTo>
                  <a:pt x="168" y="112"/>
                </a:lnTo>
                <a:lnTo>
                  <a:pt x="88" y="144"/>
                </a:lnTo>
                <a:lnTo>
                  <a:pt x="0" y="152"/>
                </a:lnTo>
              </a:path>
            </a:pathLst>
          </a:custGeom>
          <a:noFill/>
          <a:ln w="12700">
            <a:solidFill>
              <a:srgbClr val="000000"/>
            </a:solidFill>
            <a:round/>
            <a:headEnd/>
            <a:tailEnd/>
          </a:ln>
        </p:spPr>
        <p:txBody>
          <a:bodyPr>
            <a:prstTxWarp prst="textNoShape">
              <a:avLst/>
            </a:prstTxWarp>
          </a:bodyPr>
          <a:lstStyle/>
          <a:p>
            <a:endParaRPr lang="en-US"/>
          </a:p>
        </p:txBody>
      </p:sp>
      <p:sp>
        <p:nvSpPr>
          <p:cNvPr id="94241" name="Freeform 31"/>
          <p:cNvSpPr>
            <a:spLocks/>
          </p:cNvSpPr>
          <p:nvPr/>
        </p:nvSpPr>
        <p:spPr bwMode="auto">
          <a:xfrm>
            <a:off x="6667500" y="4559300"/>
            <a:ext cx="63500" cy="114300"/>
          </a:xfrm>
          <a:custGeom>
            <a:avLst/>
            <a:gdLst>
              <a:gd name="T0" fmla="*/ 16 w 40"/>
              <a:gd name="T1" fmla="*/ 72 h 72"/>
              <a:gd name="T2" fmla="*/ 0 w 40"/>
              <a:gd name="T3" fmla="*/ 64 h 72"/>
              <a:gd name="T4" fmla="*/ 40 w 40"/>
              <a:gd name="T5" fmla="*/ 0 h 72"/>
              <a:gd name="T6" fmla="*/ 40 w 40"/>
              <a:gd name="T7" fmla="*/ 72 h 72"/>
              <a:gd name="T8" fmla="*/ 16 w 40"/>
              <a:gd name="T9" fmla="*/ 72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72"/>
                </a:moveTo>
                <a:lnTo>
                  <a:pt x="0" y="64"/>
                </a:lnTo>
                <a:lnTo>
                  <a:pt x="40" y="0"/>
                </a:lnTo>
                <a:lnTo>
                  <a:pt x="40" y="72"/>
                </a:lnTo>
                <a:lnTo>
                  <a:pt x="16" y="72"/>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4242" name="Freeform 32"/>
          <p:cNvSpPr>
            <a:spLocks/>
          </p:cNvSpPr>
          <p:nvPr/>
        </p:nvSpPr>
        <p:spPr bwMode="auto">
          <a:xfrm>
            <a:off x="6273800" y="4673600"/>
            <a:ext cx="419100" cy="241300"/>
          </a:xfrm>
          <a:custGeom>
            <a:avLst/>
            <a:gdLst>
              <a:gd name="T0" fmla="*/ 264 w 264"/>
              <a:gd name="T1" fmla="*/ 0 h 152"/>
              <a:gd name="T2" fmla="*/ 232 w 264"/>
              <a:gd name="T3" fmla="*/ 64 h 152"/>
              <a:gd name="T4" fmla="*/ 168 w 264"/>
              <a:gd name="T5" fmla="*/ 112 h 152"/>
              <a:gd name="T6" fmla="*/ 88 w 264"/>
              <a:gd name="T7" fmla="*/ 144 h 152"/>
              <a:gd name="T8" fmla="*/ 0 w 264"/>
              <a:gd name="T9" fmla="*/ 152 h 152"/>
              <a:gd name="T10" fmla="*/ 0 60000 65536"/>
              <a:gd name="T11" fmla="*/ 0 60000 65536"/>
              <a:gd name="T12" fmla="*/ 0 60000 65536"/>
              <a:gd name="T13" fmla="*/ 0 60000 65536"/>
              <a:gd name="T14" fmla="*/ 0 60000 65536"/>
              <a:gd name="T15" fmla="*/ 0 w 264"/>
              <a:gd name="T16" fmla="*/ 0 h 152"/>
              <a:gd name="T17" fmla="*/ 264 w 264"/>
              <a:gd name="T18" fmla="*/ 152 h 152"/>
            </a:gdLst>
            <a:ahLst/>
            <a:cxnLst>
              <a:cxn ang="T10">
                <a:pos x="T0" y="T1"/>
              </a:cxn>
              <a:cxn ang="T11">
                <a:pos x="T2" y="T3"/>
              </a:cxn>
              <a:cxn ang="T12">
                <a:pos x="T4" y="T5"/>
              </a:cxn>
              <a:cxn ang="T13">
                <a:pos x="T6" y="T7"/>
              </a:cxn>
              <a:cxn ang="T14">
                <a:pos x="T8" y="T9"/>
              </a:cxn>
            </a:cxnLst>
            <a:rect l="T15" t="T16" r="T17" b="T18"/>
            <a:pathLst>
              <a:path w="264" h="152">
                <a:moveTo>
                  <a:pt x="264" y="0"/>
                </a:moveTo>
                <a:lnTo>
                  <a:pt x="232" y="64"/>
                </a:lnTo>
                <a:lnTo>
                  <a:pt x="168" y="112"/>
                </a:lnTo>
                <a:lnTo>
                  <a:pt x="88" y="144"/>
                </a:lnTo>
                <a:lnTo>
                  <a:pt x="0" y="152"/>
                </a:lnTo>
              </a:path>
            </a:pathLst>
          </a:custGeom>
          <a:noFill/>
          <a:ln w="12700">
            <a:solidFill>
              <a:srgbClr val="000000"/>
            </a:solidFill>
            <a:round/>
            <a:headEnd/>
            <a:tailEnd/>
          </a:ln>
        </p:spPr>
        <p:txBody>
          <a:bodyPr>
            <a:prstTxWarp prst="textNoShape">
              <a:avLst/>
            </a:prstTxWarp>
          </a:bodyPr>
          <a:lstStyle/>
          <a:p>
            <a:endParaRPr lang="en-US"/>
          </a:p>
        </p:txBody>
      </p:sp>
      <p:sp>
        <p:nvSpPr>
          <p:cNvPr id="94243" name="Freeform 33"/>
          <p:cNvSpPr>
            <a:spLocks/>
          </p:cNvSpPr>
          <p:nvPr/>
        </p:nvSpPr>
        <p:spPr bwMode="auto">
          <a:xfrm>
            <a:off x="5905500" y="5321300"/>
            <a:ext cx="63500" cy="114300"/>
          </a:xfrm>
          <a:custGeom>
            <a:avLst/>
            <a:gdLst>
              <a:gd name="T0" fmla="*/ 16 w 40"/>
              <a:gd name="T1" fmla="*/ 72 h 72"/>
              <a:gd name="T2" fmla="*/ 0 w 40"/>
              <a:gd name="T3" fmla="*/ 64 h 72"/>
              <a:gd name="T4" fmla="*/ 40 w 40"/>
              <a:gd name="T5" fmla="*/ 0 h 72"/>
              <a:gd name="T6" fmla="*/ 40 w 40"/>
              <a:gd name="T7" fmla="*/ 72 h 72"/>
              <a:gd name="T8" fmla="*/ 16 w 40"/>
              <a:gd name="T9" fmla="*/ 72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72"/>
                </a:moveTo>
                <a:lnTo>
                  <a:pt x="0" y="64"/>
                </a:lnTo>
                <a:lnTo>
                  <a:pt x="40" y="0"/>
                </a:lnTo>
                <a:lnTo>
                  <a:pt x="40" y="72"/>
                </a:lnTo>
                <a:lnTo>
                  <a:pt x="16" y="72"/>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94244" name="Freeform 34"/>
          <p:cNvSpPr>
            <a:spLocks/>
          </p:cNvSpPr>
          <p:nvPr/>
        </p:nvSpPr>
        <p:spPr bwMode="auto">
          <a:xfrm>
            <a:off x="5511800" y="5435600"/>
            <a:ext cx="419100" cy="241300"/>
          </a:xfrm>
          <a:custGeom>
            <a:avLst/>
            <a:gdLst>
              <a:gd name="T0" fmla="*/ 264 w 264"/>
              <a:gd name="T1" fmla="*/ 0 h 152"/>
              <a:gd name="T2" fmla="*/ 232 w 264"/>
              <a:gd name="T3" fmla="*/ 64 h 152"/>
              <a:gd name="T4" fmla="*/ 168 w 264"/>
              <a:gd name="T5" fmla="*/ 112 h 152"/>
              <a:gd name="T6" fmla="*/ 88 w 264"/>
              <a:gd name="T7" fmla="*/ 144 h 152"/>
              <a:gd name="T8" fmla="*/ 0 w 264"/>
              <a:gd name="T9" fmla="*/ 152 h 152"/>
              <a:gd name="T10" fmla="*/ 0 60000 65536"/>
              <a:gd name="T11" fmla="*/ 0 60000 65536"/>
              <a:gd name="T12" fmla="*/ 0 60000 65536"/>
              <a:gd name="T13" fmla="*/ 0 60000 65536"/>
              <a:gd name="T14" fmla="*/ 0 60000 65536"/>
              <a:gd name="T15" fmla="*/ 0 w 264"/>
              <a:gd name="T16" fmla="*/ 0 h 152"/>
              <a:gd name="T17" fmla="*/ 264 w 264"/>
              <a:gd name="T18" fmla="*/ 152 h 152"/>
            </a:gdLst>
            <a:ahLst/>
            <a:cxnLst>
              <a:cxn ang="T10">
                <a:pos x="T0" y="T1"/>
              </a:cxn>
              <a:cxn ang="T11">
                <a:pos x="T2" y="T3"/>
              </a:cxn>
              <a:cxn ang="T12">
                <a:pos x="T4" y="T5"/>
              </a:cxn>
              <a:cxn ang="T13">
                <a:pos x="T6" y="T7"/>
              </a:cxn>
              <a:cxn ang="T14">
                <a:pos x="T8" y="T9"/>
              </a:cxn>
            </a:cxnLst>
            <a:rect l="T15" t="T16" r="T17" b="T18"/>
            <a:pathLst>
              <a:path w="264" h="152">
                <a:moveTo>
                  <a:pt x="264" y="0"/>
                </a:moveTo>
                <a:lnTo>
                  <a:pt x="232" y="64"/>
                </a:lnTo>
                <a:lnTo>
                  <a:pt x="168" y="112"/>
                </a:lnTo>
                <a:lnTo>
                  <a:pt x="88" y="144"/>
                </a:lnTo>
                <a:lnTo>
                  <a:pt x="0" y="152"/>
                </a:lnTo>
              </a:path>
            </a:pathLst>
          </a:custGeom>
          <a:noFill/>
          <a:ln w="12700">
            <a:solidFill>
              <a:srgbClr val="000000"/>
            </a:solidFill>
            <a:round/>
            <a:headEnd/>
            <a:tailEnd/>
          </a:ln>
        </p:spPr>
        <p:txBody>
          <a:bodyPr>
            <a:prstTxWarp prst="textNoShape">
              <a:avLst/>
            </a:prstTxWarp>
          </a:bodyPr>
          <a:lstStyle/>
          <a:p>
            <a:endParaRPr lang="en-US"/>
          </a:p>
        </p:txBody>
      </p:sp>
      <p:sp>
        <p:nvSpPr>
          <p:cNvPr id="94245" name="Rectangle 35"/>
          <p:cNvSpPr>
            <a:spLocks noChangeArrowheads="1"/>
          </p:cNvSpPr>
          <p:nvPr/>
        </p:nvSpPr>
        <p:spPr bwMode="auto">
          <a:xfrm>
            <a:off x="6772275" y="4616450"/>
            <a:ext cx="2033588"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depends on </a:t>
            </a:r>
            <a:endParaRPr lang="en-US"/>
          </a:p>
        </p:txBody>
      </p:sp>
      <p:sp>
        <p:nvSpPr>
          <p:cNvPr id="94246" name="Rectangle 36"/>
          <p:cNvSpPr>
            <a:spLocks noChangeArrowheads="1"/>
          </p:cNvSpPr>
          <p:nvPr/>
        </p:nvSpPr>
        <p:spPr bwMode="auto">
          <a:xfrm>
            <a:off x="6905625" y="4895850"/>
            <a:ext cx="1766888"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individual project </a:t>
            </a:r>
            <a:endParaRPr lang="en-US"/>
          </a:p>
        </p:txBody>
      </p:sp>
      <p:sp>
        <p:nvSpPr>
          <p:cNvPr id="94247" name="Rectangle 37"/>
          <p:cNvSpPr>
            <a:spLocks noChangeArrowheads="1"/>
          </p:cNvSpPr>
          <p:nvPr/>
        </p:nvSpPr>
        <p:spPr bwMode="auto">
          <a:xfrm>
            <a:off x="7218363" y="5175250"/>
            <a:ext cx="10795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managers!</a:t>
            </a:r>
            <a:endParaRPr lang="en-US"/>
          </a:p>
        </p:txBody>
      </p:sp>
      <p:sp>
        <p:nvSpPr>
          <p:cNvPr id="94248" name="Rectangle 38"/>
          <p:cNvSpPr>
            <a:spLocks noChangeArrowheads="1"/>
          </p:cNvSpPr>
          <p:nvPr/>
        </p:nvSpPr>
        <p:spPr bwMode="auto">
          <a:xfrm>
            <a:off x="6010275" y="5568950"/>
            <a:ext cx="2033588"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Quality depends on </a:t>
            </a:r>
            <a:endParaRPr lang="en-US"/>
          </a:p>
        </p:txBody>
      </p:sp>
      <p:sp>
        <p:nvSpPr>
          <p:cNvPr id="94249" name="Rectangle 39"/>
          <p:cNvSpPr>
            <a:spLocks noChangeArrowheads="1"/>
          </p:cNvSpPr>
          <p:nvPr/>
        </p:nvSpPr>
        <p:spPr bwMode="auto">
          <a:xfrm>
            <a:off x="6429375" y="5848350"/>
            <a:ext cx="11303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t>individuals!</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p:spPr>
        <p:txBody>
          <a:bodyPr/>
          <a:lstStyle/>
          <a:p>
            <a:r>
              <a:rPr lang="de-CH">
                <a:latin typeface="Helvetica" charset="0"/>
              </a:rPr>
              <a:t>© Oscar Nierstrasz</a:t>
            </a:r>
          </a:p>
        </p:txBody>
      </p:sp>
      <p:sp>
        <p:nvSpPr>
          <p:cNvPr id="96259" name="Footer Placeholder 4"/>
          <p:cNvSpPr>
            <a:spLocks noGrp="1"/>
          </p:cNvSpPr>
          <p:nvPr>
            <p:ph type="ftr" sz="quarter" idx="11"/>
          </p:nvPr>
        </p:nvSpPr>
        <p:spPr>
          <a:noFill/>
        </p:spPr>
        <p:txBody>
          <a:bodyPr/>
          <a:lstStyle/>
          <a:p>
            <a:r>
              <a:rPr lang="de-CH">
                <a:latin typeface="Helvetica" charset="0"/>
              </a:rPr>
              <a:t>ESE — Software Quality</a:t>
            </a:r>
          </a:p>
        </p:txBody>
      </p:sp>
      <p:sp>
        <p:nvSpPr>
          <p:cNvPr id="96260" name="Slide Number Placeholder 5"/>
          <p:cNvSpPr>
            <a:spLocks noGrp="1"/>
          </p:cNvSpPr>
          <p:nvPr>
            <p:ph type="sldNum" sz="quarter" idx="12"/>
          </p:nvPr>
        </p:nvSpPr>
        <p:spPr>
          <a:noFill/>
        </p:spPr>
        <p:txBody>
          <a:bodyPr/>
          <a:lstStyle/>
          <a:p>
            <a:r>
              <a:rPr lang="de-CH">
                <a:latin typeface="Helvetica" charset="0"/>
              </a:rPr>
              <a:t>ESE 11.</a:t>
            </a:r>
            <a:fld id="{B6C7272D-5FC5-FE40-8122-7B6C1414BF7A}" type="slidenum">
              <a:rPr lang="de-CH">
                <a:latin typeface="Helvetica" charset="0"/>
              </a:rPr>
              <a:pPr/>
              <a:t>43</a:t>
            </a:fld>
            <a:endParaRPr lang="de-CH" sz="1400">
              <a:solidFill>
                <a:srgbClr val="7E7E7E"/>
              </a:solidFill>
              <a:latin typeface="Times" charset="0"/>
            </a:endParaRPr>
          </a:p>
        </p:txBody>
      </p:sp>
      <p:sp>
        <p:nvSpPr>
          <p:cNvPr id="96261" name="Rectangle 4"/>
          <p:cNvSpPr>
            <a:spLocks noGrp="1" noChangeArrowheads="1"/>
          </p:cNvSpPr>
          <p:nvPr>
            <p:ph type="title"/>
          </p:nvPr>
        </p:nvSpPr>
        <p:spPr/>
        <p:txBody>
          <a:bodyPr/>
          <a:lstStyle/>
          <a:p>
            <a:r>
              <a:rPr lang="en-US"/>
              <a:t>What you should know!</a:t>
            </a:r>
          </a:p>
        </p:txBody>
      </p:sp>
      <p:sp>
        <p:nvSpPr>
          <p:cNvPr id="96262" name="Rectangle 5"/>
          <p:cNvSpPr>
            <a:spLocks noGrp="1" noChangeArrowheads="1"/>
          </p:cNvSpPr>
          <p:nvPr>
            <p:ph type="body" idx="1"/>
          </p:nvPr>
        </p:nvSpPr>
        <p:spPr/>
        <p:txBody>
          <a:bodyPr/>
          <a:lstStyle/>
          <a:p>
            <a:r>
              <a:rPr lang="en-US"/>
              <a:t>Can a correctly functioning piece of software still have poor quality?</a:t>
            </a:r>
          </a:p>
          <a:p>
            <a:r>
              <a:rPr lang="en-US"/>
              <a:t>What’s the difference between an external and an internal quality attribute?</a:t>
            </a:r>
          </a:p>
          <a:p>
            <a:r>
              <a:rPr lang="en-US"/>
              <a:t>And between a product and a process attribute?</a:t>
            </a:r>
          </a:p>
          <a:p>
            <a:r>
              <a:rPr lang="en-US"/>
              <a:t>Why should quality management be separate from project management?</a:t>
            </a:r>
          </a:p>
          <a:p>
            <a:r>
              <a:rPr lang="en-US"/>
              <a:t>How should you organize and run a review meeting?</a:t>
            </a:r>
          </a:p>
          <a:p>
            <a:r>
              <a:rPr lang="en-US"/>
              <a:t>What information should be recorded in the review minutes?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noFill/>
        </p:spPr>
        <p:txBody>
          <a:bodyPr/>
          <a:lstStyle/>
          <a:p>
            <a:r>
              <a:rPr lang="de-CH">
                <a:latin typeface="Helvetica" charset="0"/>
              </a:rPr>
              <a:t>© Oscar Nierstrasz</a:t>
            </a:r>
          </a:p>
        </p:txBody>
      </p:sp>
      <p:sp>
        <p:nvSpPr>
          <p:cNvPr id="98307" name="Footer Placeholder 4"/>
          <p:cNvSpPr>
            <a:spLocks noGrp="1"/>
          </p:cNvSpPr>
          <p:nvPr>
            <p:ph type="ftr" sz="quarter" idx="11"/>
          </p:nvPr>
        </p:nvSpPr>
        <p:spPr>
          <a:noFill/>
        </p:spPr>
        <p:txBody>
          <a:bodyPr/>
          <a:lstStyle/>
          <a:p>
            <a:r>
              <a:rPr lang="de-CH">
                <a:latin typeface="Helvetica" charset="0"/>
              </a:rPr>
              <a:t>ESE — Software Quality</a:t>
            </a:r>
          </a:p>
        </p:txBody>
      </p:sp>
      <p:sp>
        <p:nvSpPr>
          <p:cNvPr id="98308" name="Slide Number Placeholder 5"/>
          <p:cNvSpPr>
            <a:spLocks noGrp="1"/>
          </p:cNvSpPr>
          <p:nvPr>
            <p:ph type="sldNum" sz="quarter" idx="12"/>
          </p:nvPr>
        </p:nvSpPr>
        <p:spPr>
          <a:noFill/>
        </p:spPr>
        <p:txBody>
          <a:bodyPr/>
          <a:lstStyle/>
          <a:p>
            <a:r>
              <a:rPr lang="de-CH">
                <a:latin typeface="Helvetica" charset="0"/>
              </a:rPr>
              <a:t>ESE 11.</a:t>
            </a:r>
            <a:fld id="{03B14D9C-DE64-9D47-8A6C-1E7B1292F0B6}" type="slidenum">
              <a:rPr lang="de-CH">
                <a:latin typeface="Helvetica" charset="0"/>
              </a:rPr>
              <a:pPr/>
              <a:t>44</a:t>
            </a:fld>
            <a:endParaRPr lang="de-CH" sz="1400">
              <a:solidFill>
                <a:srgbClr val="7E7E7E"/>
              </a:solidFill>
              <a:latin typeface="Times" charset="0"/>
            </a:endParaRPr>
          </a:p>
        </p:txBody>
      </p:sp>
      <p:sp>
        <p:nvSpPr>
          <p:cNvPr id="98309" name="Rectangle 4"/>
          <p:cNvSpPr>
            <a:spLocks noGrp="1" noChangeArrowheads="1"/>
          </p:cNvSpPr>
          <p:nvPr>
            <p:ph type="title"/>
          </p:nvPr>
        </p:nvSpPr>
        <p:spPr/>
        <p:txBody>
          <a:bodyPr/>
          <a:lstStyle/>
          <a:p>
            <a:r>
              <a:rPr lang="en-US"/>
              <a:t>Can you answer the following questions?</a:t>
            </a:r>
          </a:p>
        </p:txBody>
      </p:sp>
      <p:sp>
        <p:nvSpPr>
          <p:cNvPr id="98310" name="Rectangle 5"/>
          <p:cNvSpPr>
            <a:spLocks noGrp="1" noChangeArrowheads="1"/>
          </p:cNvSpPr>
          <p:nvPr>
            <p:ph type="body" idx="1"/>
          </p:nvPr>
        </p:nvSpPr>
        <p:spPr/>
        <p:txBody>
          <a:bodyPr/>
          <a:lstStyle/>
          <a:p>
            <a:r>
              <a:rPr lang="en-US"/>
              <a:t>Why does a project need a quality plan?</a:t>
            </a:r>
          </a:p>
          <a:p>
            <a:r>
              <a:rPr lang="en-US"/>
              <a:t>Why are coding standards important?</a:t>
            </a:r>
          </a:p>
          <a:p>
            <a:r>
              <a:rPr lang="en-US"/>
              <a:t>What would you include in a documentation review checklist?</a:t>
            </a:r>
          </a:p>
          <a:p>
            <a:r>
              <a:rPr lang="en-US"/>
              <a:t>How often should reviews be scheduled?</a:t>
            </a:r>
          </a:p>
          <a:p>
            <a:r>
              <a:rPr lang="en-US"/>
              <a:t>Would you trust software developed by an ISO 9000 certified company?</a:t>
            </a:r>
          </a:p>
          <a:p>
            <a:r>
              <a:rPr lang="en-US"/>
              <a:t>And if it were CMM level 5?</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a:latin typeface="Helvetica" charset="0"/>
              </a:rPr>
              <a:t>© Oscar Nierstrasz</a:t>
            </a:r>
          </a:p>
        </p:txBody>
      </p:sp>
      <p:sp>
        <p:nvSpPr>
          <p:cNvPr id="18435" name="Footer Placeholder 4"/>
          <p:cNvSpPr>
            <a:spLocks noGrp="1"/>
          </p:cNvSpPr>
          <p:nvPr>
            <p:ph type="ftr" sz="quarter" idx="11"/>
          </p:nvPr>
        </p:nvSpPr>
        <p:spPr>
          <a:noFill/>
        </p:spPr>
        <p:txBody>
          <a:bodyPr/>
          <a:lstStyle/>
          <a:p>
            <a:r>
              <a:rPr lang="de-CH">
                <a:latin typeface="Helvetica" charset="0"/>
              </a:rPr>
              <a:t>ESE — Software Quality</a:t>
            </a:r>
          </a:p>
        </p:txBody>
      </p:sp>
      <p:sp>
        <p:nvSpPr>
          <p:cNvPr id="18436" name="Slide Number Placeholder 5"/>
          <p:cNvSpPr>
            <a:spLocks noGrp="1"/>
          </p:cNvSpPr>
          <p:nvPr>
            <p:ph type="sldNum" sz="quarter" idx="12"/>
          </p:nvPr>
        </p:nvSpPr>
        <p:spPr>
          <a:noFill/>
        </p:spPr>
        <p:txBody>
          <a:bodyPr/>
          <a:lstStyle/>
          <a:p>
            <a:r>
              <a:rPr lang="de-CH">
                <a:latin typeface="Helvetica" charset="0"/>
              </a:rPr>
              <a:t>ESE 11.</a:t>
            </a:r>
            <a:fld id="{DBA2A3B8-964A-7541-9AF5-3325618CC38D}" type="slidenum">
              <a:rPr lang="de-CH">
                <a:latin typeface="Helvetica" charset="0"/>
              </a:rPr>
              <a:pPr/>
              <a:t>5</a:t>
            </a:fld>
            <a:endParaRPr lang="de-CH" sz="1400">
              <a:solidFill>
                <a:srgbClr val="7E7E7E"/>
              </a:solidFill>
              <a:latin typeface="Times" charset="0"/>
            </a:endParaRPr>
          </a:p>
        </p:txBody>
      </p:sp>
      <p:sp>
        <p:nvSpPr>
          <p:cNvPr id="18437" name="Rectangle 2"/>
          <p:cNvSpPr>
            <a:spLocks noGrp="1" noChangeArrowheads="1"/>
          </p:cNvSpPr>
          <p:nvPr>
            <p:ph type="title"/>
          </p:nvPr>
        </p:nvSpPr>
        <p:spPr/>
        <p:txBody>
          <a:bodyPr/>
          <a:lstStyle/>
          <a:p>
            <a:r>
              <a:rPr lang="en-US"/>
              <a:t>What is Quality?</a:t>
            </a:r>
          </a:p>
        </p:txBody>
      </p:sp>
      <p:sp>
        <p:nvSpPr>
          <p:cNvPr id="18438" name="Rectangle 3"/>
          <p:cNvSpPr>
            <a:spLocks noGrp="1" noChangeArrowheads="1"/>
          </p:cNvSpPr>
          <p:nvPr>
            <p:ph type="body" idx="1"/>
          </p:nvPr>
        </p:nvSpPr>
        <p:spPr/>
        <p:txBody>
          <a:bodyPr/>
          <a:lstStyle/>
          <a:p>
            <a:pPr>
              <a:buFont typeface="Helvetica CE" pitchFamily="-105" charset="0"/>
              <a:buNone/>
            </a:pPr>
            <a:r>
              <a:rPr lang="en-US" u="sng"/>
              <a:t>Software Quality</a:t>
            </a:r>
            <a:r>
              <a:rPr lang="en-US"/>
              <a:t> is </a:t>
            </a:r>
            <a:r>
              <a:rPr lang="en-US" i="1">
                <a:solidFill>
                  <a:srgbClr val="7F0101"/>
                </a:solidFill>
              </a:rPr>
              <a:t>conformance to</a:t>
            </a:r>
            <a:r>
              <a:rPr lang="en-US"/>
              <a:t>:</a:t>
            </a:r>
          </a:p>
          <a:p>
            <a:r>
              <a:rPr lang="en-US"/>
              <a:t>explicitly stated </a:t>
            </a:r>
            <a:r>
              <a:rPr lang="en-US" i="1">
                <a:solidFill>
                  <a:srgbClr val="7F0101"/>
                </a:solidFill>
              </a:rPr>
              <a:t>functional and performance requirements</a:t>
            </a:r>
            <a:r>
              <a:rPr lang="en-US"/>
              <a:t>,</a:t>
            </a:r>
          </a:p>
          <a:p>
            <a:r>
              <a:rPr lang="en-US"/>
              <a:t>explicitly documented </a:t>
            </a:r>
            <a:r>
              <a:rPr lang="en-US" i="1">
                <a:solidFill>
                  <a:srgbClr val="7F0101"/>
                </a:solidFill>
              </a:rPr>
              <a:t>development standards</a:t>
            </a:r>
            <a:r>
              <a:rPr lang="en-US"/>
              <a:t>,</a:t>
            </a:r>
            <a:endParaRPr lang="en-US" i="1">
              <a:solidFill>
                <a:srgbClr val="7F0101"/>
              </a:solidFill>
            </a:endParaRPr>
          </a:p>
          <a:p>
            <a:r>
              <a:rPr lang="en-US" i="1">
                <a:solidFill>
                  <a:srgbClr val="7F0101"/>
                </a:solidFill>
              </a:rPr>
              <a:t>implicit characteristics</a:t>
            </a:r>
            <a:r>
              <a:rPr lang="en-US"/>
              <a:t> that are expected of all professionally developed software.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a:latin typeface="Helvetica" charset="0"/>
              </a:rPr>
              <a:t>ESE — Software Quality</a:t>
            </a:r>
          </a:p>
        </p:txBody>
      </p:sp>
      <p:sp>
        <p:nvSpPr>
          <p:cNvPr id="20484" name="Slide Number Placeholder 5"/>
          <p:cNvSpPr>
            <a:spLocks noGrp="1"/>
          </p:cNvSpPr>
          <p:nvPr>
            <p:ph type="sldNum" sz="quarter" idx="12"/>
          </p:nvPr>
        </p:nvSpPr>
        <p:spPr>
          <a:noFill/>
        </p:spPr>
        <p:txBody>
          <a:bodyPr/>
          <a:lstStyle/>
          <a:p>
            <a:r>
              <a:rPr lang="de-CH">
                <a:latin typeface="Helvetica" charset="0"/>
              </a:rPr>
              <a:t>ESE 11.</a:t>
            </a:r>
            <a:fld id="{2ABBD771-7103-7449-AC56-E2F1001CF716}" type="slidenum">
              <a:rPr lang="de-CH">
                <a:latin typeface="Helvetica" charset="0"/>
              </a:rPr>
              <a:pPr/>
              <a:t>6</a:t>
            </a:fld>
            <a:endParaRPr lang="de-CH" sz="1400">
              <a:solidFill>
                <a:srgbClr val="7E7E7E"/>
              </a:solidFill>
              <a:latin typeface="Times" charset="0"/>
            </a:endParaRPr>
          </a:p>
        </p:txBody>
      </p:sp>
      <p:sp>
        <p:nvSpPr>
          <p:cNvPr id="20485" name="Rectangle 2"/>
          <p:cNvSpPr>
            <a:spLocks noGrp="1" noChangeArrowheads="1"/>
          </p:cNvSpPr>
          <p:nvPr>
            <p:ph type="title"/>
          </p:nvPr>
        </p:nvSpPr>
        <p:spPr/>
        <p:txBody>
          <a:bodyPr/>
          <a:lstStyle/>
          <a:p>
            <a:r>
              <a:rPr lang="en-US"/>
              <a:t>Problems with Software Quality</a:t>
            </a:r>
          </a:p>
        </p:txBody>
      </p:sp>
      <p:sp>
        <p:nvSpPr>
          <p:cNvPr id="20486" name="Rectangle 3"/>
          <p:cNvSpPr>
            <a:spLocks noGrp="1" noChangeArrowheads="1"/>
          </p:cNvSpPr>
          <p:nvPr>
            <p:ph type="body" idx="1"/>
          </p:nvPr>
        </p:nvSpPr>
        <p:spPr/>
        <p:txBody>
          <a:bodyPr/>
          <a:lstStyle/>
          <a:p>
            <a:pPr marL="342900" indent="-342900"/>
            <a:r>
              <a:rPr lang="en-US" sz="2000"/>
              <a:t>Software specifications are usually </a:t>
            </a:r>
            <a:r>
              <a:rPr lang="en-US" sz="2000" i="1">
                <a:solidFill>
                  <a:srgbClr val="7F0101"/>
                </a:solidFill>
              </a:rPr>
              <a:t>incomplete and often inconsistent</a:t>
            </a:r>
          </a:p>
          <a:p>
            <a:pPr marL="342900" indent="-342900"/>
            <a:endParaRPr lang="en-US" sz="2000" i="1">
              <a:solidFill>
                <a:srgbClr val="7F0101"/>
              </a:solidFill>
            </a:endParaRPr>
          </a:p>
          <a:p>
            <a:pPr marL="342900" indent="-342900"/>
            <a:r>
              <a:rPr lang="en-US" sz="2000"/>
              <a:t>There is </a:t>
            </a:r>
            <a:r>
              <a:rPr lang="en-US" sz="2000" i="1">
                <a:solidFill>
                  <a:srgbClr val="7F0101"/>
                </a:solidFill>
              </a:rPr>
              <a:t>tension</a:t>
            </a:r>
            <a:r>
              <a:rPr lang="en-US" sz="2000"/>
              <a:t> between:</a:t>
            </a:r>
          </a:p>
          <a:p>
            <a:pPr marL="742950" lvl="1" indent="-285750"/>
            <a:r>
              <a:rPr lang="en-US" sz="1800"/>
              <a:t>customer quality requirements (efficiency, reliability, etc.)</a:t>
            </a:r>
          </a:p>
          <a:p>
            <a:pPr marL="742950" lvl="1" indent="-285750"/>
            <a:r>
              <a:rPr lang="en-US" sz="1800"/>
              <a:t>developer quality requirements (maintainability, reusability, etc.)</a:t>
            </a:r>
          </a:p>
          <a:p>
            <a:pPr marL="342900" indent="-342900"/>
            <a:endParaRPr lang="en-US" sz="2000"/>
          </a:p>
          <a:p>
            <a:pPr marL="342900" indent="-342900"/>
            <a:r>
              <a:rPr lang="en-US" sz="2000"/>
              <a:t>Some quality requirements are </a:t>
            </a:r>
            <a:r>
              <a:rPr lang="en-US" sz="2000" i="1">
                <a:solidFill>
                  <a:srgbClr val="7F0101"/>
                </a:solidFill>
              </a:rPr>
              <a:t>hard to specify</a:t>
            </a:r>
            <a:r>
              <a:rPr lang="en-US" sz="2000"/>
              <a:t> in an unambiguous way</a:t>
            </a:r>
          </a:p>
          <a:p>
            <a:pPr marL="742950" lvl="1" indent="-285750"/>
            <a:r>
              <a:rPr lang="en-US" sz="1800"/>
              <a:t>directly measurable qualities (e.g., errors/KLOC), </a:t>
            </a:r>
          </a:p>
          <a:p>
            <a:pPr marL="742950" lvl="1" indent="-285750"/>
            <a:r>
              <a:rPr lang="en-US" sz="1800"/>
              <a:t>indirectly measurable qualities (e.g., usability).</a:t>
            </a:r>
          </a:p>
          <a:p>
            <a:pPr marL="742950" lvl="1" indent="-285750"/>
            <a:endParaRPr lang="en-US" sz="1800"/>
          </a:p>
          <a:p>
            <a:pPr marL="342900" indent="-342900">
              <a:buFont typeface="Helvetica CE" pitchFamily="-105" charset="0"/>
              <a:buNone/>
            </a:pPr>
            <a:r>
              <a:rPr lang="en-US" sz="2000" i="1">
                <a:solidFill>
                  <a:srgbClr val="7F0101"/>
                </a:solidFill>
              </a:rPr>
              <a:t>Quality management is not just about reducing defects!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a:latin typeface="Helvetica" charset="0"/>
              </a:rPr>
              <a:t>ESE — Software Quality</a:t>
            </a:r>
          </a:p>
        </p:txBody>
      </p:sp>
      <p:sp>
        <p:nvSpPr>
          <p:cNvPr id="22532" name="Slide Number Placeholder 5"/>
          <p:cNvSpPr>
            <a:spLocks noGrp="1"/>
          </p:cNvSpPr>
          <p:nvPr>
            <p:ph type="sldNum" sz="quarter" idx="12"/>
          </p:nvPr>
        </p:nvSpPr>
        <p:spPr>
          <a:noFill/>
        </p:spPr>
        <p:txBody>
          <a:bodyPr/>
          <a:lstStyle/>
          <a:p>
            <a:r>
              <a:rPr lang="de-CH">
                <a:latin typeface="Helvetica" charset="0"/>
              </a:rPr>
              <a:t>ESE 11.</a:t>
            </a:r>
            <a:fld id="{E3DBFD1A-80B6-1C47-97D2-7BEAF275A38F}" type="slidenum">
              <a:rPr lang="de-CH">
                <a:latin typeface="Helvetica" charset="0"/>
              </a:rPr>
              <a:pPr/>
              <a:t>7</a:t>
            </a:fld>
            <a:endParaRPr lang="de-CH" sz="1400">
              <a:solidFill>
                <a:srgbClr val="7E7E7E"/>
              </a:solidFill>
              <a:latin typeface="Times" charset="0"/>
            </a:endParaRPr>
          </a:p>
        </p:txBody>
      </p:sp>
      <p:sp>
        <p:nvSpPr>
          <p:cNvPr id="2253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2534" name="Rectangle 3"/>
          <p:cNvSpPr>
            <a:spLocks noGrp="1" noChangeArrowheads="1"/>
          </p:cNvSpPr>
          <p:nvPr>
            <p:ph type="title"/>
          </p:nvPr>
        </p:nvSpPr>
        <p:spPr/>
        <p:txBody>
          <a:bodyPr/>
          <a:lstStyle/>
          <a:p>
            <a:r>
              <a:rPr lang="en-US"/>
              <a:t>Roadmap</a:t>
            </a:r>
          </a:p>
        </p:txBody>
      </p:sp>
      <p:pic>
        <p:nvPicPr>
          <p:cNvPr id="22535"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2536" name="Rectangle 5"/>
          <p:cNvSpPr>
            <a:spLocks noGrp="1" noChangeArrowheads="1"/>
          </p:cNvSpPr>
          <p:nvPr>
            <p:ph type="body" idx="1"/>
          </p:nvPr>
        </p:nvSpPr>
        <p:spPr/>
        <p:txBody>
          <a:bodyPr/>
          <a:lstStyle/>
          <a:p>
            <a:r>
              <a:rPr lang="en-US"/>
              <a:t>What is quality?</a:t>
            </a:r>
          </a:p>
          <a:p>
            <a:r>
              <a:rPr lang="en-US" b="1"/>
              <a:t>Quality Attributes</a:t>
            </a:r>
          </a:p>
          <a:p>
            <a:r>
              <a:rPr lang="en-US"/>
              <a:t>Quality Assurance: Planning and Reviewing</a:t>
            </a:r>
          </a:p>
          <a:p>
            <a:r>
              <a:rPr lang="en-US"/>
              <a:t>Quality System and Standards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de-CH">
                <a:latin typeface="Helvetica" charset="0"/>
              </a:rPr>
              <a:t>© Oscar Nierstrasz</a:t>
            </a:r>
          </a:p>
        </p:txBody>
      </p:sp>
      <p:sp>
        <p:nvSpPr>
          <p:cNvPr id="24579" name="Footer Placeholder 4"/>
          <p:cNvSpPr>
            <a:spLocks noGrp="1"/>
          </p:cNvSpPr>
          <p:nvPr>
            <p:ph type="ftr" sz="quarter" idx="11"/>
          </p:nvPr>
        </p:nvSpPr>
        <p:spPr>
          <a:noFill/>
        </p:spPr>
        <p:txBody>
          <a:bodyPr/>
          <a:lstStyle/>
          <a:p>
            <a:r>
              <a:rPr lang="de-CH">
                <a:latin typeface="Helvetica" charset="0"/>
              </a:rPr>
              <a:t>ESE — Software Quality</a:t>
            </a:r>
          </a:p>
        </p:txBody>
      </p:sp>
      <p:sp>
        <p:nvSpPr>
          <p:cNvPr id="24580" name="Slide Number Placeholder 5"/>
          <p:cNvSpPr>
            <a:spLocks noGrp="1"/>
          </p:cNvSpPr>
          <p:nvPr>
            <p:ph type="sldNum" sz="quarter" idx="12"/>
          </p:nvPr>
        </p:nvSpPr>
        <p:spPr>
          <a:noFill/>
        </p:spPr>
        <p:txBody>
          <a:bodyPr/>
          <a:lstStyle/>
          <a:p>
            <a:r>
              <a:rPr lang="de-CH">
                <a:latin typeface="Helvetica" charset="0"/>
              </a:rPr>
              <a:t>ESE 11.</a:t>
            </a:r>
            <a:fld id="{182A539B-0E53-314F-AEB6-5D34EAFF9121}" type="slidenum">
              <a:rPr lang="de-CH">
                <a:latin typeface="Helvetica" charset="0"/>
              </a:rPr>
              <a:pPr/>
              <a:t>8</a:t>
            </a:fld>
            <a:endParaRPr lang="de-CH" sz="1400">
              <a:solidFill>
                <a:srgbClr val="7E7E7E"/>
              </a:solidFill>
              <a:latin typeface="Times" charset="0"/>
            </a:endParaRPr>
          </a:p>
        </p:txBody>
      </p:sp>
      <p:sp>
        <p:nvSpPr>
          <p:cNvPr id="24581" name="Rectangle 2"/>
          <p:cNvSpPr>
            <a:spLocks noGrp="1" noChangeArrowheads="1"/>
          </p:cNvSpPr>
          <p:nvPr>
            <p:ph type="title"/>
          </p:nvPr>
        </p:nvSpPr>
        <p:spPr/>
        <p:txBody>
          <a:bodyPr/>
          <a:lstStyle/>
          <a:p>
            <a:r>
              <a:rPr lang="en-US"/>
              <a:t>Hierarchical Quality Model</a:t>
            </a:r>
          </a:p>
        </p:txBody>
      </p:sp>
      <p:sp>
        <p:nvSpPr>
          <p:cNvPr id="24582" name="Rectangle 3"/>
          <p:cNvSpPr>
            <a:spLocks noGrp="1" noChangeArrowheads="1"/>
          </p:cNvSpPr>
          <p:nvPr>
            <p:ph type="body" idx="1"/>
          </p:nvPr>
        </p:nvSpPr>
        <p:spPr>
          <a:xfrm>
            <a:off x="539750" y="1654175"/>
            <a:ext cx="8061325" cy="1597025"/>
          </a:xfrm>
        </p:spPr>
        <p:txBody>
          <a:bodyPr/>
          <a:lstStyle/>
          <a:p>
            <a:pPr marL="0" indent="0">
              <a:buFont typeface="Helvetica CE" pitchFamily="-105" charset="0"/>
              <a:buNone/>
            </a:pPr>
            <a:r>
              <a:rPr lang="en-US" sz="2000"/>
              <a:t>Define quality via hierarchical quality model, i.e. a number of </a:t>
            </a:r>
            <a:r>
              <a:rPr lang="en-US" sz="2000" i="1"/>
              <a:t>quality attributes</a:t>
            </a:r>
            <a:r>
              <a:rPr lang="en-US" sz="2000"/>
              <a:t> (a.k.a. quality factors, quality aspects, ...)</a:t>
            </a:r>
          </a:p>
          <a:p>
            <a:pPr marL="0" indent="0">
              <a:buFont typeface="Helvetica CE" pitchFamily="-105" charset="0"/>
              <a:buNone/>
            </a:pPr>
            <a:r>
              <a:rPr lang="en-US" sz="2000" i="1">
                <a:solidFill>
                  <a:srgbClr val="7F0101"/>
                </a:solidFill>
              </a:rPr>
              <a:t>Choose quality attributes (and weights) depending on the project context</a:t>
            </a:r>
          </a:p>
        </p:txBody>
      </p:sp>
      <p:sp>
        <p:nvSpPr>
          <p:cNvPr id="24583" name="Rectangle 5"/>
          <p:cNvSpPr>
            <a:spLocks noChangeArrowheads="1"/>
          </p:cNvSpPr>
          <p:nvPr/>
        </p:nvSpPr>
        <p:spPr bwMode="auto">
          <a:xfrm>
            <a:off x="954088" y="4273550"/>
            <a:ext cx="9017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Software</a:t>
            </a:r>
            <a:endParaRPr lang="en-US"/>
          </a:p>
        </p:txBody>
      </p:sp>
      <p:sp>
        <p:nvSpPr>
          <p:cNvPr id="24584" name="Rectangle 6"/>
          <p:cNvSpPr>
            <a:spLocks noChangeArrowheads="1"/>
          </p:cNvSpPr>
          <p:nvPr/>
        </p:nvSpPr>
        <p:spPr bwMode="auto">
          <a:xfrm>
            <a:off x="1049338" y="4464050"/>
            <a:ext cx="7112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Quality</a:t>
            </a:r>
            <a:endParaRPr lang="en-US"/>
          </a:p>
        </p:txBody>
      </p:sp>
      <p:sp>
        <p:nvSpPr>
          <p:cNvPr id="24585" name="Oval 7"/>
          <p:cNvSpPr>
            <a:spLocks noChangeArrowheads="1"/>
          </p:cNvSpPr>
          <p:nvPr/>
        </p:nvSpPr>
        <p:spPr bwMode="auto">
          <a:xfrm>
            <a:off x="774700" y="4064000"/>
            <a:ext cx="1244600" cy="889000"/>
          </a:xfrm>
          <a:prstGeom prst="ellipse">
            <a:avLst/>
          </a:prstGeom>
          <a:noFill/>
          <a:ln w="12700">
            <a:solidFill>
              <a:srgbClr val="000000"/>
            </a:solidFill>
            <a:round/>
            <a:headEnd/>
            <a:tailEnd/>
          </a:ln>
        </p:spPr>
        <p:txBody>
          <a:bodyPr>
            <a:prstTxWarp prst="textNoShape">
              <a:avLst/>
            </a:prstTxWarp>
          </a:bodyPr>
          <a:lstStyle/>
          <a:p>
            <a:endParaRPr lang="en-US"/>
          </a:p>
        </p:txBody>
      </p:sp>
      <p:sp>
        <p:nvSpPr>
          <p:cNvPr id="24586" name="Rectangle 8"/>
          <p:cNvSpPr>
            <a:spLocks noChangeArrowheads="1"/>
          </p:cNvSpPr>
          <p:nvPr/>
        </p:nvSpPr>
        <p:spPr bwMode="auto">
          <a:xfrm>
            <a:off x="3871913" y="3308350"/>
            <a:ext cx="1905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a:t>
            </a:r>
            <a:endParaRPr lang="en-US"/>
          </a:p>
        </p:txBody>
      </p:sp>
      <p:sp>
        <p:nvSpPr>
          <p:cNvPr id="24587" name="Rectangle 9"/>
          <p:cNvSpPr>
            <a:spLocks noChangeArrowheads="1"/>
          </p:cNvSpPr>
          <p:nvPr/>
        </p:nvSpPr>
        <p:spPr bwMode="auto">
          <a:xfrm>
            <a:off x="3478213" y="3778250"/>
            <a:ext cx="9779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Reliability</a:t>
            </a:r>
            <a:endParaRPr lang="en-US"/>
          </a:p>
        </p:txBody>
      </p:sp>
      <p:sp>
        <p:nvSpPr>
          <p:cNvPr id="24588" name="Rectangle 10"/>
          <p:cNvSpPr>
            <a:spLocks noChangeArrowheads="1"/>
          </p:cNvSpPr>
          <p:nvPr/>
        </p:nvSpPr>
        <p:spPr bwMode="auto">
          <a:xfrm>
            <a:off x="3478213" y="4248150"/>
            <a:ext cx="9779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Efficiency</a:t>
            </a:r>
            <a:endParaRPr lang="en-US"/>
          </a:p>
        </p:txBody>
      </p:sp>
      <p:sp>
        <p:nvSpPr>
          <p:cNvPr id="24589" name="Rectangle 11"/>
          <p:cNvSpPr>
            <a:spLocks noChangeArrowheads="1"/>
          </p:cNvSpPr>
          <p:nvPr/>
        </p:nvSpPr>
        <p:spPr bwMode="auto">
          <a:xfrm>
            <a:off x="3535363" y="4718050"/>
            <a:ext cx="8636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Usability</a:t>
            </a:r>
            <a:endParaRPr lang="en-US"/>
          </a:p>
        </p:txBody>
      </p:sp>
      <p:sp>
        <p:nvSpPr>
          <p:cNvPr id="24590" name="Rectangle 12"/>
          <p:cNvSpPr>
            <a:spLocks noChangeArrowheads="1"/>
          </p:cNvSpPr>
          <p:nvPr/>
        </p:nvSpPr>
        <p:spPr bwMode="auto">
          <a:xfrm>
            <a:off x="3243263" y="5187950"/>
            <a:ext cx="14478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Maintainability</a:t>
            </a:r>
            <a:endParaRPr lang="en-US"/>
          </a:p>
        </p:txBody>
      </p:sp>
      <p:sp>
        <p:nvSpPr>
          <p:cNvPr id="24591" name="Rectangle 13"/>
          <p:cNvSpPr>
            <a:spLocks noChangeArrowheads="1"/>
          </p:cNvSpPr>
          <p:nvPr/>
        </p:nvSpPr>
        <p:spPr bwMode="auto">
          <a:xfrm>
            <a:off x="3465513" y="5657850"/>
            <a:ext cx="1003300" cy="274638"/>
          </a:xfrm>
          <a:prstGeom prst="rect">
            <a:avLst/>
          </a:prstGeom>
          <a:noFill/>
          <a:ln w="9525">
            <a:noFill/>
            <a:miter lim="800000"/>
            <a:headEnd/>
            <a:tailEnd/>
          </a:ln>
        </p:spPr>
        <p:txBody>
          <a:bodyPr wrap="none" lIns="0" tIns="0" rIns="0" bIns="0">
            <a:prstTxWarp prst="textNoShape">
              <a:avLst/>
            </a:prstTxWarp>
            <a:spAutoFit/>
          </a:bodyPr>
          <a:lstStyle/>
          <a:p>
            <a:r>
              <a:rPr lang="en-US" sz="1800">
                <a:latin typeface="Arial" charset="0"/>
              </a:rPr>
              <a:t>Portability</a:t>
            </a:r>
            <a:endParaRPr lang="en-US"/>
          </a:p>
        </p:txBody>
      </p:sp>
      <p:sp>
        <p:nvSpPr>
          <p:cNvPr id="24592" name="AutoShape 14"/>
          <p:cNvSpPr>
            <a:spLocks noChangeArrowheads="1"/>
          </p:cNvSpPr>
          <p:nvPr/>
        </p:nvSpPr>
        <p:spPr bwMode="auto">
          <a:xfrm>
            <a:off x="3073400" y="3238500"/>
            <a:ext cx="1790700" cy="393700"/>
          </a:xfrm>
          <a:prstGeom prst="roundRect">
            <a:avLst>
              <a:gd name="adj" fmla="val 48389"/>
            </a:avLst>
          </a:prstGeom>
          <a:noFill/>
          <a:ln w="12700">
            <a:solidFill>
              <a:srgbClr val="000000"/>
            </a:solidFill>
            <a:round/>
            <a:headEnd/>
            <a:tailEnd/>
          </a:ln>
        </p:spPr>
        <p:txBody>
          <a:bodyPr>
            <a:prstTxWarp prst="textNoShape">
              <a:avLst/>
            </a:prstTxWarp>
          </a:bodyPr>
          <a:lstStyle/>
          <a:p>
            <a:endParaRPr lang="en-US"/>
          </a:p>
        </p:txBody>
      </p:sp>
      <p:sp>
        <p:nvSpPr>
          <p:cNvPr id="24593" name="AutoShape 15"/>
          <p:cNvSpPr>
            <a:spLocks noChangeArrowheads="1"/>
          </p:cNvSpPr>
          <p:nvPr/>
        </p:nvSpPr>
        <p:spPr bwMode="auto">
          <a:xfrm>
            <a:off x="3073400" y="3721100"/>
            <a:ext cx="1790700" cy="381000"/>
          </a:xfrm>
          <a:prstGeom prst="roundRect">
            <a:avLst>
              <a:gd name="adj" fmla="val 48333"/>
            </a:avLst>
          </a:prstGeom>
          <a:noFill/>
          <a:ln w="12700">
            <a:solidFill>
              <a:srgbClr val="000000"/>
            </a:solidFill>
            <a:round/>
            <a:headEnd/>
            <a:tailEnd/>
          </a:ln>
        </p:spPr>
        <p:txBody>
          <a:bodyPr>
            <a:prstTxWarp prst="textNoShape">
              <a:avLst/>
            </a:prstTxWarp>
          </a:bodyPr>
          <a:lstStyle/>
          <a:p>
            <a:endParaRPr lang="en-US"/>
          </a:p>
        </p:txBody>
      </p:sp>
      <p:sp>
        <p:nvSpPr>
          <p:cNvPr id="24594" name="AutoShape 16"/>
          <p:cNvSpPr>
            <a:spLocks noChangeArrowheads="1"/>
          </p:cNvSpPr>
          <p:nvPr/>
        </p:nvSpPr>
        <p:spPr bwMode="auto">
          <a:xfrm>
            <a:off x="3073400" y="4191000"/>
            <a:ext cx="1790700" cy="393700"/>
          </a:xfrm>
          <a:prstGeom prst="roundRect">
            <a:avLst>
              <a:gd name="adj" fmla="val 48389"/>
            </a:avLst>
          </a:prstGeom>
          <a:noFill/>
          <a:ln w="12700">
            <a:solidFill>
              <a:srgbClr val="000000"/>
            </a:solidFill>
            <a:round/>
            <a:headEnd/>
            <a:tailEnd/>
          </a:ln>
        </p:spPr>
        <p:txBody>
          <a:bodyPr>
            <a:prstTxWarp prst="textNoShape">
              <a:avLst/>
            </a:prstTxWarp>
          </a:bodyPr>
          <a:lstStyle/>
          <a:p>
            <a:endParaRPr lang="en-US"/>
          </a:p>
        </p:txBody>
      </p:sp>
      <p:sp>
        <p:nvSpPr>
          <p:cNvPr id="24595" name="AutoShape 17"/>
          <p:cNvSpPr>
            <a:spLocks noChangeArrowheads="1"/>
          </p:cNvSpPr>
          <p:nvPr/>
        </p:nvSpPr>
        <p:spPr bwMode="auto">
          <a:xfrm>
            <a:off x="3073400" y="4673600"/>
            <a:ext cx="1790700" cy="393700"/>
          </a:xfrm>
          <a:prstGeom prst="roundRect">
            <a:avLst>
              <a:gd name="adj" fmla="val 48389"/>
            </a:avLst>
          </a:prstGeom>
          <a:noFill/>
          <a:ln w="12700">
            <a:solidFill>
              <a:srgbClr val="000000"/>
            </a:solidFill>
            <a:round/>
            <a:headEnd/>
            <a:tailEnd/>
          </a:ln>
        </p:spPr>
        <p:txBody>
          <a:bodyPr>
            <a:prstTxWarp prst="textNoShape">
              <a:avLst/>
            </a:prstTxWarp>
          </a:bodyPr>
          <a:lstStyle/>
          <a:p>
            <a:endParaRPr lang="en-US"/>
          </a:p>
        </p:txBody>
      </p:sp>
      <p:sp>
        <p:nvSpPr>
          <p:cNvPr id="24596" name="AutoShape 18"/>
          <p:cNvSpPr>
            <a:spLocks noChangeArrowheads="1"/>
          </p:cNvSpPr>
          <p:nvPr/>
        </p:nvSpPr>
        <p:spPr bwMode="auto">
          <a:xfrm>
            <a:off x="3073400" y="5156200"/>
            <a:ext cx="1790700" cy="381000"/>
          </a:xfrm>
          <a:prstGeom prst="roundRect">
            <a:avLst>
              <a:gd name="adj" fmla="val 48333"/>
            </a:avLst>
          </a:prstGeom>
          <a:noFill/>
          <a:ln w="12700">
            <a:solidFill>
              <a:srgbClr val="000000"/>
            </a:solidFill>
            <a:round/>
            <a:headEnd/>
            <a:tailEnd/>
          </a:ln>
        </p:spPr>
        <p:txBody>
          <a:bodyPr>
            <a:prstTxWarp prst="textNoShape">
              <a:avLst/>
            </a:prstTxWarp>
          </a:bodyPr>
          <a:lstStyle/>
          <a:p>
            <a:endParaRPr lang="en-US"/>
          </a:p>
        </p:txBody>
      </p:sp>
      <p:sp>
        <p:nvSpPr>
          <p:cNvPr id="24597" name="AutoShape 19"/>
          <p:cNvSpPr>
            <a:spLocks noChangeArrowheads="1"/>
          </p:cNvSpPr>
          <p:nvPr/>
        </p:nvSpPr>
        <p:spPr bwMode="auto">
          <a:xfrm>
            <a:off x="3073400" y="5626100"/>
            <a:ext cx="1790700" cy="393700"/>
          </a:xfrm>
          <a:prstGeom prst="roundRect">
            <a:avLst>
              <a:gd name="adj" fmla="val 48389"/>
            </a:avLst>
          </a:prstGeom>
          <a:noFill/>
          <a:ln w="12700">
            <a:solidFill>
              <a:srgbClr val="000000"/>
            </a:solidFill>
            <a:round/>
            <a:headEnd/>
            <a:tailEnd/>
          </a:ln>
        </p:spPr>
        <p:txBody>
          <a:bodyPr>
            <a:prstTxWarp prst="textNoShape">
              <a:avLst/>
            </a:prstTxWarp>
          </a:bodyPr>
          <a:lstStyle/>
          <a:p>
            <a:endParaRPr lang="en-US"/>
          </a:p>
        </p:txBody>
      </p:sp>
      <p:sp>
        <p:nvSpPr>
          <p:cNvPr id="24598" name="Line 20"/>
          <p:cNvSpPr>
            <a:spLocks noChangeShapeType="1"/>
          </p:cNvSpPr>
          <p:nvPr/>
        </p:nvSpPr>
        <p:spPr bwMode="auto">
          <a:xfrm flipV="1">
            <a:off x="2006600" y="3492500"/>
            <a:ext cx="1066800" cy="1003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599" name="Line 21"/>
          <p:cNvSpPr>
            <a:spLocks noChangeShapeType="1"/>
          </p:cNvSpPr>
          <p:nvPr/>
        </p:nvSpPr>
        <p:spPr bwMode="auto">
          <a:xfrm flipV="1">
            <a:off x="2006600" y="3987800"/>
            <a:ext cx="1066800" cy="508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0" name="Line 22"/>
          <p:cNvSpPr>
            <a:spLocks noChangeShapeType="1"/>
          </p:cNvSpPr>
          <p:nvPr/>
        </p:nvSpPr>
        <p:spPr bwMode="auto">
          <a:xfrm flipV="1">
            <a:off x="2006600" y="4368800"/>
            <a:ext cx="1066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1" name="Line 23"/>
          <p:cNvSpPr>
            <a:spLocks noChangeShapeType="1"/>
          </p:cNvSpPr>
          <p:nvPr/>
        </p:nvSpPr>
        <p:spPr bwMode="auto">
          <a:xfrm>
            <a:off x="2006600" y="4495800"/>
            <a:ext cx="1066800" cy="381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2" name="Line 24"/>
          <p:cNvSpPr>
            <a:spLocks noChangeShapeType="1"/>
          </p:cNvSpPr>
          <p:nvPr/>
        </p:nvSpPr>
        <p:spPr bwMode="auto">
          <a:xfrm>
            <a:off x="2006600" y="4495800"/>
            <a:ext cx="1066800" cy="762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3" name="Line 25"/>
          <p:cNvSpPr>
            <a:spLocks noChangeShapeType="1"/>
          </p:cNvSpPr>
          <p:nvPr/>
        </p:nvSpPr>
        <p:spPr bwMode="auto">
          <a:xfrm>
            <a:off x="2006600" y="4495800"/>
            <a:ext cx="1066800" cy="1257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4" name="Line 26"/>
          <p:cNvSpPr>
            <a:spLocks noChangeShapeType="1"/>
          </p:cNvSpPr>
          <p:nvPr/>
        </p:nvSpPr>
        <p:spPr bwMode="auto">
          <a:xfrm>
            <a:off x="4851400" y="58166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5" name="Line 27"/>
          <p:cNvSpPr>
            <a:spLocks noChangeShapeType="1"/>
          </p:cNvSpPr>
          <p:nvPr/>
        </p:nvSpPr>
        <p:spPr bwMode="auto">
          <a:xfrm>
            <a:off x="4851400" y="5816600"/>
            <a:ext cx="177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6" name="Line 28"/>
          <p:cNvSpPr>
            <a:spLocks noChangeShapeType="1"/>
          </p:cNvSpPr>
          <p:nvPr/>
        </p:nvSpPr>
        <p:spPr bwMode="auto">
          <a:xfrm flipV="1">
            <a:off x="4851400" y="56896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7" name="Line 29"/>
          <p:cNvSpPr>
            <a:spLocks noChangeShapeType="1"/>
          </p:cNvSpPr>
          <p:nvPr/>
        </p:nvSpPr>
        <p:spPr bwMode="auto">
          <a:xfrm>
            <a:off x="4851400" y="48768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8" name="Line 30"/>
          <p:cNvSpPr>
            <a:spLocks noChangeShapeType="1"/>
          </p:cNvSpPr>
          <p:nvPr/>
        </p:nvSpPr>
        <p:spPr bwMode="auto">
          <a:xfrm>
            <a:off x="4851400" y="4876800"/>
            <a:ext cx="177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09" name="Line 31"/>
          <p:cNvSpPr>
            <a:spLocks noChangeShapeType="1"/>
          </p:cNvSpPr>
          <p:nvPr/>
        </p:nvSpPr>
        <p:spPr bwMode="auto">
          <a:xfrm flipV="1">
            <a:off x="4851400" y="47498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0" name="Line 32"/>
          <p:cNvSpPr>
            <a:spLocks noChangeShapeType="1"/>
          </p:cNvSpPr>
          <p:nvPr/>
        </p:nvSpPr>
        <p:spPr bwMode="auto">
          <a:xfrm>
            <a:off x="4851400" y="43688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1" name="Line 33"/>
          <p:cNvSpPr>
            <a:spLocks noChangeShapeType="1"/>
          </p:cNvSpPr>
          <p:nvPr/>
        </p:nvSpPr>
        <p:spPr bwMode="auto">
          <a:xfrm>
            <a:off x="4851400" y="4368800"/>
            <a:ext cx="177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2" name="Line 34"/>
          <p:cNvSpPr>
            <a:spLocks noChangeShapeType="1"/>
          </p:cNvSpPr>
          <p:nvPr/>
        </p:nvSpPr>
        <p:spPr bwMode="auto">
          <a:xfrm flipV="1">
            <a:off x="4851400" y="42418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3" name="Line 35"/>
          <p:cNvSpPr>
            <a:spLocks noChangeShapeType="1"/>
          </p:cNvSpPr>
          <p:nvPr/>
        </p:nvSpPr>
        <p:spPr bwMode="auto">
          <a:xfrm>
            <a:off x="4851400" y="53721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4" name="Line 36"/>
          <p:cNvSpPr>
            <a:spLocks noChangeShapeType="1"/>
          </p:cNvSpPr>
          <p:nvPr/>
        </p:nvSpPr>
        <p:spPr bwMode="auto">
          <a:xfrm>
            <a:off x="4851400" y="5372100"/>
            <a:ext cx="177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5" name="Line 37"/>
          <p:cNvSpPr>
            <a:spLocks noChangeShapeType="1"/>
          </p:cNvSpPr>
          <p:nvPr/>
        </p:nvSpPr>
        <p:spPr bwMode="auto">
          <a:xfrm flipV="1">
            <a:off x="4851400" y="5257800"/>
            <a:ext cx="177800"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6" name="Line 38"/>
          <p:cNvSpPr>
            <a:spLocks noChangeShapeType="1"/>
          </p:cNvSpPr>
          <p:nvPr/>
        </p:nvSpPr>
        <p:spPr bwMode="auto">
          <a:xfrm>
            <a:off x="4851400" y="3911600"/>
            <a:ext cx="177800" cy="1270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7" name="Line 39"/>
          <p:cNvSpPr>
            <a:spLocks noChangeShapeType="1"/>
          </p:cNvSpPr>
          <p:nvPr/>
        </p:nvSpPr>
        <p:spPr bwMode="auto">
          <a:xfrm>
            <a:off x="4851400" y="3911600"/>
            <a:ext cx="177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8" name="Line 40"/>
          <p:cNvSpPr>
            <a:spLocks noChangeShapeType="1"/>
          </p:cNvSpPr>
          <p:nvPr/>
        </p:nvSpPr>
        <p:spPr bwMode="auto">
          <a:xfrm flipV="1">
            <a:off x="4851400" y="3797300"/>
            <a:ext cx="177800" cy="1143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19" name="Rectangle 41"/>
          <p:cNvSpPr>
            <a:spLocks noChangeArrowheads="1"/>
          </p:cNvSpPr>
          <p:nvPr/>
        </p:nvSpPr>
        <p:spPr bwMode="auto">
          <a:xfrm>
            <a:off x="6026150" y="3727450"/>
            <a:ext cx="2049463" cy="365125"/>
          </a:xfrm>
          <a:prstGeom prst="rect">
            <a:avLst/>
          </a:prstGeom>
          <a:noFill/>
          <a:ln w="9525">
            <a:noFill/>
            <a:miter lim="800000"/>
            <a:headEnd/>
            <a:tailEnd/>
          </a:ln>
        </p:spPr>
        <p:txBody>
          <a:bodyPr wrap="none" lIns="0" tIns="0" rIns="0" bIns="0">
            <a:prstTxWarp prst="textNoShape">
              <a:avLst/>
            </a:prstTxWarp>
            <a:spAutoFit/>
          </a:bodyPr>
          <a:lstStyle/>
          <a:p>
            <a:r>
              <a:rPr lang="en-US">
                <a:latin typeface="Arial" charset="0"/>
              </a:rPr>
              <a:t>may be further </a:t>
            </a:r>
            <a:endParaRPr lang="en-US"/>
          </a:p>
        </p:txBody>
      </p:sp>
      <p:sp>
        <p:nvSpPr>
          <p:cNvPr id="24620" name="Rectangle 42"/>
          <p:cNvSpPr>
            <a:spLocks noChangeArrowheads="1"/>
          </p:cNvSpPr>
          <p:nvPr/>
        </p:nvSpPr>
        <p:spPr bwMode="auto">
          <a:xfrm>
            <a:off x="6026150" y="4044950"/>
            <a:ext cx="931863"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latin typeface="Arial" charset="0"/>
              </a:rPr>
              <a:t>refined</a:t>
            </a:r>
            <a:endParaRPr lang="en-US">
              <a:solidFill>
                <a:schemeClr val="accent2"/>
              </a:solidFill>
            </a:endParaRPr>
          </a:p>
        </p:txBody>
      </p:sp>
      <p:sp>
        <p:nvSpPr>
          <p:cNvPr id="24621" name="Rectangle 43"/>
          <p:cNvSpPr>
            <a:spLocks noChangeArrowheads="1"/>
          </p:cNvSpPr>
          <p:nvPr/>
        </p:nvSpPr>
        <p:spPr bwMode="auto">
          <a:xfrm>
            <a:off x="6958013" y="4044950"/>
            <a:ext cx="660400" cy="365125"/>
          </a:xfrm>
          <a:prstGeom prst="rect">
            <a:avLst/>
          </a:prstGeom>
          <a:noFill/>
          <a:ln w="9525">
            <a:noFill/>
            <a:miter lim="800000"/>
            <a:headEnd/>
            <a:tailEnd/>
          </a:ln>
        </p:spPr>
        <p:txBody>
          <a:bodyPr wrap="none" lIns="0" tIns="0" rIns="0" bIns="0">
            <a:prstTxWarp prst="textNoShape">
              <a:avLst/>
            </a:prstTxWarp>
            <a:spAutoFit/>
          </a:bodyPr>
          <a:lstStyle/>
          <a:p>
            <a:r>
              <a:rPr lang="en-US">
                <a:latin typeface="Arial" charset="0"/>
              </a:rPr>
              <a:t> into </a:t>
            </a:r>
            <a:endParaRPr lang="en-US"/>
          </a:p>
        </p:txBody>
      </p:sp>
      <p:sp>
        <p:nvSpPr>
          <p:cNvPr id="24622" name="Rectangle 44"/>
          <p:cNvSpPr>
            <a:spLocks noChangeArrowheads="1"/>
          </p:cNvSpPr>
          <p:nvPr/>
        </p:nvSpPr>
        <p:spPr bwMode="auto">
          <a:xfrm>
            <a:off x="6026150" y="4362450"/>
            <a:ext cx="1744663" cy="365125"/>
          </a:xfrm>
          <a:prstGeom prst="rect">
            <a:avLst/>
          </a:prstGeom>
          <a:noFill/>
          <a:ln w="9525">
            <a:noFill/>
            <a:miter lim="800000"/>
            <a:headEnd/>
            <a:tailEnd/>
          </a:ln>
        </p:spPr>
        <p:txBody>
          <a:bodyPr wrap="none" lIns="0" tIns="0" rIns="0" bIns="0">
            <a:prstTxWarp prst="textNoShape">
              <a:avLst/>
            </a:prstTxWarp>
            <a:spAutoFit/>
          </a:bodyPr>
          <a:lstStyle/>
          <a:p>
            <a:r>
              <a:rPr lang="en-US">
                <a:latin typeface="Arial" charset="0"/>
              </a:rPr>
              <a:t>subattributes</a:t>
            </a:r>
            <a:endParaRPr lang="en-US"/>
          </a:p>
        </p:txBody>
      </p:sp>
      <p:sp>
        <p:nvSpPr>
          <p:cNvPr id="24623" name="Rectangle 45"/>
          <p:cNvSpPr>
            <a:spLocks noChangeArrowheads="1"/>
          </p:cNvSpPr>
          <p:nvPr/>
        </p:nvSpPr>
        <p:spPr bwMode="auto">
          <a:xfrm>
            <a:off x="6026150" y="3194050"/>
            <a:ext cx="2135188"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latin typeface="Arial" charset="0"/>
              </a:rPr>
              <a:t>Quality attribute</a:t>
            </a:r>
            <a:endParaRPr lang="en-US">
              <a:solidFill>
                <a:schemeClr val="accent2"/>
              </a:solidFill>
            </a:endParaRPr>
          </a:p>
        </p:txBody>
      </p:sp>
      <p:sp>
        <p:nvSpPr>
          <p:cNvPr id="24624" name="Freeform 46"/>
          <p:cNvSpPr>
            <a:spLocks/>
          </p:cNvSpPr>
          <p:nvPr/>
        </p:nvSpPr>
        <p:spPr bwMode="auto">
          <a:xfrm>
            <a:off x="5130800" y="3289300"/>
            <a:ext cx="114300" cy="76200"/>
          </a:xfrm>
          <a:custGeom>
            <a:avLst/>
            <a:gdLst>
              <a:gd name="T0" fmla="*/ 72 w 72"/>
              <a:gd name="T1" fmla="*/ 24 h 48"/>
              <a:gd name="T2" fmla="*/ 72 w 72"/>
              <a:gd name="T3" fmla="*/ 48 h 48"/>
              <a:gd name="T4" fmla="*/ 0 w 72"/>
              <a:gd name="T5" fmla="*/ 24 h 48"/>
              <a:gd name="T6" fmla="*/ 72 w 72"/>
              <a:gd name="T7" fmla="*/ 0 h 48"/>
              <a:gd name="T8" fmla="*/ 72 w 72"/>
              <a:gd name="T9" fmla="*/ 24 h 48"/>
              <a:gd name="T10" fmla="*/ 0 60000 65536"/>
              <a:gd name="T11" fmla="*/ 0 60000 65536"/>
              <a:gd name="T12" fmla="*/ 0 60000 65536"/>
              <a:gd name="T13" fmla="*/ 0 60000 65536"/>
              <a:gd name="T14" fmla="*/ 0 60000 65536"/>
              <a:gd name="T15" fmla="*/ 0 w 72"/>
              <a:gd name="T16" fmla="*/ 0 h 48"/>
              <a:gd name="T17" fmla="*/ 72 w 72"/>
              <a:gd name="T18" fmla="*/ 48 h 48"/>
            </a:gdLst>
            <a:ahLst/>
            <a:cxnLst>
              <a:cxn ang="T10">
                <a:pos x="T0" y="T1"/>
              </a:cxn>
              <a:cxn ang="T11">
                <a:pos x="T2" y="T3"/>
              </a:cxn>
              <a:cxn ang="T12">
                <a:pos x="T4" y="T5"/>
              </a:cxn>
              <a:cxn ang="T13">
                <a:pos x="T6" y="T7"/>
              </a:cxn>
              <a:cxn ang="T14">
                <a:pos x="T8" y="T9"/>
              </a:cxn>
            </a:cxnLst>
            <a:rect l="T15" t="T16" r="T17" b="T18"/>
            <a:pathLst>
              <a:path w="72" h="48">
                <a:moveTo>
                  <a:pt x="72" y="24"/>
                </a:moveTo>
                <a:lnTo>
                  <a:pt x="72" y="48"/>
                </a:lnTo>
                <a:lnTo>
                  <a:pt x="0" y="24"/>
                </a:lnTo>
                <a:lnTo>
                  <a:pt x="72" y="0"/>
                </a:lnTo>
                <a:lnTo>
                  <a:pt x="72"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24625" name="Line 47"/>
          <p:cNvSpPr>
            <a:spLocks noChangeShapeType="1"/>
          </p:cNvSpPr>
          <p:nvPr/>
        </p:nvSpPr>
        <p:spPr bwMode="auto">
          <a:xfrm flipH="1">
            <a:off x="5969000" y="3327400"/>
            <a:ext cx="50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26" name="Line 48"/>
          <p:cNvSpPr>
            <a:spLocks noChangeShapeType="1"/>
          </p:cNvSpPr>
          <p:nvPr/>
        </p:nvSpPr>
        <p:spPr bwMode="auto">
          <a:xfrm flipH="1">
            <a:off x="5778500" y="33274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27" name="Line 49"/>
          <p:cNvSpPr>
            <a:spLocks noChangeShapeType="1"/>
          </p:cNvSpPr>
          <p:nvPr/>
        </p:nvSpPr>
        <p:spPr bwMode="auto">
          <a:xfrm flipH="1">
            <a:off x="5588000" y="3327400"/>
            <a:ext cx="1016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28" name="Line 50"/>
          <p:cNvSpPr>
            <a:spLocks noChangeShapeType="1"/>
          </p:cNvSpPr>
          <p:nvPr/>
        </p:nvSpPr>
        <p:spPr bwMode="auto">
          <a:xfrm flipH="1">
            <a:off x="5384800" y="3327400"/>
            <a:ext cx="1143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29" name="Line 51"/>
          <p:cNvSpPr>
            <a:spLocks noChangeShapeType="1"/>
          </p:cNvSpPr>
          <p:nvPr/>
        </p:nvSpPr>
        <p:spPr bwMode="auto">
          <a:xfrm flipH="1">
            <a:off x="5257800" y="3327400"/>
            <a:ext cx="381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30" name="Freeform 52"/>
          <p:cNvSpPr>
            <a:spLocks/>
          </p:cNvSpPr>
          <p:nvPr/>
        </p:nvSpPr>
        <p:spPr bwMode="auto">
          <a:xfrm>
            <a:off x="5245100" y="3898900"/>
            <a:ext cx="114300" cy="76200"/>
          </a:xfrm>
          <a:custGeom>
            <a:avLst/>
            <a:gdLst>
              <a:gd name="T0" fmla="*/ 72 w 72"/>
              <a:gd name="T1" fmla="*/ 24 h 48"/>
              <a:gd name="T2" fmla="*/ 72 w 72"/>
              <a:gd name="T3" fmla="*/ 48 h 48"/>
              <a:gd name="T4" fmla="*/ 0 w 72"/>
              <a:gd name="T5" fmla="*/ 24 h 48"/>
              <a:gd name="T6" fmla="*/ 72 w 72"/>
              <a:gd name="T7" fmla="*/ 0 h 48"/>
              <a:gd name="T8" fmla="*/ 72 w 72"/>
              <a:gd name="T9" fmla="*/ 24 h 48"/>
              <a:gd name="T10" fmla="*/ 0 60000 65536"/>
              <a:gd name="T11" fmla="*/ 0 60000 65536"/>
              <a:gd name="T12" fmla="*/ 0 60000 65536"/>
              <a:gd name="T13" fmla="*/ 0 60000 65536"/>
              <a:gd name="T14" fmla="*/ 0 60000 65536"/>
              <a:gd name="T15" fmla="*/ 0 w 72"/>
              <a:gd name="T16" fmla="*/ 0 h 48"/>
              <a:gd name="T17" fmla="*/ 72 w 72"/>
              <a:gd name="T18" fmla="*/ 48 h 48"/>
            </a:gdLst>
            <a:ahLst/>
            <a:cxnLst>
              <a:cxn ang="T10">
                <a:pos x="T0" y="T1"/>
              </a:cxn>
              <a:cxn ang="T11">
                <a:pos x="T2" y="T3"/>
              </a:cxn>
              <a:cxn ang="T12">
                <a:pos x="T4" y="T5"/>
              </a:cxn>
              <a:cxn ang="T13">
                <a:pos x="T6" y="T7"/>
              </a:cxn>
              <a:cxn ang="T14">
                <a:pos x="T8" y="T9"/>
              </a:cxn>
            </a:cxnLst>
            <a:rect l="T15" t="T16" r="T17" b="T18"/>
            <a:pathLst>
              <a:path w="72" h="48">
                <a:moveTo>
                  <a:pt x="72" y="24"/>
                </a:moveTo>
                <a:lnTo>
                  <a:pt x="72" y="48"/>
                </a:lnTo>
                <a:lnTo>
                  <a:pt x="0" y="24"/>
                </a:lnTo>
                <a:lnTo>
                  <a:pt x="72" y="0"/>
                </a:lnTo>
                <a:lnTo>
                  <a:pt x="72"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24631" name="Line 53"/>
          <p:cNvSpPr>
            <a:spLocks noChangeShapeType="1"/>
          </p:cNvSpPr>
          <p:nvPr/>
        </p:nvSpPr>
        <p:spPr bwMode="auto">
          <a:xfrm flipH="1">
            <a:off x="5969000" y="3937000"/>
            <a:ext cx="508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32" name="Line 54"/>
          <p:cNvSpPr>
            <a:spLocks noChangeShapeType="1"/>
          </p:cNvSpPr>
          <p:nvPr/>
        </p:nvSpPr>
        <p:spPr bwMode="auto">
          <a:xfrm flipH="1">
            <a:off x="5816600" y="3937000"/>
            <a:ext cx="762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33" name="Line 55"/>
          <p:cNvSpPr>
            <a:spLocks noChangeShapeType="1"/>
          </p:cNvSpPr>
          <p:nvPr/>
        </p:nvSpPr>
        <p:spPr bwMode="auto">
          <a:xfrm flipH="1">
            <a:off x="5651500" y="3937000"/>
            <a:ext cx="889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34" name="Line 56"/>
          <p:cNvSpPr>
            <a:spLocks noChangeShapeType="1"/>
          </p:cNvSpPr>
          <p:nvPr/>
        </p:nvSpPr>
        <p:spPr bwMode="auto">
          <a:xfrm flipH="1">
            <a:off x="5499100" y="3937000"/>
            <a:ext cx="76200" cy="1588"/>
          </a:xfrm>
          <a:prstGeom prst="line">
            <a:avLst/>
          </a:prstGeom>
          <a:noFill/>
          <a:ln w="12700">
            <a:solidFill>
              <a:srgbClr val="000000"/>
            </a:solidFill>
            <a:round/>
            <a:headEnd/>
            <a:tailEnd/>
          </a:ln>
        </p:spPr>
        <p:txBody>
          <a:bodyPr>
            <a:prstTxWarp prst="textNoShape">
              <a:avLst/>
            </a:prstTxWarp>
          </a:bodyPr>
          <a:lstStyle/>
          <a:p>
            <a:endParaRPr lang="en-US"/>
          </a:p>
        </p:txBody>
      </p:sp>
      <p:sp>
        <p:nvSpPr>
          <p:cNvPr id="24635" name="Line 57"/>
          <p:cNvSpPr>
            <a:spLocks noChangeShapeType="1"/>
          </p:cNvSpPr>
          <p:nvPr/>
        </p:nvSpPr>
        <p:spPr bwMode="auto">
          <a:xfrm flipH="1">
            <a:off x="5372100" y="3937000"/>
            <a:ext cx="50800" cy="1588"/>
          </a:xfrm>
          <a:prstGeom prst="line">
            <a:avLst/>
          </a:prstGeom>
          <a:noFill/>
          <a:ln w="12700">
            <a:solidFill>
              <a:srgbClr val="000000"/>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a:latin typeface="Helvetica" charset="0"/>
              </a:rPr>
              <a:t>ESE — Software Quality</a:t>
            </a:r>
          </a:p>
        </p:txBody>
      </p:sp>
      <p:sp>
        <p:nvSpPr>
          <p:cNvPr id="26628" name="Slide Number Placeholder 5"/>
          <p:cNvSpPr>
            <a:spLocks noGrp="1"/>
          </p:cNvSpPr>
          <p:nvPr>
            <p:ph type="sldNum" sz="quarter" idx="12"/>
          </p:nvPr>
        </p:nvSpPr>
        <p:spPr>
          <a:noFill/>
        </p:spPr>
        <p:txBody>
          <a:bodyPr/>
          <a:lstStyle/>
          <a:p>
            <a:r>
              <a:rPr lang="de-CH">
                <a:latin typeface="Helvetica" charset="0"/>
              </a:rPr>
              <a:t>ESE 11.</a:t>
            </a:r>
            <a:fld id="{080618D8-EB4D-9741-A357-88F63DBB81F6}" type="slidenum">
              <a:rPr lang="de-CH">
                <a:latin typeface="Helvetica" charset="0"/>
              </a:rPr>
              <a:pPr/>
              <a:t>9</a:t>
            </a:fld>
            <a:endParaRPr lang="de-CH" sz="1400">
              <a:solidFill>
                <a:srgbClr val="7E7E7E"/>
              </a:solidFill>
              <a:latin typeface="Times" charset="0"/>
            </a:endParaRPr>
          </a:p>
        </p:txBody>
      </p:sp>
      <p:sp>
        <p:nvSpPr>
          <p:cNvPr id="26629" name="Rectangle 2"/>
          <p:cNvSpPr>
            <a:spLocks noGrp="1" noChangeArrowheads="1"/>
          </p:cNvSpPr>
          <p:nvPr>
            <p:ph type="title"/>
          </p:nvPr>
        </p:nvSpPr>
        <p:spPr/>
        <p:txBody>
          <a:bodyPr/>
          <a:lstStyle/>
          <a:p>
            <a:r>
              <a:rPr lang="en-US"/>
              <a:t>Quality Attributes</a:t>
            </a:r>
          </a:p>
        </p:txBody>
      </p:sp>
      <p:sp>
        <p:nvSpPr>
          <p:cNvPr id="26630"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i="1">
                <a:solidFill>
                  <a:srgbClr val="7F0101"/>
                </a:solidFill>
              </a:rPr>
              <a:t>Quality attributes apply both to the product and the process.</a:t>
            </a:r>
          </a:p>
          <a:p>
            <a:pPr marL="342900" indent="-342900">
              <a:lnSpc>
                <a:spcPct val="90000"/>
              </a:lnSpc>
            </a:pPr>
            <a:endParaRPr lang="en-US"/>
          </a:p>
          <a:p>
            <a:pPr marL="342900" indent="-342900">
              <a:lnSpc>
                <a:spcPct val="90000"/>
              </a:lnSpc>
            </a:pPr>
            <a:r>
              <a:rPr lang="en-US" b="1" i="1"/>
              <a:t>product</a:t>
            </a:r>
            <a:r>
              <a:rPr lang="en-US"/>
              <a:t>: delivered to the customer</a:t>
            </a:r>
          </a:p>
          <a:p>
            <a:pPr marL="342900" indent="-342900">
              <a:lnSpc>
                <a:spcPct val="90000"/>
              </a:lnSpc>
            </a:pPr>
            <a:r>
              <a:rPr lang="en-US" b="1" i="1"/>
              <a:t>process:</a:t>
            </a:r>
            <a:r>
              <a:rPr lang="en-US"/>
              <a:t> produces the software product</a:t>
            </a:r>
          </a:p>
          <a:p>
            <a:pPr marL="342900" indent="-342900">
              <a:lnSpc>
                <a:spcPct val="90000"/>
              </a:lnSpc>
            </a:pPr>
            <a:r>
              <a:rPr lang="en-US" b="1" i="1"/>
              <a:t>resources:</a:t>
            </a:r>
            <a:r>
              <a:rPr lang="en-US"/>
              <a:t> (both the product and the process require resources)</a:t>
            </a:r>
          </a:p>
          <a:p>
            <a:pPr marL="742950" lvl="1" indent="-285750">
              <a:lnSpc>
                <a:spcPct val="90000"/>
              </a:lnSpc>
            </a:pPr>
            <a:r>
              <a:rPr lang="en-US"/>
              <a:t>Underlying assumption: a quality process leads to a quality product (cf. metaphor of manufacturing lines)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1442</TotalTime>
  <Words>3018</Words>
  <Application>Microsoft Macintosh PowerPoint</Application>
  <PresentationFormat>On-screen Show (4:3)</PresentationFormat>
  <Paragraphs>576</Paragraphs>
  <Slides>45</Slides>
  <Notes>45</Notes>
  <HiddenSlides>0</HiddenSlides>
  <MMClips>0</MMClips>
  <ScaleCrop>false</ScaleCrop>
  <HeadingPairs>
    <vt:vector size="4" baseType="variant">
      <vt:variant>
        <vt:lpstr>Design Template</vt:lpstr>
      </vt:variant>
      <vt:variant>
        <vt:i4>1</vt:i4>
      </vt:variant>
      <vt:variant>
        <vt:lpstr>Slide Titles</vt:lpstr>
      </vt:variant>
      <vt:variant>
        <vt:i4>45</vt:i4>
      </vt:variant>
    </vt:vector>
  </HeadingPairs>
  <TitlesOfParts>
    <vt:vector size="46" baseType="lpstr">
      <vt:lpstr>UB_Screen</vt:lpstr>
      <vt:lpstr>Introduction to Software Engineering</vt:lpstr>
      <vt:lpstr>Roadmap</vt:lpstr>
      <vt:lpstr>Sources</vt:lpstr>
      <vt:lpstr>Roadmap</vt:lpstr>
      <vt:lpstr>What is Quality?</vt:lpstr>
      <vt:lpstr>Problems with Software Quality</vt:lpstr>
      <vt:lpstr>Roadmap</vt:lpstr>
      <vt:lpstr>Hierarchical Quality Model</vt:lpstr>
      <vt:lpstr>Quality Attributes</vt:lpstr>
      <vt:lpstr>Quality Attributes ...</vt:lpstr>
      <vt:lpstr>Correctness, Reliability, Robustness</vt:lpstr>
      <vt:lpstr>Efficiency, Usability</vt:lpstr>
      <vt:lpstr>Efficiency, Usability ...</vt:lpstr>
      <vt:lpstr>Maintainability</vt:lpstr>
      <vt:lpstr>Maintainability ...</vt:lpstr>
      <vt:lpstr>Verifiability, Understandability</vt:lpstr>
      <vt:lpstr>Productivity, Timeliness, Visibility</vt:lpstr>
      <vt:lpstr>Productivity, Timeliness, Visibility ...</vt:lpstr>
      <vt:lpstr>Productivity, Timeliness, Visibility ...</vt:lpstr>
      <vt:lpstr>Roadmap</vt:lpstr>
      <vt:lpstr>Quality Control Assumption</vt:lpstr>
      <vt:lpstr>The Quality Plan</vt:lpstr>
      <vt:lpstr>Software Quality Controls</vt:lpstr>
      <vt:lpstr>Types of Quality Reviews</vt:lpstr>
      <vt:lpstr>Types of Quality Reviews …</vt:lpstr>
      <vt:lpstr>Review Meetings </vt:lpstr>
      <vt:lpstr>Review Minutes</vt:lpstr>
      <vt:lpstr>Review Guidelines</vt:lpstr>
      <vt:lpstr>Sample Review Checklists (I)</vt:lpstr>
      <vt:lpstr>Sample Review Checklists (II)</vt:lpstr>
      <vt:lpstr>Sample Review Checklists (III)</vt:lpstr>
      <vt:lpstr>Sample Review Checklists (IV)</vt:lpstr>
      <vt:lpstr>Sample Review Checklists (V)</vt:lpstr>
      <vt:lpstr>Review Results</vt:lpstr>
      <vt:lpstr>Roadmap</vt:lpstr>
      <vt:lpstr>Product and Process Standards</vt:lpstr>
      <vt:lpstr>Potential Problems with Standards</vt:lpstr>
      <vt:lpstr>Sample Java Code Conventions</vt:lpstr>
      <vt:lpstr>Sample Java Code Conventions ...</vt:lpstr>
      <vt:lpstr>Quality System</vt:lpstr>
      <vt:lpstr>ISO 9000</vt:lpstr>
      <vt:lpstr>Capability Maturity Model (CMM)</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166</cp:revision>
  <cp:lastPrinted>2005-04-07T14:31:46Z</cp:lastPrinted>
  <dcterms:created xsi:type="dcterms:W3CDTF">2010-08-27T13:15:55Z</dcterms:created>
  <dcterms:modified xsi:type="dcterms:W3CDTF">2010-08-27T13:16:04Z</dcterms:modified>
</cp:coreProperties>
</file>