
<file path=[Content_Types].xml><?xml version="1.0" encoding="utf-8"?>
<Types xmlns="http://schemas.openxmlformats.org/package/2006/content-types">
  <Override PartName="/ppt/slides/slide14.xml" ContentType="application/vnd.openxmlformats-officedocument.presentationml.slide+xml"/>
  <Override PartName="/ppt/slides/slide33.xml" ContentType="application/vnd.openxmlformats-officedocument.presentationml.slide+xml"/>
  <Override PartName="/ppt/slides/slide52.xml" ContentType="application/vnd.openxmlformats-officedocument.presentationml.slide+xml"/>
  <Override PartName="/ppt/slides/slide49.xml" ContentType="application/vnd.openxmlformats-officedocument.presentationml.slide+xml"/>
  <Override PartName="/ppt/notesSlides/notesSlide30.xml" ContentType="application/vnd.openxmlformats-officedocument.presentationml.notesSlide+xml"/>
  <Default Extension="bin" ContentType="application/vnd.openxmlformats-officedocument.presentationml.printerSettings"/>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3.xml" ContentType="application/vnd.openxmlformats-officedocument.presentationml.slide+xml"/>
  <Override PartName="/ppt/notesSlides/notesSlide34.xml" ContentType="application/vnd.openxmlformats-officedocument.presentationml.notes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theme/theme1.xml" ContentType="application/vnd.openxmlformats-officedocument.theme+xml"/>
  <Override PartName="/ppt/notesSlides/notesSlide17.xml" ContentType="application/vnd.openxmlformats-officedocument.presentationml.notesSlide+xml"/>
  <Override PartName="/ppt/notesSlides/notesSlide36.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Default Extension="tiff" ContentType="image/tiff"/>
  <Override PartName="/ppt/slides/slide46.xml" ContentType="application/vnd.openxmlformats-officedocument.presentationml.slide+xml"/>
  <Override PartName="/ppt/notesSlides/notesSlide41.xml" ContentType="application/vnd.openxmlformats-officedocument.presentationml.notesSlide+xml"/>
  <Override PartName="/ppt/notesSlides/notesSlide8.xml" ContentType="application/vnd.openxmlformats-officedocument.presentationml.notesSlide+xml"/>
  <Override PartName="/ppt/notesSlides/notesSlide26.xml" ContentType="application/vnd.openxmlformats-officedocument.presentationml.notesSlide+xml"/>
  <Override PartName="/ppt/slides/slide15.xml" ContentType="application/vnd.openxmlformats-officedocument.presentationml.slide+xml"/>
  <Override PartName="/ppt/slides/slide34.xml" ContentType="application/vnd.openxmlformats-officedocument.presentationml.slide+xml"/>
  <Override PartName="/ppt/slides/slide53.xml" ContentType="application/vnd.openxmlformats-officedocument.presentationml.slide+xml"/>
  <Override PartName="/ppt/notesSlides/notesSlide31.xml" ContentType="application/vnd.openxmlformats-officedocument.presentationml.notes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Default Extension="xls" ContentType="application/vnd.ms-excel"/>
  <Override PartName="/ppt/slides/slide38.xml" ContentType="application/vnd.openxmlformats-officedocument.presentationml.slide+xml"/>
  <Override PartName="/ppt/slides/slide4.xml" ContentType="application/vnd.openxmlformats-officedocument.presentationml.slide+xml"/>
  <Override PartName="/ppt/notesSlides/notesSlide35.xml" ContentType="application/vnd.openxmlformats-officedocument.presentationml.notes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theme/theme2.xml" ContentType="application/vnd.openxmlformats-officedocument.theme+xml"/>
  <Override PartName="/ppt/handoutMasters/handoutMaster1.xml" ContentType="application/vnd.openxmlformats-officedocument.presentationml.handoutMaster+xml"/>
  <Override PartName="/ppt/notesSlides/notesSlide18.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Default Extension="vml" ContentType="application/vnd.openxmlformats-officedocument.vmlDrawing"/>
  <Override PartName="/ppt/slides/slide12.xml" ContentType="application/vnd.openxmlformats-officedocument.presentationml.slide+xml"/>
  <Override PartName="/ppt/slides/slide8.xml" ContentType="application/vnd.openxmlformats-officedocument.presentationml.slide+xml"/>
  <Override PartName="/ppt/slides/slide28.xml" ContentType="application/vnd.openxmlformats-officedocument.presentationml.slide+xml"/>
  <Override PartName="/ppt/slides/slide50.xml" ContentType="application/vnd.openxmlformats-officedocument.presentationml.slide+xml"/>
  <Override PartName="/ppt/slides/slide47.xml" ContentType="application/vnd.openxmlformats-officedocument.presentationml.slide+xml"/>
  <Override PartName="/ppt/slides/slide31.xml" ContentType="application/vnd.openxmlformats-officedocument.presentationml.slide+xml"/>
  <Override PartName="/ppt/notesSlides/notesSlide42.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1.xml" ContentType="application/vnd.openxmlformats-officedocument.presentationml.slide+xml"/>
  <Override PartName="/ppt/notesSlides/notesSlide32.xml" ContentType="application/vnd.openxmlformats-officedocument.presentationml.notesSlide+xml"/>
  <Override PartName="/ppt/slides/slide21.xml" ContentType="application/vnd.openxmlformats-officedocument.presentationml.slide+xml"/>
  <Override PartName="/ppt/slides/slide40.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theme/theme3.xml" ContentType="application/vnd.openxmlformats-officedocument.theme+xml"/>
  <Override PartName="/ppt/notesSlides/notesSlide19.xml" ContentType="application/vnd.openxmlformats-officedocument.presentationml.notesSlide+xml"/>
  <Override PartName="/ppt/notesSlides/notesSlide38.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48.xml" ContentType="application/vnd.openxmlformats-officedocument.presentationml.slide+xml"/>
  <Override PartName="/ppt/notesSlides/notesSlide10.xml" ContentType="application/vnd.openxmlformats-officedocument.presentationml.notesSlide+xml"/>
  <Override PartName="/ppt/slides/slide32.xml" ContentType="application/vnd.openxmlformats-officedocument.presentationml.slide+xml"/>
  <Override PartName="/ppt/slides/slide29.xml" ContentType="application/vnd.openxmlformats-officedocument.presentationml.slide+xml"/>
  <Override PartName="/ppt/viewProps.xml" ContentType="application/vnd.openxmlformats-officedocument.presentationml.viewProps+xml"/>
  <Override PartName="/ppt/notesSlides/notesSlide43.xml" ContentType="application/vnd.openxmlformats-officedocument.presentationml.notesSlide+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notesSlides/notesSlide33.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notesSlides/notesSlide16.xml" ContentType="application/vnd.openxmlformats-officedocument.presentationml.notesSlide+xml"/>
  <Override PartName="/ppt/notesSlides/notesSlide5.xml" ContentType="application/vnd.openxmlformats-officedocument.presentationml.notesSlide+xml"/>
  <Default Extension="pict" ContentType="image/pict"/>
  <Override PartName="/ppt/notesSlides/notesSlide40.xml" ContentType="application/vnd.openxmlformats-officedocument.presentationml.notesSlide+xml"/>
  <Override PartName="/ppt/slideLayouts/slideLayout4.xml" ContentType="application/vnd.openxmlformats-officedocument.presentationml.slideLayout+xml"/>
  <Override PartName="/ppt/notesSlides/notesSlide21.xml" ContentType="application/vnd.openxmlformats-officedocument.presentationml.notesSlide+xml"/>
  <Override PartName="/ppt/slides/slide26.xml" ContentType="application/vnd.openxmlformats-officedocument.presentationml.slide+xml"/>
  <Override PartName="/ppt/slides/slide45.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Default Extension="pdf" ContentType="application/pdf"/>
  <Override PartName="/ppt/notesSlides/notesSlide39.xml" ContentType="application/vnd.openxmlformats-officedocument.presentationml.notesSlide+xml"/>
  <Default Extension="png" ContentType="image/png"/>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trictFirstAndLastChars="0" saveSubsetFonts="1" autoCompressPictures="0">
  <p:sldMasterIdLst>
    <p:sldMasterId id="2147483650" r:id="rId1"/>
  </p:sldMasterIdLst>
  <p:notesMasterIdLst>
    <p:notesMasterId r:id="rId55"/>
  </p:notesMasterIdLst>
  <p:handoutMasterIdLst>
    <p:handoutMasterId r:id="rId56"/>
  </p:handoutMasterIdLst>
  <p:sldIdLst>
    <p:sldId id="256" r:id="rId2"/>
    <p:sldId id="417" r:id="rId3"/>
    <p:sldId id="408" r:id="rId4"/>
    <p:sldId id="418" r:id="rId5"/>
    <p:sldId id="395" r:id="rId6"/>
    <p:sldId id="354" r:id="rId7"/>
    <p:sldId id="355" r:id="rId8"/>
    <p:sldId id="356" r:id="rId9"/>
    <p:sldId id="336" r:id="rId10"/>
    <p:sldId id="337" r:id="rId11"/>
    <p:sldId id="329" r:id="rId12"/>
    <p:sldId id="357" r:id="rId13"/>
    <p:sldId id="416" r:id="rId14"/>
    <p:sldId id="340" r:id="rId15"/>
    <p:sldId id="341" r:id="rId16"/>
    <p:sldId id="342" r:id="rId17"/>
    <p:sldId id="343" r:id="rId18"/>
    <p:sldId id="344" r:id="rId19"/>
    <p:sldId id="415" r:id="rId20"/>
    <p:sldId id="345" r:id="rId21"/>
    <p:sldId id="361" r:id="rId22"/>
    <p:sldId id="362" r:id="rId23"/>
    <p:sldId id="363" r:id="rId24"/>
    <p:sldId id="364" r:id="rId25"/>
    <p:sldId id="365" r:id="rId26"/>
    <p:sldId id="366" r:id="rId27"/>
    <p:sldId id="367" r:id="rId28"/>
    <p:sldId id="368" r:id="rId29"/>
    <p:sldId id="369" r:id="rId30"/>
    <p:sldId id="370" r:id="rId31"/>
    <p:sldId id="371" r:id="rId32"/>
    <p:sldId id="372" r:id="rId33"/>
    <p:sldId id="373" r:id="rId34"/>
    <p:sldId id="374" r:id="rId35"/>
    <p:sldId id="375" r:id="rId36"/>
    <p:sldId id="376" r:id="rId37"/>
    <p:sldId id="377" r:id="rId38"/>
    <p:sldId id="378" r:id="rId39"/>
    <p:sldId id="414" r:id="rId40"/>
    <p:sldId id="410" r:id="rId41"/>
    <p:sldId id="403" r:id="rId42"/>
    <p:sldId id="404" r:id="rId43"/>
    <p:sldId id="405" r:id="rId44"/>
    <p:sldId id="406" r:id="rId45"/>
    <p:sldId id="402" r:id="rId46"/>
    <p:sldId id="412" r:id="rId47"/>
    <p:sldId id="411" r:id="rId48"/>
    <p:sldId id="407" r:id="rId49"/>
    <p:sldId id="413" r:id="rId50"/>
    <p:sldId id="419" r:id="rId51"/>
    <p:sldId id="420" r:id="rId52"/>
    <p:sldId id="421" r:id="rId53"/>
    <p:sldId id="315" r:id="rId5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Helvetica" charset="0"/>
        <a:ea typeface="+mn-ea"/>
        <a:cs typeface="+mn-cs"/>
      </a:defRPr>
    </a:lvl1pPr>
    <a:lvl2pPr marL="457200" algn="l" rtl="0" eaLnBrk="0" fontAlgn="base" hangingPunct="0">
      <a:spcBef>
        <a:spcPct val="0"/>
      </a:spcBef>
      <a:spcAft>
        <a:spcPct val="0"/>
      </a:spcAft>
      <a:defRPr sz="2400" kern="1200">
        <a:solidFill>
          <a:schemeClr val="tx1"/>
        </a:solidFill>
        <a:latin typeface="Helvetica" charset="0"/>
        <a:ea typeface="+mn-ea"/>
        <a:cs typeface="+mn-cs"/>
      </a:defRPr>
    </a:lvl2pPr>
    <a:lvl3pPr marL="914400" algn="l" rtl="0" eaLnBrk="0" fontAlgn="base" hangingPunct="0">
      <a:spcBef>
        <a:spcPct val="0"/>
      </a:spcBef>
      <a:spcAft>
        <a:spcPct val="0"/>
      </a:spcAft>
      <a:defRPr sz="2400" kern="1200">
        <a:solidFill>
          <a:schemeClr val="tx1"/>
        </a:solidFill>
        <a:latin typeface="Helvetica" charset="0"/>
        <a:ea typeface="+mn-ea"/>
        <a:cs typeface="+mn-cs"/>
      </a:defRPr>
    </a:lvl3pPr>
    <a:lvl4pPr marL="1371600" algn="l" rtl="0" eaLnBrk="0" fontAlgn="base" hangingPunct="0">
      <a:spcBef>
        <a:spcPct val="0"/>
      </a:spcBef>
      <a:spcAft>
        <a:spcPct val="0"/>
      </a:spcAft>
      <a:defRPr sz="2400" kern="1200">
        <a:solidFill>
          <a:schemeClr val="tx1"/>
        </a:solidFill>
        <a:latin typeface="Helvetica" charset="0"/>
        <a:ea typeface="+mn-ea"/>
        <a:cs typeface="+mn-cs"/>
      </a:defRPr>
    </a:lvl4pPr>
    <a:lvl5pPr marL="1828800" algn="l" rtl="0" eaLnBrk="0" fontAlgn="base" hangingPunct="0">
      <a:spcBef>
        <a:spcPct val="0"/>
      </a:spcBef>
      <a:spcAft>
        <a:spcPct val="0"/>
      </a:spcAft>
      <a:defRPr sz="2400" kern="1200">
        <a:solidFill>
          <a:schemeClr val="tx1"/>
        </a:solidFill>
        <a:latin typeface="Helvetica" charset="0"/>
        <a:ea typeface="+mn-ea"/>
        <a:cs typeface="+mn-cs"/>
      </a:defRPr>
    </a:lvl5pPr>
    <a:lvl6pPr marL="2286000" algn="l" defTabSz="457200" rtl="0" eaLnBrk="1" latinLnBrk="0" hangingPunct="1">
      <a:defRPr sz="2400" kern="1200">
        <a:solidFill>
          <a:schemeClr val="tx1"/>
        </a:solidFill>
        <a:latin typeface="Helvetica" charset="0"/>
        <a:ea typeface="+mn-ea"/>
        <a:cs typeface="+mn-cs"/>
      </a:defRPr>
    </a:lvl6pPr>
    <a:lvl7pPr marL="2743200" algn="l" defTabSz="457200" rtl="0" eaLnBrk="1" latinLnBrk="0" hangingPunct="1">
      <a:defRPr sz="2400" kern="1200">
        <a:solidFill>
          <a:schemeClr val="tx1"/>
        </a:solidFill>
        <a:latin typeface="Helvetica" charset="0"/>
        <a:ea typeface="+mn-ea"/>
        <a:cs typeface="+mn-cs"/>
      </a:defRPr>
    </a:lvl7pPr>
    <a:lvl8pPr marL="3200400" algn="l" defTabSz="457200" rtl="0" eaLnBrk="1" latinLnBrk="0" hangingPunct="1">
      <a:defRPr sz="2400" kern="1200">
        <a:solidFill>
          <a:schemeClr val="tx1"/>
        </a:solidFill>
        <a:latin typeface="Helvetica" charset="0"/>
        <a:ea typeface="+mn-ea"/>
        <a:cs typeface="+mn-cs"/>
      </a:defRPr>
    </a:lvl8pPr>
    <a:lvl9pPr marL="3657600" algn="l" defTabSz="457200" rtl="0" eaLnBrk="1" latinLnBrk="0" hangingPunct="1">
      <a:defRPr sz="2400" kern="1200">
        <a:solidFill>
          <a:schemeClr val="tx1"/>
        </a:solidFill>
        <a:latin typeface="Helvetic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0000"/>
    <a:srgbClr val="C1DEFA"/>
    <a:srgbClr val="A7A7A7"/>
    <a:srgbClr val="D3D3D3"/>
    <a:srgbClr val="7F0101"/>
    <a:srgbClr val="60BDC4"/>
    <a:srgbClr val="B4CFDC"/>
    <a:srgbClr val="C9D4DC"/>
    <a:srgbClr val="FEFFC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p:restoredLeft sz="15620"/>
    <p:restoredTop sz="89422" autoAdjust="0"/>
  </p:normalViewPr>
  <p:slideViewPr>
    <p:cSldViewPr>
      <p:cViewPr varScale="1">
        <p:scale>
          <a:sx n="137" d="100"/>
          <a:sy n="137" d="100"/>
        </p:scale>
        <p:origin x="-1528"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handoutMaster" Target="handoutMasters/handoutMaster1.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05" charset="0"/>
              </a:defRPr>
            </a:lvl1pPr>
          </a:lstStyle>
          <a:p>
            <a:pPr>
              <a:defRPr/>
            </a:pPr>
            <a:endParaRPr lang="en-US"/>
          </a:p>
        </p:txBody>
      </p:sp>
      <p:sp>
        <p:nvSpPr>
          <p:cNvPr id="30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05" charset="0"/>
              </a:defRPr>
            </a:lvl1pPr>
          </a:lstStyle>
          <a:p>
            <a:pPr>
              <a:defRPr/>
            </a:pPr>
            <a:endParaRPr lang="en-US"/>
          </a:p>
        </p:txBody>
      </p:sp>
      <p:sp>
        <p:nvSpPr>
          <p:cNvPr id="30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05" charset="0"/>
              </a:defRPr>
            </a:lvl1pPr>
          </a:lstStyle>
          <a:p>
            <a:pPr>
              <a:defRPr/>
            </a:pPr>
            <a:endParaRPr lang="en-US"/>
          </a:p>
        </p:txBody>
      </p:sp>
      <p:sp>
        <p:nvSpPr>
          <p:cNvPr id="30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105" charset="0"/>
              </a:defRPr>
            </a:lvl1pPr>
          </a:lstStyle>
          <a:p>
            <a:pPr>
              <a:defRPr/>
            </a:pPr>
            <a:fld id="{28E7F660-09B2-D949-B106-B5B3DDC9647A}"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05" charset="0"/>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05" charset="0"/>
              </a:defRPr>
            </a:lvl1pPr>
          </a:lstStyle>
          <a:p>
            <a:pPr>
              <a:defRPr/>
            </a:pPr>
            <a:endParaRPr lang="en-US"/>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05" charset="0"/>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105" charset="0"/>
              </a:defRPr>
            </a:lvl1pPr>
          </a:lstStyle>
          <a:p>
            <a:pPr>
              <a:defRPr/>
            </a:pPr>
            <a:fld id="{7063BACB-2416-F44B-973A-6E16726DC59F}"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2"/>
          <p:cNvSpPr>
            <a:spLocks noGrp="1" noRot="1" noChangeAspect="1" noChangeArrowheads="1"/>
          </p:cNvSpPr>
          <p:nvPr>
            <p:ph type="sldImg"/>
          </p:nvPr>
        </p:nvSpPr>
        <p:spPr>
          <a:solidFill>
            <a:srgbClr val="FFFFFF"/>
          </a:solidFill>
          <a:ln/>
        </p:spPr>
      </p:sp>
      <p:sp>
        <p:nvSpPr>
          <p:cNvPr id="11267"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62" name="Rectangle 1026"/>
          <p:cNvSpPr>
            <a:spLocks noGrp="1" noRot="1" noChangeAspect="1" noChangeArrowheads="1" noTextEdit="1"/>
          </p:cNvSpPr>
          <p:nvPr>
            <p:ph type="sldImg"/>
          </p:nvPr>
        </p:nvSpPr>
        <p:spPr>
          <a:ln/>
        </p:spPr>
      </p:sp>
      <p:sp>
        <p:nvSpPr>
          <p:cNvPr id="143363"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40" name="Rectangle 4"/>
          <p:cNvSpPr>
            <a:spLocks noGrp="1" noRot="1" noChangeAspect="1" noChangeArrowheads="1" noTextEdit="1"/>
          </p:cNvSpPr>
          <p:nvPr>
            <p:ph type="sldImg"/>
          </p:nvPr>
        </p:nvSpPr>
        <p:spPr>
          <a:ln/>
        </p:spPr>
      </p:sp>
      <p:sp>
        <p:nvSpPr>
          <p:cNvPr id="65541" name="Rectangle 5"/>
          <p:cNvSpPr>
            <a:spLocks noGrp="1" noChangeArrowheads="1"/>
          </p:cNvSpPr>
          <p:nvPr>
            <p:ph type="body" idx="1"/>
          </p:nvPr>
        </p:nvSpPr>
        <p:spPr/>
        <p:txBody>
          <a:bodyPr/>
          <a:lstStyle/>
          <a:p>
            <a:pPr marL="228600" indent="-228600"/>
            <a:r>
              <a:rPr lang="en-US"/>
              <a:t>To tackle these problems, you need some kind of GENERIC REENGINEERING PROCESS</a:t>
            </a:r>
          </a:p>
          <a:p>
            <a:pPr marL="228600" indent="-228600"/>
            <a:r>
              <a:rPr lang="en-US"/>
              <a:t>Here is the one that we propose, WHICH WE WILL USE TROUGHOUT THIS TALK</a:t>
            </a:r>
          </a:p>
          <a:p>
            <a:pPr marL="228600" indent="-228600"/>
            <a:r>
              <a:rPr lang="en-US"/>
              <a:t>Note that you should see this as a way to describe the various activities that take place during a project, but not necessarily a STRICT ORDER ON when these activities must take place.</a:t>
            </a:r>
          </a:p>
          <a:p>
            <a:pPr marL="228600" indent="-228600"/>
            <a:r>
              <a:rPr lang="en-US"/>
              <a:t>(0) Requirement analysis: analyse on WHICH PARTS OF YOUR REQUIREMENTS HAVE CHANGED</a:t>
            </a:r>
          </a:p>
          <a:p>
            <a:pPr marL="228600" indent="-228600">
              <a:buFont typeface="Times" charset="0"/>
              <a:buAutoNum type="arabicParenBoth"/>
            </a:pPr>
            <a:r>
              <a:rPr lang="en-US"/>
              <a:t>Model capture: REVERSE ENGINEER from the source-code into a MORE ABSTRACT FORM, typically some form of a design model. How abstract depends on the kind of problem you want to solve</a:t>
            </a:r>
          </a:p>
          <a:p>
            <a:pPr marL="228600" indent="-228600">
              <a:buFont typeface="Times" charset="0"/>
              <a:buAutoNum type="arabicParenBoth"/>
            </a:pPr>
            <a:r>
              <a:rPr lang="en-US"/>
              <a:t>problem detection: IDENTIFY DESIGN PROBLEMS in that abstract model</a:t>
            </a:r>
          </a:p>
          <a:p>
            <a:pPr marL="228600" indent="-228600">
              <a:buFont typeface="Times" charset="0"/>
              <a:buAutoNum type="arabicParenBoth"/>
            </a:pPr>
            <a:r>
              <a:rPr lang="en-US"/>
              <a:t>problem resolution: PROPOSE AN ALTERNATIVE DESIGN that will solve the identified problem</a:t>
            </a:r>
          </a:p>
          <a:p>
            <a:pPr marL="228600" indent="-228600">
              <a:buFont typeface="Times" charset="0"/>
              <a:buAutoNum type="arabicParenBoth"/>
            </a:pPr>
            <a:r>
              <a:rPr lang="en-US"/>
              <a:t>program transformations: MAKE THE NECESSARY CHANGES TO THE CODE, so that it adheres to the new design YET PRESERVES ALL THE REQUIED FUNCTIONALITY</a:t>
            </a:r>
            <a:br>
              <a:rPr lang="en-US"/>
            </a:br>
            <a:r>
              <a:rPr lang="en-US"/>
              <a:t>Here TESTING will play an important role</a:t>
            </a:r>
          </a:p>
          <a:p>
            <a:pPr marL="228600" indent="-228600">
              <a:buFont typeface="Times" charset="0"/>
              <a:buNone/>
            </a:pPr>
            <a:r>
              <a:rPr lang="en-US"/>
              <a:t>In the REMAINDER OF THE TALK, we will use this picture to ILLUSTRATE WHERE the various techniques and tools FIT IN.</a:t>
            </a:r>
          </a:p>
          <a:p>
            <a:pPr marL="228600" indent="-228600">
              <a:buFont typeface="Times" charset="0"/>
              <a:buNone/>
            </a:pPr>
            <a:r>
              <a:rPr lang="en-US"/>
              <a:t>While doing that, we will emphasize the role of THE HUMAN IN THE LOOP, because we believe that reengineering is a very PEOPLE CENTRIC activity.</a:t>
            </a:r>
          </a:p>
          <a:p>
            <a:pPr marL="228600" indent="-228600">
              <a:buFont typeface="Times" charset="0"/>
              <a:buNone/>
            </a:pPr>
            <a:r>
              <a:rPr lang="en-US"/>
              <a:t>Also, we will show some lightweight techniques and tools, because we experienced that you can achieve quite a lot with rather inexpensive technology.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6626" name="Rectangle 1026"/>
          <p:cNvSpPr>
            <a:spLocks noGrp="1" noRot="1" noChangeAspect="1" noChangeArrowheads="1" noTextEdit="1"/>
          </p:cNvSpPr>
          <p:nvPr>
            <p:ph type="sldImg"/>
          </p:nvPr>
        </p:nvSpPr>
        <p:spPr>
          <a:ln/>
        </p:spPr>
      </p:sp>
      <p:sp>
        <p:nvSpPr>
          <p:cNvPr id="666627"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02" name="Rectangle 2"/>
          <p:cNvSpPr>
            <a:spLocks noGrp="1" noRot="1" noChangeAspect="1" noChangeArrowheads="1"/>
          </p:cNvSpPr>
          <p:nvPr>
            <p:ph type="sldImg"/>
          </p:nvPr>
        </p:nvSpPr>
        <p:spPr bwMode="auto">
          <a:xfrm>
            <a:off x="1143000" y="533400"/>
            <a:ext cx="4572000" cy="3429000"/>
          </a:xfrm>
          <a:prstGeom prst="rect">
            <a:avLst/>
          </a:prstGeom>
          <a:solidFill>
            <a:srgbClr val="FFFFFF"/>
          </a:solidFill>
          <a:ln>
            <a:solidFill>
              <a:srgbClr val="000000"/>
            </a:solidFill>
            <a:miter lim="800000"/>
            <a:headEnd/>
            <a:tailEnd/>
          </a:ln>
        </p:spPr>
      </p:sp>
      <p:sp>
        <p:nvSpPr>
          <p:cNvPr id="614403" name="Rectangle 3"/>
          <p:cNvSpPr>
            <a:spLocks noGrp="1" noChangeArrowheads="1"/>
          </p:cNvSpPr>
          <p:nvPr>
            <p:ph type="body" idx="1"/>
          </p:nvPr>
        </p:nvSpPr>
        <p:spPr bwMode="auto">
          <a:xfrm>
            <a:off x="381000" y="4114800"/>
            <a:ext cx="6172200" cy="4495800"/>
          </a:xfrm>
          <a:prstGeom prst="rect">
            <a:avLst/>
          </a:prstGeom>
          <a:solidFill>
            <a:srgbClr val="FFFFFF"/>
          </a:solidFill>
          <a:ln>
            <a:solidFill>
              <a:srgbClr val="000000"/>
            </a:solidFill>
            <a:miter lim="800000"/>
            <a:headEnd/>
            <a:tailEnd/>
          </a:ln>
        </p:spPr>
        <p:txBody>
          <a:bodyPr>
            <a:prstTxWarp prst="textNoShape">
              <a:avLst/>
            </a:prstTxWarp>
          </a:bodyPr>
          <a:lstStyle/>
          <a:p>
            <a:r>
              <a:rPr lang="en-US"/>
              <a:t>We documented most of our techniques in the form of REENGINEERING PATTERNS</a:t>
            </a:r>
          </a:p>
          <a:p>
            <a:endParaRPr lang="en-US"/>
          </a:p>
          <a:p>
            <a:r>
              <a:rPr lang="en-US"/>
              <a:t>Here is a map of these patterns, as they appeared in ou book</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64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164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8674" name="AutoShape 1026"/>
          <p:cNvSpPr>
            <a:spLocks noGrp="1" noRot="1" noChangeAspect="1" noChangeArrowheads="1"/>
          </p:cNvSpPr>
          <p:nvPr>
            <p:ph type="sldImg"/>
          </p:nvPr>
        </p:nvSpPr>
        <p:spPr bwMode="auto">
          <a:xfrm>
            <a:off x="1143000" y="533400"/>
            <a:ext cx="4572000" cy="3429000"/>
          </a:xfrm>
          <a:prstGeom prst="rect">
            <a:avLst/>
          </a:prstGeom>
          <a:noFill/>
        </p:spPr>
      </p:sp>
      <p:sp>
        <p:nvSpPr>
          <p:cNvPr id="668675" name="Rectangle 1027"/>
          <p:cNvSpPr>
            <a:spLocks noGrp="1" noChangeArrowheads="1"/>
          </p:cNvSpPr>
          <p:nvPr>
            <p:ph type="body" idx="1"/>
          </p:nvPr>
        </p:nvSpPr>
        <p:spPr bwMode="auto">
          <a:xfrm>
            <a:off x="381000" y="4114800"/>
            <a:ext cx="6172200" cy="4495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187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918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a:t>Dilbert is either the smartest or the dumbest engineer in the world.</a:t>
            </a:r>
          </a:p>
          <a:p>
            <a:r>
              <a:rPr lang="en-US"/>
              <a:t>There are fundamental reasons why what he claims is impossible.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84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184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05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205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259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225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4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246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669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266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87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287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078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307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28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328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88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348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6930" name="AutoShape 2"/>
          <p:cNvSpPr>
            <a:spLocks noGrp="1" noRot="1" noChangeAspect="1" noChangeArrowheads="1"/>
          </p:cNvSpPr>
          <p:nvPr>
            <p:ph type="sldImg"/>
          </p:nvPr>
        </p:nvSpPr>
        <p:spPr bwMode="auto">
          <a:xfrm>
            <a:off x="1143000" y="533400"/>
            <a:ext cx="4572000" cy="3429000"/>
          </a:xfrm>
          <a:prstGeom prst="rect">
            <a:avLst/>
          </a:prstGeom>
          <a:noFill/>
        </p:spPr>
      </p:sp>
      <p:sp>
        <p:nvSpPr>
          <p:cNvPr id="636931" name="Rectangle 3"/>
          <p:cNvSpPr>
            <a:spLocks noGrp="1" noChangeArrowheads="1"/>
          </p:cNvSpPr>
          <p:nvPr>
            <p:ph type="body" idx="1"/>
          </p:nvPr>
        </p:nvSpPr>
        <p:spPr bwMode="auto">
          <a:xfrm>
            <a:off x="381000" y="4114800"/>
            <a:ext cx="6172200" cy="4495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801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980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897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389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307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430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4274" name="Rectangle 2"/>
          <p:cNvSpPr>
            <a:spLocks noGrp="1" noRot="1" noChangeAspect="1" noChangeArrowheads="1" noTextEdit="1"/>
          </p:cNvSpPr>
          <p:nvPr>
            <p:ph type="sldImg"/>
          </p:nvPr>
        </p:nvSpPr>
        <p:spPr>
          <a:ln/>
        </p:spPr>
      </p:sp>
      <p:sp>
        <p:nvSpPr>
          <p:cNvPr id="69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2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451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Slide Image Placeholder 1"/>
          <p:cNvSpPr>
            <a:spLocks noGrp="1" noRot="1" noChangeAspec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Moose</a:t>
            </a:r>
            <a:r>
              <a:rPr lang="en-US" baseline="0" dirty="0" smtClean="0"/>
              <a:t> offers several services like: FAMIX a family of meta-models for different languages, the MSE file format to import/export meta-models in and from moose, a support for parsing different languages and data.</a:t>
            </a:r>
            <a:endParaRPr lang="en-US" dirty="0" smtClean="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139302-E675-B344-85E2-2AC4BF44B9B4}" type="slidenum">
              <a:rPr lang="en-US" smtClean="0"/>
              <a:pPr/>
              <a:t>40</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4275"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US" smtClean="0"/>
              <a:t>Moose is based on a small and simple metamodel to represent object-oriented software source code. Much of the power of Moose lies in the fact that the metamodel can easily be extended by tools to represent new kinds of information (such as dynamic information, history, features, and so on).</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Slide Image Placeholder 1"/>
          <p:cNvSpPr>
            <a:spLocks noGrp="1" noRot="1" noChangeAspec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System complexity - Clone evolution view</a:t>
            </a:r>
          </a:p>
          <a:p>
            <a:pPr eaLnBrk="1" hangingPunct="1">
              <a:spcBef>
                <a:spcPct val="0"/>
              </a:spcBef>
            </a:pPr>
            <a:r>
              <a:rPr lang="en-US" smtClean="0"/>
              <a:t>Class blueprint - Topic Correlation Matrix - Distribution Map for topics spread over classes in packages</a:t>
            </a:r>
          </a:p>
          <a:p>
            <a:pPr eaLnBrk="1" hangingPunct="1">
              <a:spcBef>
                <a:spcPct val="0"/>
              </a:spcBef>
            </a:pPr>
            <a:r>
              <a:rPr lang="en-US" smtClean="0"/>
              <a:t>Hierarchy Evolution view - Ownership Map</a:t>
            </a:r>
          </a:p>
          <a:p>
            <a:pPr eaLnBrk="1" hangingPunct="1">
              <a:spcBef>
                <a:spcPct val="0"/>
              </a:spcBef>
            </a:pPr>
            <a:endParaRPr lang="en-US" smtClean="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5E48EF6-7D9A-F64B-8DA6-D075DA3B34F2}" type="slidenum">
              <a:rPr lang="en-US" smtClean="0"/>
              <a:pPr/>
              <a:t>42</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Slide Image Placeholder 1"/>
          <p:cNvSpPr>
            <a:spLocks noGrp="1" noRot="1" noChangeAspec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CodeCrawler was the original visualization engine in Moose for “polymetric views”, which map software metrics to simple graphics. CodeCrawler was essentially a framework, so defining new visualizations entailed subclassing existing CodeCrawler classes and specializing them.</a:t>
            </a:r>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7EA10A2-1169-F643-857F-FD35F4C87FBF}" type="slidenum">
              <a:rPr lang="en-US" smtClean="0"/>
              <a:pPr/>
              <a:t>43</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Slide Image Placeholder 1"/>
          <p:cNvSpPr>
            <a:spLocks noGrp="1" noRot="1" noChangeAspec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DEMO</a:t>
            </a:r>
            <a:r>
              <a:rPr lang="en-US" smtClean="0"/>
              <a:t>. Mondrian takes a different, component-based approach. Instead of subclassing, you instantiate and configure Mondrian components, which makes it much easier to define new visualizations. We will see how to define a System Complexity view, and we will see how Mondrian is integrated into Moose.</a:t>
            </a:r>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710A500-4C7D-2E43-99BB-C1FDE8B76E2F}" type="slidenum">
              <a:rPr lang="en-US" smtClean="0"/>
              <a:pPr/>
              <a:t>44</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Slide Image Placeholder 1"/>
          <p:cNvSpPr>
            <a:spLocks noGrp="1" noRot="1" noChangeAspec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139302-E675-B344-85E2-2AC4BF44B9B4}" type="slidenum">
              <a:rPr lang="en-US" smtClean="0"/>
              <a:pPr/>
              <a:t>45</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00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000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Slide Image Placeholder 1"/>
          <p:cNvSpPr>
            <a:spLocks noGrp="1" noRot="1" noChangeAspec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DEMO</a:t>
            </a:r>
            <a:r>
              <a:rPr lang="en-US" smtClean="0"/>
              <a:t>. Mondrian takes a different, component-based approach. Instead of subclassing, you instantiate and configure Mondrian components, which makes it much easier to define new visualizations. We will see how to define a System Complexity view, and we will see how Mondrian is integrated into Moose.</a:t>
            </a:r>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710A500-4C7D-2E43-99BB-C1FDE8B76E2F}" type="slidenum">
              <a:rPr lang="en-US" smtClean="0"/>
              <a:pPr/>
              <a:t>46</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Slide Image Placeholder 1"/>
          <p:cNvSpPr>
            <a:spLocks noGrp="1" noRot="1" noChangeAspec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DEMO</a:t>
            </a:r>
            <a:r>
              <a:rPr lang="en-US" smtClean="0"/>
              <a:t>. Mondrian takes a different, component-based approach. Instead of subclassing, you instantiate and configure Mondrian components, which makes it much easier to define new visualizations. We will see how to define a System Complexity view, and we will see how Mondrian is integrated into Moose.</a:t>
            </a:r>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710A500-4C7D-2E43-99BB-C1FDE8B76E2F}" type="slidenum">
              <a:rPr lang="en-US" smtClean="0"/>
              <a:pPr/>
              <a:t>47</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Slide Image Placeholder 1"/>
          <p:cNvSpPr>
            <a:spLocks noGrp="1" noRot="1" noChangeAspec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Moose is still in development, but is available for free download.</a:t>
            </a:r>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9BFDCCF-2536-D649-A76C-0CF169F2EE26}" type="slidenum">
              <a:rPr lang="en-US" smtClean="0"/>
              <a:pPr/>
              <a:t>48</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Rectangle 2"/>
          <p:cNvSpPr>
            <a:spLocks noGrp="1" noRot="1" noChangeAspect="1" noChangeArrowheads="1"/>
          </p:cNvSpPr>
          <p:nvPr>
            <p:ph type="sldImg"/>
          </p:nvPr>
        </p:nvSpPr>
        <p:spPr>
          <a:solidFill>
            <a:srgbClr val="FFFFFF"/>
          </a:solidFill>
          <a:ln/>
        </p:spPr>
      </p:sp>
      <p:sp>
        <p:nvSpPr>
          <p:cNvPr id="9318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211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021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2" name="Rectangle 4"/>
          <p:cNvSpPr>
            <a:spLocks noGrp="1" noRot="1" noChangeAspect="1" noChangeArrowheads="1" noTextEdit="1"/>
          </p:cNvSpPr>
          <p:nvPr>
            <p:ph type="sldImg"/>
          </p:nvPr>
        </p:nvSpPr>
        <p:spPr>
          <a:ln/>
        </p:spPr>
      </p:sp>
      <p:sp>
        <p:nvSpPr>
          <p:cNvPr id="63493" name="Rectangle 5"/>
          <p:cNvSpPr>
            <a:spLocks noGrp="1" noChangeArrowheads="1"/>
          </p:cNvSpPr>
          <p:nvPr>
            <p:ph type="body" idx="1"/>
          </p:nvPr>
        </p:nvSpPr>
        <p:spPr/>
        <p:txBody>
          <a:bodyPr/>
          <a:lstStyle/>
          <a:p>
            <a:r>
              <a:rPr lang="en-US"/>
              <a:t>How can you ASSESS WHETHER A SYSTEM NEEDS REENGINEERING (i.e., when is it time to take the second path ?)</a:t>
            </a:r>
          </a:p>
          <a:p>
            <a:endParaRPr lang="en-US"/>
          </a:p>
          <a:p>
            <a:r>
              <a:rPr lang="en-US"/>
              <a:t>In fact, there are QUITE A LOT OF SYMPTOMS as you can see on this slide</a:t>
            </a:r>
          </a:p>
          <a:p>
            <a:endParaRPr lang="en-US"/>
          </a:p>
          <a:p>
            <a:r>
              <a:rPr lang="en-US"/>
              <a:t>I won't go into detail for each of them,</a:t>
            </a:r>
          </a:p>
          <a:p>
            <a:r>
              <a:rPr lang="en-US"/>
              <a:t>RATHER, I will point you to the ones I ASK FOR EACH TIME I FACE A NEW SYSTEM</a:t>
            </a:r>
          </a:p>
          <a:p>
            <a:pPr>
              <a:buFont typeface="Symbol" charset="2"/>
              <a:buChar char="Þ"/>
            </a:pPr>
            <a:r>
              <a:rPr lang="en-US"/>
              <a:t>missing tests, simple changes take too long. big build times</a:t>
            </a:r>
          </a:p>
          <a:p>
            <a:pPr>
              <a:buFont typeface="Symbol" charset="2"/>
              <a:buNone/>
            </a:pPr>
            <a:endParaRPr lang="en-US"/>
          </a:p>
          <a:p>
            <a:pPr>
              <a:buFont typeface="Symbol" charset="2"/>
              <a:buNone/>
            </a:pPr>
            <a:r>
              <a:rPr lang="en-US"/>
              <a:t>The reason I looked for those is because they are MEASURABLE.</a:t>
            </a:r>
          </a:p>
          <a:p>
            <a:pPr>
              <a:buFont typeface="Symbol" charset="2"/>
              <a:buNone/>
            </a:pPr>
            <a:r>
              <a:rPr lang="en-US"/>
              <a:t>This is especially important, because during a reengineering project, there will ALWAYS COME A TIME WHEN YOU WILL BE CHALLENGED. Opponents will try to cancel you project and start again from scratch.</a:t>
            </a:r>
          </a:p>
          <a:p>
            <a:pPr>
              <a:buFont typeface="Symbol" charset="2"/>
              <a:buNone/>
            </a:pPr>
            <a:r>
              <a:rPr lang="en-US"/>
              <a:t>Therefore, its is good to have some QUANTIFYABLE GOALS, to show that you are making progress, EVEN IF THE REENGINEERING IS NOT FINISHED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6" name="Rectangle 4"/>
          <p:cNvSpPr>
            <a:spLocks noGrp="1" noRot="1" noChangeAspect="1" noChangeArrowheads="1" noTextEdit="1"/>
          </p:cNvSpPr>
          <p:nvPr>
            <p:ph type="sldImg"/>
          </p:nvPr>
        </p:nvSpPr>
        <p:spPr>
          <a:ln/>
        </p:spPr>
      </p:sp>
      <p:sp>
        <p:nvSpPr>
          <p:cNvPr id="64517" name="Rectangle 5"/>
          <p:cNvSpPr>
            <a:spLocks noGrp="1" noChangeArrowheads="1"/>
          </p:cNvSpPr>
          <p:nvPr>
            <p:ph type="body" idx="1"/>
          </p:nvPr>
        </p:nvSpPr>
        <p:spPr/>
        <p:txBody>
          <a:bodyPr/>
          <a:lstStyle/>
          <a:p>
            <a:r>
              <a:rPr lang="en-US"/>
              <a:t>We have been facing quite a lot of systems that NEEDED REENGINEERING.</a:t>
            </a:r>
          </a:p>
          <a:p>
            <a:r>
              <a:rPr lang="en-US"/>
              <a:t>We learned that all of them have different MOTIVATIONS,</a:t>
            </a:r>
          </a:p>
          <a:p>
            <a:r>
              <a:rPr lang="en-US"/>
              <a:t>however there seems to be a COMMON SET OF PROBLEMS THAT REAPPEAR IN ALL projects</a:t>
            </a:r>
          </a:p>
          <a:p>
            <a:r>
              <a:rPr lang="en-US"/>
              <a:t>... READ SLIDE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21" name="Rectangle 5"/>
          <p:cNvSpPr>
            <a:spLocks noGrp="1" noRot="1" noChangeAspect="1" noChangeArrowheads="1" noTextEdit="1"/>
          </p:cNvSpPr>
          <p:nvPr>
            <p:ph type="sldImg"/>
          </p:nvPr>
        </p:nvSpPr>
        <p:spPr>
          <a:ln/>
        </p:spPr>
      </p:sp>
      <p:sp>
        <p:nvSpPr>
          <p:cNvPr id="60422" name="Rectangle 6"/>
          <p:cNvSpPr>
            <a:spLocks noGrp="1" noChangeArrowheads="1"/>
          </p:cNvSpPr>
          <p:nvPr>
            <p:ph type="body" idx="1"/>
          </p:nvPr>
        </p:nvSpPr>
        <p:spPr/>
        <p:txBody>
          <a:bodyPr/>
          <a:lstStyle/>
          <a:p>
            <a:r>
              <a:rPr lang="en-GB"/>
              <a:t>Well, better requirements engineering indeed helped to identify stable ground in the muddle of CHANGING REQUIREMENTS.</a:t>
            </a:r>
          </a:p>
          <a:p>
            <a:r>
              <a:rPr lang="en-GB"/>
              <a:t>Unfortunately, an empirical survey done by Lientz and Swanson revealed that the majority of changes requested have to do with EXTRA FUNCTIONALITY.</a:t>
            </a:r>
          </a:p>
          <a:p>
            <a:r>
              <a:rPr lang="en-GB"/>
              <a:t>That’s why modern requirements engineering tries to define SCENARIOs FOR FUTURE EXTENSIONS so that the designers can accommodate their designs. That’s why we try to define good DOMAIN MODELS, so that most of the changes will fit our design.</a:t>
            </a:r>
          </a:p>
          <a:p>
            <a:r>
              <a:rPr lang="en-GB"/>
              <a:t>Unfortunately, no matter how good our requirements engineering, we will never be able TO PREDICT THE FUTURE</a:t>
            </a:r>
          </a:p>
          <a:p>
            <a:r>
              <a:rPr lang="en-GB"/>
              <a:t>Therefore, there will always be changes that DO NOT FIT OUR ORIGINAL DESIGN, and depending on our problem domain this may be quite a lot.</a:t>
            </a:r>
          </a:p>
          <a:p>
            <a:r>
              <a:rPr lang="en-GB"/>
              <a:t>By the way, that’s one of the reasons why AGILE DEVELOPMENT METHODS are so popular nowadays. They observed that for certain problem domains you cannot make good predictions about the 60% perfective maintenance here (POINT TO SLIDE). When that’s the case, its useless to invest in a good design because you don’t know which variation points to build into your design. Half of the times, you will guess wrong and then you loose twice – once for creating a variation point you didn’t use, and once for extending the design with a new variation point.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6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041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07950"/>
            <a:ext cx="7305675" cy="6640513"/>
          </a:xfrm>
          <a:prstGeom prst="rect">
            <a:avLst/>
          </a:prstGeom>
          <a:solidFill>
            <a:srgbClr val="E1EBF5"/>
          </a:solidFill>
          <a:ln w="9525">
            <a:noFill/>
            <a:miter lim="800000"/>
            <a:headEnd/>
            <a:tailEnd/>
          </a:ln>
          <a:effectLst/>
        </p:spPr>
        <p:txBody>
          <a:bodyPr wrap="none" anchor="ctr">
            <a:prstTxWarp prst="textNoShape">
              <a:avLst/>
            </a:prstTxWarp>
          </a:bodyPr>
          <a:lstStyle/>
          <a:p>
            <a:pPr>
              <a:defRPr/>
            </a:pPr>
            <a:endParaRPr lang="en-US">
              <a:latin typeface="Helvetica" pitchFamily="-105" charset="0"/>
            </a:endParaRPr>
          </a:p>
        </p:txBody>
      </p:sp>
      <p:sp>
        <p:nvSpPr>
          <p:cNvPr id="5" name="Rectangle 11"/>
          <p:cNvSpPr>
            <a:spLocks noChangeArrowheads="1"/>
          </p:cNvSpPr>
          <p:nvPr userDrawn="1"/>
        </p:nvSpPr>
        <p:spPr bwMode="auto">
          <a:xfrm>
            <a:off x="0" y="1447800"/>
            <a:ext cx="7315200" cy="5029200"/>
          </a:xfrm>
          <a:prstGeom prst="rect">
            <a:avLst/>
          </a:prstGeom>
          <a:solidFill>
            <a:srgbClr val="9CBDDE"/>
          </a:solidFill>
          <a:ln w="9525">
            <a:noFill/>
            <a:miter lim="800000"/>
            <a:headEnd/>
            <a:tailEnd/>
          </a:ln>
          <a:effectLst/>
        </p:spPr>
        <p:txBody>
          <a:bodyPr wrap="none" anchor="ctr">
            <a:prstTxWarp prst="textNoShape">
              <a:avLst/>
            </a:prstTxWarp>
          </a:bodyPr>
          <a:lstStyle/>
          <a:p>
            <a:pPr algn="ctr">
              <a:defRPr/>
            </a:pPr>
            <a:endParaRPr lang="de-DE">
              <a:latin typeface="Times" pitchFamily="-105" charset="0"/>
            </a:endParaRPr>
          </a:p>
        </p:txBody>
      </p:sp>
      <p:sp>
        <p:nvSpPr>
          <p:cNvPr id="6" name="Rectangle 2"/>
          <p:cNvSpPr>
            <a:spLocks noChangeArrowheads="1"/>
          </p:cNvSpPr>
          <p:nvPr/>
        </p:nvSpPr>
        <p:spPr bwMode="auto">
          <a:xfrm>
            <a:off x="7305675" y="1447800"/>
            <a:ext cx="1835150" cy="5029200"/>
          </a:xfrm>
          <a:prstGeom prst="rect">
            <a:avLst/>
          </a:prstGeom>
          <a:solidFill>
            <a:srgbClr val="B3CCE6"/>
          </a:solidFill>
          <a:ln w="9525">
            <a:noFill/>
            <a:miter lim="800000"/>
            <a:headEnd/>
            <a:tailEnd/>
          </a:ln>
          <a:effectLst/>
        </p:spPr>
        <p:txBody>
          <a:bodyPr wrap="none" anchor="ctr">
            <a:prstTxWarp prst="textNoShape">
              <a:avLst/>
            </a:prstTxWarp>
          </a:bodyPr>
          <a:lstStyle/>
          <a:p>
            <a:pPr algn="ctr">
              <a:defRPr/>
            </a:pPr>
            <a:endParaRPr lang="de-DE">
              <a:solidFill>
                <a:srgbClr val="BED3EA"/>
              </a:solidFill>
              <a:latin typeface="Times" pitchFamily="-105" charset="0"/>
            </a:endParaRPr>
          </a:p>
        </p:txBody>
      </p:sp>
      <p:pic>
        <p:nvPicPr>
          <p:cNvPr id="7" name="Picture 10"/>
          <p:cNvPicPr>
            <a:picLocks noChangeAspect="1" noChangeArrowheads="1"/>
          </p:cNvPicPr>
          <p:nvPr/>
        </p:nvPicPr>
        <p:blipFill>
          <a:blip r:embed="rId2"/>
          <a:srcRect/>
          <a:stretch>
            <a:fillRect/>
          </a:stretch>
        </p:blipFill>
        <p:spPr bwMode="auto">
          <a:xfrm>
            <a:off x="7737475" y="107950"/>
            <a:ext cx="1306513" cy="1006475"/>
          </a:xfrm>
          <a:prstGeom prst="rect">
            <a:avLst/>
          </a:prstGeom>
          <a:noFill/>
          <a:ln w="9525">
            <a:noFill/>
            <a:miter lim="800000"/>
            <a:headEnd/>
            <a:tailEnd/>
          </a:ln>
        </p:spPr>
      </p:pic>
      <p:sp>
        <p:nvSpPr>
          <p:cNvPr id="218117" name="Rectangle 5"/>
          <p:cNvSpPr>
            <a:spLocks noGrp="1" noChangeArrowheads="1"/>
          </p:cNvSpPr>
          <p:nvPr>
            <p:ph type="ctrTitle"/>
          </p:nvPr>
        </p:nvSpPr>
        <p:spPr>
          <a:xfrm>
            <a:off x="539750" y="1654175"/>
            <a:ext cx="6621463" cy="1143000"/>
          </a:xfrm>
        </p:spPr>
        <p:txBody>
          <a:bodyPr/>
          <a:lstStyle>
            <a:lvl1pPr>
              <a:defRPr>
                <a:solidFill>
                  <a:srgbClr val="550F85"/>
                </a:solidFill>
              </a:defRPr>
            </a:lvl1pPr>
          </a:lstStyle>
          <a:p>
            <a:r>
              <a:rPr lang="de-CH"/>
              <a:t>Click to edit Master title style</a:t>
            </a:r>
          </a:p>
        </p:txBody>
      </p:sp>
      <p:sp>
        <p:nvSpPr>
          <p:cNvPr id="218118" name="Rectangle 6"/>
          <p:cNvSpPr>
            <a:spLocks noGrp="1" noChangeArrowheads="1"/>
          </p:cNvSpPr>
          <p:nvPr>
            <p:ph type="subTitle" idx="1"/>
          </p:nvPr>
        </p:nvSpPr>
        <p:spPr>
          <a:xfrm>
            <a:off x="539750" y="3022600"/>
            <a:ext cx="6621463" cy="1752600"/>
          </a:xfrm>
        </p:spPr>
        <p:txBody>
          <a:bodyPr anchor="t"/>
          <a:lstStyle>
            <a:lvl1pPr marL="0" indent="0">
              <a:buFontTx/>
              <a:buNone/>
              <a:defRPr/>
            </a:lvl1pPr>
          </a:lstStyle>
          <a:p>
            <a:r>
              <a:rPr lang="de-CH"/>
              <a:t>Click to edit Master subtitle style</a:t>
            </a:r>
          </a:p>
        </p:txBody>
      </p:sp>
      <p:sp>
        <p:nvSpPr>
          <p:cNvPr id="8" name="Rectangle 7"/>
          <p:cNvSpPr>
            <a:spLocks noGrp="1" noChangeArrowheads="1"/>
          </p:cNvSpPr>
          <p:nvPr>
            <p:ph type="dt" sz="half" idx="10"/>
          </p:nvPr>
        </p:nvSpPr>
        <p:spPr>
          <a:xfrm>
            <a:off x="539750" y="6548438"/>
            <a:ext cx="2889250" cy="252412"/>
          </a:xfrm>
        </p:spPr>
        <p:txBody>
          <a:bodyPr wrap="none"/>
          <a:lstStyle>
            <a:lvl1pPr>
              <a:defRPr>
                <a:solidFill>
                  <a:schemeClr val="tx1"/>
                </a:solidFill>
              </a:defRPr>
            </a:lvl1pPr>
          </a:lstStyle>
          <a:p>
            <a:pPr>
              <a:defRPr/>
            </a:pPr>
            <a:r>
              <a:rPr lang="en-US" smtClean="0"/>
              <a:t>© Oscar Nierstrasz</a:t>
            </a:r>
            <a:endParaRPr lang="de-CH"/>
          </a:p>
        </p:txBody>
      </p:sp>
      <p:sp>
        <p:nvSpPr>
          <p:cNvPr id="9" name="Rectangle 8"/>
          <p:cNvSpPr>
            <a:spLocks noGrp="1" noChangeArrowheads="1"/>
          </p:cNvSpPr>
          <p:nvPr>
            <p:ph type="ftr" sz="quarter" idx="11"/>
          </p:nvPr>
        </p:nvSpPr>
        <p:spPr>
          <a:xfrm>
            <a:off x="107950" y="179388"/>
            <a:ext cx="4464050" cy="252412"/>
          </a:xfrm>
        </p:spPr>
        <p:txBody>
          <a:bodyPr wrap="square"/>
          <a:lstStyle>
            <a:lvl1pPr>
              <a:defRPr>
                <a:solidFill>
                  <a:schemeClr val="tx1"/>
                </a:solidFill>
              </a:defRPr>
            </a:lvl1pPr>
          </a:lstStyle>
          <a:p>
            <a:pPr>
              <a:defRPr/>
            </a:pPr>
            <a:r>
              <a:rPr lang="en-US" smtClean="0"/>
              <a:t>ESE — Software Evolution</a:t>
            </a:r>
            <a:endParaRPr lang="de-CH"/>
          </a:p>
        </p:txBody>
      </p:sp>
      <p:sp>
        <p:nvSpPr>
          <p:cNvPr id="10" name="Rectangle 9"/>
          <p:cNvSpPr>
            <a:spLocks noGrp="1" noChangeArrowheads="1"/>
          </p:cNvSpPr>
          <p:nvPr>
            <p:ph type="sldNum" sz="quarter" idx="12"/>
          </p:nvPr>
        </p:nvSpPr>
        <p:spPr>
          <a:xfrm>
            <a:off x="8743950" y="6548438"/>
            <a:ext cx="360363" cy="215900"/>
          </a:xfrm>
        </p:spPr>
        <p:txBody>
          <a:bodyPr/>
          <a:lstStyle>
            <a:lvl1pPr>
              <a:defRPr>
                <a:solidFill>
                  <a:schemeClr val="tx1"/>
                </a:solidFill>
              </a:defRPr>
            </a:lvl1pPr>
          </a:lstStyle>
          <a:p>
            <a:pPr>
              <a:defRPr/>
            </a:pPr>
            <a:fld id="{DADA5506-5C45-9D4C-900C-0BADA768429B}" type="slidenum">
              <a:rPr lang="de-CH"/>
              <a:pPr>
                <a:defRPr/>
              </a:pPr>
              <a:t>‹#›</a:t>
            </a:fld>
            <a:endParaRPr lang="de-CH" sz="1400">
              <a:latin typeface="Times" pitchFamily="-105"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r>
              <a:rPr lang="en-US" smtClean="0"/>
              <a:t>© Oscar Nierstrasz</a:t>
            </a:r>
            <a:endParaRPr lang="de-CH"/>
          </a:p>
        </p:txBody>
      </p:sp>
      <p:sp>
        <p:nvSpPr>
          <p:cNvPr id="5" name="Rectangle 7"/>
          <p:cNvSpPr>
            <a:spLocks noGrp="1" noChangeArrowheads="1"/>
          </p:cNvSpPr>
          <p:nvPr>
            <p:ph type="ftr" sz="quarter" idx="11"/>
          </p:nvPr>
        </p:nvSpPr>
        <p:spPr>
          <a:ln/>
        </p:spPr>
        <p:txBody>
          <a:bodyPr/>
          <a:lstStyle>
            <a:lvl1pPr>
              <a:defRPr/>
            </a:lvl1pPr>
          </a:lstStyle>
          <a:p>
            <a:pPr>
              <a:defRPr/>
            </a:pPr>
            <a:r>
              <a:rPr lang="en-US" smtClean="0"/>
              <a:t>ESE — Software Evolution</a:t>
            </a:r>
            <a:endParaRPr lang="de-CH"/>
          </a:p>
        </p:txBody>
      </p:sp>
      <p:sp>
        <p:nvSpPr>
          <p:cNvPr id="6" name="Rectangle 8"/>
          <p:cNvSpPr>
            <a:spLocks noGrp="1" noChangeArrowheads="1"/>
          </p:cNvSpPr>
          <p:nvPr>
            <p:ph type="sldNum" sz="quarter" idx="12"/>
          </p:nvPr>
        </p:nvSpPr>
        <p:spPr>
          <a:ln/>
        </p:spPr>
        <p:txBody>
          <a:bodyPr/>
          <a:lstStyle>
            <a:lvl1pPr>
              <a:defRPr/>
            </a:lvl1pPr>
          </a:lstStyle>
          <a:p>
            <a:pPr>
              <a:defRPr/>
            </a:pPr>
            <a:fld id="{67EDAA12-228B-B548-A94B-1F3AA1E24D74}" type="slidenum">
              <a:rPr lang="de-CH"/>
              <a:pPr>
                <a:defRPr/>
              </a:pPr>
              <a:t>‹#›</a:t>
            </a:fld>
            <a:endParaRPr lang="de-CH" sz="1400">
              <a:solidFill>
                <a:srgbClr val="7E7E7E"/>
              </a:solidFill>
              <a:latin typeface="Times" pitchFamily="-105"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9750" y="1654175"/>
            <a:ext cx="395922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1375" y="1654175"/>
            <a:ext cx="395922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r>
              <a:rPr lang="en-US" smtClean="0"/>
              <a:t>© Oscar Nierstrasz</a:t>
            </a:r>
            <a:endParaRPr lang="de-CH"/>
          </a:p>
        </p:txBody>
      </p:sp>
      <p:sp>
        <p:nvSpPr>
          <p:cNvPr id="6" name="Rectangle 7"/>
          <p:cNvSpPr>
            <a:spLocks noGrp="1" noChangeArrowheads="1"/>
          </p:cNvSpPr>
          <p:nvPr>
            <p:ph type="ftr" sz="quarter" idx="11"/>
          </p:nvPr>
        </p:nvSpPr>
        <p:spPr>
          <a:ln/>
        </p:spPr>
        <p:txBody>
          <a:bodyPr/>
          <a:lstStyle>
            <a:lvl1pPr>
              <a:defRPr/>
            </a:lvl1pPr>
          </a:lstStyle>
          <a:p>
            <a:pPr>
              <a:defRPr/>
            </a:pPr>
            <a:r>
              <a:rPr lang="en-US" smtClean="0"/>
              <a:t>ESE — Software Evolution</a:t>
            </a:r>
            <a:endParaRPr lang="de-CH"/>
          </a:p>
        </p:txBody>
      </p:sp>
      <p:sp>
        <p:nvSpPr>
          <p:cNvPr id="7" name="Rectangle 8"/>
          <p:cNvSpPr>
            <a:spLocks noGrp="1" noChangeArrowheads="1"/>
          </p:cNvSpPr>
          <p:nvPr>
            <p:ph type="sldNum" sz="quarter" idx="12"/>
          </p:nvPr>
        </p:nvSpPr>
        <p:spPr>
          <a:ln/>
        </p:spPr>
        <p:txBody>
          <a:bodyPr/>
          <a:lstStyle>
            <a:lvl1pPr>
              <a:defRPr/>
            </a:lvl1pPr>
          </a:lstStyle>
          <a:p>
            <a:pPr>
              <a:defRPr/>
            </a:pPr>
            <a:fld id="{39DCC21D-4F6B-CA49-B377-5B630D81EE42}" type="slidenum">
              <a:rPr lang="de-CH"/>
              <a:pPr>
                <a:defRPr/>
              </a:pPr>
              <a:t>‹#›</a:t>
            </a:fld>
            <a:endParaRPr lang="de-CH" sz="1400">
              <a:solidFill>
                <a:srgbClr val="7E7E7E"/>
              </a:solidFill>
              <a:latin typeface="Times" pitchFamily="-105"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r>
              <a:rPr lang="en-US" smtClean="0"/>
              <a:t>© Oscar Nierstrasz</a:t>
            </a:r>
            <a:endParaRPr lang="de-CH"/>
          </a:p>
        </p:txBody>
      </p:sp>
      <p:sp>
        <p:nvSpPr>
          <p:cNvPr id="4" name="Rectangle 7"/>
          <p:cNvSpPr>
            <a:spLocks noGrp="1" noChangeArrowheads="1"/>
          </p:cNvSpPr>
          <p:nvPr>
            <p:ph type="ftr" sz="quarter" idx="11"/>
          </p:nvPr>
        </p:nvSpPr>
        <p:spPr>
          <a:ln/>
        </p:spPr>
        <p:txBody>
          <a:bodyPr/>
          <a:lstStyle>
            <a:lvl1pPr>
              <a:defRPr/>
            </a:lvl1pPr>
          </a:lstStyle>
          <a:p>
            <a:pPr>
              <a:defRPr/>
            </a:pPr>
            <a:r>
              <a:rPr lang="en-US" smtClean="0"/>
              <a:t>ESE — Software Evolution</a:t>
            </a:r>
            <a:endParaRPr lang="de-CH"/>
          </a:p>
        </p:txBody>
      </p:sp>
      <p:sp>
        <p:nvSpPr>
          <p:cNvPr id="5" name="Rectangle 8"/>
          <p:cNvSpPr>
            <a:spLocks noGrp="1" noChangeArrowheads="1"/>
          </p:cNvSpPr>
          <p:nvPr>
            <p:ph type="sldNum" sz="quarter" idx="12"/>
          </p:nvPr>
        </p:nvSpPr>
        <p:spPr>
          <a:ln/>
        </p:spPr>
        <p:txBody>
          <a:bodyPr/>
          <a:lstStyle>
            <a:lvl1pPr>
              <a:defRPr/>
            </a:lvl1pPr>
          </a:lstStyle>
          <a:p>
            <a:pPr>
              <a:defRPr/>
            </a:pPr>
            <a:fld id="{17714398-D2F4-A444-8254-312F2E04E296}" type="slidenum">
              <a:rPr lang="de-CH"/>
              <a:pPr>
                <a:defRPr/>
              </a:pPr>
              <a:t>‹#›</a:t>
            </a:fld>
            <a:endParaRPr lang="de-CH" sz="1400">
              <a:solidFill>
                <a:srgbClr val="7E7E7E"/>
              </a:solidFill>
              <a:latin typeface="Times" pitchFamily="-105"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r>
              <a:rPr lang="en-US" smtClean="0"/>
              <a:t>© Oscar Nierstrasz</a:t>
            </a:r>
            <a:endParaRPr lang="de-CH"/>
          </a:p>
        </p:txBody>
      </p:sp>
      <p:sp>
        <p:nvSpPr>
          <p:cNvPr id="3" name="Rectangle 7"/>
          <p:cNvSpPr>
            <a:spLocks noGrp="1" noChangeArrowheads="1"/>
          </p:cNvSpPr>
          <p:nvPr>
            <p:ph type="ftr" sz="quarter" idx="11"/>
          </p:nvPr>
        </p:nvSpPr>
        <p:spPr>
          <a:ln/>
        </p:spPr>
        <p:txBody>
          <a:bodyPr/>
          <a:lstStyle>
            <a:lvl1pPr>
              <a:defRPr/>
            </a:lvl1pPr>
          </a:lstStyle>
          <a:p>
            <a:pPr>
              <a:defRPr/>
            </a:pPr>
            <a:r>
              <a:rPr lang="en-US" smtClean="0"/>
              <a:t>ESE — Software Evolution</a:t>
            </a:r>
            <a:endParaRPr lang="de-CH"/>
          </a:p>
        </p:txBody>
      </p:sp>
      <p:sp>
        <p:nvSpPr>
          <p:cNvPr id="4" name="Rectangle 8"/>
          <p:cNvSpPr>
            <a:spLocks noGrp="1" noChangeArrowheads="1"/>
          </p:cNvSpPr>
          <p:nvPr>
            <p:ph type="sldNum" sz="quarter" idx="12"/>
          </p:nvPr>
        </p:nvSpPr>
        <p:spPr>
          <a:ln/>
        </p:spPr>
        <p:txBody>
          <a:bodyPr/>
          <a:lstStyle>
            <a:lvl1pPr>
              <a:defRPr/>
            </a:lvl1pPr>
          </a:lstStyle>
          <a:p>
            <a:pPr>
              <a:defRPr/>
            </a:pPr>
            <a:fld id="{38618AAA-FA2D-774B-A66F-FE1BD316C993}" type="slidenum">
              <a:rPr lang="de-CH"/>
              <a:pPr>
                <a:defRPr/>
              </a:pPr>
              <a:t>‹#›</a:t>
            </a:fld>
            <a:endParaRPr lang="de-CH" sz="1400">
              <a:solidFill>
                <a:srgbClr val="7E7E7E"/>
              </a:solidFill>
              <a:latin typeface="Times" pitchFamily="-105"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17098" name="Rectangle 10"/>
          <p:cNvSpPr>
            <a:spLocks noChangeArrowheads="1"/>
          </p:cNvSpPr>
          <p:nvPr userDrawn="1"/>
        </p:nvSpPr>
        <p:spPr bwMode="auto">
          <a:xfrm>
            <a:off x="0" y="0"/>
            <a:ext cx="9144000" cy="1447800"/>
          </a:xfrm>
          <a:prstGeom prst="rect">
            <a:avLst/>
          </a:prstGeom>
          <a:solidFill>
            <a:srgbClr val="E1EBF5"/>
          </a:solidFill>
          <a:ln w="9525">
            <a:noFill/>
            <a:miter lim="800000"/>
            <a:headEnd/>
            <a:tailEnd/>
          </a:ln>
          <a:effectLst/>
        </p:spPr>
        <p:txBody>
          <a:bodyPr wrap="none" anchor="ctr">
            <a:prstTxWarp prst="textNoShape">
              <a:avLst/>
            </a:prstTxWarp>
          </a:bodyPr>
          <a:lstStyle/>
          <a:p>
            <a:pPr>
              <a:defRPr/>
            </a:pPr>
            <a:endParaRPr lang="en-US">
              <a:latin typeface="Helvetica" pitchFamily="-105" charset="0"/>
            </a:endParaRPr>
          </a:p>
        </p:txBody>
      </p:sp>
      <p:sp>
        <p:nvSpPr>
          <p:cNvPr id="217091" name="Rectangle 3"/>
          <p:cNvSpPr>
            <a:spLocks noChangeArrowheads="1"/>
          </p:cNvSpPr>
          <p:nvPr/>
        </p:nvSpPr>
        <p:spPr bwMode="auto">
          <a:xfrm>
            <a:off x="0" y="1438275"/>
            <a:ext cx="9144000" cy="85725"/>
          </a:xfrm>
          <a:prstGeom prst="rect">
            <a:avLst/>
          </a:prstGeom>
          <a:solidFill>
            <a:srgbClr val="9CBDDE"/>
          </a:solidFill>
          <a:ln w="9525">
            <a:noFill/>
            <a:miter lim="800000"/>
            <a:headEnd/>
            <a:tailEnd/>
          </a:ln>
          <a:effectLst/>
        </p:spPr>
        <p:txBody>
          <a:bodyPr wrap="none" anchor="ctr">
            <a:prstTxWarp prst="textNoShape">
              <a:avLst/>
            </a:prstTxWarp>
          </a:bodyPr>
          <a:lstStyle/>
          <a:p>
            <a:pPr algn="ctr">
              <a:defRPr/>
            </a:pPr>
            <a:endParaRPr lang="de-DE">
              <a:latin typeface="Times" pitchFamily="-105" charset="0"/>
            </a:endParaRPr>
          </a:p>
        </p:txBody>
      </p:sp>
      <p:sp>
        <p:nvSpPr>
          <p:cNvPr id="1028" name="Rectangle 4"/>
          <p:cNvSpPr>
            <a:spLocks noGrp="1" noChangeArrowheads="1"/>
          </p:cNvSpPr>
          <p:nvPr>
            <p:ph type="title"/>
          </p:nvPr>
        </p:nvSpPr>
        <p:spPr bwMode="auto">
          <a:xfrm>
            <a:off x="539750" y="554038"/>
            <a:ext cx="8070850" cy="8175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CH"/>
              <a:t>Click to edit Master title style</a:t>
            </a:r>
          </a:p>
        </p:txBody>
      </p:sp>
      <p:sp>
        <p:nvSpPr>
          <p:cNvPr id="1029" name="Rectangle 5"/>
          <p:cNvSpPr>
            <a:spLocks noGrp="1" noChangeArrowheads="1"/>
          </p:cNvSpPr>
          <p:nvPr>
            <p:ph type="body" idx="1"/>
          </p:nvPr>
        </p:nvSpPr>
        <p:spPr bwMode="auto">
          <a:xfrm>
            <a:off x="539750" y="1654175"/>
            <a:ext cx="8070850" cy="44989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p>
        </p:txBody>
      </p:sp>
      <p:sp>
        <p:nvSpPr>
          <p:cNvPr id="217094" name="Rectangle 6"/>
          <p:cNvSpPr>
            <a:spLocks noGrp="1" noChangeArrowheads="1"/>
          </p:cNvSpPr>
          <p:nvPr>
            <p:ph type="dt" sz="half" idx="2"/>
          </p:nvPr>
        </p:nvSpPr>
        <p:spPr bwMode="auto">
          <a:xfrm>
            <a:off x="539750" y="6548438"/>
            <a:ext cx="3811588"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200">
                <a:solidFill>
                  <a:srgbClr val="A7A7A7"/>
                </a:solidFill>
                <a:latin typeface="Helvetica" pitchFamily="-105" charset="0"/>
              </a:defRPr>
            </a:lvl1pPr>
          </a:lstStyle>
          <a:p>
            <a:pPr>
              <a:defRPr/>
            </a:pPr>
            <a:r>
              <a:rPr lang="en-US" smtClean="0"/>
              <a:t>© Oscar Nierstrasz</a:t>
            </a:r>
            <a:endParaRPr lang="de-CH"/>
          </a:p>
        </p:txBody>
      </p:sp>
      <p:sp>
        <p:nvSpPr>
          <p:cNvPr id="217095" name="Rectangle 7"/>
          <p:cNvSpPr>
            <a:spLocks noGrp="1" noChangeArrowheads="1"/>
          </p:cNvSpPr>
          <p:nvPr>
            <p:ph type="ftr" sz="quarter" idx="3"/>
          </p:nvPr>
        </p:nvSpPr>
        <p:spPr bwMode="auto">
          <a:xfrm>
            <a:off x="107950" y="179388"/>
            <a:ext cx="5399088" cy="25241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000">
                <a:solidFill>
                  <a:srgbClr val="A7A7A7"/>
                </a:solidFill>
                <a:latin typeface="Helvetica" pitchFamily="-105" charset="0"/>
              </a:defRPr>
            </a:lvl1pPr>
          </a:lstStyle>
          <a:p>
            <a:pPr>
              <a:defRPr/>
            </a:pPr>
            <a:r>
              <a:rPr lang="en-US" smtClean="0"/>
              <a:t>ESE — Software Evolution</a:t>
            </a:r>
            <a:endParaRPr lang="de-CH"/>
          </a:p>
        </p:txBody>
      </p:sp>
      <p:sp>
        <p:nvSpPr>
          <p:cNvPr id="217096" name="Rectangle 8"/>
          <p:cNvSpPr>
            <a:spLocks noGrp="1" noChangeArrowheads="1"/>
          </p:cNvSpPr>
          <p:nvPr>
            <p:ph type="sldNum" sz="quarter" idx="4"/>
          </p:nvPr>
        </p:nvSpPr>
        <p:spPr bwMode="auto">
          <a:xfrm>
            <a:off x="7543800" y="6553200"/>
            <a:ext cx="1350963" cy="1793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200">
                <a:solidFill>
                  <a:srgbClr val="A7A7A7"/>
                </a:solidFill>
                <a:latin typeface="Helvetica" pitchFamily="-105" charset="0"/>
              </a:defRPr>
            </a:lvl1pPr>
          </a:lstStyle>
          <a:p>
            <a:pPr>
              <a:defRPr/>
            </a:pPr>
            <a:fld id="{805D7472-0AC8-4B42-BC23-76A59445597B}" type="slidenum">
              <a:rPr lang="de-CH"/>
              <a:pPr>
                <a:defRPr/>
              </a:pPr>
              <a:t>‹#›</a:t>
            </a:fld>
            <a:endParaRPr lang="de-CH" sz="1400">
              <a:solidFill>
                <a:srgbClr val="7E7E7E"/>
              </a:solidFill>
              <a:latin typeface="Times" pitchFamily="-105" charset="0"/>
            </a:endParaRPr>
          </a:p>
        </p:txBody>
      </p:sp>
    </p:spTree>
  </p:cSld>
  <p:clrMap bg1="lt1" tx1="dk1" bg2="lt2" tx2="dk2" accent1="accent1" accent2="accent2" accent3="accent3" accent4="accent4" accent5="accent5" accent6="accent6" hlink="hlink" folHlink="folHlink"/>
  <p:sldLayoutIdLst>
    <p:sldLayoutId id="2147483725" r:id="rId1"/>
    <p:sldLayoutId id="2147483721" r:id="rId2"/>
    <p:sldLayoutId id="2147483722" r:id="rId3"/>
    <p:sldLayoutId id="2147483723" r:id="rId4"/>
    <p:sldLayoutId id="2147483724" r:id="rId5"/>
  </p:sldLayoutIdLst>
  <p:hf hdr="0"/>
  <p:txStyles>
    <p:titleStyle>
      <a:lvl1pPr algn="l" rtl="0" eaLnBrk="0" fontAlgn="base" hangingPunct="0">
        <a:lnSpc>
          <a:spcPct val="90000"/>
        </a:lnSpc>
        <a:spcBef>
          <a:spcPct val="0"/>
        </a:spcBef>
        <a:spcAft>
          <a:spcPct val="0"/>
        </a:spcAft>
        <a:defRPr sz="2800" b="1">
          <a:solidFill>
            <a:srgbClr val="0A017F"/>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2800" b="1">
          <a:solidFill>
            <a:srgbClr val="0A017F"/>
          </a:solidFill>
          <a:latin typeface="Helvetica" charset="0"/>
          <a:ea typeface="ＭＳ Ｐゴシック" charset="-128"/>
          <a:cs typeface="ＭＳ Ｐゴシック" charset="-128"/>
        </a:defRPr>
      </a:lvl2pPr>
      <a:lvl3pPr algn="l" rtl="0" eaLnBrk="0" fontAlgn="base" hangingPunct="0">
        <a:lnSpc>
          <a:spcPct val="90000"/>
        </a:lnSpc>
        <a:spcBef>
          <a:spcPct val="0"/>
        </a:spcBef>
        <a:spcAft>
          <a:spcPct val="0"/>
        </a:spcAft>
        <a:defRPr sz="2800" b="1">
          <a:solidFill>
            <a:srgbClr val="0A017F"/>
          </a:solidFill>
          <a:latin typeface="Helvetica" charset="0"/>
          <a:ea typeface="ＭＳ Ｐゴシック" charset="-128"/>
          <a:cs typeface="ＭＳ Ｐゴシック" charset="-128"/>
        </a:defRPr>
      </a:lvl3pPr>
      <a:lvl4pPr algn="l" rtl="0" eaLnBrk="0" fontAlgn="base" hangingPunct="0">
        <a:lnSpc>
          <a:spcPct val="90000"/>
        </a:lnSpc>
        <a:spcBef>
          <a:spcPct val="0"/>
        </a:spcBef>
        <a:spcAft>
          <a:spcPct val="0"/>
        </a:spcAft>
        <a:defRPr sz="2800" b="1">
          <a:solidFill>
            <a:srgbClr val="0A017F"/>
          </a:solidFill>
          <a:latin typeface="Helvetica" charset="0"/>
          <a:ea typeface="ＭＳ Ｐゴシック" charset="-128"/>
          <a:cs typeface="ＭＳ Ｐゴシック" charset="-128"/>
        </a:defRPr>
      </a:lvl4pPr>
      <a:lvl5pPr algn="l" rtl="0" eaLnBrk="0" fontAlgn="base" hangingPunct="0">
        <a:lnSpc>
          <a:spcPct val="90000"/>
        </a:lnSpc>
        <a:spcBef>
          <a:spcPct val="0"/>
        </a:spcBef>
        <a:spcAft>
          <a:spcPct val="0"/>
        </a:spcAft>
        <a:defRPr sz="2800" b="1">
          <a:solidFill>
            <a:srgbClr val="0A017F"/>
          </a:solidFill>
          <a:latin typeface="Helvetica" charset="0"/>
          <a:ea typeface="ＭＳ Ｐゴシック" charset="-128"/>
          <a:cs typeface="ＭＳ Ｐゴシック" charset="-128"/>
        </a:defRPr>
      </a:lvl5pPr>
      <a:lvl6pPr marL="457200" algn="l" rtl="0" fontAlgn="base">
        <a:lnSpc>
          <a:spcPct val="90000"/>
        </a:lnSpc>
        <a:spcBef>
          <a:spcPct val="0"/>
        </a:spcBef>
        <a:spcAft>
          <a:spcPct val="0"/>
        </a:spcAft>
        <a:defRPr sz="2800" b="1">
          <a:solidFill>
            <a:srgbClr val="0A017F"/>
          </a:solidFill>
          <a:latin typeface="Helvetica" charset="0"/>
        </a:defRPr>
      </a:lvl6pPr>
      <a:lvl7pPr marL="914400" algn="l" rtl="0" fontAlgn="base">
        <a:lnSpc>
          <a:spcPct val="90000"/>
        </a:lnSpc>
        <a:spcBef>
          <a:spcPct val="0"/>
        </a:spcBef>
        <a:spcAft>
          <a:spcPct val="0"/>
        </a:spcAft>
        <a:defRPr sz="2800" b="1">
          <a:solidFill>
            <a:srgbClr val="0A017F"/>
          </a:solidFill>
          <a:latin typeface="Helvetica" charset="0"/>
        </a:defRPr>
      </a:lvl7pPr>
      <a:lvl8pPr marL="1371600" algn="l" rtl="0" fontAlgn="base">
        <a:lnSpc>
          <a:spcPct val="90000"/>
        </a:lnSpc>
        <a:spcBef>
          <a:spcPct val="0"/>
        </a:spcBef>
        <a:spcAft>
          <a:spcPct val="0"/>
        </a:spcAft>
        <a:defRPr sz="2800" b="1">
          <a:solidFill>
            <a:srgbClr val="0A017F"/>
          </a:solidFill>
          <a:latin typeface="Helvetica" charset="0"/>
        </a:defRPr>
      </a:lvl8pPr>
      <a:lvl9pPr marL="1828800" algn="l" rtl="0" fontAlgn="base">
        <a:lnSpc>
          <a:spcPct val="90000"/>
        </a:lnSpc>
        <a:spcBef>
          <a:spcPct val="0"/>
        </a:spcBef>
        <a:spcAft>
          <a:spcPct val="0"/>
        </a:spcAft>
        <a:defRPr sz="2800" b="1">
          <a:solidFill>
            <a:srgbClr val="0A017F"/>
          </a:solidFill>
          <a:latin typeface="Helvetica" charset="0"/>
        </a:defRPr>
      </a:lvl9pPr>
    </p:titleStyle>
    <p:bodyStyle>
      <a:lvl1pPr marL="419100" indent="-419100" algn="l" rtl="0" eaLnBrk="0" fontAlgn="base" hangingPunct="0">
        <a:lnSpc>
          <a:spcPct val="95000"/>
        </a:lnSpc>
        <a:spcBef>
          <a:spcPct val="20000"/>
        </a:spcBef>
        <a:spcAft>
          <a:spcPct val="0"/>
        </a:spcAft>
        <a:buClr>
          <a:schemeClr val="hlink"/>
        </a:buClr>
        <a:buSzPct val="85000"/>
        <a:buFont typeface="Helvetica CE" pitchFamily="-105" charset="0"/>
        <a:buChar char="&gt;"/>
        <a:defRPr sz="2400">
          <a:solidFill>
            <a:srgbClr val="0A017F"/>
          </a:solidFill>
          <a:latin typeface="+mn-lt"/>
          <a:ea typeface="ＭＳ Ｐゴシック" charset="-128"/>
          <a:cs typeface="ＭＳ Ｐゴシック" charset="-128"/>
        </a:defRPr>
      </a:lvl1pPr>
      <a:lvl2pPr marL="838200" indent="-381000" algn="l" rtl="0" eaLnBrk="0" fontAlgn="base" hangingPunct="0">
        <a:lnSpc>
          <a:spcPct val="95000"/>
        </a:lnSpc>
        <a:spcBef>
          <a:spcPct val="20000"/>
        </a:spcBef>
        <a:spcAft>
          <a:spcPct val="0"/>
        </a:spcAft>
        <a:buFont typeface="Helvetica CE" pitchFamily="-105" charset="0"/>
        <a:buChar char="—"/>
        <a:defRPr sz="2000">
          <a:solidFill>
            <a:srgbClr val="0A017F"/>
          </a:solidFill>
          <a:latin typeface="+mn-lt"/>
          <a:ea typeface="ＭＳ Ｐゴシック" charset="-128"/>
        </a:defRPr>
      </a:lvl2pPr>
      <a:lvl3pPr marL="1295400" indent="-381000" algn="l" rtl="0" eaLnBrk="0" fontAlgn="base" hangingPunct="0">
        <a:lnSpc>
          <a:spcPct val="95000"/>
        </a:lnSpc>
        <a:spcBef>
          <a:spcPct val="20000"/>
        </a:spcBef>
        <a:spcAft>
          <a:spcPct val="0"/>
        </a:spcAft>
        <a:buSzPct val="85000"/>
        <a:buFont typeface="Helvetica CE" pitchFamily="-105" charset="0"/>
        <a:buChar char="–"/>
        <a:defRPr i="1">
          <a:solidFill>
            <a:srgbClr val="7F0101"/>
          </a:solidFill>
          <a:latin typeface="+mn-lt"/>
          <a:ea typeface="ＭＳ Ｐゴシック" charset="-128"/>
        </a:defRPr>
      </a:lvl3pPr>
      <a:lvl4pPr marL="1714500" indent="-381000" algn="l" rtl="0" eaLnBrk="0" fontAlgn="base" hangingPunct="0">
        <a:lnSpc>
          <a:spcPct val="95000"/>
        </a:lnSpc>
        <a:spcBef>
          <a:spcPct val="20000"/>
        </a:spcBef>
        <a:spcAft>
          <a:spcPct val="0"/>
        </a:spcAft>
        <a:buSzPct val="85000"/>
        <a:buFont typeface="Helvetica CE" pitchFamily="-105" charset="0"/>
        <a:buChar char="–"/>
        <a:defRPr>
          <a:solidFill>
            <a:srgbClr val="0A017F"/>
          </a:solidFill>
          <a:latin typeface="+mn-lt"/>
          <a:ea typeface="ＭＳ Ｐゴシック" charset="-128"/>
        </a:defRPr>
      </a:lvl4pPr>
      <a:lvl5pPr marL="2286000" indent="-381000" algn="l" rtl="0" eaLnBrk="0" fontAlgn="base" hangingPunct="0">
        <a:lnSpc>
          <a:spcPct val="95000"/>
        </a:lnSpc>
        <a:spcBef>
          <a:spcPct val="20000"/>
        </a:spcBef>
        <a:spcAft>
          <a:spcPct val="0"/>
        </a:spcAft>
        <a:buClr>
          <a:schemeClr val="tx1"/>
        </a:buClr>
        <a:buSzPct val="85000"/>
        <a:buFont typeface="Helvetica CE" pitchFamily="-105" charset="0"/>
        <a:buChar char="–"/>
        <a:defRPr>
          <a:solidFill>
            <a:srgbClr val="0A017F"/>
          </a:solidFill>
          <a:latin typeface="+mn-lt"/>
          <a:ea typeface="ＭＳ Ｐゴシック" charset="-128"/>
        </a:defRPr>
      </a:lvl5pPr>
      <a:lvl6pPr marL="2743200" indent="-381000" algn="l" rtl="0" fontAlgn="base">
        <a:lnSpc>
          <a:spcPct val="95000"/>
        </a:lnSpc>
        <a:spcBef>
          <a:spcPct val="20000"/>
        </a:spcBef>
        <a:spcAft>
          <a:spcPct val="0"/>
        </a:spcAft>
        <a:buClr>
          <a:schemeClr val="tx1"/>
        </a:buClr>
        <a:buSzPct val="85000"/>
        <a:buFont typeface="Helvetica CE" charset="-18"/>
        <a:buChar char="–"/>
        <a:defRPr>
          <a:solidFill>
            <a:srgbClr val="0A017F"/>
          </a:solidFill>
          <a:latin typeface="+mn-lt"/>
          <a:ea typeface="ＭＳ Ｐゴシック" charset="-128"/>
        </a:defRPr>
      </a:lvl6pPr>
      <a:lvl7pPr marL="3200400" indent="-381000" algn="l" rtl="0" fontAlgn="base">
        <a:lnSpc>
          <a:spcPct val="95000"/>
        </a:lnSpc>
        <a:spcBef>
          <a:spcPct val="20000"/>
        </a:spcBef>
        <a:spcAft>
          <a:spcPct val="0"/>
        </a:spcAft>
        <a:buClr>
          <a:schemeClr val="tx1"/>
        </a:buClr>
        <a:buSzPct val="85000"/>
        <a:buFont typeface="Helvetica CE" charset="-18"/>
        <a:buChar char="–"/>
        <a:defRPr>
          <a:solidFill>
            <a:srgbClr val="0A017F"/>
          </a:solidFill>
          <a:latin typeface="+mn-lt"/>
          <a:ea typeface="ＭＳ Ｐゴシック" charset="-128"/>
        </a:defRPr>
      </a:lvl7pPr>
      <a:lvl8pPr marL="3657600" indent="-381000" algn="l" rtl="0" fontAlgn="base">
        <a:lnSpc>
          <a:spcPct val="95000"/>
        </a:lnSpc>
        <a:spcBef>
          <a:spcPct val="20000"/>
        </a:spcBef>
        <a:spcAft>
          <a:spcPct val="0"/>
        </a:spcAft>
        <a:buClr>
          <a:schemeClr val="tx1"/>
        </a:buClr>
        <a:buSzPct val="85000"/>
        <a:buFont typeface="Helvetica CE" charset="-18"/>
        <a:buChar char="–"/>
        <a:defRPr>
          <a:solidFill>
            <a:srgbClr val="0A017F"/>
          </a:solidFill>
          <a:latin typeface="+mn-lt"/>
          <a:ea typeface="ＭＳ Ｐゴシック" charset="-128"/>
        </a:defRPr>
      </a:lvl8pPr>
      <a:lvl9pPr marL="4114800" indent="-381000" algn="l" rtl="0" fontAlgn="base">
        <a:lnSpc>
          <a:spcPct val="95000"/>
        </a:lnSpc>
        <a:spcBef>
          <a:spcPct val="20000"/>
        </a:spcBef>
        <a:spcAft>
          <a:spcPct val="0"/>
        </a:spcAft>
        <a:buClr>
          <a:schemeClr val="tx1"/>
        </a:buClr>
        <a:buSzPct val="85000"/>
        <a:buFont typeface="Helvetica CE" charset="-18"/>
        <a:buChar char="–"/>
        <a:defRPr>
          <a:solidFill>
            <a:srgbClr val="0A017F"/>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Microsoft_Excel_97_-_2004_Worksheet1.xls"/><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3" Type="http://schemas.openxmlformats.org/officeDocument/2006/relationships/hyperlink" Target="http://en.wikipedia.org/wiki/Software_engineering" TargetMode="External"/><Relationship Id="rId4" Type="http://schemas.openxmlformats.org/officeDocument/2006/relationships/hyperlink" Target="http://en.wikipedia.org/wiki/Software_design" TargetMode="External"/><Relationship Id="rId5" Type="http://schemas.openxmlformats.org/officeDocument/2006/relationships/hyperlink" Target="http://en.wikipedia.org/wiki/Code_(computer_programming)" TargetMode="External"/><Relationship Id="rId6" Type="http://schemas.openxmlformats.org/officeDocument/2006/relationships/image" Target="../media/image7.png"/><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4.xml.rels><?xml version="1.0" encoding="UTF-8" standalone="yes"?>
<Relationships xmlns="http://schemas.openxmlformats.org/package/2006/relationships"><Relationship Id="rId3" Type="http://schemas.openxmlformats.org/officeDocument/2006/relationships/image" Target="../media/image10.pdf"/><Relationship Id="rId4" Type="http://schemas.openxmlformats.org/officeDocument/2006/relationships/image" Target="../media/image11.png"/><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5.xml.rels><?xml version="1.0" encoding="UTF-8" standalone="yes"?>
<Relationships xmlns="http://schemas.openxmlformats.org/package/2006/relationships"><Relationship Id="rId3" Type="http://schemas.openxmlformats.org/officeDocument/2006/relationships/image" Target="../media/image11.pdf"/><Relationship Id="rId4" Type="http://schemas.openxmlformats.org/officeDocument/2006/relationships/image" Target="../media/image131.png"/><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1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42.xml.rels><?xml version="1.0" encoding="UTF-8" standalone="yes"?>
<Relationships xmlns="http://schemas.openxmlformats.org/package/2006/relationships"><Relationship Id="rId11" Type="http://schemas.openxmlformats.org/officeDocument/2006/relationships/image" Target="../media/image25.png"/><Relationship Id="rId12" Type="http://schemas.openxmlformats.org/officeDocument/2006/relationships/image" Target="../media/image26.png"/><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2.png"/><Relationship Id="rId9" Type="http://schemas.openxmlformats.org/officeDocument/2006/relationships/image" Target="../media/image23.png"/><Relationship Id="rId10" Type="http://schemas.openxmlformats.org/officeDocument/2006/relationships/image" Target="../media/image2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2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2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image" Target="../media/image29.tif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image" Target="../media/image30.tif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image" Target="../media/image3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image" Target="../media/image3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image" Target="../media/image3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p:txBody>
          <a:bodyPr/>
          <a:lstStyle/>
          <a:p>
            <a:r>
              <a:rPr lang="en-US" dirty="0" smtClean="0"/>
              <a:t>Introduction to Software Engineering</a:t>
            </a:r>
            <a:endParaRPr lang="en-US" b="0" i="1" dirty="0"/>
          </a:p>
        </p:txBody>
      </p:sp>
      <p:sp>
        <p:nvSpPr>
          <p:cNvPr id="10243" name="Rectangle 3"/>
          <p:cNvSpPr>
            <a:spLocks noGrp="1" noChangeArrowheads="1"/>
          </p:cNvSpPr>
          <p:nvPr>
            <p:ph type="subTitle" idx="1"/>
          </p:nvPr>
        </p:nvSpPr>
        <p:spPr/>
        <p:txBody>
          <a:bodyPr/>
          <a:lstStyle/>
          <a:p>
            <a:pPr>
              <a:lnSpc>
                <a:spcPct val="100000"/>
              </a:lnSpc>
            </a:pPr>
            <a:r>
              <a:rPr lang="en-US" b="1" dirty="0" smtClean="0"/>
              <a:t>13. </a:t>
            </a:r>
            <a:r>
              <a:rPr lang="en-US" b="1" dirty="0"/>
              <a:t>Software</a:t>
            </a:r>
            <a:r>
              <a:rPr lang="en-US" b="1" dirty="0" smtClean="0"/>
              <a:t> Evolution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de-CH"/>
              <a:t>© Stéphane Ducasse, Serge Demeyer, Oscar Nierstrasz</a:t>
            </a:r>
          </a:p>
        </p:txBody>
      </p:sp>
      <p:sp>
        <p:nvSpPr>
          <p:cNvPr id="7" name="Slide Number Placeholder 6"/>
          <p:cNvSpPr>
            <a:spLocks noGrp="1"/>
          </p:cNvSpPr>
          <p:nvPr>
            <p:ph type="sldNum" sz="quarter" idx="12"/>
          </p:nvPr>
        </p:nvSpPr>
        <p:spPr/>
        <p:txBody>
          <a:bodyPr/>
          <a:lstStyle/>
          <a:p>
            <a:r>
              <a:rPr lang="de-CH"/>
              <a:t>1.</a:t>
            </a:r>
            <a:fld id="{4BCF054B-2195-A04D-B08E-A6475480D851}" type="slidenum">
              <a:rPr lang="de-CH"/>
              <a:pPr/>
              <a:t>10</a:t>
            </a:fld>
            <a:endParaRPr lang="de-CH" sz="1400">
              <a:solidFill>
                <a:srgbClr val="7E7E7E"/>
              </a:solidFill>
              <a:latin typeface="Times" charset="0"/>
            </a:endParaRPr>
          </a:p>
        </p:txBody>
      </p:sp>
      <p:sp>
        <p:nvSpPr>
          <p:cNvPr id="53250" name="Rectangle 2"/>
          <p:cNvSpPr>
            <a:spLocks noGrp="1" noChangeArrowheads="1"/>
          </p:cNvSpPr>
          <p:nvPr>
            <p:ph type="title"/>
          </p:nvPr>
        </p:nvSpPr>
        <p:spPr/>
        <p:txBody>
          <a:bodyPr/>
          <a:lstStyle/>
          <a:p>
            <a:r>
              <a:rPr lang="en-GB"/>
              <a:t>Common Problems</a:t>
            </a:r>
          </a:p>
        </p:txBody>
      </p:sp>
      <p:sp>
        <p:nvSpPr>
          <p:cNvPr id="53251" name="Rectangle 3"/>
          <p:cNvSpPr>
            <a:spLocks noGrp="1" noChangeArrowheads="1"/>
          </p:cNvSpPr>
          <p:nvPr>
            <p:ph type="body" sz="half" idx="1"/>
          </p:nvPr>
        </p:nvSpPr>
        <p:spPr>
          <a:xfrm>
            <a:off x="539750" y="1905000"/>
            <a:ext cx="3957638" cy="3886200"/>
          </a:xfrm>
          <a:solidFill>
            <a:schemeClr val="accent1"/>
          </a:solidFill>
          <a:effectLst>
            <a:outerShdw blurRad="63500" dist="38099" dir="2700000" algn="ctr" rotWithShape="0">
              <a:schemeClr val="tx1">
                <a:alpha val="74998"/>
              </a:schemeClr>
            </a:outerShdw>
          </a:effectLst>
        </p:spPr>
        <p:txBody>
          <a:bodyPr/>
          <a:lstStyle/>
          <a:p>
            <a:pPr marL="381000" indent="-381000">
              <a:buFont typeface="Helvetica CE" pitchFamily="-105" charset="0"/>
              <a:buNone/>
            </a:pPr>
            <a:r>
              <a:rPr lang="en-GB" sz="2200" b="1" dirty="0"/>
              <a:t>Architectural Problems</a:t>
            </a:r>
          </a:p>
          <a:p>
            <a:pPr marL="381000" indent="-381000"/>
            <a:r>
              <a:rPr lang="en-GB" sz="2000" dirty="0"/>
              <a:t>insufficient </a:t>
            </a:r>
            <a:r>
              <a:rPr lang="en-GB" sz="2000" i="1" dirty="0">
                <a:solidFill>
                  <a:schemeClr val="accent2"/>
                </a:solidFill>
              </a:rPr>
              <a:t>documentation</a:t>
            </a:r>
            <a:r>
              <a:rPr lang="en-GB" sz="2000" dirty="0"/>
              <a:t/>
            </a:r>
            <a:br>
              <a:rPr lang="en-GB" sz="2000" dirty="0"/>
            </a:br>
            <a:r>
              <a:rPr lang="en-GB" sz="2000" dirty="0"/>
              <a:t>= non-existent or out-of-date</a:t>
            </a:r>
          </a:p>
          <a:p>
            <a:pPr marL="381000" indent="-381000"/>
            <a:r>
              <a:rPr lang="en-GB" sz="2000" dirty="0"/>
              <a:t>improper </a:t>
            </a:r>
            <a:r>
              <a:rPr lang="en-GB" sz="2000" i="1" dirty="0">
                <a:solidFill>
                  <a:schemeClr val="accent2"/>
                </a:solidFill>
              </a:rPr>
              <a:t>layering</a:t>
            </a:r>
            <a:r>
              <a:rPr lang="en-GB" sz="2000" dirty="0"/>
              <a:t/>
            </a:r>
            <a:br>
              <a:rPr lang="en-GB" sz="2000" dirty="0"/>
            </a:br>
            <a:r>
              <a:rPr lang="en-GB" sz="2000" dirty="0"/>
              <a:t>= too few or too many layers</a:t>
            </a:r>
          </a:p>
          <a:p>
            <a:pPr marL="381000" indent="-381000"/>
            <a:r>
              <a:rPr lang="en-GB" sz="2000" dirty="0"/>
              <a:t>lack of </a:t>
            </a:r>
            <a:r>
              <a:rPr lang="en-GB" sz="2000" i="1" dirty="0">
                <a:solidFill>
                  <a:schemeClr val="accent2"/>
                </a:solidFill>
              </a:rPr>
              <a:t>modularity</a:t>
            </a:r>
            <a:r>
              <a:rPr lang="en-GB" sz="2000" dirty="0"/>
              <a:t/>
            </a:r>
            <a:br>
              <a:rPr lang="en-GB" sz="2000" dirty="0"/>
            </a:br>
            <a:r>
              <a:rPr lang="en-GB" sz="2000" dirty="0"/>
              <a:t>= strong coupling</a:t>
            </a:r>
          </a:p>
          <a:p>
            <a:pPr marL="381000" indent="-381000"/>
            <a:r>
              <a:rPr lang="en-GB" sz="2000" i="1" dirty="0">
                <a:solidFill>
                  <a:schemeClr val="accent2"/>
                </a:solidFill>
              </a:rPr>
              <a:t>duplicated code</a:t>
            </a:r>
            <a:r>
              <a:rPr lang="en-GB" sz="2000" dirty="0"/>
              <a:t/>
            </a:r>
            <a:br>
              <a:rPr lang="en-GB" sz="2000" dirty="0"/>
            </a:br>
            <a:r>
              <a:rPr lang="en-GB" sz="2000" dirty="0"/>
              <a:t>= copy, paste &amp; edit code</a:t>
            </a:r>
          </a:p>
          <a:p>
            <a:pPr marL="381000" indent="-381000"/>
            <a:r>
              <a:rPr lang="en-GB" sz="2000" dirty="0"/>
              <a:t>duplicated </a:t>
            </a:r>
            <a:r>
              <a:rPr lang="en-GB" sz="2000" i="1" dirty="0">
                <a:solidFill>
                  <a:schemeClr val="accent2"/>
                </a:solidFill>
              </a:rPr>
              <a:t>functionality</a:t>
            </a:r>
            <a:r>
              <a:rPr lang="en-GB" sz="2000" dirty="0"/>
              <a:t/>
            </a:r>
            <a:br>
              <a:rPr lang="en-GB" sz="2000" dirty="0"/>
            </a:br>
            <a:r>
              <a:rPr lang="en-GB" sz="2000" dirty="0"/>
              <a:t>= similar functionality</a:t>
            </a:r>
            <a:br>
              <a:rPr lang="en-GB" sz="2000" dirty="0"/>
            </a:br>
            <a:r>
              <a:rPr lang="en-GB" sz="2000" dirty="0"/>
              <a:t>   by separate teams</a:t>
            </a:r>
          </a:p>
        </p:txBody>
      </p:sp>
      <p:sp>
        <p:nvSpPr>
          <p:cNvPr id="53252" name="Rectangle 4"/>
          <p:cNvSpPr>
            <a:spLocks noGrp="1" noChangeArrowheads="1"/>
          </p:cNvSpPr>
          <p:nvPr>
            <p:ph type="body" sz="half" idx="2"/>
          </p:nvPr>
        </p:nvSpPr>
        <p:spPr>
          <a:xfrm>
            <a:off x="4643438" y="1981200"/>
            <a:ext cx="3957637" cy="3733800"/>
          </a:xfrm>
          <a:solidFill>
            <a:schemeClr val="accent1"/>
          </a:solidFill>
          <a:effectLst>
            <a:outerShdw blurRad="63500" dist="38099" dir="2700000" algn="ctr" rotWithShape="0">
              <a:schemeClr val="tx1">
                <a:alpha val="74998"/>
              </a:schemeClr>
            </a:outerShdw>
          </a:effectLst>
        </p:spPr>
        <p:txBody>
          <a:bodyPr/>
          <a:lstStyle/>
          <a:p>
            <a:pPr marL="381000" indent="-381000">
              <a:buFont typeface="Helvetica CE" pitchFamily="-105" charset="0"/>
              <a:buNone/>
            </a:pPr>
            <a:r>
              <a:rPr lang="en-GB" sz="2200" b="1" dirty="0"/>
              <a:t>Refactoring opportunities</a:t>
            </a:r>
          </a:p>
          <a:p>
            <a:pPr marL="381000" indent="-381000"/>
            <a:r>
              <a:rPr lang="en-GB" sz="2000" i="1" dirty="0">
                <a:solidFill>
                  <a:schemeClr val="accent2"/>
                </a:solidFill>
              </a:rPr>
              <a:t>misuse</a:t>
            </a:r>
            <a:r>
              <a:rPr lang="en-GB" sz="2000" dirty="0"/>
              <a:t> of inheritance</a:t>
            </a:r>
            <a:br>
              <a:rPr lang="en-GB" sz="2000" dirty="0"/>
            </a:br>
            <a:r>
              <a:rPr lang="en-GB" sz="2000" dirty="0"/>
              <a:t>= code reuse </a:t>
            </a:r>
            <a:r>
              <a:rPr lang="en-GB" sz="2000" dirty="0" err="1"/>
              <a:t>vs</a:t>
            </a:r>
            <a:r>
              <a:rPr lang="en-GB" sz="2000" dirty="0"/>
              <a:t> polymorphism</a:t>
            </a:r>
          </a:p>
          <a:p>
            <a:pPr marL="381000" indent="-381000"/>
            <a:r>
              <a:rPr lang="en-GB" sz="2000" i="1" dirty="0">
                <a:solidFill>
                  <a:schemeClr val="accent2"/>
                </a:solidFill>
              </a:rPr>
              <a:t>missing</a:t>
            </a:r>
            <a:r>
              <a:rPr lang="en-GB" sz="2000" dirty="0"/>
              <a:t> inheritance</a:t>
            </a:r>
            <a:br>
              <a:rPr lang="en-GB" sz="2000" dirty="0"/>
            </a:br>
            <a:r>
              <a:rPr lang="en-GB" sz="2000" dirty="0"/>
              <a:t>= duplication, case-statements</a:t>
            </a:r>
          </a:p>
          <a:p>
            <a:pPr marL="381000" indent="-381000"/>
            <a:r>
              <a:rPr lang="en-GB" sz="2000" i="1" dirty="0">
                <a:solidFill>
                  <a:schemeClr val="accent2"/>
                </a:solidFill>
              </a:rPr>
              <a:t>misplaced</a:t>
            </a:r>
            <a:r>
              <a:rPr lang="en-GB" sz="2000" dirty="0"/>
              <a:t> operations</a:t>
            </a:r>
            <a:br>
              <a:rPr lang="en-GB" sz="2000" dirty="0"/>
            </a:br>
            <a:r>
              <a:rPr lang="en-GB" sz="2000" dirty="0"/>
              <a:t>= operations outside classes</a:t>
            </a:r>
          </a:p>
          <a:p>
            <a:pPr marL="381000" indent="-381000"/>
            <a:r>
              <a:rPr lang="en-GB" sz="2000" i="1" dirty="0">
                <a:solidFill>
                  <a:schemeClr val="accent2"/>
                </a:solidFill>
              </a:rPr>
              <a:t>violation</a:t>
            </a:r>
            <a:r>
              <a:rPr lang="en-GB" sz="2000" dirty="0"/>
              <a:t> of encapsulation</a:t>
            </a:r>
            <a:br>
              <a:rPr lang="en-GB" sz="2000" dirty="0"/>
            </a:br>
            <a:r>
              <a:rPr lang="en-GB" sz="2000" dirty="0"/>
              <a:t>= type-casting; C++ "friends"</a:t>
            </a:r>
          </a:p>
          <a:p>
            <a:pPr marL="381000" indent="-381000"/>
            <a:r>
              <a:rPr lang="en-GB" sz="2000" i="1" dirty="0">
                <a:solidFill>
                  <a:schemeClr val="accent2"/>
                </a:solidFill>
              </a:rPr>
              <a:t>class abuse</a:t>
            </a:r>
            <a:r>
              <a:rPr lang="en-GB" sz="2000" i="1" dirty="0">
                <a:solidFill>
                  <a:srgbClr val="7F010D"/>
                </a:solidFill>
              </a:rPr>
              <a:t/>
            </a:r>
            <a:br>
              <a:rPr lang="en-GB" sz="2000" i="1" dirty="0">
                <a:solidFill>
                  <a:srgbClr val="7F010D"/>
                </a:solidFill>
              </a:rPr>
            </a:br>
            <a:r>
              <a:rPr lang="en-GB" sz="2000" dirty="0"/>
              <a:t>= classes as namespaces</a:t>
            </a:r>
          </a:p>
        </p:txBody>
      </p:sp>
      <p:sp>
        <p:nvSpPr>
          <p:cNvPr id="8" name="Footer Placeholder 4"/>
          <p:cNvSpPr>
            <a:spLocks noGrp="1"/>
          </p:cNvSpPr>
          <p:nvPr>
            <p:ph type="ftr" sz="quarter" idx="11"/>
          </p:nvPr>
        </p:nvSpPr>
        <p:spPr>
          <a:xfrm>
            <a:off x="107950" y="179388"/>
            <a:ext cx="5399088" cy="252412"/>
          </a:xfrm>
        </p:spPr>
        <p:txBody>
          <a:bodyPr/>
          <a:lstStyle/>
          <a:p>
            <a:pPr>
              <a:defRPr/>
            </a:pPr>
            <a:r>
              <a:rPr lang="en-US" dirty="0" smtClean="0"/>
              <a:t>ESE — Software Evolution</a:t>
            </a:r>
            <a:endParaRPr lang="de-CH"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Date Placeholder 2"/>
          <p:cNvSpPr>
            <a:spLocks noGrp="1"/>
          </p:cNvSpPr>
          <p:nvPr>
            <p:ph type="dt" sz="half" idx="10"/>
          </p:nvPr>
        </p:nvSpPr>
        <p:spPr/>
        <p:txBody>
          <a:bodyPr/>
          <a:lstStyle/>
          <a:p>
            <a:r>
              <a:rPr lang="de-CH"/>
              <a:t>© Stéphane Ducasse, Serge Demeyer, Oscar Nierstrasz</a:t>
            </a:r>
          </a:p>
        </p:txBody>
      </p:sp>
      <p:sp>
        <p:nvSpPr>
          <p:cNvPr id="12" name="Slide Number Placeholder 4"/>
          <p:cNvSpPr>
            <a:spLocks noGrp="1"/>
          </p:cNvSpPr>
          <p:nvPr>
            <p:ph type="sldNum" sz="quarter" idx="12"/>
          </p:nvPr>
        </p:nvSpPr>
        <p:spPr/>
        <p:txBody>
          <a:bodyPr/>
          <a:lstStyle/>
          <a:p>
            <a:r>
              <a:rPr lang="de-CH"/>
              <a:t>1.</a:t>
            </a:r>
            <a:fld id="{A63DC7C1-87AB-4448-9F64-EA54B5700402}" type="slidenum">
              <a:rPr lang="de-CH"/>
              <a:pPr/>
              <a:t>11</a:t>
            </a:fld>
            <a:endParaRPr lang="de-CH" sz="1400">
              <a:solidFill>
                <a:srgbClr val="7E7E7E"/>
              </a:solidFill>
              <a:latin typeface="Times" charset="0"/>
            </a:endParaRPr>
          </a:p>
        </p:txBody>
      </p:sp>
      <p:graphicFrame>
        <p:nvGraphicFramePr>
          <p:cNvPr id="49167" name="Object 15"/>
          <p:cNvGraphicFramePr>
            <a:graphicFrameLocks noChangeAspect="1"/>
          </p:cNvGraphicFramePr>
          <p:nvPr/>
        </p:nvGraphicFramePr>
        <p:xfrm>
          <a:off x="2819400" y="2362200"/>
          <a:ext cx="3200400" cy="2586038"/>
        </p:xfrm>
        <a:graphic>
          <a:graphicData uri="http://schemas.openxmlformats.org/presentationml/2006/ole">
            <p:oleObj spid="_x0000_s40962" name="Worksheet" r:id="rId4" imgW="5739384" imgH="4636008" progId="Excel.Sheet.8">
              <p:embed/>
            </p:oleObj>
          </a:graphicData>
        </a:graphic>
      </p:graphicFrame>
      <p:sp>
        <p:nvSpPr>
          <p:cNvPr id="49154" name="Rectangle 2"/>
          <p:cNvSpPr>
            <a:spLocks noGrp="1" noChangeArrowheads="1"/>
          </p:cNvSpPr>
          <p:nvPr>
            <p:ph type="title"/>
          </p:nvPr>
        </p:nvSpPr>
        <p:spPr/>
        <p:txBody>
          <a:bodyPr/>
          <a:lstStyle/>
          <a:p>
            <a:r>
              <a:rPr lang="en-GB"/>
              <a:t>Continuous Development</a:t>
            </a:r>
          </a:p>
        </p:txBody>
      </p:sp>
      <p:sp>
        <p:nvSpPr>
          <p:cNvPr id="49159" name="Text Box 7"/>
          <p:cNvSpPr txBox="1">
            <a:spLocks noChangeArrowheads="1"/>
          </p:cNvSpPr>
          <p:nvPr/>
        </p:nvSpPr>
        <p:spPr bwMode="auto">
          <a:xfrm>
            <a:off x="838200" y="3817938"/>
            <a:ext cx="2444750" cy="641350"/>
          </a:xfrm>
          <a:prstGeom prst="rect">
            <a:avLst/>
          </a:prstGeom>
          <a:noFill/>
          <a:ln w="12700">
            <a:noFill/>
            <a:miter lim="800000"/>
            <a:headEnd type="none" w="sm" len="sm"/>
            <a:tailEnd type="none" w="sm" len="sm"/>
          </a:ln>
          <a:effectLst/>
        </p:spPr>
        <p:txBody>
          <a:bodyPr wrap="none">
            <a:prstTxWarp prst="textNoShape">
              <a:avLst/>
            </a:prstTxWarp>
            <a:spAutoFit/>
          </a:bodyPr>
          <a:lstStyle/>
          <a:p>
            <a:pPr eaLnBrk="1" hangingPunct="1"/>
            <a:r>
              <a:rPr lang="en-US" sz="1800" b="1">
                <a:latin typeface="Helvetica" charset="0"/>
              </a:rPr>
              <a:t>17.4% Corrective</a:t>
            </a:r>
          </a:p>
          <a:p>
            <a:pPr eaLnBrk="1" hangingPunct="1"/>
            <a:r>
              <a:rPr lang="en-US" sz="1800">
                <a:latin typeface="Helvetica" charset="0"/>
              </a:rPr>
              <a:t>(fixing reported errors)</a:t>
            </a:r>
          </a:p>
        </p:txBody>
      </p:sp>
      <p:sp>
        <p:nvSpPr>
          <p:cNvPr id="49160" name="Text Box 8"/>
          <p:cNvSpPr txBox="1">
            <a:spLocks noChangeArrowheads="1"/>
          </p:cNvSpPr>
          <p:nvPr/>
        </p:nvSpPr>
        <p:spPr bwMode="auto">
          <a:xfrm>
            <a:off x="914400" y="2522538"/>
            <a:ext cx="2419350" cy="641350"/>
          </a:xfrm>
          <a:prstGeom prst="rect">
            <a:avLst/>
          </a:prstGeom>
          <a:noFill/>
          <a:ln w="12700">
            <a:noFill/>
            <a:miter lim="800000"/>
            <a:headEnd type="none" w="sm" len="sm"/>
            <a:tailEnd type="none" w="sm" len="sm"/>
          </a:ln>
          <a:effectLst/>
        </p:spPr>
        <p:txBody>
          <a:bodyPr wrap="none">
            <a:prstTxWarp prst="textNoShape">
              <a:avLst/>
            </a:prstTxWarp>
            <a:spAutoFit/>
          </a:bodyPr>
          <a:lstStyle/>
          <a:p>
            <a:pPr eaLnBrk="1" hangingPunct="1"/>
            <a:r>
              <a:rPr lang="en-US" sz="1800" b="1">
                <a:latin typeface="Helvetica" charset="0"/>
              </a:rPr>
              <a:t>18.2% Adaptive</a:t>
            </a:r>
          </a:p>
          <a:p>
            <a:pPr eaLnBrk="1" hangingPunct="1"/>
            <a:r>
              <a:rPr lang="en-US" sz="1800">
                <a:latin typeface="Helvetica" charset="0"/>
              </a:rPr>
              <a:t>(new platforms or OS)</a:t>
            </a:r>
          </a:p>
        </p:txBody>
      </p:sp>
      <p:sp>
        <p:nvSpPr>
          <p:cNvPr id="49161" name="Text Box 9"/>
          <p:cNvSpPr txBox="1">
            <a:spLocks noChangeArrowheads="1"/>
          </p:cNvSpPr>
          <p:nvPr/>
        </p:nvSpPr>
        <p:spPr bwMode="auto">
          <a:xfrm>
            <a:off x="5486400" y="3894138"/>
            <a:ext cx="2025650" cy="641350"/>
          </a:xfrm>
          <a:prstGeom prst="rect">
            <a:avLst/>
          </a:prstGeom>
          <a:noFill/>
          <a:ln w="12700">
            <a:noFill/>
            <a:miter lim="800000"/>
            <a:headEnd type="none" w="sm" len="sm"/>
            <a:tailEnd type="none" w="sm" len="sm"/>
          </a:ln>
          <a:effectLst/>
        </p:spPr>
        <p:txBody>
          <a:bodyPr wrap="none">
            <a:prstTxWarp prst="textNoShape">
              <a:avLst/>
            </a:prstTxWarp>
            <a:spAutoFit/>
          </a:bodyPr>
          <a:lstStyle/>
          <a:p>
            <a:pPr eaLnBrk="1" hangingPunct="1"/>
            <a:r>
              <a:rPr lang="en-US" sz="1800" b="1">
                <a:latin typeface="Helvetica" charset="0"/>
              </a:rPr>
              <a:t>60.3% Perfective</a:t>
            </a:r>
          </a:p>
          <a:p>
            <a:pPr eaLnBrk="1" hangingPunct="1"/>
            <a:r>
              <a:rPr lang="en-US" sz="1800" i="1">
                <a:solidFill>
                  <a:schemeClr val="accent2"/>
                </a:solidFill>
                <a:latin typeface="Helvetica" charset="0"/>
              </a:rPr>
              <a:t>(new functionality)</a:t>
            </a:r>
          </a:p>
        </p:txBody>
      </p:sp>
      <p:sp>
        <p:nvSpPr>
          <p:cNvPr id="49162" name="Text Box 10"/>
          <p:cNvSpPr txBox="1">
            <a:spLocks noChangeArrowheads="1"/>
          </p:cNvSpPr>
          <p:nvPr/>
        </p:nvSpPr>
        <p:spPr bwMode="auto">
          <a:xfrm>
            <a:off x="609600" y="5218113"/>
            <a:ext cx="7924800" cy="701675"/>
          </a:xfrm>
          <a:prstGeom prst="rect">
            <a:avLst/>
          </a:prstGeom>
          <a:solidFill>
            <a:schemeClr val="accent1"/>
          </a:solidFill>
          <a:ln w="9525">
            <a:noFill/>
            <a:prstDash val="sysDot"/>
            <a:miter lim="800000"/>
            <a:headEnd/>
            <a:tailEnd/>
          </a:ln>
          <a:effectLst>
            <a:outerShdw blurRad="63500" dist="38099" dir="2700000" algn="ctr" rotWithShape="0">
              <a:schemeClr val="tx1">
                <a:alpha val="74998"/>
              </a:schemeClr>
            </a:outerShdw>
          </a:effectLst>
        </p:spPr>
        <p:txBody>
          <a:bodyPr anchor="ctr">
            <a:prstTxWarp prst="textNoShape">
              <a:avLst/>
            </a:prstTxWarp>
            <a:spAutoFit/>
          </a:bodyPr>
          <a:lstStyle/>
          <a:p>
            <a:pPr algn="ctr"/>
            <a:r>
              <a:rPr lang="en-GB" sz="2000">
                <a:latin typeface="Helvetica" charset="0"/>
              </a:rPr>
              <a:t>The bulk of the maintenance cost is due to </a:t>
            </a:r>
            <a:r>
              <a:rPr lang="en-GB" sz="2000" i="1">
                <a:solidFill>
                  <a:schemeClr val="accent2"/>
                </a:solidFill>
                <a:latin typeface="Helvetica" charset="0"/>
              </a:rPr>
              <a:t>new functionality</a:t>
            </a:r>
          </a:p>
          <a:p>
            <a:pPr algn="ctr"/>
            <a:r>
              <a:rPr lang="en-GB" sz="2000">
                <a:latin typeface="Helvetica" charset="0"/>
                <a:sym typeface="Symbol" charset="2"/>
              </a:rPr>
              <a:t></a:t>
            </a:r>
            <a:r>
              <a:rPr lang="en-GB" sz="2000">
                <a:latin typeface="Helvetica" charset="0"/>
              </a:rPr>
              <a:t> even with better requirements, it is hard to predict new functions</a:t>
            </a:r>
          </a:p>
        </p:txBody>
      </p:sp>
      <p:sp>
        <p:nvSpPr>
          <p:cNvPr id="49163" name="Text Box 11"/>
          <p:cNvSpPr txBox="1">
            <a:spLocks noChangeArrowheads="1"/>
          </p:cNvSpPr>
          <p:nvPr/>
        </p:nvSpPr>
        <p:spPr bwMode="auto">
          <a:xfrm>
            <a:off x="6324600" y="2217738"/>
            <a:ext cx="2154238" cy="366712"/>
          </a:xfrm>
          <a:prstGeom prst="rect">
            <a:avLst/>
          </a:prstGeom>
          <a:noFill/>
          <a:ln w="12700">
            <a:noFill/>
            <a:miter lim="800000"/>
            <a:headEnd type="none" w="sm" len="sm"/>
            <a:tailEnd type="none" w="sm" len="sm"/>
          </a:ln>
          <a:effectLst/>
        </p:spPr>
        <p:txBody>
          <a:bodyPr wrap="none">
            <a:prstTxWarp prst="textNoShape">
              <a:avLst/>
            </a:prstTxWarp>
            <a:spAutoFit/>
          </a:bodyPr>
          <a:lstStyle/>
          <a:p>
            <a:pPr eaLnBrk="1" hangingPunct="1"/>
            <a:r>
              <a:rPr lang="en-US" sz="1800" i="1">
                <a:latin typeface="Helvetica" charset="0"/>
              </a:rPr>
              <a:t>data from [Lien78a]</a:t>
            </a:r>
          </a:p>
        </p:txBody>
      </p:sp>
      <p:sp>
        <p:nvSpPr>
          <p:cNvPr id="49165" name="Text Box 13"/>
          <p:cNvSpPr txBox="1">
            <a:spLocks noChangeArrowheads="1"/>
          </p:cNvSpPr>
          <p:nvPr/>
        </p:nvSpPr>
        <p:spPr bwMode="auto">
          <a:xfrm>
            <a:off x="3810000" y="2065338"/>
            <a:ext cx="1377950" cy="366712"/>
          </a:xfrm>
          <a:prstGeom prst="rect">
            <a:avLst/>
          </a:prstGeom>
          <a:noFill/>
          <a:ln w="12700">
            <a:noFill/>
            <a:miter lim="800000"/>
            <a:headEnd type="none" w="sm" len="sm"/>
            <a:tailEnd type="none" w="sm" len="sm"/>
          </a:ln>
          <a:effectLst/>
        </p:spPr>
        <p:txBody>
          <a:bodyPr wrap="none">
            <a:prstTxWarp prst="textNoShape">
              <a:avLst/>
            </a:prstTxWarp>
            <a:spAutoFit/>
          </a:bodyPr>
          <a:lstStyle/>
          <a:p>
            <a:pPr eaLnBrk="1" hangingPunct="1"/>
            <a:r>
              <a:rPr lang="en-US" sz="1800" b="1">
                <a:latin typeface="Helvetica" charset="0"/>
              </a:rPr>
              <a:t>4.1% Other</a:t>
            </a:r>
          </a:p>
        </p:txBody>
      </p:sp>
      <p:sp>
        <p:nvSpPr>
          <p:cNvPr id="14" name="Footer Placeholder 4"/>
          <p:cNvSpPr>
            <a:spLocks noGrp="1"/>
          </p:cNvSpPr>
          <p:nvPr>
            <p:ph type="ftr" sz="quarter" idx="11"/>
          </p:nvPr>
        </p:nvSpPr>
        <p:spPr>
          <a:xfrm>
            <a:off x="107950" y="179388"/>
            <a:ext cx="5399088" cy="252412"/>
          </a:xfrm>
        </p:spPr>
        <p:txBody>
          <a:bodyPr/>
          <a:lstStyle/>
          <a:p>
            <a:pPr>
              <a:defRPr/>
            </a:pPr>
            <a:r>
              <a:rPr lang="en-US" dirty="0" smtClean="0"/>
              <a:t>ESE — Software Evolution</a:t>
            </a:r>
            <a:endParaRPr lang="de-CH"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 name="Date Placeholder 2"/>
          <p:cNvSpPr>
            <a:spLocks noGrp="1"/>
          </p:cNvSpPr>
          <p:nvPr>
            <p:ph type="dt" sz="half" idx="10"/>
          </p:nvPr>
        </p:nvSpPr>
        <p:spPr/>
        <p:txBody>
          <a:bodyPr/>
          <a:lstStyle/>
          <a:p>
            <a:r>
              <a:rPr lang="de-CH"/>
              <a:t>© Oscar Nierstrasz</a:t>
            </a:r>
          </a:p>
        </p:txBody>
      </p:sp>
      <p:sp>
        <p:nvSpPr>
          <p:cNvPr id="23" name="Slide Number Placeholder 4"/>
          <p:cNvSpPr>
            <a:spLocks noGrp="1"/>
          </p:cNvSpPr>
          <p:nvPr>
            <p:ph type="sldNum" sz="quarter" idx="12"/>
          </p:nvPr>
        </p:nvSpPr>
        <p:spPr/>
        <p:txBody>
          <a:bodyPr/>
          <a:lstStyle/>
          <a:p>
            <a:fld id="{61F747A1-5465-214E-963F-5CDD12FE53B4}" type="slidenum">
              <a:rPr lang="de-CH"/>
              <a:pPr/>
              <a:t>12</a:t>
            </a:fld>
            <a:endParaRPr lang="de-CH" sz="1400">
              <a:solidFill>
                <a:srgbClr val="7E7E7E"/>
              </a:solidFill>
              <a:latin typeface="Times" charset="0"/>
            </a:endParaRPr>
          </a:p>
        </p:txBody>
      </p:sp>
      <p:grpSp>
        <p:nvGrpSpPr>
          <p:cNvPr id="2" name="Group 2"/>
          <p:cNvGrpSpPr>
            <a:grpSpLocks/>
          </p:cNvGrpSpPr>
          <p:nvPr/>
        </p:nvGrpSpPr>
        <p:grpSpPr bwMode="auto">
          <a:xfrm>
            <a:off x="381000" y="2667000"/>
            <a:ext cx="3276600" cy="2895600"/>
            <a:chOff x="240" y="1680"/>
            <a:chExt cx="2064" cy="1824"/>
          </a:xfrm>
        </p:grpSpPr>
        <p:sp>
          <p:nvSpPr>
            <p:cNvPr id="603139" name="Freeform 3"/>
            <p:cNvSpPr>
              <a:spLocks/>
            </p:cNvSpPr>
            <p:nvPr/>
          </p:nvSpPr>
          <p:spPr bwMode="auto">
            <a:xfrm>
              <a:off x="636" y="1770"/>
              <a:ext cx="1200" cy="1728"/>
            </a:xfrm>
            <a:custGeom>
              <a:avLst/>
              <a:gdLst/>
              <a:ahLst/>
              <a:cxnLst>
                <a:cxn ang="0">
                  <a:pos x="0" y="1728"/>
                </a:cxn>
                <a:cxn ang="0">
                  <a:pos x="720" y="1200"/>
                </a:cxn>
                <a:cxn ang="0">
                  <a:pos x="1200" y="0"/>
                </a:cxn>
              </a:cxnLst>
              <a:rect l="0" t="0" r="r" b="b"/>
              <a:pathLst>
                <a:path w="1200" h="1728">
                  <a:moveTo>
                    <a:pt x="0" y="1728"/>
                  </a:moveTo>
                  <a:cubicBezTo>
                    <a:pt x="260" y="1608"/>
                    <a:pt x="520" y="1488"/>
                    <a:pt x="720" y="1200"/>
                  </a:cubicBezTo>
                  <a:cubicBezTo>
                    <a:pt x="920" y="912"/>
                    <a:pt x="1060" y="456"/>
                    <a:pt x="1200" y="0"/>
                  </a:cubicBezTo>
                </a:path>
              </a:pathLst>
            </a:custGeom>
            <a:noFill/>
            <a:ln w="57150" cmpd="sng">
              <a:solidFill>
                <a:schemeClr val="tx1"/>
              </a:solidFill>
              <a:round/>
              <a:headEnd/>
              <a:tailEnd/>
            </a:ln>
            <a:effectLst/>
          </p:spPr>
          <p:txBody>
            <a:bodyPr wrap="none" anchor="ctr">
              <a:prstTxWarp prst="textNoShape">
                <a:avLst/>
              </a:prstTxWarp>
            </a:bodyPr>
            <a:lstStyle/>
            <a:p>
              <a:endParaRPr lang="en-US"/>
            </a:p>
          </p:txBody>
        </p:sp>
        <p:cxnSp>
          <p:nvCxnSpPr>
            <p:cNvPr id="603140" name="AutoShape 4"/>
            <p:cNvCxnSpPr>
              <a:cxnSpLocks noChangeShapeType="1"/>
            </p:cNvCxnSpPr>
            <p:nvPr/>
          </p:nvCxnSpPr>
          <p:spPr bwMode="auto">
            <a:xfrm rot="5400000">
              <a:off x="-287" y="2591"/>
              <a:ext cx="1824" cy="1"/>
            </a:xfrm>
            <a:prstGeom prst="bentConnector3">
              <a:avLst>
                <a:gd name="adj1" fmla="val 50000"/>
              </a:avLst>
            </a:prstGeom>
            <a:noFill/>
            <a:ln w="9525">
              <a:solidFill>
                <a:schemeClr val="tx1"/>
              </a:solidFill>
              <a:miter lim="800000"/>
              <a:headEnd/>
              <a:tailEnd/>
            </a:ln>
            <a:effectLst/>
          </p:spPr>
        </p:cxnSp>
        <p:cxnSp>
          <p:nvCxnSpPr>
            <p:cNvPr id="603141" name="AutoShape 5"/>
            <p:cNvCxnSpPr>
              <a:cxnSpLocks noChangeShapeType="1"/>
            </p:cNvCxnSpPr>
            <p:nvPr/>
          </p:nvCxnSpPr>
          <p:spPr bwMode="auto">
            <a:xfrm>
              <a:off x="624" y="3504"/>
              <a:ext cx="1680" cy="0"/>
            </a:xfrm>
            <a:prstGeom prst="straightConnector1">
              <a:avLst/>
            </a:prstGeom>
            <a:noFill/>
            <a:ln w="9525">
              <a:solidFill>
                <a:schemeClr val="tx1"/>
              </a:solidFill>
              <a:round/>
              <a:headEnd/>
              <a:tailEnd/>
            </a:ln>
            <a:effectLst/>
          </p:spPr>
        </p:cxnSp>
        <p:sp>
          <p:nvSpPr>
            <p:cNvPr id="603142" name="Text Box 6"/>
            <p:cNvSpPr txBox="1">
              <a:spLocks noChangeArrowheads="1"/>
            </p:cNvSpPr>
            <p:nvPr/>
          </p:nvSpPr>
          <p:spPr bwMode="auto">
            <a:xfrm>
              <a:off x="240" y="2755"/>
              <a:ext cx="351" cy="212"/>
            </a:xfrm>
            <a:prstGeom prst="rect">
              <a:avLst/>
            </a:prstGeom>
            <a:noFill/>
            <a:ln w="9525">
              <a:noFill/>
              <a:miter lim="800000"/>
              <a:headEnd/>
              <a:tailEnd/>
            </a:ln>
            <a:effectLst/>
          </p:spPr>
          <p:txBody>
            <a:bodyPr wrap="none">
              <a:prstTxWarp prst="textNoShape">
                <a:avLst/>
              </a:prstTxWarp>
              <a:spAutoFit/>
            </a:bodyPr>
            <a:lstStyle/>
            <a:p>
              <a:r>
                <a:rPr lang="en-US" sz="1600"/>
                <a:t>cost</a:t>
              </a:r>
              <a:endParaRPr lang="en-US" sz="2000"/>
            </a:p>
          </p:txBody>
        </p:sp>
      </p:grpSp>
      <p:sp>
        <p:nvSpPr>
          <p:cNvPr id="603143" name="Text Box 7"/>
          <p:cNvSpPr txBox="1">
            <a:spLocks noChangeArrowheads="1"/>
          </p:cNvSpPr>
          <p:nvPr/>
        </p:nvSpPr>
        <p:spPr bwMode="auto">
          <a:xfrm>
            <a:off x="1660525" y="5632450"/>
            <a:ext cx="568325" cy="336550"/>
          </a:xfrm>
          <a:prstGeom prst="rect">
            <a:avLst/>
          </a:prstGeom>
          <a:noFill/>
          <a:ln w="9525">
            <a:noFill/>
            <a:miter lim="800000"/>
            <a:headEnd/>
            <a:tailEnd/>
          </a:ln>
          <a:effectLst/>
        </p:spPr>
        <p:txBody>
          <a:bodyPr wrap="none">
            <a:prstTxWarp prst="textNoShape">
              <a:avLst/>
            </a:prstTxWarp>
            <a:spAutoFit/>
          </a:bodyPr>
          <a:lstStyle/>
          <a:p>
            <a:r>
              <a:rPr lang="en-US" sz="1600"/>
              <a:t>time</a:t>
            </a:r>
          </a:p>
        </p:txBody>
      </p:sp>
      <p:grpSp>
        <p:nvGrpSpPr>
          <p:cNvPr id="3" name="Group 8"/>
          <p:cNvGrpSpPr>
            <a:grpSpLocks/>
          </p:cNvGrpSpPr>
          <p:nvPr/>
        </p:nvGrpSpPr>
        <p:grpSpPr bwMode="auto">
          <a:xfrm>
            <a:off x="4495800" y="2667000"/>
            <a:ext cx="3276600" cy="3302000"/>
            <a:chOff x="2544" y="768"/>
            <a:chExt cx="2064" cy="2080"/>
          </a:xfrm>
        </p:grpSpPr>
        <p:sp>
          <p:nvSpPr>
            <p:cNvPr id="603145" name="Freeform 9"/>
            <p:cNvSpPr>
              <a:spLocks/>
            </p:cNvSpPr>
            <p:nvPr/>
          </p:nvSpPr>
          <p:spPr bwMode="auto">
            <a:xfrm>
              <a:off x="2946" y="1824"/>
              <a:ext cx="1662" cy="768"/>
            </a:xfrm>
            <a:custGeom>
              <a:avLst/>
              <a:gdLst/>
              <a:ahLst/>
              <a:cxnLst>
                <a:cxn ang="0">
                  <a:pos x="0" y="384"/>
                </a:cxn>
                <a:cxn ang="0">
                  <a:pos x="336" y="96"/>
                </a:cxn>
                <a:cxn ang="0">
                  <a:pos x="1536" y="0"/>
                </a:cxn>
              </a:cxnLst>
              <a:rect l="0" t="0" r="r" b="b"/>
              <a:pathLst>
                <a:path w="1536" h="384">
                  <a:moveTo>
                    <a:pt x="0" y="384"/>
                  </a:moveTo>
                  <a:cubicBezTo>
                    <a:pt x="40" y="272"/>
                    <a:pt x="80" y="160"/>
                    <a:pt x="336" y="96"/>
                  </a:cubicBezTo>
                  <a:cubicBezTo>
                    <a:pt x="592" y="32"/>
                    <a:pt x="1064" y="16"/>
                    <a:pt x="1536" y="0"/>
                  </a:cubicBezTo>
                </a:path>
              </a:pathLst>
            </a:custGeom>
            <a:noFill/>
            <a:ln w="57150" cmpd="sng">
              <a:solidFill>
                <a:schemeClr val="tx1"/>
              </a:solidFill>
              <a:round/>
              <a:headEnd/>
              <a:tailEnd/>
            </a:ln>
            <a:effectLst/>
          </p:spPr>
          <p:txBody>
            <a:bodyPr wrap="none" anchor="ctr">
              <a:prstTxWarp prst="textNoShape">
                <a:avLst/>
              </a:prstTxWarp>
            </a:bodyPr>
            <a:lstStyle/>
            <a:p>
              <a:endParaRPr lang="en-US"/>
            </a:p>
          </p:txBody>
        </p:sp>
        <p:cxnSp>
          <p:nvCxnSpPr>
            <p:cNvPr id="603146" name="AutoShape 10"/>
            <p:cNvCxnSpPr>
              <a:cxnSpLocks noChangeShapeType="1"/>
            </p:cNvCxnSpPr>
            <p:nvPr/>
          </p:nvCxnSpPr>
          <p:spPr bwMode="auto">
            <a:xfrm rot="5400000">
              <a:off x="2017" y="1679"/>
              <a:ext cx="1824" cy="1"/>
            </a:xfrm>
            <a:prstGeom prst="bentConnector3">
              <a:avLst>
                <a:gd name="adj1" fmla="val 50000"/>
              </a:avLst>
            </a:prstGeom>
            <a:noFill/>
            <a:ln w="9525">
              <a:solidFill>
                <a:schemeClr val="tx1"/>
              </a:solidFill>
              <a:miter lim="800000"/>
              <a:headEnd/>
              <a:tailEnd/>
            </a:ln>
            <a:effectLst/>
          </p:spPr>
        </p:cxnSp>
        <p:cxnSp>
          <p:nvCxnSpPr>
            <p:cNvPr id="603147" name="AutoShape 11"/>
            <p:cNvCxnSpPr>
              <a:cxnSpLocks noChangeShapeType="1"/>
            </p:cNvCxnSpPr>
            <p:nvPr/>
          </p:nvCxnSpPr>
          <p:spPr bwMode="auto">
            <a:xfrm>
              <a:off x="2928" y="2592"/>
              <a:ext cx="1680" cy="0"/>
            </a:xfrm>
            <a:prstGeom prst="straightConnector1">
              <a:avLst/>
            </a:prstGeom>
            <a:noFill/>
            <a:ln w="9525">
              <a:solidFill>
                <a:schemeClr val="tx1"/>
              </a:solidFill>
              <a:round/>
              <a:headEnd/>
              <a:tailEnd/>
            </a:ln>
            <a:effectLst/>
          </p:spPr>
        </p:cxnSp>
        <p:sp>
          <p:nvSpPr>
            <p:cNvPr id="603148" name="Text Box 12"/>
            <p:cNvSpPr txBox="1">
              <a:spLocks noChangeArrowheads="1"/>
            </p:cNvSpPr>
            <p:nvPr/>
          </p:nvSpPr>
          <p:spPr bwMode="auto">
            <a:xfrm>
              <a:off x="2544" y="1843"/>
              <a:ext cx="351" cy="212"/>
            </a:xfrm>
            <a:prstGeom prst="rect">
              <a:avLst/>
            </a:prstGeom>
            <a:noFill/>
            <a:ln w="9525">
              <a:noFill/>
              <a:miter lim="800000"/>
              <a:headEnd/>
              <a:tailEnd/>
            </a:ln>
            <a:effectLst/>
          </p:spPr>
          <p:txBody>
            <a:bodyPr wrap="none">
              <a:prstTxWarp prst="textNoShape">
                <a:avLst/>
              </a:prstTxWarp>
              <a:spAutoFit/>
            </a:bodyPr>
            <a:lstStyle/>
            <a:p>
              <a:r>
                <a:rPr lang="en-US" sz="1600"/>
                <a:t>cost</a:t>
              </a:r>
              <a:endParaRPr lang="en-US" sz="2000"/>
            </a:p>
          </p:txBody>
        </p:sp>
        <p:sp>
          <p:nvSpPr>
            <p:cNvPr id="603149" name="Text Box 13"/>
            <p:cNvSpPr txBox="1">
              <a:spLocks noChangeArrowheads="1"/>
            </p:cNvSpPr>
            <p:nvPr/>
          </p:nvSpPr>
          <p:spPr bwMode="auto">
            <a:xfrm>
              <a:off x="3350" y="2636"/>
              <a:ext cx="358" cy="212"/>
            </a:xfrm>
            <a:prstGeom prst="rect">
              <a:avLst/>
            </a:prstGeom>
            <a:noFill/>
            <a:ln w="9525">
              <a:noFill/>
              <a:miter lim="800000"/>
              <a:headEnd/>
              <a:tailEnd/>
            </a:ln>
            <a:effectLst/>
          </p:spPr>
          <p:txBody>
            <a:bodyPr wrap="none">
              <a:prstTxWarp prst="textNoShape">
                <a:avLst/>
              </a:prstTxWarp>
              <a:spAutoFit/>
            </a:bodyPr>
            <a:lstStyle/>
            <a:p>
              <a:r>
                <a:rPr lang="en-US" sz="1600"/>
                <a:t>time</a:t>
              </a:r>
            </a:p>
          </p:txBody>
        </p:sp>
      </p:grpSp>
      <p:sp>
        <p:nvSpPr>
          <p:cNvPr id="603150" name="Rectangle 14"/>
          <p:cNvSpPr>
            <a:spLocks noGrp="1" noChangeArrowheads="1"/>
          </p:cNvSpPr>
          <p:nvPr>
            <p:ph type="title"/>
          </p:nvPr>
        </p:nvSpPr>
        <p:spPr/>
        <p:txBody>
          <a:bodyPr/>
          <a:lstStyle/>
          <a:p>
            <a:r>
              <a:rPr lang="en-US"/>
              <a:t>The cost of change</a:t>
            </a:r>
          </a:p>
        </p:txBody>
      </p:sp>
      <p:sp>
        <p:nvSpPr>
          <p:cNvPr id="603151" name="AutoShape 15"/>
          <p:cNvSpPr>
            <a:spLocks noChangeArrowheads="1"/>
          </p:cNvSpPr>
          <p:nvPr/>
        </p:nvSpPr>
        <p:spPr bwMode="auto">
          <a:xfrm>
            <a:off x="3657600" y="3886200"/>
            <a:ext cx="976313" cy="485775"/>
          </a:xfrm>
          <a:prstGeom prst="rightArrow">
            <a:avLst>
              <a:gd name="adj1" fmla="val 50000"/>
              <a:gd name="adj2" fmla="val 50245"/>
            </a:avLst>
          </a:prstGeom>
          <a:solidFill>
            <a:srgbClr val="FFFF99"/>
          </a:solidFill>
          <a:ln w="9525">
            <a:solidFill>
              <a:schemeClr val="tx1"/>
            </a:solidFill>
            <a:miter lim="800000"/>
            <a:headEnd/>
            <a:tailEnd/>
          </a:ln>
          <a:effectLst>
            <a:outerShdw blurRad="63500" dist="38099" dir="2700000" algn="ctr" rotWithShape="0">
              <a:srgbClr val="0A017F">
                <a:alpha val="74998"/>
              </a:srgbClr>
            </a:outerShdw>
          </a:effectLst>
        </p:spPr>
        <p:txBody>
          <a:bodyPr wrap="none" anchor="ctr">
            <a:prstTxWarp prst="textNoShape">
              <a:avLst/>
            </a:prstTxWarp>
          </a:bodyPr>
          <a:lstStyle/>
          <a:p>
            <a:endParaRPr lang="en-US"/>
          </a:p>
        </p:txBody>
      </p:sp>
      <p:grpSp>
        <p:nvGrpSpPr>
          <p:cNvPr id="4" name="Group 16"/>
          <p:cNvGrpSpPr>
            <a:grpSpLocks/>
          </p:cNvGrpSpPr>
          <p:nvPr/>
        </p:nvGrpSpPr>
        <p:grpSpPr bwMode="auto">
          <a:xfrm>
            <a:off x="2286000" y="2895600"/>
            <a:ext cx="1143000" cy="609600"/>
            <a:chOff x="1440" y="1824"/>
            <a:chExt cx="720" cy="384"/>
          </a:xfrm>
        </p:grpSpPr>
        <p:sp>
          <p:nvSpPr>
            <p:cNvPr id="603153" name="AutoShape 17"/>
            <p:cNvSpPr>
              <a:spLocks noChangeArrowheads="1"/>
            </p:cNvSpPr>
            <p:nvPr/>
          </p:nvSpPr>
          <p:spPr bwMode="auto">
            <a:xfrm>
              <a:off x="1440" y="1824"/>
              <a:ext cx="720" cy="384"/>
            </a:xfrm>
            <a:prstGeom prst="irregularSeal2">
              <a:avLst/>
            </a:prstGeom>
            <a:solidFill>
              <a:srgbClr val="FFEB05"/>
            </a:solidFill>
            <a:ln w="3175">
              <a:solidFill>
                <a:srgbClr val="7F010D"/>
              </a:solidFill>
              <a:miter lim="800000"/>
              <a:headEnd type="none" w="sm" len="sm"/>
              <a:tailEnd type="none" w="sm" len="sm"/>
            </a:ln>
            <a:effectLst>
              <a:outerShdw blurRad="63500" dist="38099" dir="2700000" algn="ctr" rotWithShape="0">
                <a:srgbClr val="0A017F">
                  <a:alpha val="74998"/>
                </a:srgbClr>
              </a:outerShdw>
            </a:effectLst>
          </p:spPr>
          <p:txBody>
            <a:bodyPr wrap="none" anchor="ctr">
              <a:prstTxWarp prst="textNoShape">
                <a:avLst/>
              </a:prstTxWarp>
            </a:bodyPr>
            <a:lstStyle/>
            <a:p>
              <a:endParaRPr lang="en-US"/>
            </a:p>
          </p:txBody>
        </p:sp>
        <p:sp>
          <p:nvSpPr>
            <p:cNvPr id="603154" name="Text Box 18"/>
            <p:cNvSpPr txBox="1">
              <a:spLocks noChangeArrowheads="1"/>
            </p:cNvSpPr>
            <p:nvPr/>
          </p:nvSpPr>
          <p:spPr bwMode="auto">
            <a:xfrm>
              <a:off x="1518" y="1912"/>
              <a:ext cx="429" cy="212"/>
            </a:xfrm>
            <a:prstGeom prst="rect">
              <a:avLst/>
            </a:prstGeom>
            <a:noFill/>
            <a:ln w="12700">
              <a:noFill/>
              <a:miter lim="800000"/>
              <a:headEnd type="none" w="sm" len="sm"/>
              <a:tailEnd type="none" w="sm" len="sm"/>
            </a:ln>
            <a:effectLst/>
          </p:spPr>
          <p:txBody>
            <a:bodyPr wrap="none">
              <a:prstTxWarp prst="textNoShape">
                <a:avLst/>
              </a:prstTxWarp>
              <a:spAutoFit/>
            </a:bodyPr>
            <a:lstStyle/>
            <a:p>
              <a:pPr eaLnBrk="1" hangingPunct="1"/>
              <a:r>
                <a:rPr lang="en-US" sz="1600"/>
                <a:t>x 200</a:t>
              </a:r>
            </a:p>
          </p:txBody>
        </p:sp>
      </p:grpSp>
      <p:sp>
        <p:nvSpPr>
          <p:cNvPr id="603155" name="AutoShape 19"/>
          <p:cNvSpPr>
            <a:spLocks noChangeArrowheads="1"/>
          </p:cNvSpPr>
          <p:nvPr/>
        </p:nvSpPr>
        <p:spPr bwMode="auto">
          <a:xfrm>
            <a:off x="1447800" y="1828800"/>
            <a:ext cx="6553200" cy="609600"/>
          </a:xfrm>
          <a:prstGeom prst="foldedCorner">
            <a:avLst>
              <a:gd name="adj" fmla="val 12500"/>
            </a:avLst>
          </a:prstGeom>
          <a:solidFill>
            <a:schemeClr val="accent1"/>
          </a:solidFill>
          <a:ln w="9525">
            <a:solidFill>
              <a:schemeClr val="tx1"/>
            </a:solidFill>
            <a:round/>
            <a:headEnd/>
            <a:tailEnd/>
          </a:ln>
          <a:effectLst>
            <a:outerShdw blurRad="63500" dist="38099" dir="2700000" algn="ctr" rotWithShape="0">
              <a:srgbClr val="0A017F">
                <a:alpha val="74998"/>
              </a:srgbClr>
            </a:outerShdw>
          </a:effectLst>
        </p:spPr>
        <p:txBody>
          <a:bodyPr anchor="ctr">
            <a:prstTxWarp prst="textNoShape">
              <a:avLst/>
            </a:prstTxWarp>
          </a:bodyPr>
          <a:lstStyle/>
          <a:p>
            <a:pPr>
              <a:spcBef>
                <a:spcPct val="50000"/>
              </a:spcBef>
            </a:pPr>
            <a:r>
              <a:rPr lang="en-US" sz="2000" i="1">
                <a:solidFill>
                  <a:schemeClr val="accent2"/>
                </a:solidFill>
              </a:rPr>
              <a:t>We need to reduce the cost of change over time …</a:t>
            </a:r>
          </a:p>
        </p:txBody>
      </p:sp>
      <p:sp>
        <p:nvSpPr>
          <p:cNvPr id="603156" name="Text Box 20"/>
          <p:cNvSpPr txBox="1">
            <a:spLocks noChangeArrowheads="1"/>
          </p:cNvSpPr>
          <p:nvPr/>
        </p:nvSpPr>
        <p:spPr bwMode="auto">
          <a:xfrm>
            <a:off x="7391400" y="5135563"/>
            <a:ext cx="1492250" cy="274637"/>
          </a:xfrm>
          <a:prstGeom prst="rect">
            <a:avLst/>
          </a:prstGeom>
          <a:noFill/>
          <a:ln w="9525">
            <a:noFill/>
            <a:miter lim="800000"/>
            <a:headEnd/>
            <a:tailEnd/>
          </a:ln>
          <a:effectLst/>
        </p:spPr>
        <p:txBody>
          <a:bodyPr wrap="none">
            <a:prstTxWarp prst="textNoShape">
              <a:avLst/>
            </a:prstTxWarp>
            <a:spAutoFit/>
          </a:bodyPr>
          <a:lstStyle/>
          <a:p>
            <a:r>
              <a:rPr lang="en-US" sz="1200" i="1"/>
              <a:t>— cf., XP Explained</a:t>
            </a:r>
          </a:p>
        </p:txBody>
      </p:sp>
      <p:sp>
        <p:nvSpPr>
          <p:cNvPr id="24" name="Footer Placeholder 4"/>
          <p:cNvSpPr>
            <a:spLocks noGrp="1"/>
          </p:cNvSpPr>
          <p:nvPr>
            <p:ph type="ftr" sz="quarter" idx="11"/>
          </p:nvPr>
        </p:nvSpPr>
        <p:spPr>
          <a:xfrm>
            <a:off x="107950" y="179388"/>
            <a:ext cx="5399088" cy="252412"/>
          </a:xfrm>
        </p:spPr>
        <p:txBody>
          <a:bodyPr/>
          <a:lstStyle/>
          <a:p>
            <a:pPr>
              <a:defRPr/>
            </a:pPr>
            <a:r>
              <a:rPr lang="en-US" dirty="0" smtClean="0"/>
              <a:t>ESE — Software Evolution</a:t>
            </a:r>
            <a:endParaRPr lang="de-CH"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03151"/>
                                        </p:tgtEl>
                                        <p:attrNameLst>
                                          <p:attrName>style.visibility</p:attrName>
                                        </p:attrNameLst>
                                      </p:cBhvr>
                                      <p:to>
                                        <p:strVal val="visible"/>
                                      </p:to>
                                    </p:set>
                                  </p:childTnLst>
                                </p:cTn>
                              </p:par>
                              <p:par>
                                <p:cTn id="12" presetID="22" presetClass="entr" presetSubtype="8"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500"/>
                            </p:stCondLst>
                            <p:childTnLst>
                              <p:par>
                                <p:cTn id="16" presetID="9" presetClass="entr" presetSubtype="0" fill="hold" grpId="0" nodeType="afterEffect">
                                  <p:stCondLst>
                                    <p:cond delay="0"/>
                                  </p:stCondLst>
                                  <p:childTnLst>
                                    <p:set>
                                      <p:cBhvr>
                                        <p:cTn id="17" dur="1" fill="hold">
                                          <p:stCondLst>
                                            <p:cond delay="0"/>
                                          </p:stCondLst>
                                        </p:cTn>
                                        <p:tgtEl>
                                          <p:spTgt spid="603156"/>
                                        </p:tgtEl>
                                        <p:attrNameLst>
                                          <p:attrName>style.visibility</p:attrName>
                                        </p:attrNameLst>
                                      </p:cBhvr>
                                      <p:to>
                                        <p:strVal val="visible"/>
                                      </p:to>
                                    </p:set>
                                    <p:animEffect transition="in" filter="dissolve">
                                      <p:cBhvr>
                                        <p:cTn id="18" dur="500"/>
                                        <p:tgtEl>
                                          <p:spTgt spid="603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3151" grpId="0" animBg="1"/>
      <p:bldP spid="603156"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0" y="1524000"/>
            <a:ext cx="7305675" cy="4953000"/>
          </a:xfrm>
          <a:prstGeom prst="rect">
            <a:avLst/>
          </a:prstGeom>
          <a:solidFill>
            <a:srgbClr val="E1EBF5"/>
          </a:solidFill>
          <a:ln w="9525">
            <a:noFill/>
            <a:miter lim="800000"/>
            <a:headEnd/>
            <a:tailEnd/>
          </a:ln>
        </p:spPr>
        <p:txBody>
          <a:bodyPr wrap="none" anchor="ctr">
            <a:prstTxWarp prst="textNoShape">
              <a:avLst/>
            </a:prstTxWarp>
          </a:bodyPr>
          <a:lstStyle/>
          <a:p>
            <a:endParaRPr lang="en-US"/>
          </a:p>
        </p:txBody>
      </p:sp>
      <p:pic>
        <p:nvPicPr>
          <p:cNvPr id="8" name="Picture 6" descr="roadmap"/>
          <p:cNvPicPr>
            <a:picLocks noChangeAspect="1" noChangeArrowheads="1"/>
          </p:cNvPicPr>
          <p:nvPr/>
        </p:nvPicPr>
        <p:blipFill>
          <a:blip r:embed="rId2"/>
          <a:srcRect/>
          <a:stretch>
            <a:fillRect/>
          </a:stretch>
        </p:blipFill>
        <p:spPr bwMode="auto">
          <a:xfrm>
            <a:off x="4298950" y="1654175"/>
            <a:ext cx="4267200" cy="4754563"/>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Roadmap</a:t>
            </a:r>
            <a:endParaRPr lang="en-US" dirty="0"/>
          </a:p>
        </p:txBody>
      </p:sp>
      <p:sp>
        <p:nvSpPr>
          <p:cNvPr id="3" name="Content Placeholder 2"/>
          <p:cNvSpPr>
            <a:spLocks noGrp="1"/>
          </p:cNvSpPr>
          <p:nvPr>
            <p:ph idx="1"/>
          </p:nvPr>
        </p:nvSpPr>
        <p:spPr/>
        <p:txBody>
          <a:bodyPr/>
          <a:lstStyle/>
          <a:p>
            <a:r>
              <a:rPr lang="en-US" dirty="0" smtClean="0"/>
              <a:t>Lehman’s Laws of Software Evolution</a:t>
            </a:r>
          </a:p>
          <a:p>
            <a:r>
              <a:rPr lang="en-US" b="1" dirty="0" smtClean="0"/>
              <a:t>Forward and Reverse Engineering</a:t>
            </a:r>
          </a:p>
          <a:p>
            <a:r>
              <a:rPr lang="en-US" dirty="0" smtClean="0"/>
              <a:t>Reengineering Patterns</a:t>
            </a:r>
          </a:p>
          <a:p>
            <a:r>
              <a:rPr lang="en-US" dirty="0" smtClean="0"/>
              <a:t>The Moose software analysis platform</a:t>
            </a:r>
            <a:endParaRPr lang="en-US" dirty="0"/>
          </a:p>
        </p:txBody>
      </p:sp>
      <p:sp>
        <p:nvSpPr>
          <p:cNvPr id="4" name="Date Placeholder 3"/>
          <p:cNvSpPr>
            <a:spLocks noGrp="1"/>
          </p:cNvSpPr>
          <p:nvPr>
            <p:ph type="dt" sz="half" idx="10"/>
          </p:nvPr>
        </p:nvSpPr>
        <p:spPr/>
        <p:txBody>
          <a:bodyPr/>
          <a:lstStyle/>
          <a:p>
            <a:pPr>
              <a:defRPr/>
            </a:pPr>
            <a:r>
              <a:rPr lang="en-US" smtClean="0"/>
              <a:t>© Oscar Nierstrasz</a:t>
            </a:r>
            <a:endParaRPr lang="de-CH"/>
          </a:p>
        </p:txBody>
      </p:sp>
      <p:sp>
        <p:nvSpPr>
          <p:cNvPr id="5" name="Footer Placeholder 4"/>
          <p:cNvSpPr>
            <a:spLocks noGrp="1"/>
          </p:cNvSpPr>
          <p:nvPr>
            <p:ph type="ftr" sz="quarter" idx="11"/>
          </p:nvPr>
        </p:nvSpPr>
        <p:spPr/>
        <p:txBody>
          <a:bodyPr/>
          <a:lstStyle/>
          <a:p>
            <a:pPr>
              <a:defRPr/>
            </a:pPr>
            <a:r>
              <a:rPr lang="en-US" dirty="0" smtClean="0"/>
              <a:t>ESE — Software Evolution</a:t>
            </a:r>
            <a:endParaRPr lang="de-CH" dirty="0"/>
          </a:p>
        </p:txBody>
      </p:sp>
      <p:sp>
        <p:nvSpPr>
          <p:cNvPr id="6" name="Slide Number Placeholder 5"/>
          <p:cNvSpPr>
            <a:spLocks noGrp="1"/>
          </p:cNvSpPr>
          <p:nvPr>
            <p:ph type="sldNum" sz="quarter" idx="12"/>
          </p:nvPr>
        </p:nvSpPr>
        <p:spPr/>
        <p:txBody>
          <a:bodyPr/>
          <a:lstStyle/>
          <a:p>
            <a:pPr>
              <a:defRPr/>
            </a:pPr>
            <a:fld id="{67EDAA12-228B-B548-A94B-1F3AA1E24D74}" type="slidenum">
              <a:rPr lang="de-CH" smtClean="0"/>
              <a:pPr>
                <a:defRPr/>
              </a:pPr>
              <a:t>13</a:t>
            </a:fld>
            <a:endParaRPr lang="de-CH" sz="1400">
              <a:solidFill>
                <a:srgbClr val="7E7E7E"/>
              </a:solidFill>
              <a:latin typeface="Times" pitchFamily="-105"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de-CH"/>
              <a:t>© Stéphane Ducasse, Serge Demeyer, Oscar Nierstrasz</a:t>
            </a:r>
          </a:p>
        </p:txBody>
      </p:sp>
      <p:sp>
        <p:nvSpPr>
          <p:cNvPr id="6" name="Slide Number Placeholder 5"/>
          <p:cNvSpPr>
            <a:spLocks noGrp="1"/>
          </p:cNvSpPr>
          <p:nvPr>
            <p:ph type="sldNum" sz="quarter" idx="12"/>
          </p:nvPr>
        </p:nvSpPr>
        <p:spPr/>
        <p:txBody>
          <a:bodyPr/>
          <a:lstStyle/>
          <a:p>
            <a:r>
              <a:rPr lang="de-CH"/>
              <a:t>1.</a:t>
            </a:r>
            <a:fld id="{A2B481D3-0E8F-754E-ABDF-64498DB9E29B}" type="slidenum">
              <a:rPr lang="de-CH"/>
              <a:pPr/>
              <a:t>14</a:t>
            </a:fld>
            <a:endParaRPr lang="de-CH" sz="1400">
              <a:solidFill>
                <a:srgbClr val="7E7E7E"/>
              </a:solidFill>
              <a:latin typeface="Times" charset="0"/>
            </a:endParaRPr>
          </a:p>
        </p:txBody>
      </p:sp>
      <p:sp>
        <p:nvSpPr>
          <p:cNvPr id="107522" name="Rectangle 2"/>
          <p:cNvSpPr>
            <a:spLocks noGrp="1" noChangeArrowheads="1"/>
          </p:cNvSpPr>
          <p:nvPr>
            <p:ph type="title"/>
          </p:nvPr>
        </p:nvSpPr>
        <p:spPr/>
        <p:txBody>
          <a:bodyPr/>
          <a:lstStyle/>
          <a:p>
            <a:r>
              <a:rPr lang="en-US"/>
              <a:t>Some Terminology</a:t>
            </a:r>
          </a:p>
        </p:txBody>
      </p:sp>
      <p:sp>
        <p:nvSpPr>
          <p:cNvPr id="107523" name="Rectangle 3"/>
          <p:cNvSpPr>
            <a:spLocks noGrp="1" noChangeArrowheads="1"/>
          </p:cNvSpPr>
          <p:nvPr>
            <p:ph type="body" idx="1"/>
          </p:nvPr>
        </p:nvSpPr>
        <p:spPr/>
        <p:txBody>
          <a:bodyPr/>
          <a:lstStyle/>
          <a:p>
            <a:pPr>
              <a:buFont typeface="Helvetica CE" pitchFamily="-105" charset="0"/>
              <a:buNone/>
            </a:pPr>
            <a:r>
              <a:rPr lang="en-US" sz="2000" dirty="0"/>
              <a:t>“</a:t>
            </a:r>
            <a:r>
              <a:rPr lang="en-US" sz="2000" b="1" i="1" dirty="0">
                <a:solidFill>
                  <a:srgbClr val="7F010D"/>
                </a:solidFill>
              </a:rPr>
              <a:t>Forward Engineering</a:t>
            </a:r>
            <a:r>
              <a:rPr lang="en-US" sz="2000" b="1" dirty="0"/>
              <a:t> </a:t>
            </a:r>
            <a:r>
              <a:rPr lang="en-US" sz="2000" dirty="0"/>
              <a:t>is the traditional process of moving from high-level abstractions and logical, implementation-independent designs to the physical implementation of a system.”</a:t>
            </a:r>
          </a:p>
          <a:p>
            <a:pPr>
              <a:buFont typeface="Helvetica CE" pitchFamily="-105" charset="0"/>
              <a:buNone/>
            </a:pPr>
            <a:endParaRPr lang="en-US" sz="2000" dirty="0"/>
          </a:p>
          <a:p>
            <a:pPr>
              <a:buFont typeface="Helvetica CE" pitchFamily="-105" charset="0"/>
              <a:buNone/>
            </a:pPr>
            <a:r>
              <a:rPr lang="en-US" sz="2000" dirty="0"/>
              <a:t>“</a:t>
            </a:r>
            <a:r>
              <a:rPr lang="en-US" sz="2000" b="1" i="1" dirty="0">
                <a:solidFill>
                  <a:srgbClr val="7F010D"/>
                </a:solidFill>
              </a:rPr>
              <a:t>Reverse Engineering</a:t>
            </a:r>
            <a:r>
              <a:rPr lang="en-US" sz="2000" b="1" dirty="0"/>
              <a:t> </a:t>
            </a:r>
            <a:r>
              <a:rPr lang="en-US" sz="2000" dirty="0"/>
              <a:t>is the process of analyzing a subject system to identify the system’s components and their interrelationships and create representations of the system in another form or at a higher level of abstraction.”</a:t>
            </a:r>
          </a:p>
          <a:p>
            <a:pPr>
              <a:buFont typeface="Helvetica CE" pitchFamily="-105" charset="0"/>
              <a:buNone/>
            </a:pPr>
            <a:endParaRPr lang="en-US" sz="2000" dirty="0"/>
          </a:p>
          <a:p>
            <a:pPr>
              <a:buFont typeface="Helvetica CE" pitchFamily="-105" charset="0"/>
              <a:buNone/>
            </a:pPr>
            <a:r>
              <a:rPr lang="en-US" sz="2000" dirty="0"/>
              <a:t>“</a:t>
            </a:r>
            <a:r>
              <a:rPr lang="en-US" sz="2000" b="1" i="1" dirty="0">
                <a:solidFill>
                  <a:srgbClr val="7F010D"/>
                </a:solidFill>
              </a:rPr>
              <a:t>Reengineering</a:t>
            </a:r>
            <a:r>
              <a:rPr lang="en-US" sz="2000" dirty="0"/>
              <a:t> ... is the examination and alteration of a subject system to reconstitute it in a new form and the subsequent implementation of the new form.”</a:t>
            </a:r>
          </a:p>
          <a:p>
            <a:pPr>
              <a:buFont typeface="Helvetica CE" pitchFamily="-105" charset="0"/>
              <a:buNone/>
            </a:pPr>
            <a:endParaRPr lang="en-US" sz="2000" dirty="0"/>
          </a:p>
          <a:p>
            <a:pPr algn="r">
              <a:buFont typeface="Helvetica CE" pitchFamily="-105" charset="0"/>
              <a:buNone/>
            </a:pPr>
            <a:r>
              <a:rPr lang="en-US" sz="2000" dirty="0"/>
              <a:t>	</a:t>
            </a:r>
            <a:r>
              <a:rPr lang="en-US" sz="2000" i="1" dirty="0"/>
              <a:t>— </a:t>
            </a:r>
            <a:r>
              <a:rPr lang="en-US" sz="2000" i="1" dirty="0" err="1"/>
              <a:t>Chikofsky</a:t>
            </a:r>
            <a:r>
              <a:rPr lang="en-US" sz="2000" i="1" dirty="0"/>
              <a:t> and Cross [in Arnold, 1993]</a:t>
            </a:r>
          </a:p>
        </p:txBody>
      </p:sp>
      <p:sp>
        <p:nvSpPr>
          <p:cNvPr id="7" name="Footer Placeholder 4"/>
          <p:cNvSpPr>
            <a:spLocks noGrp="1"/>
          </p:cNvSpPr>
          <p:nvPr>
            <p:ph type="ftr" sz="quarter" idx="11"/>
          </p:nvPr>
        </p:nvSpPr>
        <p:spPr>
          <a:xfrm>
            <a:off x="107950" y="179388"/>
            <a:ext cx="5399088" cy="252412"/>
          </a:xfrm>
        </p:spPr>
        <p:txBody>
          <a:bodyPr/>
          <a:lstStyle/>
          <a:p>
            <a:pPr>
              <a:defRPr/>
            </a:pPr>
            <a:r>
              <a:rPr lang="en-US" dirty="0" smtClean="0"/>
              <a:t>ESE — Software Evolution</a:t>
            </a:r>
            <a:endParaRPr lang="de-CH"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de-CH"/>
              <a:t>© Stéphane Ducasse, Serge Demeyer, Oscar Nierstrasz</a:t>
            </a:r>
          </a:p>
        </p:txBody>
      </p:sp>
      <p:sp>
        <p:nvSpPr>
          <p:cNvPr id="6" name="Slide Number Placeholder 5"/>
          <p:cNvSpPr>
            <a:spLocks noGrp="1"/>
          </p:cNvSpPr>
          <p:nvPr>
            <p:ph type="sldNum" sz="quarter" idx="12"/>
          </p:nvPr>
        </p:nvSpPr>
        <p:spPr/>
        <p:txBody>
          <a:bodyPr/>
          <a:lstStyle/>
          <a:p>
            <a:r>
              <a:rPr lang="de-CH"/>
              <a:t>1.</a:t>
            </a:r>
            <a:fld id="{412EC4DB-8427-274D-8B2E-D45670C30A06}" type="slidenum">
              <a:rPr lang="de-CH"/>
              <a:pPr/>
              <a:t>15</a:t>
            </a:fld>
            <a:endParaRPr lang="de-CH" sz="1400">
              <a:solidFill>
                <a:srgbClr val="7E7E7E"/>
              </a:solidFill>
              <a:latin typeface="Times" charset="0"/>
            </a:endParaRPr>
          </a:p>
        </p:txBody>
      </p:sp>
      <p:sp>
        <p:nvSpPr>
          <p:cNvPr id="108546" name="Rectangle 2"/>
          <p:cNvSpPr>
            <a:spLocks noGrp="1" noChangeArrowheads="1"/>
          </p:cNvSpPr>
          <p:nvPr>
            <p:ph type="title"/>
          </p:nvPr>
        </p:nvSpPr>
        <p:spPr/>
        <p:txBody>
          <a:bodyPr/>
          <a:lstStyle/>
          <a:p>
            <a:r>
              <a:rPr lang="en-US"/>
              <a:t>Goals of Reverse Engineering</a:t>
            </a:r>
          </a:p>
        </p:txBody>
      </p:sp>
      <p:sp>
        <p:nvSpPr>
          <p:cNvPr id="108547" name="Rectangle 3"/>
          <p:cNvSpPr>
            <a:spLocks noGrp="1" noChangeArrowheads="1"/>
          </p:cNvSpPr>
          <p:nvPr>
            <p:ph type="body" idx="1"/>
          </p:nvPr>
        </p:nvSpPr>
        <p:spPr/>
        <p:txBody>
          <a:bodyPr/>
          <a:lstStyle/>
          <a:p>
            <a:pPr>
              <a:lnSpc>
                <a:spcPct val="85000"/>
              </a:lnSpc>
            </a:pPr>
            <a:r>
              <a:rPr lang="en-US" sz="2000"/>
              <a:t>Cope with </a:t>
            </a:r>
            <a:r>
              <a:rPr lang="en-US" sz="2000" i="1">
                <a:solidFill>
                  <a:srgbClr val="7F010D"/>
                </a:solidFill>
              </a:rPr>
              <a:t>complexity</a:t>
            </a:r>
            <a:endParaRPr lang="en-US" sz="2000"/>
          </a:p>
          <a:p>
            <a:pPr lvl="1">
              <a:lnSpc>
                <a:spcPct val="85000"/>
              </a:lnSpc>
            </a:pPr>
            <a:r>
              <a:rPr lang="en-US" sz="1800"/>
              <a:t>need techniques to understand large, complex systems</a:t>
            </a:r>
          </a:p>
          <a:p>
            <a:pPr>
              <a:lnSpc>
                <a:spcPct val="85000"/>
              </a:lnSpc>
            </a:pPr>
            <a:r>
              <a:rPr lang="en-US" sz="2000"/>
              <a:t>Generate </a:t>
            </a:r>
            <a:r>
              <a:rPr lang="en-US" sz="2000" i="1">
                <a:solidFill>
                  <a:srgbClr val="7F010D"/>
                </a:solidFill>
              </a:rPr>
              <a:t>alternative views</a:t>
            </a:r>
            <a:endParaRPr lang="en-US" sz="2000"/>
          </a:p>
          <a:p>
            <a:pPr lvl="1">
              <a:lnSpc>
                <a:spcPct val="85000"/>
              </a:lnSpc>
            </a:pPr>
            <a:r>
              <a:rPr lang="en-US" sz="1800"/>
              <a:t>automatically generate different ways to view systems</a:t>
            </a:r>
          </a:p>
          <a:p>
            <a:pPr>
              <a:lnSpc>
                <a:spcPct val="85000"/>
              </a:lnSpc>
            </a:pPr>
            <a:r>
              <a:rPr lang="en-US" sz="2000"/>
              <a:t>Recover </a:t>
            </a:r>
            <a:r>
              <a:rPr lang="en-US" sz="2000" i="1">
                <a:solidFill>
                  <a:srgbClr val="7F010D"/>
                </a:solidFill>
              </a:rPr>
              <a:t>lost information</a:t>
            </a:r>
            <a:endParaRPr lang="en-US" sz="2000"/>
          </a:p>
          <a:p>
            <a:pPr lvl="1">
              <a:lnSpc>
                <a:spcPct val="85000"/>
              </a:lnSpc>
            </a:pPr>
            <a:r>
              <a:rPr lang="en-US" sz="1800"/>
              <a:t>extract what changes have been made and why</a:t>
            </a:r>
          </a:p>
          <a:p>
            <a:pPr>
              <a:lnSpc>
                <a:spcPct val="85000"/>
              </a:lnSpc>
            </a:pPr>
            <a:r>
              <a:rPr lang="en-US" sz="2000"/>
              <a:t>Detect </a:t>
            </a:r>
            <a:r>
              <a:rPr lang="en-US" sz="2000" i="1">
                <a:solidFill>
                  <a:srgbClr val="7F010D"/>
                </a:solidFill>
              </a:rPr>
              <a:t>side effects</a:t>
            </a:r>
            <a:endParaRPr lang="en-US" sz="2000"/>
          </a:p>
          <a:p>
            <a:pPr lvl="1">
              <a:lnSpc>
                <a:spcPct val="85000"/>
              </a:lnSpc>
            </a:pPr>
            <a:r>
              <a:rPr lang="en-US" sz="1800"/>
              <a:t>help understand ramifications of changes</a:t>
            </a:r>
          </a:p>
          <a:p>
            <a:pPr>
              <a:lnSpc>
                <a:spcPct val="85000"/>
              </a:lnSpc>
            </a:pPr>
            <a:r>
              <a:rPr lang="en-US" sz="2000"/>
              <a:t>Synthesize </a:t>
            </a:r>
            <a:r>
              <a:rPr lang="en-US" sz="2000" i="1">
                <a:solidFill>
                  <a:srgbClr val="7F010D"/>
                </a:solidFill>
              </a:rPr>
              <a:t>higher abstractions</a:t>
            </a:r>
            <a:endParaRPr lang="en-US" sz="2000"/>
          </a:p>
          <a:p>
            <a:pPr lvl="1">
              <a:lnSpc>
                <a:spcPct val="85000"/>
              </a:lnSpc>
            </a:pPr>
            <a:r>
              <a:rPr lang="en-US" sz="1800"/>
              <a:t>identify latent abstractions in software</a:t>
            </a:r>
          </a:p>
          <a:p>
            <a:pPr>
              <a:lnSpc>
                <a:spcPct val="85000"/>
              </a:lnSpc>
            </a:pPr>
            <a:r>
              <a:rPr lang="en-US" sz="2000"/>
              <a:t>Facilitate </a:t>
            </a:r>
            <a:r>
              <a:rPr lang="en-US" sz="2000" i="1">
                <a:solidFill>
                  <a:srgbClr val="7F010D"/>
                </a:solidFill>
              </a:rPr>
              <a:t>reuse</a:t>
            </a:r>
            <a:endParaRPr lang="en-US" sz="2000"/>
          </a:p>
          <a:p>
            <a:pPr lvl="1">
              <a:lnSpc>
                <a:spcPct val="85000"/>
              </a:lnSpc>
            </a:pPr>
            <a:r>
              <a:rPr lang="en-US" sz="1800"/>
              <a:t>detect candidate reusable artifacts and components</a:t>
            </a:r>
          </a:p>
          <a:p>
            <a:pPr>
              <a:lnSpc>
                <a:spcPct val="85000"/>
              </a:lnSpc>
            </a:pPr>
            <a:endParaRPr lang="en-US" sz="2000"/>
          </a:p>
          <a:p>
            <a:pPr algn="r">
              <a:lnSpc>
                <a:spcPct val="85000"/>
              </a:lnSpc>
              <a:buFont typeface="Helvetica CE" pitchFamily="-105" charset="0"/>
              <a:buNone/>
            </a:pPr>
            <a:r>
              <a:rPr lang="en-US" sz="1600"/>
              <a:t>	— Chikofsky and Cross [in Arnold, 1993]</a:t>
            </a:r>
            <a:endParaRPr lang="en-US" sz="2000"/>
          </a:p>
        </p:txBody>
      </p:sp>
      <p:sp>
        <p:nvSpPr>
          <p:cNvPr id="7" name="Footer Placeholder 4"/>
          <p:cNvSpPr>
            <a:spLocks noGrp="1"/>
          </p:cNvSpPr>
          <p:nvPr>
            <p:ph type="ftr" sz="quarter" idx="11"/>
          </p:nvPr>
        </p:nvSpPr>
        <p:spPr>
          <a:xfrm>
            <a:off x="107950" y="179388"/>
            <a:ext cx="5399088" cy="252412"/>
          </a:xfrm>
        </p:spPr>
        <p:txBody>
          <a:bodyPr/>
          <a:lstStyle/>
          <a:p>
            <a:pPr>
              <a:defRPr/>
            </a:pPr>
            <a:r>
              <a:rPr lang="en-US" dirty="0" smtClean="0"/>
              <a:t>ESE — Software Evolution</a:t>
            </a:r>
            <a:endParaRPr lang="de-CH"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de-CH"/>
              <a:t>© Stéphane Ducasse, Serge Demeyer, Oscar Nierstrasz</a:t>
            </a:r>
          </a:p>
        </p:txBody>
      </p:sp>
      <p:sp>
        <p:nvSpPr>
          <p:cNvPr id="6" name="Slide Number Placeholder 5"/>
          <p:cNvSpPr>
            <a:spLocks noGrp="1"/>
          </p:cNvSpPr>
          <p:nvPr>
            <p:ph type="sldNum" sz="quarter" idx="12"/>
          </p:nvPr>
        </p:nvSpPr>
        <p:spPr/>
        <p:txBody>
          <a:bodyPr/>
          <a:lstStyle/>
          <a:p>
            <a:r>
              <a:rPr lang="de-CH"/>
              <a:t>1.</a:t>
            </a:r>
            <a:fld id="{149A0262-6E7D-7D42-9C90-BCED80FA8906}" type="slidenum">
              <a:rPr lang="de-CH"/>
              <a:pPr/>
              <a:t>16</a:t>
            </a:fld>
            <a:endParaRPr lang="de-CH" sz="1400">
              <a:solidFill>
                <a:srgbClr val="7E7E7E"/>
              </a:solidFill>
              <a:latin typeface="Times" charset="0"/>
            </a:endParaRPr>
          </a:p>
        </p:txBody>
      </p:sp>
      <p:sp>
        <p:nvSpPr>
          <p:cNvPr id="109570" name="Rectangle 2"/>
          <p:cNvSpPr>
            <a:spLocks noGrp="1" noChangeArrowheads="1"/>
          </p:cNvSpPr>
          <p:nvPr>
            <p:ph type="title"/>
          </p:nvPr>
        </p:nvSpPr>
        <p:spPr/>
        <p:txBody>
          <a:bodyPr/>
          <a:lstStyle/>
          <a:p>
            <a:r>
              <a:rPr lang="en-US"/>
              <a:t>Reverse Engineering Techniques</a:t>
            </a:r>
          </a:p>
        </p:txBody>
      </p:sp>
      <p:sp>
        <p:nvSpPr>
          <p:cNvPr id="109571" name="Rectangle 3"/>
          <p:cNvSpPr>
            <a:spLocks noGrp="1" noChangeArrowheads="1"/>
          </p:cNvSpPr>
          <p:nvPr>
            <p:ph type="body" idx="1"/>
          </p:nvPr>
        </p:nvSpPr>
        <p:spPr/>
        <p:txBody>
          <a:bodyPr/>
          <a:lstStyle/>
          <a:p>
            <a:r>
              <a:rPr lang="en-US" i="1">
                <a:solidFill>
                  <a:srgbClr val="7F010D"/>
                </a:solidFill>
              </a:rPr>
              <a:t>Redocumentation</a:t>
            </a:r>
            <a:endParaRPr lang="en-US"/>
          </a:p>
          <a:p>
            <a:pPr lvl="1"/>
            <a:r>
              <a:rPr lang="en-US"/>
              <a:t>pretty printers</a:t>
            </a:r>
          </a:p>
          <a:p>
            <a:pPr lvl="1"/>
            <a:r>
              <a:rPr lang="en-US"/>
              <a:t>diagram generators</a:t>
            </a:r>
          </a:p>
          <a:p>
            <a:pPr lvl="1"/>
            <a:r>
              <a:rPr lang="en-US"/>
              <a:t>cross-reference listing generators</a:t>
            </a:r>
          </a:p>
          <a:p>
            <a:endParaRPr lang="en-US"/>
          </a:p>
          <a:p>
            <a:r>
              <a:rPr lang="en-US" i="1">
                <a:solidFill>
                  <a:srgbClr val="7F010D"/>
                </a:solidFill>
              </a:rPr>
              <a:t>Design recovery</a:t>
            </a:r>
            <a:endParaRPr lang="en-US"/>
          </a:p>
          <a:p>
            <a:pPr lvl="1"/>
            <a:r>
              <a:rPr lang="en-US"/>
              <a:t>software metrics</a:t>
            </a:r>
          </a:p>
          <a:p>
            <a:pPr lvl="1"/>
            <a:r>
              <a:rPr lang="en-US"/>
              <a:t>browsers, visualization tools</a:t>
            </a:r>
          </a:p>
          <a:p>
            <a:pPr lvl="1"/>
            <a:r>
              <a:rPr lang="en-US"/>
              <a:t>static analyzers</a:t>
            </a:r>
          </a:p>
          <a:p>
            <a:pPr lvl="1"/>
            <a:r>
              <a:rPr lang="en-US"/>
              <a:t>dynamic (trace) analyzers</a:t>
            </a:r>
          </a:p>
        </p:txBody>
      </p:sp>
      <p:sp>
        <p:nvSpPr>
          <p:cNvPr id="7" name="Footer Placeholder 4"/>
          <p:cNvSpPr>
            <a:spLocks noGrp="1"/>
          </p:cNvSpPr>
          <p:nvPr>
            <p:ph type="ftr" sz="quarter" idx="11"/>
          </p:nvPr>
        </p:nvSpPr>
        <p:spPr>
          <a:xfrm>
            <a:off x="107950" y="179388"/>
            <a:ext cx="5399088" cy="252412"/>
          </a:xfrm>
        </p:spPr>
        <p:txBody>
          <a:bodyPr/>
          <a:lstStyle/>
          <a:p>
            <a:pPr>
              <a:defRPr/>
            </a:pPr>
            <a:r>
              <a:rPr lang="en-US" dirty="0" smtClean="0"/>
              <a:t>ESE — Software Evolution</a:t>
            </a:r>
            <a:endParaRPr lang="de-CH"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de-CH"/>
              <a:t>© Stéphane Ducasse, Serge Demeyer, Oscar Nierstrasz</a:t>
            </a:r>
          </a:p>
        </p:txBody>
      </p:sp>
      <p:sp>
        <p:nvSpPr>
          <p:cNvPr id="6" name="Slide Number Placeholder 5"/>
          <p:cNvSpPr>
            <a:spLocks noGrp="1"/>
          </p:cNvSpPr>
          <p:nvPr>
            <p:ph type="sldNum" sz="quarter" idx="12"/>
          </p:nvPr>
        </p:nvSpPr>
        <p:spPr/>
        <p:txBody>
          <a:bodyPr/>
          <a:lstStyle/>
          <a:p>
            <a:r>
              <a:rPr lang="de-CH"/>
              <a:t>1.</a:t>
            </a:r>
            <a:fld id="{F2FA15C7-CFC6-1141-9CEB-D9EDF6EBE3A9}" type="slidenum">
              <a:rPr lang="de-CH"/>
              <a:pPr/>
              <a:t>17</a:t>
            </a:fld>
            <a:endParaRPr lang="de-CH" sz="1400">
              <a:solidFill>
                <a:srgbClr val="7E7E7E"/>
              </a:solidFill>
              <a:latin typeface="Times" charset="0"/>
            </a:endParaRPr>
          </a:p>
        </p:txBody>
      </p:sp>
      <p:sp>
        <p:nvSpPr>
          <p:cNvPr id="110594" name="Rectangle 2"/>
          <p:cNvSpPr>
            <a:spLocks noGrp="1" noChangeArrowheads="1"/>
          </p:cNvSpPr>
          <p:nvPr>
            <p:ph type="title"/>
          </p:nvPr>
        </p:nvSpPr>
        <p:spPr/>
        <p:txBody>
          <a:bodyPr/>
          <a:lstStyle/>
          <a:p>
            <a:r>
              <a:rPr lang="en-US"/>
              <a:t>Goals of Reengineering</a:t>
            </a:r>
          </a:p>
        </p:txBody>
      </p:sp>
      <p:sp>
        <p:nvSpPr>
          <p:cNvPr id="110595" name="Rectangle 3"/>
          <p:cNvSpPr>
            <a:spLocks noGrp="1" noChangeArrowheads="1"/>
          </p:cNvSpPr>
          <p:nvPr>
            <p:ph type="body" idx="1"/>
          </p:nvPr>
        </p:nvSpPr>
        <p:spPr/>
        <p:txBody>
          <a:bodyPr/>
          <a:lstStyle/>
          <a:p>
            <a:pPr>
              <a:lnSpc>
                <a:spcPct val="85000"/>
              </a:lnSpc>
            </a:pPr>
            <a:r>
              <a:rPr lang="en-US" i="1">
                <a:solidFill>
                  <a:srgbClr val="7F010D"/>
                </a:solidFill>
              </a:rPr>
              <a:t>Unbundling</a:t>
            </a:r>
            <a:endParaRPr lang="en-US"/>
          </a:p>
          <a:p>
            <a:pPr lvl="1">
              <a:lnSpc>
                <a:spcPct val="85000"/>
              </a:lnSpc>
            </a:pPr>
            <a:r>
              <a:rPr lang="en-US"/>
              <a:t>split a monolithic system into parts that can be separately marketed</a:t>
            </a:r>
          </a:p>
          <a:p>
            <a:pPr>
              <a:lnSpc>
                <a:spcPct val="85000"/>
              </a:lnSpc>
            </a:pPr>
            <a:r>
              <a:rPr lang="en-US" i="1">
                <a:solidFill>
                  <a:srgbClr val="7F010D"/>
                </a:solidFill>
              </a:rPr>
              <a:t>Performance</a:t>
            </a:r>
            <a:endParaRPr lang="en-US"/>
          </a:p>
          <a:p>
            <a:pPr lvl="1">
              <a:lnSpc>
                <a:spcPct val="85000"/>
              </a:lnSpc>
            </a:pPr>
            <a:r>
              <a:rPr lang="en-US"/>
              <a:t>“first do it, then do it right, then do it fast” — experience shows this is the right sequence!</a:t>
            </a:r>
          </a:p>
          <a:p>
            <a:pPr>
              <a:lnSpc>
                <a:spcPct val="85000"/>
              </a:lnSpc>
            </a:pPr>
            <a:r>
              <a:rPr lang="en-US" i="1">
                <a:solidFill>
                  <a:srgbClr val="7F010D"/>
                </a:solidFill>
              </a:rPr>
              <a:t>Port</a:t>
            </a:r>
            <a:r>
              <a:rPr lang="en-US"/>
              <a:t> to other Platform</a:t>
            </a:r>
          </a:p>
          <a:p>
            <a:pPr lvl="1">
              <a:lnSpc>
                <a:spcPct val="85000"/>
              </a:lnSpc>
            </a:pPr>
            <a:r>
              <a:rPr lang="en-US"/>
              <a:t>the architecture must distinguish the platform dependent modules</a:t>
            </a:r>
          </a:p>
          <a:p>
            <a:pPr>
              <a:lnSpc>
                <a:spcPct val="85000"/>
              </a:lnSpc>
            </a:pPr>
            <a:r>
              <a:rPr lang="en-US" i="1">
                <a:solidFill>
                  <a:srgbClr val="7F010D"/>
                </a:solidFill>
              </a:rPr>
              <a:t>Design extraction</a:t>
            </a:r>
            <a:endParaRPr lang="en-US"/>
          </a:p>
          <a:p>
            <a:pPr lvl="1">
              <a:lnSpc>
                <a:spcPct val="85000"/>
              </a:lnSpc>
            </a:pPr>
            <a:r>
              <a:rPr lang="en-US"/>
              <a:t>to improve maintainability, portability, etc.</a:t>
            </a:r>
          </a:p>
          <a:p>
            <a:pPr>
              <a:lnSpc>
                <a:spcPct val="85000"/>
              </a:lnSpc>
            </a:pPr>
            <a:r>
              <a:rPr lang="en-US"/>
              <a:t>Exploitation of </a:t>
            </a:r>
            <a:r>
              <a:rPr lang="en-US" i="1">
                <a:solidFill>
                  <a:srgbClr val="7F010D"/>
                </a:solidFill>
              </a:rPr>
              <a:t>New Technology</a:t>
            </a:r>
            <a:endParaRPr lang="en-US"/>
          </a:p>
          <a:p>
            <a:pPr lvl="1">
              <a:lnSpc>
                <a:spcPct val="85000"/>
              </a:lnSpc>
            </a:pPr>
            <a:r>
              <a:rPr lang="en-US"/>
              <a:t>i.e., new language features, standards, libraries, etc.</a:t>
            </a:r>
          </a:p>
        </p:txBody>
      </p:sp>
      <p:sp>
        <p:nvSpPr>
          <p:cNvPr id="7" name="Footer Placeholder 4"/>
          <p:cNvSpPr>
            <a:spLocks noGrp="1"/>
          </p:cNvSpPr>
          <p:nvPr>
            <p:ph type="ftr" sz="quarter" idx="11"/>
          </p:nvPr>
        </p:nvSpPr>
        <p:spPr>
          <a:xfrm>
            <a:off x="107950" y="179388"/>
            <a:ext cx="5399088" cy="252412"/>
          </a:xfrm>
        </p:spPr>
        <p:txBody>
          <a:bodyPr/>
          <a:lstStyle/>
          <a:p>
            <a:pPr>
              <a:defRPr/>
            </a:pPr>
            <a:r>
              <a:rPr lang="en-US" dirty="0" smtClean="0"/>
              <a:t>ESE — Software Evolution</a:t>
            </a:r>
            <a:endParaRPr lang="de-CH"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de-CH"/>
              <a:t>© Stéphane Ducasse, Serge Demeyer, Oscar Nierstrasz</a:t>
            </a:r>
          </a:p>
        </p:txBody>
      </p:sp>
      <p:sp>
        <p:nvSpPr>
          <p:cNvPr id="6" name="Slide Number Placeholder 5"/>
          <p:cNvSpPr>
            <a:spLocks noGrp="1"/>
          </p:cNvSpPr>
          <p:nvPr>
            <p:ph type="sldNum" sz="quarter" idx="12"/>
          </p:nvPr>
        </p:nvSpPr>
        <p:spPr/>
        <p:txBody>
          <a:bodyPr/>
          <a:lstStyle/>
          <a:p>
            <a:r>
              <a:rPr lang="de-CH"/>
              <a:t>1.</a:t>
            </a:r>
            <a:fld id="{40108572-D7F6-7A44-ACEE-C6225044C46B}" type="slidenum">
              <a:rPr lang="de-CH"/>
              <a:pPr/>
              <a:t>18</a:t>
            </a:fld>
            <a:endParaRPr lang="de-CH" sz="1400">
              <a:solidFill>
                <a:srgbClr val="7E7E7E"/>
              </a:solidFill>
              <a:latin typeface="Times" charset="0"/>
            </a:endParaRPr>
          </a:p>
        </p:txBody>
      </p:sp>
      <p:sp>
        <p:nvSpPr>
          <p:cNvPr id="111618" name="Rectangle 2"/>
          <p:cNvSpPr>
            <a:spLocks noGrp="1" noChangeArrowheads="1"/>
          </p:cNvSpPr>
          <p:nvPr>
            <p:ph type="title"/>
          </p:nvPr>
        </p:nvSpPr>
        <p:spPr/>
        <p:txBody>
          <a:bodyPr/>
          <a:lstStyle/>
          <a:p>
            <a:r>
              <a:rPr lang="en-US"/>
              <a:t>Reengineering Techniques</a:t>
            </a:r>
          </a:p>
        </p:txBody>
      </p:sp>
      <p:sp>
        <p:nvSpPr>
          <p:cNvPr id="111619" name="Rectangle 3"/>
          <p:cNvSpPr>
            <a:spLocks noGrp="1" noChangeArrowheads="1"/>
          </p:cNvSpPr>
          <p:nvPr>
            <p:ph type="body" idx="1"/>
          </p:nvPr>
        </p:nvSpPr>
        <p:spPr/>
        <p:txBody>
          <a:bodyPr/>
          <a:lstStyle/>
          <a:p>
            <a:r>
              <a:rPr lang="en-US" sz="2000" i="1">
                <a:solidFill>
                  <a:srgbClr val="7F010D"/>
                </a:solidFill>
              </a:rPr>
              <a:t>Restructuring</a:t>
            </a:r>
            <a:endParaRPr lang="en-US" sz="2000"/>
          </a:p>
          <a:p>
            <a:pPr lvl="1"/>
            <a:r>
              <a:rPr lang="en-US" sz="1800"/>
              <a:t>automatic conversion from unstructured to structured code</a:t>
            </a:r>
          </a:p>
          <a:p>
            <a:pPr lvl="1"/>
            <a:r>
              <a:rPr lang="en-US" sz="1800"/>
              <a:t>source code translation</a:t>
            </a:r>
          </a:p>
          <a:p>
            <a:pPr lvl="1" algn="r">
              <a:buFont typeface="Helvetica CE" pitchFamily="-105" charset="0"/>
              <a:buNone/>
            </a:pPr>
            <a:r>
              <a:rPr lang="en-US" sz="1800" i="1"/>
              <a:t>— Chikofsky and Cross </a:t>
            </a:r>
          </a:p>
          <a:p>
            <a:r>
              <a:rPr lang="en-US" sz="2000" i="1">
                <a:solidFill>
                  <a:srgbClr val="7F010D"/>
                </a:solidFill>
              </a:rPr>
              <a:t>Data reengineering</a:t>
            </a:r>
            <a:endParaRPr lang="en-US" sz="2000"/>
          </a:p>
          <a:p>
            <a:pPr lvl="1"/>
            <a:r>
              <a:rPr lang="en-US" sz="1800"/>
              <a:t>integrating and centralizing multiple databases</a:t>
            </a:r>
          </a:p>
          <a:p>
            <a:pPr lvl="1"/>
            <a:r>
              <a:rPr lang="en-US" sz="1800"/>
              <a:t>unifying multiple, inconsistent representations</a:t>
            </a:r>
          </a:p>
          <a:p>
            <a:pPr lvl="1"/>
            <a:r>
              <a:rPr lang="en-US" sz="1800"/>
              <a:t>upgrading data models</a:t>
            </a:r>
          </a:p>
          <a:p>
            <a:pPr lvl="1" algn="r">
              <a:buFont typeface="Helvetica CE" pitchFamily="-105" charset="0"/>
              <a:buNone/>
            </a:pPr>
            <a:r>
              <a:rPr lang="en-US" sz="1800" i="1"/>
              <a:t>— Sommerville, ch 32 </a:t>
            </a:r>
          </a:p>
          <a:p>
            <a:r>
              <a:rPr lang="en-US" sz="2000" i="1">
                <a:solidFill>
                  <a:srgbClr val="7F010D"/>
                </a:solidFill>
              </a:rPr>
              <a:t>Refactoring</a:t>
            </a:r>
            <a:r>
              <a:rPr lang="en-US" sz="2000"/>
              <a:t> </a:t>
            </a:r>
          </a:p>
          <a:p>
            <a:pPr lvl="1"/>
            <a:r>
              <a:rPr lang="en-US" sz="1800"/>
              <a:t>renaming/moving methods/classes etc.</a:t>
            </a:r>
          </a:p>
        </p:txBody>
      </p:sp>
      <p:sp>
        <p:nvSpPr>
          <p:cNvPr id="7" name="Footer Placeholder 4"/>
          <p:cNvSpPr>
            <a:spLocks noGrp="1"/>
          </p:cNvSpPr>
          <p:nvPr>
            <p:ph type="ftr" sz="quarter" idx="11"/>
          </p:nvPr>
        </p:nvSpPr>
        <p:spPr>
          <a:xfrm>
            <a:off x="107950" y="179388"/>
            <a:ext cx="5399088" cy="252412"/>
          </a:xfrm>
        </p:spPr>
        <p:txBody>
          <a:bodyPr/>
          <a:lstStyle/>
          <a:p>
            <a:pPr>
              <a:defRPr/>
            </a:pPr>
            <a:r>
              <a:rPr lang="en-US" dirty="0" smtClean="0"/>
              <a:t>ESE — Software Evolution</a:t>
            </a:r>
            <a:endParaRPr lang="de-CH"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0" y="1524000"/>
            <a:ext cx="7305675" cy="4953000"/>
          </a:xfrm>
          <a:prstGeom prst="rect">
            <a:avLst/>
          </a:prstGeom>
          <a:solidFill>
            <a:srgbClr val="E1EBF5"/>
          </a:solidFill>
          <a:ln w="9525">
            <a:noFill/>
            <a:miter lim="800000"/>
            <a:headEnd/>
            <a:tailEnd/>
          </a:ln>
        </p:spPr>
        <p:txBody>
          <a:bodyPr wrap="none" anchor="ctr">
            <a:prstTxWarp prst="textNoShape">
              <a:avLst/>
            </a:prstTxWarp>
          </a:bodyPr>
          <a:lstStyle/>
          <a:p>
            <a:endParaRPr lang="en-US"/>
          </a:p>
        </p:txBody>
      </p:sp>
      <p:pic>
        <p:nvPicPr>
          <p:cNvPr id="8" name="Picture 6" descr="roadmap"/>
          <p:cNvPicPr>
            <a:picLocks noChangeAspect="1" noChangeArrowheads="1"/>
          </p:cNvPicPr>
          <p:nvPr/>
        </p:nvPicPr>
        <p:blipFill>
          <a:blip r:embed="rId2"/>
          <a:srcRect/>
          <a:stretch>
            <a:fillRect/>
          </a:stretch>
        </p:blipFill>
        <p:spPr bwMode="auto">
          <a:xfrm>
            <a:off x="4298950" y="1654175"/>
            <a:ext cx="4267200" cy="4754563"/>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Roadmap</a:t>
            </a:r>
            <a:endParaRPr lang="en-US" dirty="0"/>
          </a:p>
        </p:txBody>
      </p:sp>
      <p:sp>
        <p:nvSpPr>
          <p:cNvPr id="3" name="Content Placeholder 2"/>
          <p:cNvSpPr>
            <a:spLocks noGrp="1"/>
          </p:cNvSpPr>
          <p:nvPr>
            <p:ph idx="1"/>
          </p:nvPr>
        </p:nvSpPr>
        <p:spPr/>
        <p:txBody>
          <a:bodyPr/>
          <a:lstStyle/>
          <a:p>
            <a:r>
              <a:rPr lang="en-US" dirty="0" smtClean="0"/>
              <a:t>Lehman’s Laws of Software Evolution</a:t>
            </a:r>
          </a:p>
          <a:p>
            <a:r>
              <a:rPr lang="en-US" dirty="0" smtClean="0"/>
              <a:t>Forward and Reverse Engineering</a:t>
            </a:r>
          </a:p>
          <a:p>
            <a:r>
              <a:rPr lang="en-US" b="1" dirty="0" smtClean="0"/>
              <a:t>Reengineering Patterns</a:t>
            </a:r>
          </a:p>
          <a:p>
            <a:r>
              <a:rPr lang="en-US" dirty="0" smtClean="0"/>
              <a:t>The Moose software analysis platform</a:t>
            </a:r>
            <a:endParaRPr lang="en-US" dirty="0"/>
          </a:p>
        </p:txBody>
      </p:sp>
      <p:sp>
        <p:nvSpPr>
          <p:cNvPr id="4" name="Date Placeholder 3"/>
          <p:cNvSpPr>
            <a:spLocks noGrp="1"/>
          </p:cNvSpPr>
          <p:nvPr>
            <p:ph type="dt" sz="half" idx="10"/>
          </p:nvPr>
        </p:nvSpPr>
        <p:spPr/>
        <p:txBody>
          <a:bodyPr/>
          <a:lstStyle/>
          <a:p>
            <a:pPr>
              <a:defRPr/>
            </a:pPr>
            <a:r>
              <a:rPr lang="en-US" smtClean="0"/>
              <a:t>© Oscar Nierstrasz</a:t>
            </a:r>
            <a:endParaRPr lang="de-CH"/>
          </a:p>
        </p:txBody>
      </p:sp>
      <p:sp>
        <p:nvSpPr>
          <p:cNvPr id="5" name="Footer Placeholder 4"/>
          <p:cNvSpPr>
            <a:spLocks noGrp="1"/>
          </p:cNvSpPr>
          <p:nvPr>
            <p:ph type="ftr" sz="quarter" idx="11"/>
          </p:nvPr>
        </p:nvSpPr>
        <p:spPr/>
        <p:txBody>
          <a:bodyPr/>
          <a:lstStyle/>
          <a:p>
            <a:pPr>
              <a:defRPr/>
            </a:pPr>
            <a:r>
              <a:rPr lang="en-US" dirty="0" smtClean="0"/>
              <a:t>ESE — Software Evolution</a:t>
            </a:r>
            <a:endParaRPr lang="de-CH" dirty="0"/>
          </a:p>
        </p:txBody>
      </p:sp>
      <p:sp>
        <p:nvSpPr>
          <p:cNvPr id="6" name="Slide Number Placeholder 5"/>
          <p:cNvSpPr>
            <a:spLocks noGrp="1"/>
          </p:cNvSpPr>
          <p:nvPr>
            <p:ph type="sldNum" sz="quarter" idx="12"/>
          </p:nvPr>
        </p:nvSpPr>
        <p:spPr/>
        <p:txBody>
          <a:bodyPr/>
          <a:lstStyle/>
          <a:p>
            <a:pPr>
              <a:defRPr/>
            </a:pPr>
            <a:fld id="{67EDAA12-228B-B548-A94B-1F3AA1E24D74}" type="slidenum">
              <a:rPr lang="de-CH" smtClean="0"/>
              <a:pPr>
                <a:defRPr/>
              </a:pPr>
              <a:t>19</a:t>
            </a:fld>
            <a:endParaRPr lang="de-CH" sz="1400">
              <a:solidFill>
                <a:srgbClr val="7E7E7E"/>
              </a:solidFill>
              <a:latin typeface="Times" pitchFamily="-105"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0" y="1524000"/>
            <a:ext cx="7305675" cy="4953000"/>
          </a:xfrm>
          <a:prstGeom prst="rect">
            <a:avLst/>
          </a:prstGeom>
          <a:solidFill>
            <a:srgbClr val="E1EBF5"/>
          </a:solidFill>
          <a:ln w="9525">
            <a:noFill/>
            <a:miter lim="800000"/>
            <a:headEnd/>
            <a:tailEnd/>
          </a:ln>
        </p:spPr>
        <p:txBody>
          <a:bodyPr wrap="none" anchor="ctr">
            <a:prstTxWarp prst="textNoShape">
              <a:avLst/>
            </a:prstTxWarp>
          </a:bodyPr>
          <a:lstStyle/>
          <a:p>
            <a:endParaRPr lang="en-US"/>
          </a:p>
        </p:txBody>
      </p:sp>
      <p:pic>
        <p:nvPicPr>
          <p:cNvPr id="8" name="Picture 6" descr="roadmap"/>
          <p:cNvPicPr>
            <a:picLocks noChangeAspect="1" noChangeArrowheads="1"/>
          </p:cNvPicPr>
          <p:nvPr/>
        </p:nvPicPr>
        <p:blipFill>
          <a:blip r:embed="rId2"/>
          <a:srcRect/>
          <a:stretch>
            <a:fillRect/>
          </a:stretch>
        </p:blipFill>
        <p:spPr bwMode="auto">
          <a:xfrm>
            <a:off x="4298950" y="1654175"/>
            <a:ext cx="4267200" cy="4754563"/>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Roadmap</a:t>
            </a:r>
            <a:endParaRPr lang="en-US" dirty="0"/>
          </a:p>
        </p:txBody>
      </p:sp>
      <p:sp>
        <p:nvSpPr>
          <p:cNvPr id="3" name="Content Placeholder 2"/>
          <p:cNvSpPr>
            <a:spLocks noGrp="1"/>
          </p:cNvSpPr>
          <p:nvPr>
            <p:ph idx="1"/>
          </p:nvPr>
        </p:nvSpPr>
        <p:spPr/>
        <p:txBody>
          <a:bodyPr/>
          <a:lstStyle/>
          <a:p>
            <a:r>
              <a:rPr lang="en-US" dirty="0" smtClean="0"/>
              <a:t>Lehman’s Laws of Software Evolution</a:t>
            </a:r>
          </a:p>
          <a:p>
            <a:r>
              <a:rPr lang="en-US" dirty="0" smtClean="0"/>
              <a:t>Forward and Reverse Engineering</a:t>
            </a:r>
          </a:p>
          <a:p>
            <a:r>
              <a:rPr lang="en-US" dirty="0" smtClean="0"/>
              <a:t>Reengineering Patterns</a:t>
            </a:r>
          </a:p>
          <a:p>
            <a:r>
              <a:rPr lang="en-US" dirty="0" smtClean="0"/>
              <a:t>The Moose software analysis platform</a:t>
            </a:r>
            <a:endParaRPr lang="en-US" dirty="0"/>
          </a:p>
        </p:txBody>
      </p:sp>
      <p:sp>
        <p:nvSpPr>
          <p:cNvPr id="4" name="Date Placeholder 3"/>
          <p:cNvSpPr>
            <a:spLocks noGrp="1"/>
          </p:cNvSpPr>
          <p:nvPr>
            <p:ph type="dt" sz="half" idx="10"/>
          </p:nvPr>
        </p:nvSpPr>
        <p:spPr/>
        <p:txBody>
          <a:bodyPr/>
          <a:lstStyle/>
          <a:p>
            <a:pPr>
              <a:defRPr/>
            </a:pPr>
            <a:r>
              <a:rPr lang="en-US" smtClean="0"/>
              <a:t>© Oscar Nierstrasz</a:t>
            </a:r>
            <a:endParaRPr lang="de-CH"/>
          </a:p>
        </p:txBody>
      </p:sp>
      <p:sp>
        <p:nvSpPr>
          <p:cNvPr id="5" name="Footer Placeholder 4"/>
          <p:cNvSpPr>
            <a:spLocks noGrp="1"/>
          </p:cNvSpPr>
          <p:nvPr>
            <p:ph type="ftr" sz="quarter" idx="11"/>
          </p:nvPr>
        </p:nvSpPr>
        <p:spPr/>
        <p:txBody>
          <a:bodyPr/>
          <a:lstStyle/>
          <a:p>
            <a:pPr>
              <a:defRPr/>
            </a:pPr>
            <a:r>
              <a:rPr lang="en-US" dirty="0" smtClean="0"/>
              <a:t>ESE — Software Evolution</a:t>
            </a:r>
            <a:endParaRPr lang="de-CH" dirty="0"/>
          </a:p>
        </p:txBody>
      </p:sp>
      <p:sp>
        <p:nvSpPr>
          <p:cNvPr id="6" name="Slide Number Placeholder 5"/>
          <p:cNvSpPr>
            <a:spLocks noGrp="1"/>
          </p:cNvSpPr>
          <p:nvPr>
            <p:ph type="sldNum" sz="quarter" idx="12"/>
          </p:nvPr>
        </p:nvSpPr>
        <p:spPr/>
        <p:txBody>
          <a:bodyPr/>
          <a:lstStyle/>
          <a:p>
            <a:pPr>
              <a:defRPr/>
            </a:pPr>
            <a:fld id="{67EDAA12-228B-B548-A94B-1F3AA1E24D74}" type="slidenum">
              <a:rPr lang="de-CH" smtClean="0"/>
              <a:pPr>
                <a:defRPr/>
              </a:pPr>
              <a:t>2</a:t>
            </a:fld>
            <a:endParaRPr lang="de-CH" sz="1400">
              <a:solidFill>
                <a:srgbClr val="7E7E7E"/>
              </a:solidFill>
              <a:latin typeface="Times" pitchFamily="-105"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4" name="Date Placeholder 2"/>
          <p:cNvSpPr>
            <a:spLocks noGrp="1"/>
          </p:cNvSpPr>
          <p:nvPr>
            <p:ph type="dt" sz="half" idx="10"/>
          </p:nvPr>
        </p:nvSpPr>
        <p:spPr/>
        <p:txBody>
          <a:bodyPr/>
          <a:lstStyle/>
          <a:p>
            <a:r>
              <a:rPr lang="de-CH"/>
              <a:t>© Stéphane Ducasse, Serge Demeyer, Oscar Nierstrasz</a:t>
            </a:r>
          </a:p>
        </p:txBody>
      </p:sp>
      <p:sp>
        <p:nvSpPr>
          <p:cNvPr id="166" name="Slide Number Placeholder 4"/>
          <p:cNvSpPr>
            <a:spLocks noGrp="1"/>
          </p:cNvSpPr>
          <p:nvPr>
            <p:ph type="sldNum" sz="quarter" idx="12"/>
          </p:nvPr>
        </p:nvSpPr>
        <p:spPr/>
        <p:txBody>
          <a:bodyPr/>
          <a:lstStyle/>
          <a:p>
            <a:r>
              <a:rPr lang="de-CH"/>
              <a:t>1.</a:t>
            </a:r>
            <a:fld id="{C2F0449F-32AE-6B46-B5B6-90948C02A720}" type="slidenum">
              <a:rPr lang="de-CH"/>
              <a:pPr/>
              <a:t>20</a:t>
            </a:fld>
            <a:endParaRPr lang="de-CH" sz="1400">
              <a:solidFill>
                <a:srgbClr val="7E7E7E"/>
              </a:solidFill>
              <a:latin typeface="Times" charset="0"/>
            </a:endParaRPr>
          </a:p>
        </p:txBody>
      </p:sp>
      <p:sp>
        <p:nvSpPr>
          <p:cNvPr id="54274" name="Rectangle 2"/>
          <p:cNvSpPr>
            <a:spLocks noGrp="1" noChangeArrowheads="1"/>
          </p:cNvSpPr>
          <p:nvPr>
            <p:ph type="title"/>
          </p:nvPr>
        </p:nvSpPr>
        <p:spPr/>
        <p:txBody>
          <a:bodyPr/>
          <a:lstStyle/>
          <a:p>
            <a:r>
              <a:rPr lang="en-GB"/>
              <a:t>The Reengineering Life-Cycle</a:t>
            </a:r>
          </a:p>
        </p:txBody>
      </p:sp>
      <p:grpSp>
        <p:nvGrpSpPr>
          <p:cNvPr id="2" name="Group 3"/>
          <p:cNvGrpSpPr>
            <a:grpSpLocks/>
          </p:cNvGrpSpPr>
          <p:nvPr/>
        </p:nvGrpSpPr>
        <p:grpSpPr bwMode="auto">
          <a:xfrm>
            <a:off x="6677025" y="4953000"/>
            <a:ext cx="1328738" cy="1079500"/>
            <a:chOff x="816" y="1200"/>
            <a:chExt cx="1484" cy="1090"/>
          </a:xfrm>
        </p:grpSpPr>
        <p:grpSp>
          <p:nvGrpSpPr>
            <p:cNvPr id="3" name="Group 4"/>
            <p:cNvGrpSpPr>
              <a:grpSpLocks/>
            </p:cNvGrpSpPr>
            <p:nvPr/>
          </p:nvGrpSpPr>
          <p:grpSpPr bwMode="auto">
            <a:xfrm>
              <a:off x="816" y="1473"/>
              <a:ext cx="572" cy="739"/>
              <a:chOff x="1776" y="2400"/>
              <a:chExt cx="816" cy="1056"/>
            </a:xfrm>
          </p:grpSpPr>
          <p:sp>
            <p:nvSpPr>
              <p:cNvPr id="54277" name="Rectangle 5"/>
              <p:cNvSpPr>
                <a:spLocks noChangeArrowheads="1"/>
              </p:cNvSpPr>
              <p:nvPr/>
            </p:nvSpPr>
            <p:spPr bwMode="auto">
              <a:xfrm>
                <a:off x="1776" y="2400"/>
                <a:ext cx="816" cy="1056"/>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a:p>
            </p:txBody>
          </p:sp>
          <p:sp>
            <p:nvSpPr>
              <p:cNvPr id="54278" name="Line 6"/>
              <p:cNvSpPr>
                <a:spLocks noChangeShapeType="1"/>
              </p:cNvSpPr>
              <p:nvPr/>
            </p:nvSpPr>
            <p:spPr bwMode="auto">
              <a:xfrm>
                <a:off x="1872" y="2496"/>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279" name="Line 7"/>
              <p:cNvSpPr>
                <a:spLocks noChangeShapeType="1"/>
              </p:cNvSpPr>
              <p:nvPr/>
            </p:nvSpPr>
            <p:spPr bwMode="auto">
              <a:xfrm>
                <a:off x="1872" y="2592"/>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280" name="Line 8"/>
              <p:cNvSpPr>
                <a:spLocks noChangeShapeType="1"/>
              </p:cNvSpPr>
              <p:nvPr/>
            </p:nvSpPr>
            <p:spPr bwMode="auto">
              <a:xfrm>
                <a:off x="1872" y="2688"/>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281" name="Line 9"/>
              <p:cNvSpPr>
                <a:spLocks noChangeShapeType="1"/>
              </p:cNvSpPr>
              <p:nvPr/>
            </p:nvSpPr>
            <p:spPr bwMode="auto">
              <a:xfrm>
                <a:off x="1872" y="2784"/>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282" name="Line 10"/>
              <p:cNvSpPr>
                <a:spLocks noChangeShapeType="1"/>
              </p:cNvSpPr>
              <p:nvPr/>
            </p:nvSpPr>
            <p:spPr bwMode="auto">
              <a:xfrm>
                <a:off x="1872" y="2880"/>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283" name="Line 11"/>
              <p:cNvSpPr>
                <a:spLocks noChangeShapeType="1"/>
              </p:cNvSpPr>
              <p:nvPr/>
            </p:nvSpPr>
            <p:spPr bwMode="auto">
              <a:xfrm>
                <a:off x="1872" y="2976"/>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284" name="Line 12"/>
              <p:cNvSpPr>
                <a:spLocks noChangeShapeType="1"/>
              </p:cNvSpPr>
              <p:nvPr/>
            </p:nvSpPr>
            <p:spPr bwMode="auto">
              <a:xfrm>
                <a:off x="1872" y="3072"/>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285" name="Line 13"/>
              <p:cNvSpPr>
                <a:spLocks noChangeShapeType="1"/>
              </p:cNvSpPr>
              <p:nvPr/>
            </p:nvSpPr>
            <p:spPr bwMode="auto">
              <a:xfrm>
                <a:off x="1872" y="3168"/>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286" name="Line 14"/>
              <p:cNvSpPr>
                <a:spLocks noChangeShapeType="1"/>
              </p:cNvSpPr>
              <p:nvPr/>
            </p:nvSpPr>
            <p:spPr bwMode="auto">
              <a:xfrm>
                <a:off x="1872" y="3264"/>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287" name="Line 15"/>
              <p:cNvSpPr>
                <a:spLocks noChangeShapeType="1"/>
              </p:cNvSpPr>
              <p:nvPr/>
            </p:nvSpPr>
            <p:spPr bwMode="auto">
              <a:xfrm>
                <a:off x="1872" y="3360"/>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grpSp>
        <p:grpSp>
          <p:nvGrpSpPr>
            <p:cNvPr id="4" name="Group 16"/>
            <p:cNvGrpSpPr>
              <a:grpSpLocks/>
            </p:cNvGrpSpPr>
            <p:nvPr/>
          </p:nvGrpSpPr>
          <p:grpSpPr bwMode="auto">
            <a:xfrm>
              <a:off x="1056" y="1239"/>
              <a:ext cx="572" cy="740"/>
              <a:chOff x="1776" y="2400"/>
              <a:chExt cx="816" cy="1056"/>
            </a:xfrm>
          </p:grpSpPr>
          <p:sp>
            <p:nvSpPr>
              <p:cNvPr id="54289" name="Rectangle 17"/>
              <p:cNvSpPr>
                <a:spLocks noChangeArrowheads="1"/>
              </p:cNvSpPr>
              <p:nvPr/>
            </p:nvSpPr>
            <p:spPr bwMode="auto">
              <a:xfrm>
                <a:off x="1776" y="2400"/>
                <a:ext cx="816" cy="1056"/>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a:p>
            </p:txBody>
          </p:sp>
          <p:sp>
            <p:nvSpPr>
              <p:cNvPr id="54290" name="Line 18"/>
              <p:cNvSpPr>
                <a:spLocks noChangeShapeType="1"/>
              </p:cNvSpPr>
              <p:nvPr/>
            </p:nvSpPr>
            <p:spPr bwMode="auto">
              <a:xfrm>
                <a:off x="1872" y="2496"/>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291" name="Line 19"/>
              <p:cNvSpPr>
                <a:spLocks noChangeShapeType="1"/>
              </p:cNvSpPr>
              <p:nvPr/>
            </p:nvSpPr>
            <p:spPr bwMode="auto">
              <a:xfrm>
                <a:off x="1872" y="2592"/>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292" name="Line 20"/>
              <p:cNvSpPr>
                <a:spLocks noChangeShapeType="1"/>
              </p:cNvSpPr>
              <p:nvPr/>
            </p:nvSpPr>
            <p:spPr bwMode="auto">
              <a:xfrm>
                <a:off x="1872" y="2688"/>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293" name="Line 21"/>
              <p:cNvSpPr>
                <a:spLocks noChangeShapeType="1"/>
              </p:cNvSpPr>
              <p:nvPr/>
            </p:nvSpPr>
            <p:spPr bwMode="auto">
              <a:xfrm>
                <a:off x="1872" y="2784"/>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294" name="Line 22"/>
              <p:cNvSpPr>
                <a:spLocks noChangeShapeType="1"/>
              </p:cNvSpPr>
              <p:nvPr/>
            </p:nvSpPr>
            <p:spPr bwMode="auto">
              <a:xfrm>
                <a:off x="1872" y="2880"/>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295" name="Line 23"/>
              <p:cNvSpPr>
                <a:spLocks noChangeShapeType="1"/>
              </p:cNvSpPr>
              <p:nvPr/>
            </p:nvSpPr>
            <p:spPr bwMode="auto">
              <a:xfrm>
                <a:off x="1872" y="2976"/>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296" name="Line 24"/>
              <p:cNvSpPr>
                <a:spLocks noChangeShapeType="1"/>
              </p:cNvSpPr>
              <p:nvPr/>
            </p:nvSpPr>
            <p:spPr bwMode="auto">
              <a:xfrm>
                <a:off x="1872" y="3072"/>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297" name="Line 25"/>
              <p:cNvSpPr>
                <a:spLocks noChangeShapeType="1"/>
              </p:cNvSpPr>
              <p:nvPr/>
            </p:nvSpPr>
            <p:spPr bwMode="auto">
              <a:xfrm>
                <a:off x="1872" y="3168"/>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298" name="Line 26"/>
              <p:cNvSpPr>
                <a:spLocks noChangeShapeType="1"/>
              </p:cNvSpPr>
              <p:nvPr/>
            </p:nvSpPr>
            <p:spPr bwMode="auto">
              <a:xfrm>
                <a:off x="1872" y="3264"/>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299" name="Line 27"/>
              <p:cNvSpPr>
                <a:spLocks noChangeShapeType="1"/>
              </p:cNvSpPr>
              <p:nvPr/>
            </p:nvSpPr>
            <p:spPr bwMode="auto">
              <a:xfrm>
                <a:off x="1872" y="3360"/>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grpSp>
        <p:grpSp>
          <p:nvGrpSpPr>
            <p:cNvPr id="5" name="Group 28"/>
            <p:cNvGrpSpPr>
              <a:grpSpLocks/>
            </p:cNvGrpSpPr>
            <p:nvPr/>
          </p:nvGrpSpPr>
          <p:grpSpPr bwMode="auto">
            <a:xfrm>
              <a:off x="1536" y="1551"/>
              <a:ext cx="572" cy="739"/>
              <a:chOff x="1776" y="2400"/>
              <a:chExt cx="816" cy="1056"/>
            </a:xfrm>
          </p:grpSpPr>
          <p:sp>
            <p:nvSpPr>
              <p:cNvPr id="54301" name="Rectangle 29"/>
              <p:cNvSpPr>
                <a:spLocks noChangeArrowheads="1"/>
              </p:cNvSpPr>
              <p:nvPr/>
            </p:nvSpPr>
            <p:spPr bwMode="auto">
              <a:xfrm>
                <a:off x="1776" y="2400"/>
                <a:ext cx="816" cy="1056"/>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a:p>
            </p:txBody>
          </p:sp>
          <p:sp>
            <p:nvSpPr>
              <p:cNvPr id="54302" name="Line 30"/>
              <p:cNvSpPr>
                <a:spLocks noChangeShapeType="1"/>
              </p:cNvSpPr>
              <p:nvPr/>
            </p:nvSpPr>
            <p:spPr bwMode="auto">
              <a:xfrm>
                <a:off x="1872" y="2496"/>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303" name="Line 31"/>
              <p:cNvSpPr>
                <a:spLocks noChangeShapeType="1"/>
              </p:cNvSpPr>
              <p:nvPr/>
            </p:nvSpPr>
            <p:spPr bwMode="auto">
              <a:xfrm>
                <a:off x="1872" y="2592"/>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304" name="Line 32"/>
              <p:cNvSpPr>
                <a:spLocks noChangeShapeType="1"/>
              </p:cNvSpPr>
              <p:nvPr/>
            </p:nvSpPr>
            <p:spPr bwMode="auto">
              <a:xfrm>
                <a:off x="1872" y="2688"/>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305" name="Line 33"/>
              <p:cNvSpPr>
                <a:spLocks noChangeShapeType="1"/>
              </p:cNvSpPr>
              <p:nvPr/>
            </p:nvSpPr>
            <p:spPr bwMode="auto">
              <a:xfrm>
                <a:off x="1872" y="2784"/>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306" name="Line 34"/>
              <p:cNvSpPr>
                <a:spLocks noChangeShapeType="1"/>
              </p:cNvSpPr>
              <p:nvPr/>
            </p:nvSpPr>
            <p:spPr bwMode="auto">
              <a:xfrm>
                <a:off x="1872" y="2880"/>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307" name="Line 35"/>
              <p:cNvSpPr>
                <a:spLocks noChangeShapeType="1"/>
              </p:cNvSpPr>
              <p:nvPr/>
            </p:nvSpPr>
            <p:spPr bwMode="auto">
              <a:xfrm>
                <a:off x="1872" y="2976"/>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308" name="Line 36"/>
              <p:cNvSpPr>
                <a:spLocks noChangeShapeType="1"/>
              </p:cNvSpPr>
              <p:nvPr/>
            </p:nvSpPr>
            <p:spPr bwMode="auto">
              <a:xfrm>
                <a:off x="1872" y="3072"/>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309" name="Line 37"/>
              <p:cNvSpPr>
                <a:spLocks noChangeShapeType="1"/>
              </p:cNvSpPr>
              <p:nvPr/>
            </p:nvSpPr>
            <p:spPr bwMode="auto">
              <a:xfrm>
                <a:off x="1872" y="3168"/>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310" name="Line 38"/>
              <p:cNvSpPr>
                <a:spLocks noChangeShapeType="1"/>
              </p:cNvSpPr>
              <p:nvPr/>
            </p:nvSpPr>
            <p:spPr bwMode="auto">
              <a:xfrm>
                <a:off x="1872" y="3264"/>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311" name="Line 39"/>
              <p:cNvSpPr>
                <a:spLocks noChangeShapeType="1"/>
              </p:cNvSpPr>
              <p:nvPr/>
            </p:nvSpPr>
            <p:spPr bwMode="auto">
              <a:xfrm>
                <a:off x="1872" y="3360"/>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grpSp>
        <p:grpSp>
          <p:nvGrpSpPr>
            <p:cNvPr id="6" name="Group 40"/>
            <p:cNvGrpSpPr>
              <a:grpSpLocks/>
            </p:cNvGrpSpPr>
            <p:nvPr/>
          </p:nvGrpSpPr>
          <p:grpSpPr bwMode="auto">
            <a:xfrm>
              <a:off x="1728" y="1200"/>
              <a:ext cx="572" cy="739"/>
              <a:chOff x="1776" y="2400"/>
              <a:chExt cx="816" cy="1056"/>
            </a:xfrm>
          </p:grpSpPr>
          <p:sp>
            <p:nvSpPr>
              <p:cNvPr id="54313" name="Rectangle 41"/>
              <p:cNvSpPr>
                <a:spLocks noChangeArrowheads="1"/>
              </p:cNvSpPr>
              <p:nvPr/>
            </p:nvSpPr>
            <p:spPr bwMode="auto">
              <a:xfrm>
                <a:off x="1776" y="2400"/>
                <a:ext cx="816" cy="1056"/>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a:p>
            </p:txBody>
          </p:sp>
          <p:sp>
            <p:nvSpPr>
              <p:cNvPr id="54314" name="Line 42"/>
              <p:cNvSpPr>
                <a:spLocks noChangeShapeType="1"/>
              </p:cNvSpPr>
              <p:nvPr/>
            </p:nvSpPr>
            <p:spPr bwMode="auto">
              <a:xfrm>
                <a:off x="1872" y="2496"/>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315" name="Line 43"/>
              <p:cNvSpPr>
                <a:spLocks noChangeShapeType="1"/>
              </p:cNvSpPr>
              <p:nvPr/>
            </p:nvSpPr>
            <p:spPr bwMode="auto">
              <a:xfrm>
                <a:off x="1872" y="2592"/>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316" name="Line 44"/>
              <p:cNvSpPr>
                <a:spLocks noChangeShapeType="1"/>
              </p:cNvSpPr>
              <p:nvPr/>
            </p:nvSpPr>
            <p:spPr bwMode="auto">
              <a:xfrm>
                <a:off x="1872" y="2688"/>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317" name="Line 45"/>
              <p:cNvSpPr>
                <a:spLocks noChangeShapeType="1"/>
              </p:cNvSpPr>
              <p:nvPr/>
            </p:nvSpPr>
            <p:spPr bwMode="auto">
              <a:xfrm>
                <a:off x="1872" y="2784"/>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318" name="Line 46"/>
              <p:cNvSpPr>
                <a:spLocks noChangeShapeType="1"/>
              </p:cNvSpPr>
              <p:nvPr/>
            </p:nvSpPr>
            <p:spPr bwMode="auto">
              <a:xfrm>
                <a:off x="1872" y="2880"/>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319" name="Line 47"/>
              <p:cNvSpPr>
                <a:spLocks noChangeShapeType="1"/>
              </p:cNvSpPr>
              <p:nvPr/>
            </p:nvSpPr>
            <p:spPr bwMode="auto">
              <a:xfrm>
                <a:off x="1872" y="2976"/>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320" name="Line 48"/>
              <p:cNvSpPr>
                <a:spLocks noChangeShapeType="1"/>
              </p:cNvSpPr>
              <p:nvPr/>
            </p:nvSpPr>
            <p:spPr bwMode="auto">
              <a:xfrm>
                <a:off x="1872" y="3072"/>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321" name="Line 49"/>
              <p:cNvSpPr>
                <a:spLocks noChangeShapeType="1"/>
              </p:cNvSpPr>
              <p:nvPr/>
            </p:nvSpPr>
            <p:spPr bwMode="auto">
              <a:xfrm>
                <a:off x="1872" y="3168"/>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322" name="Line 50"/>
              <p:cNvSpPr>
                <a:spLocks noChangeShapeType="1"/>
              </p:cNvSpPr>
              <p:nvPr/>
            </p:nvSpPr>
            <p:spPr bwMode="auto">
              <a:xfrm>
                <a:off x="1872" y="3264"/>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323" name="Line 51"/>
              <p:cNvSpPr>
                <a:spLocks noChangeShapeType="1"/>
              </p:cNvSpPr>
              <p:nvPr/>
            </p:nvSpPr>
            <p:spPr bwMode="auto">
              <a:xfrm>
                <a:off x="1872" y="3360"/>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grpSp>
      </p:grpSp>
      <p:grpSp>
        <p:nvGrpSpPr>
          <p:cNvPr id="7" name="Group 52"/>
          <p:cNvGrpSpPr>
            <a:grpSpLocks/>
          </p:cNvGrpSpPr>
          <p:nvPr/>
        </p:nvGrpSpPr>
        <p:grpSpPr bwMode="auto">
          <a:xfrm>
            <a:off x="1198563" y="5029200"/>
            <a:ext cx="1328737" cy="1079500"/>
            <a:chOff x="864" y="2592"/>
            <a:chExt cx="1429" cy="1136"/>
          </a:xfrm>
        </p:grpSpPr>
        <p:grpSp>
          <p:nvGrpSpPr>
            <p:cNvPr id="8" name="Group 53"/>
            <p:cNvGrpSpPr>
              <a:grpSpLocks/>
            </p:cNvGrpSpPr>
            <p:nvPr/>
          </p:nvGrpSpPr>
          <p:grpSpPr bwMode="auto">
            <a:xfrm rot="-982362">
              <a:off x="864" y="2592"/>
              <a:ext cx="517" cy="668"/>
              <a:chOff x="1776" y="2400"/>
              <a:chExt cx="816" cy="1056"/>
            </a:xfrm>
          </p:grpSpPr>
          <p:sp>
            <p:nvSpPr>
              <p:cNvPr id="54326" name="Rectangle 54"/>
              <p:cNvSpPr>
                <a:spLocks noChangeArrowheads="1"/>
              </p:cNvSpPr>
              <p:nvPr/>
            </p:nvSpPr>
            <p:spPr bwMode="auto">
              <a:xfrm>
                <a:off x="1776" y="2400"/>
                <a:ext cx="816" cy="1056"/>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a:p>
            </p:txBody>
          </p:sp>
          <p:sp>
            <p:nvSpPr>
              <p:cNvPr id="54327" name="Line 55"/>
              <p:cNvSpPr>
                <a:spLocks noChangeShapeType="1"/>
              </p:cNvSpPr>
              <p:nvPr/>
            </p:nvSpPr>
            <p:spPr bwMode="auto">
              <a:xfrm>
                <a:off x="1872" y="2496"/>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328" name="Line 56"/>
              <p:cNvSpPr>
                <a:spLocks noChangeShapeType="1"/>
              </p:cNvSpPr>
              <p:nvPr/>
            </p:nvSpPr>
            <p:spPr bwMode="auto">
              <a:xfrm>
                <a:off x="1872" y="2592"/>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329" name="Line 57"/>
              <p:cNvSpPr>
                <a:spLocks noChangeShapeType="1"/>
              </p:cNvSpPr>
              <p:nvPr/>
            </p:nvSpPr>
            <p:spPr bwMode="auto">
              <a:xfrm>
                <a:off x="1872" y="2688"/>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330" name="Line 58"/>
              <p:cNvSpPr>
                <a:spLocks noChangeShapeType="1"/>
              </p:cNvSpPr>
              <p:nvPr/>
            </p:nvSpPr>
            <p:spPr bwMode="auto">
              <a:xfrm>
                <a:off x="1872" y="2784"/>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331" name="Line 59"/>
              <p:cNvSpPr>
                <a:spLocks noChangeShapeType="1"/>
              </p:cNvSpPr>
              <p:nvPr/>
            </p:nvSpPr>
            <p:spPr bwMode="auto">
              <a:xfrm>
                <a:off x="1872" y="2880"/>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332" name="Line 60"/>
              <p:cNvSpPr>
                <a:spLocks noChangeShapeType="1"/>
              </p:cNvSpPr>
              <p:nvPr/>
            </p:nvSpPr>
            <p:spPr bwMode="auto">
              <a:xfrm>
                <a:off x="1872" y="2976"/>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333" name="Line 61"/>
              <p:cNvSpPr>
                <a:spLocks noChangeShapeType="1"/>
              </p:cNvSpPr>
              <p:nvPr/>
            </p:nvSpPr>
            <p:spPr bwMode="auto">
              <a:xfrm>
                <a:off x="1872" y="3072"/>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334" name="Line 62"/>
              <p:cNvSpPr>
                <a:spLocks noChangeShapeType="1"/>
              </p:cNvSpPr>
              <p:nvPr/>
            </p:nvSpPr>
            <p:spPr bwMode="auto">
              <a:xfrm>
                <a:off x="1872" y="3168"/>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335" name="Line 63"/>
              <p:cNvSpPr>
                <a:spLocks noChangeShapeType="1"/>
              </p:cNvSpPr>
              <p:nvPr/>
            </p:nvSpPr>
            <p:spPr bwMode="auto">
              <a:xfrm>
                <a:off x="1872" y="3264"/>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336" name="Line 64"/>
              <p:cNvSpPr>
                <a:spLocks noChangeShapeType="1"/>
              </p:cNvSpPr>
              <p:nvPr/>
            </p:nvSpPr>
            <p:spPr bwMode="auto">
              <a:xfrm>
                <a:off x="1872" y="3360"/>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grpSp>
        <p:grpSp>
          <p:nvGrpSpPr>
            <p:cNvPr id="9" name="Group 65"/>
            <p:cNvGrpSpPr>
              <a:grpSpLocks/>
            </p:cNvGrpSpPr>
            <p:nvPr/>
          </p:nvGrpSpPr>
          <p:grpSpPr bwMode="auto">
            <a:xfrm rot="894998">
              <a:off x="903" y="2904"/>
              <a:ext cx="517" cy="669"/>
              <a:chOff x="1776" y="2400"/>
              <a:chExt cx="816" cy="1056"/>
            </a:xfrm>
          </p:grpSpPr>
          <p:sp>
            <p:nvSpPr>
              <p:cNvPr id="54338" name="Rectangle 66"/>
              <p:cNvSpPr>
                <a:spLocks noChangeArrowheads="1"/>
              </p:cNvSpPr>
              <p:nvPr/>
            </p:nvSpPr>
            <p:spPr bwMode="auto">
              <a:xfrm>
                <a:off x="1776" y="2400"/>
                <a:ext cx="816" cy="1056"/>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a:p>
            </p:txBody>
          </p:sp>
          <p:sp>
            <p:nvSpPr>
              <p:cNvPr id="54339" name="Line 67"/>
              <p:cNvSpPr>
                <a:spLocks noChangeShapeType="1"/>
              </p:cNvSpPr>
              <p:nvPr/>
            </p:nvSpPr>
            <p:spPr bwMode="auto">
              <a:xfrm>
                <a:off x="1872" y="2496"/>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340" name="Line 68"/>
              <p:cNvSpPr>
                <a:spLocks noChangeShapeType="1"/>
              </p:cNvSpPr>
              <p:nvPr/>
            </p:nvSpPr>
            <p:spPr bwMode="auto">
              <a:xfrm>
                <a:off x="1872" y="2592"/>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341" name="Line 69"/>
              <p:cNvSpPr>
                <a:spLocks noChangeShapeType="1"/>
              </p:cNvSpPr>
              <p:nvPr/>
            </p:nvSpPr>
            <p:spPr bwMode="auto">
              <a:xfrm>
                <a:off x="1872" y="2688"/>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342" name="Line 70"/>
              <p:cNvSpPr>
                <a:spLocks noChangeShapeType="1"/>
              </p:cNvSpPr>
              <p:nvPr/>
            </p:nvSpPr>
            <p:spPr bwMode="auto">
              <a:xfrm>
                <a:off x="1872" y="2784"/>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343" name="Line 71"/>
              <p:cNvSpPr>
                <a:spLocks noChangeShapeType="1"/>
              </p:cNvSpPr>
              <p:nvPr/>
            </p:nvSpPr>
            <p:spPr bwMode="auto">
              <a:xfrm>
                <a:off x="1872" y="2880"/>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344" name="Line 72"/>
              <p:cNvSpPr>
                <a:spLocks noChangeShapeType="1"/>
              </p:cNvSpPr>
              <p:nvPr/>
            </p:nvSpPr>
            <p:spPr bwMode="auto">
              <a:xfrm>
                <a:off x="1872" y="2976"/>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345" name="Line 73"/>
              <p:cNvSpPr>
                <a:spLocks noChangeShapeType="1"/>
              </p:cNvSpPr>
              <p:nvPr/>
            </p:nvSpPr>
            <p:spPr bwMode="auto">
              <a:xfrm>
                <a:off x="1872" y="3072"/>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346" name="Line 74"/>
              <p:cNvSpPr>
                <a:spLocks noChangeShapeType="1"/>
              </p:cNvSpPr>
              <p:nvPr/>
            </p:nvSpPr>
            <p:spPr bwMode="auto">
              <a:xfrm>
                <a:off x="1872" y="3168"/>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347" name="Line 75"/>
              <p:cNvSpPr>
                <a:spLocks noChangeShapeType="1"/>
              </p:cNvSpPr>
              <p:nvPr/>
            </p:nvSpPr>
            <p:spPr bwMode="auto">
              <a:xfrm>
                <a:off x="1872" y="3264"/>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348" name="Line 76"/>
              <p:cNvSpPr>
                <a:spLocks noChangeShapeType="1"/>
              </p:cNvSpPr>
              <p:nvPr/>
            </p:nvSpPr>
            <p:spPr bwMode="auto">
              <a:xfrm>
                <a:off x="1872" y="3360"/>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grpSp>
        <p:grpSp>
          <p:nvGrpSpPr>
            <p:cNvPr id="10" name="Group 77"/>
            <p:cNvGrpSpPr>
              <a:grpSpLocks/>
            </p:cNvGrpSpPr>
            <p:nvPr/>
          </p:nvGrpSpPr>
          <p:grpSpPr bwMode="auto">
            <a:xfrm rot="-1151449">
              <a:off x="1283" y="3060"/>
              <a:ext cx="517" cy="668"/>
              <a:chOff x="1776" y="2400"/>
              <a:chExt cx="816" cy="1056"/>
            </a:xfrm>
          </p:grpSpPr>
          <p:sp>
            <p:nvSpPr>
              <p:cNvPr id="54350" name="Rectangle 78"/>
              <p:cNvSpPr>
                <a:spLocks noChangeArrowheads="1"/>
              </p:cNvSpPr>
              <p:nvPr/>
            </p:nvSpPr>
            <p:spPr bwMode="auto">
              <a:xfrm>
                <a:off x="1776" y="2400"/>
                <a:ext cx="816" cy="1056"/>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a:p>
            </p:txBody>
          </p:sp>
          <p:sp>
            <p:nvSpPr>
              <p:cNvPr id="54351" name="Line 79"/>
              <p:cNvSpPr>
                <a:spLocks noChangeShapeType="1"/>
              </p:cNvSpPr>
              <p:nvPr/>
            </p:nvSpPr>
            <p:spPr bwMode="auto">
              <a:xfrm>
                <a:off x="1872" y="2496"/>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352" name="Line 80"/>
              <p:cNvSpPr>
                <a:spLocks noChangeShapeType="1"/>
              </p:cNvSpPr>
              <p:nvPr/>
            </p:nvSpPr>
            <p:spPr bwMode="auto">
              <a:xfrm>
                <a:off x="1872" y="2592"/>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353" name="Line 81"/>
              <p:cNvSpPr>
                <a:spLocks noChangeShapeType="1"/>
              </p:cNvSpPr>
              <p:nvPr/>
            </p:nvSpPr>
            <p:spPr bwMode="auto">
              <a:xfrm>
                <a:off x="1872" y="2688"/>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354" name="Line 82"/>
              <p:cNvSpPr>
                <a:spLocks noChangeShapeType="1"/>
              </p:cNvSpPr>
              <p:nvPr/>
            </p:nvSpPr>
            <p:spPr bwMode="auto">
              <a:xfrm>
                <a:off x="1872" y="2784"/>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355" name="Line 83"/>
              <p:cNvSpPr>
                <a:spLocks noChangeShapeType="1"/>
              </p:cNvSpPr>
              <p:nvPr/>
            </p:nvSpPr>
            <p:spPr bwMode="auto">
              <a:xfrm>
                <a:off x="1872" y="2880"/>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356" name="Line 84"/>
              <p:cNvSpPr>
                <a:spLocks noChangeShapeType="1"/>
              </p:cNvSpPr>
              <p:nvPr/>
            </p:nvSpPr>
            <p:spPr bwMode="auto">
              <a:xfrm>
                <a:off x="1872" y="2976"/>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357" name="Line 85"/>
              <p:cNvSpPr>
                <a:spLocks noChangeShapeType="1"/>
              </p:cNvSpPr>
              <p:nvPr/>
            </p:nvSpPr>
            <p:spPr bwMode="auto">
              <a:xfrm>
                <a:off x="1872" y="3072"/>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358" name="Line 86"/>
              <p:cNvSpPr>
                <a:spLocks noChangeShapeType="1"/>
              </p:cNvSpPr>
              <p:nvPr/>
            </p:nvSpPr>
            <p:spPr bwMode="auto">
              <a:xfrm>
                <a:off x="1872" y="3168"/>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359" name="Line 87"/>
              <p:cNvSpPr>
                <a:spLocks noChangeShapeType="1"/>
              </p:cNvSpPr>
              <p:nvPr/>
            </p:nvSpPr>
            <p:spPr bwMode="auto">
              <a:xfrm>
                <a:off x="1872" y="3264"/>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360" name="Line 88"/>
              <p:cNvSpPr>
                <a:spLocks noChangeShapeType="1"/>
              </p:cNvSpPr>
              <p:nvPr/>
            </p:nvSpPr>
            <p:spPr bwMode="auto">
              <a:xfrm>
                <a:off x="1872" y="3360"/>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grpSp>
        <p:grpSp>
          <p:nvGrpSpPr>
            <p:cNvPr id="11" name="Group 89"/>
            <p:cNvGrpSpPr>
              <a:grpSpLocks/>
            </p:cNvGrpSpPr>
            <p:nvPr/>
          </p:nvGrpSpPr>
          <p:grpSpPr bwMode="auto">
            <a:xfrm rot="1033970">
              <a:off x="1595" y="2709"/>
              <a:ext cx="517" cy="668"/>
              <a:chOff x="1776" y="2400"/>
              <a:chExt cx="816" cy="1056"/>
            </a:xfrm>
          </p:grpSpPr>
          <p:sp>
            <p:nvSpPr>
              <p:cNvPr id="54362" name="Rectangle 90"/>
              <p:cNvSpPr>
                <a:spLocks noChangeArrowheads="1"/>
              </p:cNvSpPr>
              <p:nvPr/>
            </p:nvSpPr>
            <p:spPr bwMode="auto">
              <a:xfrm>
                <a:off x="1776" y="2400"/>
                <a:ext cx="816" cy="1056"/>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a:p>
            </p:txBody>
          </p:sp>
          <p:sp>
            <p:nvSpPr>
              <p:cNvPr id="54363" name="Line 91"/>
              <p:cNvSpPr>
                <a:spLocks noChangeShapeType="1"/>
              </p:cNvSpPr>
              <p:nvPr/>
            </p:nvSpPr>
            <p:spPr bwMode="auto">
              <a:xfrm>
                <a:off x="1872" y="2496"/>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364" name="Line 92"/>
              <p:cNvSpPr>
                <a:spLocks noChangeShapeType="1"/>
              </p:cNvSpPr>
              <p:nvPr/>
            </p:nvSpPr>
            <p:spPr bwMode="auto">
              <a:xfrm>
                <a:off x="1872" y="2592"/>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365" name="Line 93"/>
              <p:cNvSpPr>
                <a:spLocks noChangeShapeType="1"/>
              </p:cNvSpPr>
              <p:nvPr/>
            </p:nvSpPr>
            <p:spPr bwMode="auto">
              <a:xfrm>
                <a:off x="1872" y="2688"/>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366" name="Line 94"/>
              <p:cNvSpPr>
                <a:spLocks noChangeShapeType="1"/>
              </p:cNvSpPr>
              <p:nvPr/>
            </p:nvSpPr>
            <p:spPr bwMode="auto">
              <a:xfrm>
                <a:off x="1872" y="2784"/>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367" name="Line 95"/>
              <p:cNvSpPr>
                <a:spLocks noChangeShapeType="1"/>
              </p:cNvSpPr>
              <p:nvPr/>
            </p:nvSpPr>
            <p:spPr bwMode="auto">
              <a:xfrm>
                <a:off x="1872" y="2880"/>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368" name="Line 96"/>
              <p:cNvSpPr>
                <a:spLocks noChangeShapeType="1"/>
              </p:cNvSpPr>
              <p:nvPr/>
            </p:nvSpPr>
            <p:spPr bwMode="auto">
              <a:xfrm>
                <a:off x="1872" y="2976"/>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369" name="Line 97"/>
              <p:cNvSpPr>
                <a:spLocks noChangeShapeType="1"/>
              </p:cNvSpPr>
              <p:nvPr/>
            </p:nvSpPr>
            <p:spPr bwMode="auto">
              <a:xfrm>
                <a:off x="1872" y="3072"/>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370" name="Line 98"/>
              <p:cNvSpPr>
                <a:spLocks noChangeShapeType="1"/>
              </p:cNvSpPr>
              <p:nvPr/>
            </p:nvSpPr>
            <p:spPr bwMode="auto">
              <a:xfrm>
                <a:off x="1872" y="3168"/>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371" name="Line 99"/>
              <p:cNvSpPr>
                <a:spLocks noChangeShapeType="1"/>
              </p:cNvSpPr>
              <p:nvPr/>
            </p:nvSpPr>
            <p:spPr bwMode="auto">
              <a:xfrm>
                <a:off x="1872" y="3264"/>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372" name="Line 100"/>
              <p:cNvSpPr>
                <a:spLocks noChangeShapeType="1"/>
              </p:cNvSpPr>
              <p:nvPr/>
            </p:nvSpPr>
            <p:spPr bwMode="auto">
              <a:xfrm>
                <a:off x="1872" y="3360"/>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grpSp>
        <p:grpSp>
          <p:nvGrpSpPr>
            <p:cNvPr id="12" name="Group 101"/>
            <p:cNvGrpSpPr>
              <a:grpSpLocks/>
            </p:cNvGrpSpPr>
            <p:nvPr/>
          </p:nvGrpSpPr>
          <p:grpSpPr bwMode="auto">
            <a:xfrm rot="-668041">
              <a:off x="1776" y="2976"/>
              <a:ext cx="517" cy="668"/>
              <a:chOff x="1776" y="2400"/>
              <a:chExt cx="816" cy="1056"/>
            </a:xfrm>
          </p:grpSpPr>
          <p:sp>
            <p:nvSpPr>
              <p:cNvPr id="54374" name="Rectangle 102"/>
              <p:cNvSpPr>
                <a:spLocks noChangeArrowheads="1"/>
              </p:cNvSpPr>
              <p:nvPr/>
            </p:nvSpPr>
            <p:spPr bwMode="auto">
              <a:xfrm>
                <a:off x="1776" y="2400"/>
                <a:ext cx="816" cy="1056"/>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a:p>
            </p:txBody>
          </p:sp>
          <p:sp>
            <p:nvSpPr>
              <p:cNvPr id="54375" name="Line 103"/>
              <p:cNvSpPr>
                <a:spLocks noChangeShapeType="1"/>
              </p:cNvSpPr>
              <p:nvPr/>
            </p:nvSpPr>
            <p:spPr bwMode="auto">
              <a:xfrm>
                <a:off x="1872" y="2496"/>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376" name="Line 104"/>
              <p:cNvSpPr>
                <a:spLocks noChangeShapeType="1"/>
              </p:cNvSpPr>
              <p:nvPr/>
            </p:nvSpPr>
            <p:spPr bwMode="auto">
              <a:xfrm>
                <a:off x="1872" y="2592"/>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377" name="Line 105"/>
              <p:cNvSpPr>
                <a:spLocks noChangeShapeType="1"/>
              </p:cNvSpPr>
              <p:nvPr/>
            </p:nvSpPr>
            <p:spPr bwMode="auto">
              <a:xfrm>
                <a:off x="1872" y="2688"/>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378" name="Line 106"/>
              <p:cNvSpPr>
                <a:spLocks noChangeShapeType="1"/>
              </p:cNvSpPr>
              <p:nvPr/>
            </p:nvSpPr>
            <p:spPr bwMode="auto">
              <a:xfrm>
                <a:off x="1872" y="2784"/>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379" name="Line 107"/>
              <p:cNvSpPr>
                <a:spLocks noChangeShapeType="1"/>
              </p:cNvSpPr>
              <p:nvPr/>
            </p:nvSpPr>
            <p:spPr bwMode="auto">
              <a:xfrm>
                <a:off x="1872" y="2880"/>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380" name="Line 108"/>
              <p:cNvSpPr>
                <a:spLocks noChangeShapeType="1"/>
              </p:cNvSpPr>
              <p:nvPr/>
            </p:nvSpPr>
            <p:spPr bwMode="auto">
              <a:xfrm>
                <a:off x="1872" y="2976"/>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381" name="Line 109"/>
              <p:cNvSpPr>
                <a:spLocks noChangeShapeType="1"/>
              </p:cNvSpPr>
              <p:nvPr/>
            </p:nvSpPr>
            <p:spPr bwMode="auto">
              <a:xfrm>
                <a:off x="1872" y="3072"/>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382" name="Line 110"/>
              <p:cNvSpPr>
                <a:spLocks noChangeShapeType="1"/>
              </p:cNvSpPr>
              <p:nvPr/>
            </p:nvSpPr>
            <p:spPr bwMode="auto">
              <a:xfrm>
                <a:off x="1872" y="3168"/>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383" name="Line 111"/>
              <p:cNvSpPr>
                <a:spLocks noChangeShapeType="1"/>
              </p:cNvSpPr>
              <p:nvPr/>
            </p:nvSpPr>
            <p:spPr bwMode="auto">
              <a:xfrm>
                <a:off x="1872" y="3264"/>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4384" name="Line 112"/>
              <p:cNvSpPr>
                <a:spLocks noChangeShapeType="1"/>
              </p:cNvSpPr>
              <p:nvPr/>
            </p:nvSpPr>
            <p:spPr bwMode="auto">
              <a:xfrm>
                <a:off x="1872" y="3360"/>
                <a:ext cx="624"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grpSp>
      </p:grpSp>
      <p:grpSp>
        <p:nvGrpSpPr>
          <p:cNvPr id="13" name="Group 113"/>
          <p:cNvGrpSpPr>
            <a:grpSpLocks/>
          </p:cNvGrpSpPr>
          <p:nvPr/>
        </p:nvGrpSpPr>
        <p:grpSpPr bwMode="auto">
          <a:xfrm>
            <a:off x="1752600" y="2895600"/>
            <a:ext cx="1331913" cy="1328738"/>
            <a:chOff x="1104" y="1680"/>
            <a:chExt cx="908" cy="837"/>
          </a:xfrm>
        </p:grpSpPr>
        <p:sp>
          <p:nvSpPr>
            <p:cNvPr id="54386" name="Rectangle 114"/>
            <p:cNvSpPr>
              <a:spLocks noChangeArrowheads="1"/>
            </p:cNvSpPr>
            <p:nvPr/>
          </p:nvSpPr>
          <p:spPr bwMode="auto">
            <a:xfrm>
              <a:off x="1125" y="1920"/>
              <a:ext cx="268" cy="168"/>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a:p>
          </p:txBody>
        </p:sp>
        <p:sp>
          <p:nvSpPr>
            <p:cNvPr id="54387" name="Rectangle 115"/>
            <p:cNvSpPr>
              <a:spLocks noChangeArrowheads="1"/>
            </p:cNvSpPr>
            <p:nvPr/>
          </p:nvSpPr>
          <p:spPr bwMode="auto">
            <a:xfrm>
              <a:off x="1578" y="1680"/>
              <a:ext cx="412" cy="354"/>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a:p>
          </p:txBody>
        </p:sp>
        <p:sp>
          <p:nvSpPr>
            <p:cNvPr id="54388" name="Oval 116"/>
            <p:cNvSpPr>
              <a:spLocks noChangeArrowheads="1"/>
            </p:cNvSpPr>
            <p:nvPr/>
          </p:nvSpPr>
          <p:spPr bwMode="auto">
            <a:xfrm>
              <a:off x="1579" y="2408"/>
              <a:ext cx="433" cy="109"/>
            </a:xfrm>
            <a:prstGeom prst="ellipse">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sp>
          <p:nvSpPr>
            <p:cNvPr id="54389" name="AutoShape 117"/>
            <p:cNvSpPr>
              <a:spLocks noChangeArrowheads="1"/>
            </p:cNvSpPr>
            <p:nvPr/>
          </p:nvSpPr>
          <p:spPr bwMode="auto">
            <a:xfrm>
              <a:off x="1104" y="2278"/>
              <a:ext cx="350" cy="82"/>
            </a:xfrm>
            <a:prstGeom prst="roundRect">
              <a:avLst>
                <a:gd name="adj" fmla="val 16667"/>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sp>
          <p:nvSpPr>
            <p:cNvPr id="54390" name="Line 118"/>
            <p:cNvSpPr>
              <a:spLocks noChangeShapeType="1"/>
            </p:cNvSpPr>
            <p:nvPr/>
          </p:nvSpPr>
          <p:spPr bwMode="auto">
            <a:xfrm>
              <a:off x="1248" y="2088"/>
              <a:ext cx="21" cy="19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54391" name="Line 119"/>
            <p:cNvSpPr>
              <a:spLocks noChangeShapeType="1"/>
            </p:cNvSpPr>
            <p:nvPr/>
          </p:nvSpPr>
          <p:spPr bwMode="auto">
            <a:xfrm>
              <a:off x="1393" y="2006"/>
              <a:ext cx="309" cy="218"/>
            </a:xfrm>
            <a:prstGeom prst="line">
              <a:avLst/>
            </a:prstGeom>
            <a:noFill/>
            <a:ln w="9525">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54392" name="Line 120"/>
            <p:cNvSpPr>
              <a:spLocks noChangeShapeType="1"/>
            </p:cNvSpPr>
            <p:nvPr/>
          </p:nvSpPr>
          <p:spPr bwMode="auto">
            <a:xfrm flipV="1">
              <a:off x="1784" y="2034"/>
              <a:ext cx="0" cy="374"/>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grpSp>
      <p:grpSp>
        <p:nvGrpSpPr>
          <p:cNvPr id="14" name="Group 121"/>
          <p:cNvGrpSpPr>
            <a:grpSpLocks/>
          </p:cNvGrpSpPr>
          <p:nvPr/>
        </p:nvGrpSpPr>
        <p:grpSpPr bwMode="auto">
          <a:xfrm>
            <a:off x="6043613" y="2971800"/>
            <a:ext cx="1328737" cy="1439863"/>
            <a:chOff x="4224" y="1536"/>
            <a:chExt cx="1248" cy="1056"/>
          </a:xfrm>
        </p:grpSpPr>
        <p:sp>
          <p:nvSpPr>
            <p:cNvPr id="54394" name="Rectangle 122"/>
            <p:cNvSpPr>
              <a:spLocks noChangeArrowheads="1"/>
            </p:cNvSpPr>
            <p:nvPr/>
          </p:nvSpPr>
          <p:spPr bwMode="auto">
            <a:xfrm>
              <a:off x="4608" y="1536"/>
              <a:ext cx="480" cy="240"/>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a:p>
          </p:txBody>
        </p:sp>
        <p:sp>
          <p:nvSpPr>
            <p:cNvPr id="54395" name="Rectangle 123"/>
            <p:cNvSpPr>
              <a:spLocks noChangeArrowheads="1"/>
            </p:cNvSpPr>
            <p:nvPr/>
          </p:nvSpPr>
          <p:spPr bwMode="auto">
            <a:xfrm>
              <a:off x="4224" y="1968"/>
              <a:ext cx="480" cy="240"/>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a:p>
          </p:txBody>
        </p:sp>
        <p:sp>
          <p:nvSpPr>
            <p:cNvPr id="54396" name="Rectangle 124"/>
            <p:cNvSpPr>
              <a:spLocks noChangeArrowheads="1"/>
            </p:cNvSpPr>
            <p:nvPr/>
          </p:nvSpPr>
          <p:spPr bwMode="auto">
            <a:xfrm>
              <a:off x="4992" y="1968"/>
              <a:ext cx="480" cy="240"/>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a:p>
          </p:txBody>
        </p:sp>
        <p:sp>
          <p:nvSpPr>
            <p:cNvPr id="54397" name="Rectangle 125"/>
            <p:cNvSpPr>
              <a:spLocks noChangeArrowheads="1"/>
            </p:cNvSpPr>
            <p:nvPr/>
          </p:nvSpPr>
          <p:spPr bwMode="auto">
            <a:xfrm>
              <a:off x="4608" y="2352"/>
              <a:ext cx="480" cy="240"/>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a:p>
          </p:txBody>
        </p:sp>
        <p:sp>
          <p:nvSpPr>
            <p:cNvPr id="54398" name="Line 126"/>
            <p:cNvSpPr>
              <a:spLocks noChangeShapeType="1"/>
            </p:cNvSpPr>
            <p:nvPr/>
          </p:nvSpPr>
          <p:spPr bwMode="auto">
            <a:xfrm flipV="1">
              <a:off x="4464" y="1776"/>
              <a:ext cx="336" cy="192"/>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54399" name="Line 127"/>
            <p:cNvSpPr>
              <a:spLocks noChangeShapeType="1"/>
            </p:cNvSpPr>
            <p:nvPr/>
          </p:nvSpPr>
          <p:spPr bwMode="auto">
            <a:xfrm flipH="1" flipV="1">
              <a:off x="4944" y="1776"/>
              <a:ext cx="336" cy="192"/>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54400" name="Line 128"/>
            <p:cNvSpPr>
              <a:spLocks noChangeShapeType="1"/>
            </p:cNvSpPr>
            <p:nvPr/>
          </p:nvSpPr>
          <p:spPr bwMode="auto">
            <a:xfrm flipV="1">
              <a:off x="4848" y="2208"/>
              <a:ext cx="432" cy="144"/>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grpSp>
      <p:grpSp>
        <p:nvGrpSpPr>
          <p:cNvPr id="15" name="Group 129"/>
          <p:cNvGrpSpPr>
            <a:grpSpLocks/>
          </p:cNvGrpSpPr>
          <p:nvPr/>
        </p:nvGrpSpPr>
        <p:grpSpPr bwMode="auto">
          <a:xfrm>
            <a:off x="5270500" y="1676400"/>
            <a:ext cx="1319213" cy="919163"/>
            <a:chOff x="867" y="1011"/>
            <a:chExt cx="901" cy="579"/>
          </a:xfrm>
        </p:grpSpPr>
        <p:sp>
          <p:nvSpPr>
            <p:cNvPr id="54402" name="Freeform 130"/>
            <p:cNvSpPr>
              <a:spLocks/>
            </p:cNvSpPr>
            <p:nvPr/>
          </p:nvSpPr>
          <p:spPr bwMode="auto">
            <a:xfrm>
              <a:off x="882" y="1031"/>
              <a:ext cx="769" cy="536"/>
            </a:xfrm>
            <a:custGeom>
              <a:avLst/>
              <a:gdLst/>
              <a:ahLst/>
              <a:cxnLst>
                <a:cxn ang="0">
                  <a:pos x="746" y="194"/>
                </a:cxn>
                <a:cxn ang="0">
                  <a:pos x="769" y="135"/>
                </a:cxn>
                <a:cxn ang="0">
                  <a:pos x="759" y="97"/>
                </a:cxn>
                <a:cxn ang="0">
                  <a:pos x="741" y="43"/>
                </a:cxn>
                <a:cxn ang="0">
                  <a:pos x="713" y="18"/>
                </a:cxn>
                <a:cxn ang="0">
                  <a:pos x="690" y="10"/>
                </a:cxn>
                <a:cxn ang="0">
                  <a:pos x="662" y="10"/>
                </a:cxn>
                <a:cxn ang="0">
                  <a:pos x="593" y="5"/>
                </a:cxn>
                <a:cxn ang="0">
                  <a:pos x="567" y="31"/>
                </a:cxn>
                <a:cxn ang="0">
                  <a:pos x="524" y="69"/>
                </a:cxn>
                <a:cxn ang="0">
                  <a:pos x="508" y="128"/>
                </a:cxn>
                <a:cxn ang="0">
                  <a:pos x="534" y="184"/>
                </a:cxn>
                <a:cxn ang="0">
                  <a:pos x="496" y="130"/>
                </a:cxn>
                <a:cxn ang="0">
                  <a:pos x="475" y="105"/>
                </a:cxn>
                <a:cxn ang="0">
                  <a:pos x="444" y="82"/>
                </a:cxn>
                <a:cxn ang="0">
                  <a:pos x="401" y="79"/>
                </a:cxn>
                <a:cxn ang="0">
                  <a:pos x="347" y="97"/>
                </a:cxn>
                <a:cxn ang="0">
                  <a:pos x="317" y="117"/>
                </a:cxn>
                <a:cxn ang="0">
                  <a:pos x="304" y="174"/>
                </a:cxn>
                <a:cxn ang="0">
                  <a:pos x="337" y="235"/>
                </a:cxn>
                <a:cxn ang="0">
                  <a:pos x="312" y="232"/>
                </a:cxn>
                <a:cxn ang="0">
                  <a:pos x="294" y="227"/>
                </a:cxn>
                <a:cxn ang="0">
                  <a:pos x="273" y="209"/>
                </a:cxn>
                <a:cxn ang="0">
                  <a:pos x="232" y="207"/>
                </a:cxn>
                <a:cxn ang="0">
                  <a:pos x="207" y="212"/>
                </a:cxn>
                <a:cxn ang="0">
                  <a:pos x="181" y="227"/>
                </a:cxn>
                <a:cxn ang="0">
                  <a:pos x="158" y="258"/>
                </a:cxn>
                <a:cxn ang="0">
                  <a:pos x="151" y="273"/>
                </a:cxn>
                <a:cxn ang="0">
                  <a:pos x="158" y="322"/>
                </a:cxn>
                <a:cxn ang="0">
                  <a:pos x="143" y="329"/>
                </a:cxn>
                <a:cxn ang="0">
                  <a:pos x="110" y="339"/>
                </a:cxn>
                <a:cxn ang="0">
                  <a:pos x="66" y="350"/>
                </a:cxn>
                <a:cxn ang="0">
                  <a:pos x="31" y="365"/>
                </a:cxn>
                <a:cxn ang="0">
                  <a:pos x="8" y="388"/>
                </a:cxn>
                <a:cxn ang="0">
                  <a:pos x="2" y="441"/>
                </a:cxn>
                <a:cxn ang="0">
                  <a:pos x="23" y="477"/>
                </a:cxn>
                <a:cxn ang="0">
                  <a:pos x="48" y="505"/>
                </a:cxn>
                <a:cxn ang="0">
                  <a:pos x="82" y="518"/>
                </a:cxn>
                <a:cxn ang="0">
                  <a:pos x="123" y="521"/>
                </a:cxn>
                <a:cxn ang="0">
                  <a:pos x="166" y="516"/>
                </a:cxn>
                <a:cxn ang="0">
                  <a:pos x="217" y="472"/>
                </a:cxn>
                <a:cxn ang="0">
                  <a:pos x="222" y="505"/>
                </a:cxn>
                <a:cxn ang="0">
                  <a:pos x="253" y="528"/>
                </a:cxn>
                <a:cxn ang="0">
                  <a:pos x="296" y="536"/>
                </a:cxn>
                <a:cxn ang="0">
                  <a:pos x="352" y="528"/>
                </a:cxn>
                <a:cxn ang="0">
                  <a:pos x="398" y="510"/>
                </a:cxn>
                <a:cxn ang="0">
                  <a:pos x="396" y="457"/>
                </a:cxn>
                <a:cxn ang="0">
                  <a:pos x="409" y="401"/>
                </a:cxn>
                <a:cxn ang="0">
                  <a:pos x="416" y="378"/>
                </a:cxn>
                <a:cxn ang="0">
                  <a:pos x="432" y="360"/>
                </a:cxn>
                <a:cxn ang="0">
                  <a:pos x="485" y="332"/>
                </a:cxn>
                <a:cxn ang="0">
                  <a:pos x="542" y="283"/>
                </a:cxn>
                <a:cxn ang="0">
                  <a:pos x="580" y="273"/>
                </a:cxn>
                <a:cxn ang="0">
                  <a:pos x="616" y="271"/>
                </a:cxn>
                <a:cxn ang="0">
                  <a:pos x="639" y="273"/>
                </a:cxn>
                <a:cxn ang="0">
                  <a:pos x="679" y="306"/>
                </a:cxn>
                <a:cxn ang="0">
                  <a:pos x="674" y="258"/>
                </a:cxn>
                <a:cxn ang="0">
                  <a:pos x="697" y="230"/>
                </a:cxn>
                <a:cxn ang="0">
                  <a:pos x="725" y="214"/>
                </a:cxn>
              </a:cxnLst>
              <a:rect l="0" t="0" r="r" b="b"/>
              <a:pathLst>
                <a:path w="769" h="536">
                  <a:moveTo>
                    <a:pt x="725" y="214"/>
                  </a:moveTo>
                  <a:lnTo>
                    <a:pt x="725" y="209"/>
                  </a:lnTo>
                  <a:lnTo>
                    <a:pt x="728" y="207"/>
                  </a:lnTo>
                  <a:lnTo>
                    <a:pt x="736" y="202"/>
                  </a:lnTo>
                  <a:lnTo>
                    <a:pt x="743" y="196"/>
                  </a:lnTo>
                  <a:lnTo>
                    <a:pt x="746" y="194"/>
                  </a:lnTo>
                  <a:lnTo>
                    <a:pt x="748" y="189"/>
                  </a:lnTo>
                  <a:lnTo>
                    <a:pt x="756" y="176"/>
                  </a:lnTo>
                  <a:lnTo>
                    <a:pt x="764" y="168"/>
                  </a:lnTo>
                  <a:lnTo>
                    <a:pt x="766" y="161"/>
                  </a:lnTo>
                  <a:lnTo>
                    <a:pt x="769" y="156"/>
                  </a:lnTo>
                  <a:lnTo>
                    <a:pt x="769" y="135"/>
                  </a:lnTo>
                  <a:lnTo>
                    <a:pt x="766" y="117"/>
                  </a:lnTo>
                  <a:lnTo>
                    <a:pt x="766" y="112"/>
                  </a:lnTo>
                  <a:lnTo>
                    <a:pt x="764" y="110"/>
                  </a:lnTo>
                  <a:lnTo>
                    <a:pt x="761" y="110"/>
                  </a:lnTo>
                  <a:lnTo>
                    <a:pt x="761" y="107"/>
                  </a:lnTo>
                  <a:lnTo>
                    <a:pt x="759" y="97"/>
                  </a:lnTo>
                  <a:lnTo>
                    <a:pt x="756" y="82"/>
                  </a:lnTo>
                  <a:lnTo>
                    <a:pt x="754" y="74"/>
                  </a:lnTo>
                  <a:lnTo>
                    <a:pt x="751" y="64"/>
                  </a:lnTo>
                  <a:lnTo>
                    <a:pt x="746" y="54"/>
                  </a:lnTo>
                  <a:lnTo>
                    <a:pt x="743" y="46"/>
                  </a:lnTo>
                  <a:lnTo>
                    <a:pt x="741" y="43"/>
                  </a:lnTo>
                  <a:lnTo>
                    <a:pt x="736" y="38"/>
                  </a:lnTo>
                  <a:lnTo>
                    <a:pt x="728" y="33"/>
                  </a:lnTo>
                  <a:lnTo>
                    <a:pt x="725" y="31"/>
                  </a:lnTo>
                  <a:lnTo>
                    <a:pt x="720" y="25"/>
                  </a:lnTo>
                  <a:lnTo>
                    <a:pt x="718" y="20"/>
                  </a:lnTo>
                  <a:lnTo>
                    <a:pt x="713" y="18"/>
                  </a:lnTo>
                  <a:lnTo>
                    <a:pt x="710" y="18"/>
                  </a:lnTo>
                  <a:lnTo>
                    <a:pt x="708" y="18"/>
                  </a:lnTo>
                  <a:lnTo>
                    <a:pt x="705" y="18"/>
                  </a:lnTo>
                  <a:lnTo>
                    <a:pt x="700" y="18"/>
                  </a:lnTo>
                  <a:lnTo>
                    <a:pt x="697" y="15"/>
                  </a:lnTo>
                  <a:lnTo>
                    <a:pt x="690" y="10"/>
                  </a:lnTo>
                  <a:lnTo>
                    <a:pt x="685" y="5"/>
                  </a:lnTo>
                  <a:lnTo>
                    <a:pt x="682" y="5"/>
                  </a:lnTo>
                  <a:lnTo>
                    <a:pt x="677" y="5"/>
                  </a:lnTo>
                  <a:lnTo>
                    <a:pt x="672" y="8"/>
                  </a:lnTo>
                  <a:lnTo>
                    <a:pt x="667" y="8"/>
                  </a:lnTo>
                  <a:lnTo>
                    <a:pt x="662" y="10"/>
                  </a:lnTo>
                  <a:lnTo>
                    <a:pt x="654" y="8"/>
                  </a:lnTo>
                  <a:lnTo>
                    <a:pt x="646" y="5"/>
                  </a:lnTo>
                  <a:lnTo>
                    <a:pt x="639" y="0"/>
                  </a:lnTo>
                  <a:lnTo>
                    <a:pt x="628" y="0"/>
                  </a:lnTo>
                  <a:lnTo>
                    <a:pt x="605" y="3"/>
                  </a:lnTo>
                  <a:lnTo>
                    <a:pt x="593" y="5"/>
                  </a:lnTo>
                  <a:lnTo>
                    <a:pt x="585" y="10"/>
                  </a:lnTo>
                  <a:lnTo>
                    <a:pt x="577" y="13"/>
                  </a:lnTo>
                  <a:lnTo>
                    <a:pt x="575" y="18"/>
                  </a:lnTo>
                  <a:lnTo>
                    <a:pt x="572" y="20"/>
                  </a:lnTo>
                  <a:lnTo>
                    <a:pt x="570" y="25"/>
                  </a:lnTo>
                  <a:lnTo>
                    <a:pt x="567" y="31"/>
                  </a:lnTo>
                  <a:lnTo>
                    <a:pt x="554" y="38"/>
                  </a:lnTo>
                  <a:lnTo>
                    <a:pt x="542" y="43"/>
                  </a:lnTo>
                  <a:lnTo>
                    <a:pt x="536" y="46"/>
                  </a:lnTo>
                  <a:lnTo>
                    <a:pt x="531" y="51"/>
                  </a:lnTo>
                  <a:lnTo>
                    <a:pt x="526" y="59"/>
                  </a:lnTo>
                  <a:lnTo>
                    <a:pt x="524" y="69"/>
                  </a:lnTo>
                  <a:lnTo>
                    <a:pt x="521" y="77"/>
                  </a:lnTo>
                  <a:lnTo>
                    <a:pt x="516" y="87"/>
                  </a:lnTo>
                  <a:lnTo>
                    <a:pt x="513" y="92"/>
                  </a:lnTo>
                  <a:lnTo>
                    <a:pt x="511" y="97"/>
                  </a:lnTo>
                  <a:lnTo>
                    <a:pt x="508" y="112"/>
                  </a:lnTo>
                  <a:lnTo>
                    <a:pt x="508" y="128"/>
                  </a:lnTo>
                  <a:lnTo>
                    <a:pt x="511" y="140"/>
                  </a:lnTo>
                  <a:lnTo>
                    <a:pt x="519" y="151"/>
                  </a:lnTo>
                  <a:lnTo>
                    <a:pt x="529" y="163"/>
                  </a:lnTo>
                  <a:lnTo>
                    <a:pt x="534" y="174"/>
                  </a:lnTo>
                  <a:lnTo>
                    <a:pt x="536" y="179"/>
                  </a:lnTo>
                  <a:lnTo>
                    <a:pt x="534" y="184"/>
                  </a:lnTo>
                  <a:lnTo>
                    <a:pt x="521" y="181"/>
                  </a:lnTo>
                  <a:lnTo>
                    <a:pt x="516" y="179"/>
                  </a:lnTo>
                  <a:lnTo>
                    <a:pt x="511" y="176"/>
                  </a:lnTo>
                  <a:lnTo>
                    <a:pt x="503" y="163"/>
                  </a:lnTo>
                  <a:lnTo>
                    <a:pt x="501" y="151"/>
                  </a:lnTo>
                  <a:lnTo>
                    <a:pt x="496" y="130"/>
                  </a:lnTo>
                  <a:lnTo>
                    <a:pt x="496" y="120"/>
                  </a:lnTo>
                  <a:lnTo>
                    <a:pt x="493" y="115"/>
                  </a:lnTo>
                  <a:lnTo>
                    <a:pt x="490" y="112"/>
                  </a:lnTo>
                  <a:lnTo>
                    <a:pt x="488" y="110"/>
                  </a:lnTo>
                  <a:lnTo>
                    <a:pt x="478" y="107"/>
                  </a:lnTo>
                  <a:lnTo>
                    <a:pt x="475" y="105"/>
                  </a:lnTo>
                  <a:lnTo>
                    <a:pt x="473" y="102"/>
                  </a:lnTo>
                  <a:lnTo>
                    <a:pt x="467" y="97"/>
                  </a:lnTo>
                  <a:lnTo>
                    <a:pt x="462" y="89"/>
                  </a:lnTo>
                  <a:lnTo>
                    <a:pt x="460" y="87"/>
                  </a:lnTo>
                  <a:lnTo>
                    <a:pt x="455" y="87"/>
                  </a:lnTo>
                  <a:lnTo>
                    <a:pt x="444" y="82"/>
                  </a:lnTo>
                  <a:lnTo>
                    <a:pt x="434" y="77"/>
                  </a:lnTo>
                  <a:lnTo>
                    <a:pt x="424" y="71"/>
                  </a:lnTo>
                  <a:lnTo>
                    <a:pt x="419" y="71"/>
                  </a:lnTo>
                  <a:lnTo>
                    <a:pt x="414" y="71"/>
                  </a:lnTo>
                  <a:lnTo>
                    <a:pt x="406" y="74"/>
                  </a:lnTo>
                  <a:lnTo>
                    <a:pt x="401" y="79"/>
                  </a:lnTo>
                  <a:lnTo>
                    <a:pt x="393" y="82"/>
                  </a:lnTo>
                  <a:lnTo>
                    <a:pt x="381" y="84"/>
                  </a:lnTo>
                  <a:lnTo>
                    <a:pt x="368" y="84"/>
                  </a:lnTo>
                  <a:lnTo>
                    <a:pt x="360" y="87"/>
                  </a:lnTo>
                  <a:lnTo>
                    <a:pt x="352" y="89"/>
                  </a:lnTo>
                  <a:lnTo>
                    <a:pt x="347" y="97"/>
                  </a:lnTo>
                  <a:lnTo>
                    <a:pt x="345" y="100"/>
                  </a:lnTo>
                  <a:lnTo>
                    <a:pt x="342" y="102"/>
                  </a:lnTo>
                  <a:lnTo>
                    <a:pt x="332" y="105"/>
                  </a:lnTo>
                  <a:lnTo>
                    <a:pt x="322" y="110"/>
                  </a:lnTo>
                  <a:lnTo>
                    <a:pt x="319" y="112"/>
                  </a:lnTo>
                  <a:lnTo>
                    <a:pt x="317" y="117"/>
                  </a:lnTo>
                  <a:lnTo>
                    <a:pt x="317" y="125"/>
                  </a:lnTo>
                  <a:lnTo>
                    <a:pt x="317" y="130"/>
                  </a:lnTo>
                  <a:lnTo>
                    <a:pt x="317" y="138"/>
                  </a:lnTo>
                  <a:lnTo>
                    <a:pt x="312" y="148"/>
                  </a:lnTo>
                  <a:lnTo>
                    <a:pt x="306" y="161"/>
                  </a:lnTo>
                  <a:lnTo>
                    <a:pt x="304" y="174"/>
                  </a:lnTo>
                  <a:lnTo>
                    <a:pt x="304" y="189"/>
                  </a:lnTo>
                  <a:lnTo>
                    <a:pt x="304" y="199"/>
                  </a:lnTo>
                  <a:lnTo>
                    <a:pt x="314" y="212"/>
                  </a:lnTo>
                  <a:lnTo>
                    <a:pt x="324" y="222"/>
                  </a:lnTo>
                  <a:lnTo>
                    <a:pt x="332" y="230"/>
                  </a:lnTo>
                  <a:lnTo>
                    <a:pt x="337" y="235"/>
                  </a:lnTo>
                  <a:lnTo>
                    <a:pt x="337" y="237"/>
                  </a:lnTo>
                  <a:lnTo>
                    <a:pt x="335" y="237"/>
                  </a:lnTo>
                  <a:lnTo>
                    <a:pt x="332" y="240"/>
                  </a:lnTo>
                  <a:lnTo>
                    <a:pt x="324" y="240"/>
                  </a:lnTo>
                  <a:lnTo>
                    <a:pt x="314" y="235"/>
                  </a:lnTo>
                  <a:lnTo>
                    <a:pt x="312" y="232"/>
                  </a:lnTo>
                  <a:lnTo>
                    <a:pt x="306" y="227"/>
                  </a:lnTo>
                  <a:lnTo>
                    <a:pt x="296" y="225"/>
                  </a:lnTo>
                  <a:lnTo>
                    <a:pt x="299" y="225"/>
                  </a:lnTo>
                  <a:lnTo>
                    <a:pt x="299" y="227"/>
                  </a:lnTo>
                  <a:lnTo>
                    <a:pt x="296" y="227"/>
                  </a:lnTo>
                  <a:lnTo>
                    <a:pt x="294" y="227"/>
                  </a:lnTo>
                  <a:lnTo>
                    <a:pt x="291" y="227"/>
                  </a:lnTo>
                  <a:lnTo>
                    <a:pt x="286" y="227"/>
                  </a:lnTo>
                  <a:lnTo>
                    <a:pt x="283" y="225"/>
                  </a:lnTo>
                  <a:lnTo>
                    <a:pt x="278" y="222"/>
                  </a:lnTo>
                  <a:lnTo>
                    <a:pt x="276" y="219"/>
                  </a:lnTo>
                  <a:lnTo>
                    <a:pt x="273" y="209"/>
                  </a:lnTo>
                  <a:lnTo>
                    <a:pt x="266" y="204"/>
                  </a:lnTo>
                  <a:lnTo>
                    <a:pt x="260" y="202"/>
                  </a:lnTo>
                  <a:lnTo>
                    <a:pt x="253" y="202"/>
                  </a:lnTo>
                  <a:lnTo>
                    <a:pt x="248" y="202"/>
                  </a:lnTo>
                  <a:lnTo>
                    <a:pt x="240" y="204"/>
                  </a:lnTo>
                  <a:lnTo>
                    <a:pt x="232" y="207"/>
                  </a:lnTo>
                  <a:lnTo>
                    <a:pt x="230" y="204"/>
                  </a:lnTo>
                  <a:lnTo>
                    <a:pt x="225" y="204"/>
                  </a:lnTo>
                  <a:lnTo>
                    <a:pt x="222" y="204"/>
                  </a:lnTo>
                  <a:lnTo>
                    <a:pt x="220" y="204"/>
                  </a:lnTo>
                  <a:lnTo>
                    <a:pt x="212" y="209"/>
                  </a:lnTo>
                  <a:lnTo>
                    <a:pt x="207" y="212"/>
                  </a:lnTo>
                  <a:lnTo>
                    <a:pt x="202" y="214"/>
                  </a:lnTo>
                  <a:lnTo>
                    <a:pt x="197" y="214"/>
                  </a:lnTo>
                  <a:lnTo>
                    <a:pt x="194" y="214"/>
                  </a:lnTo>
                  <a:lnTo>
                    <a:pt x="192" y="214"/>
                  </a:lnTo>
                  <a:lnTo>
                    <a:pt x="186" y="222"/>
                  </a:lnTo>
                  <a:lnTo>
                    <a:pt x="181" y="227"/>
                  </a:lnTo>
                  <a:lnTo>
                    <a:pt x="179" y="232"/>
                  </a:lnTo>
                  <a:lnTo>
                    <a:pt x="174" y="235"/>
                  </a:lnTo>
                  <a:lnTo>
                    <a:pt x="171" y="237"/>
                  </a:lnTo>
                  <a:lnTo>
                    <a:pt x="166" y="240"/>
                  </a:lnTo>
                  <a:lnTo>
                    <a:pt x="163" y="248"/>
                  </a:lnTo>
                  <a:lnTo>
                    <a:pt x="158" y="258"/>
                  </a:lnTo>
                  <a:lnTo>
                    <a:pt x="156" y="260"/>
                  </a:lnTo>
                  <a:lnTo>
                    <a:pt x="153" y="263"/>
                  </a:lnTo>
                  <a:lnTo>
                    <a:pt x="151" y="263"/>
                  </a:lnTo>
                  <a:lnTo>
                    <a:pt x="151" y="265"/>
                  </a:lnTo>
                  <a:lnTo>
                    <a:pt x="151" y="271"/>
                  </a:lnTo>
                  <a:lnTo>
                    <a:pt x="151" y="273"/>
                  </a:lnTo>
                  <a:lnTo>
                    <a:pt x="153" y="281"/>
                  </a:lnTo>
                  <a:lnTo>
                    <a:pt x="158" y="286"/>
                  </a:lnTo>
                  <a:lnTo>
                    <a:pt x="148" y="306"/>
                  </a:lnTo>
                  <a:lnTo>
                    <a:pt x="153" y="309"/>
                  </a:lnTo>
                  <a:lnTo>
                    <a:pt x="156" y="311"/>
                  </a:lnTo>
                  <a:lnTo>
                    <a:pt x="158" y="322"/>
                  </a:lnTo>
                  <a:lnTo>
                    <a:pt x="161" y="327"/>
                  </a:lnTo>
                  <a:lnTo>
                    <a:pt x="163" y="329"/>
                  </a:lnTo>
                  <a:lnTo>
                    <a:pt x="166" y="332"/>
                  </a:lnTo>
                  <a:lnTo>
                    <a:pt x="161" y="329"/>
                  </a:lnTo>
                  <a:lnTo>
                    <a:pt x="151" y="329"/>
                  </a:lnTo>
                  <a:lnTo>
                    <a:pt x="143" y="329"/>
                  </a:lnTo>
                  <a:lnTo>
                    <a:pt x="138" y="332"/>
                  </a:lnTo>
                  <a:lnTo>
                    <a:pt x="135" y="334"/>
                  </a:lnTo>
                  <a:lnTo>
                    <a:pt x="133" y="332"/>
                  </a:lnTo>
                  <a:lnTo>
                    <a:pt x="128" y="332"/>
                  </a:lnTo>
                  <a:lnTo>
                    <a:pt x="117" y="334"/>
                  </a:lnTo>
                  <a:lnTo>
                    <a:pt x="110" y="339"/>
                  </a:lnTo>
                  <a:lnTo>
                    <a:pt x="102" y="342"/>
                  </a:lnTo>
                  <a:lnTo>
                    <a:pt x="94" y="342"/>
                  </a:lnTo>
                  <a:lnTo>
                    <a:pt x="82" y="342"/>
                  </a:lnTo>
                  <a:lnTo>
                    <a:pt x="71" y="347"/>
                  </a:lnTo>
                  <a:lnTo>
                    <a:pt x="69" y="350"/>
                  </a:lnTo>
                  <a:lnTo>
                    <a:pt x="66" y="350"/>
                  </a:lnTo>
                  <a:lnTo>
                    <a:pt x="66" y="352"/>
                  </a:lnTo>
                  <a:lnTo>
                    <a:pt x="66" y="355"/>
                  </a:lnTo>
                  <a:lnTo>
                    <a:pt x="61" y="355"/>
                  </a:lnTo>
                  <a:lnTo>
                    <a:pt x="51" y="357"/>
                  </a:lnTo>
                  <a:lnTo>
                    <a:pt x="36" y="362"/>
                  </a:lnTo>
                  <a:lnTo>
                    <a:pt x="31" y="365"/>
                  </a:lnTo>
                  <a:lnTo>
                    <a:pt x="28" y="367"/>
                  </a:lnTo>
                  <a:lnTo>
                    <a:pt x="28" y="370"/>
                  </a:lnTo>
                  <a:lnTo>
                    <a:pt x="23" y="373"/>
                  </a:lnTo>
                  <a:lnTo>
                    <a:pt x="18" y="378"/>
                  </a:lnTo>
                  <a:lnTo>
                    <a:pt x="10" y="385"/>
                  </a:lnTo>
                  <a:lnTo>
                    <a:pt x="8" y="388"/>
                  </a:lnTo>
                  <a:lnTo>
                    <a:pt x="8" y="393"/>
                  </a:lnTo>
                  <a:lnTo>
                    <a:pt x="8" y="398"/>
                  </a:lnTo>
                  <a:lnTo>
                    <a:pt x="8" y="406"/>
                  </a:lnTo>
                  <a:lnTo>
                    <a:pt x="5" y="421"/>
                  </a:lnTo>
                  <a:lnTo>
                    <a:pt x="0" y="434"/>
                  </a:lnTo>
                  <a:lnTo>
                    <a:pt x="2" y="441"/>
                  </a:lnTo>
                  <a:lnTo>
                    <a:pt x="2" y="447"/>
                  </a:lnTo>
                  <a:lnTo>
                    <a:pt x="10" y="454"/>
                  </a:lnTo>
                  <a:lnTo>
                    <a:pt x="15" y="462"/>
                  </a:lnTo>
                  <a:lnTo>
                    <a:pt x="23" y="470"/>
                  </a:lnTo>
                  <a:lnTo>
                    <a:pt x="23" y="472"/>
                  </a:lnTo>
                  <a:lnTo>
                    <a:pt x="23" y="477"/>
                  </a:lnTo>
                  <a:lnTo>
                    <a:pt x="25" y="480"/>
                  </a:lnTo>
                  <a:lnTo>
                    <a:pt x="28" y="482"/>
                  </a:lnTo>
                  <a:lnTo>
                    <a:pt x="36" y="490"/>
                  </a:lnTo>
                  <a:lnTo>
                    <a:pt x="43" y="498"/>
                  </a:lnTo>
                  <a:lnTo>
                    <a:pt x="46" y="500"/>
                  </a:lnTo>
                  <a:lnTo>
                    <a:pt x="48" y="505"/>
                  </a:lnTo>
                  <a:lnTo>
                    <a:pt x="51" y="508"/>
                  </a:lnTo>
                  <a:lnTo>
                    <a:pt x="54" y="510"/>
                  </a:lnTo>
                  <a:lnTo>
                    <a:pt x="64" y="513"/>
                  </a:lnTo>
                  <a:lnTo>
                    <a:pt x="74" y="513"/>
                  </a:lnTo>
                  <a:lnTo>
                    <a:pt x="79" y="516"/>
                  </a:lnTo>
                  <a:lnTo>
                    <a:pt x="82" y="518"/>
                  </a:lnTo>
                  <a:lnTo>
                    <a:pt x="84" y="521"/>
                  </a:lnTo>
                  <a:lnTo>
                    <a:pt x="89" y="521"/>
                  </a:lnTo>
                  <a:lnTo>
                    <a:pt x="100" y="526"/>
                  </a:lnTo>
                  <a:lnTo>
                    <a:pt x="112" y="526"/>
                  </a:lnTo>
                  <a:lnTo>
                    <a:pt x="117" y="523"/>
                  </a:lnTo>
                  <a:lnTo>
                    <a:pt x="123" y="521"/>
                  </a:lnTo>
                  <a:lnTo>
                    <a:pt x="128" y="518"/>
                  </a:lnTo>
                  <a:lnTo>
                    <a:pt x="133" y="516"/>
                  </a:lnTo>
                  <a:lnTo>
                    <a:pt x="146" y="516"/>
                  </a:lnTo>
                  <a:lnTo>
                    <a:pt x="158" y="518"/>
                  </a:lnTo>
                  <a:lnTo>
                    <a:pt x="163" y="518"/>
                  </a:lnTo>
                  <a:lnTo>
                    <a:pt x="166" y="516"/>
                  </a:lnTo>
                  <a:lnTo>
                    <a:pt x="171" y="508"/>
                  </a:lnTo>
                  <a:lnTo>
                    <a:pt x="174" y="503"/>
                  </a:lnTo>
                  <a:lnTo>
                    <a:pt x="176" y="498"/>
                  </a:lnTo>
                  <a:lnTo>
                    <a:pt x="181" y="493"/>
                  </a:lnTo>
                  <a:lnTo>
                    <a:pt x="212" y="470"/>
                  </a:lnTo>
                  <a:lnTo>
                    <a:pt x="217" y="472"/>
                  </a:lnTo>
                  <a:lnTo>
                    <a:pt x="220" y="475"/>
                  </a:lnTo>
                  <a:lnTo>
                    <a:pt x="220" y="480"/>
                  </a:lnTo>
                  <a:lnTo>
                    <a:pt x="220" y="485"/>
                  </a:lnTo>
                  <a:lnTo>
                    <a:pt x="220" y="495"/>
                  </a:lnTo>
                  <a:lnTo>
                    <a:pt x="220" y="500"/>
                  </a:lnTo>
                  <a:lnTo>
                    <a:pt x="222" y="505"/>
                  </a:lnTo>
                  <a:lnTo>
                    <a:pt x="227" y="510"/>
                  </a:lnTo>
                  <a:lnTo>
                    <a:pt x="232" y="513"/>
                  </a:lnTo>
                  <a:lnTo>
                    <a:pt x="237" y="516"/>
                  </a:lnTo>
                  <a:lnTo>
                    <a:pt x="243" y="523"/>
                  </a:lnTo>
                  <a:lnTo>
                    <a:pt x="248" y="526"/>
                  </a:lnTo>
                  <a:lnTo>
                    <a:pt x="253" y="528"/>
                  </a:lnTo>
                  <a:lnTo>
                    <a:pt x="263" y="531"/>
                  </a:lnTo>
                  <a:lnTo>
                    <a:pt x="273" y="528"/>
                  </a:lnTo>
                  <a:lnTo>
                    <a:pt x="278" y="528"/>
                  </a:lnTo>
                  <a:lnTo>
                    <a:pt x="281" y="531"/>
                  </a:lnTo>
                  <a:lnTo>
                    <a:pt x="289" y="533"/>
                  </a:lnTo>
                  <a:lnTo>
                    <a:pt x="296" y="536"/>
                  </a:lnTo>
                  <a:lnTo>
                    <a:pt x="317" y="536"/>
                  </a:lnTo>
                  <a:lnTo>
                    <a:pt x="329" y="533"/>
                  </a:lnTo>
                  <a:lnTo>
                    <a:pt x="340" y="531"/>
                  </a:lnTo>
                  <a:lnTo>
                    <a:pt x="347" y="526"/>
                  </a:lnTo>
                  <a:lnTo>
                    <a:pt x="350" y="526"/>
                  </a:lnTo>
                  <a:lnTo>
                    <a:pt x="352" y="528"/>
                  </a:lnTo>
                  <a:lnTo>
                    <a:pt x="355" y="528"/>
                  </a:lnTo>
                  <a:lnTo>
                    <a:pt x="358" y="528"/>
                  </a:lnTo>
                  <a:lnTo>
                    <a:pt x="368" y="521"/>
                  </a:lnTo>
                  <a:lnTo>
                    <a:pt x="378" y="513"/>
                  </a:lnTo>
                  <a:lnTo>
                    <a:pt x="391" y="508"/>
                  </a:lnTo>
                  <a:lnTo>
                    <a:pt x="398" y="510"/>
                  </a:lnTo>
                  <a:lnTo>
                    <a:pt x="398" y="508"/>
                  </a:lnTo>
                  <a:lnTo>
                    <a:pt x="398" y="503"/>
                  </a:lnTo>
                  <a:lnTo>
                    <a:pt x="398" y="493"/>
                  </a:lnTo>
                  <a:lnTo>
                    <a:pt x="398" y="475"/>
                  </a:lnTo>
                  <a:lnTo>
                    <a:pt x="398" y="467"/>
                  </a:lnTo>
                  <a:lnTo>
                    <a:pt x="396" y="457"/>
                  </a:lnTo>
                  <a:lnTo>
                    <a:pt x="393" y="447"/>
                  </a:lnTo>
                  <a:lnTo>
                    <a:pt x="391" y="436"/>
                  </a:lnTo>
                  <a:lnTo>
                    <a:pt x="393" y="431"/>
                  </a:lnTo>
                  <a:lnTo>
                    <a:pt x="396" y="426"/>
                  </a:lnTo>
                  <a:lnTo>
                    <a:pt x="404" y="413"/>
                  </a:lnTo>
                  <a:lnTo>
                    <a:pt x="409" y="401"/>
                  </a:lnTo>
                  <a:lnTo>
                    <a:pt x="411" y="396"/>
                  </a:lnTo>
                  <a:lnTo>
                    <a:pt x="411" y="388"/>
                  </a:lnTo>
                  <a:lnTo>
                    <a:pt x="411" y="383"/>
                  </a:lnTo>
                  <a:lnTo>
                    <a:pt x="411" y="380"/>
                  </a:lnTo>
                  <a:lnTo>
                    <a:pt x="414" y="378"/>
                  </a:lnTo>
                  <a:lnTo>
                    <a:pt x="416" y="378"/>
                  </a:lnTo>
                  <a:lnTo>
                    <a:pt x="419" y="375"/>
                  </a:lnTo>
                  <a:lnTo>
                    <a:pt x="421" y="375"/>
                  </a:lnTo>
                  <a:lnTo>
                    <a:pt x="424" y="378"/>
                  </a:lnTo>
                  <a:lnTo>
                    <a:pt x="424" y="380"/>
                  </a:lnTo>
                  <a:lnTo>
                    <a:pt x="429" y="367"/>
                  </a:lnTo>
                  <a:lnTo>
                    <a:pt x="432" y="360"/>
                  </a:lnTo>
                  <a:lnTo>
                    <a:pt x="437" y="357"/>
                  </a:lnTo>
                  <a:lnTo>
                    <a:pt x="444" y="355"/>
                  </a:lnTo>
                  <a:lnTo>
                    <a:pt x="470" y="345"/>
                  </a:lnTo>
                  <a:lnTo>
                    <a:pt x="480" y="337"/>
                  </a:lnTo>
                  <a:lnTo>
                    <a:pt x="483" y="334"/>
                  </a:lnTo>
                  <a:lnTo>
                    <a:pt x="485" y="332"/>
                  </a:lnTo>
                  <a:lnTo>
                    <a:pt x="496" y="314"/>
                  </a:lnTo>
                  <a:lnTo>
                    <a:pt x="511" y="299"/>
                  </a:lnTo>
                  <a:lnTo>
                    <a:pt x="526" y="288"/>
                  </a:lnTo>
                  <a:lnTo>
                    <a:pt x="531" y="286"/>
                  </a:lnTo>
                  <a:lnTo>
                    <a:pt x="536" y="286"/>
                  </a:lnTo>
                  <a:lnTo>
                    <a:pt x="542" y="283"/>
                  </a:lnTo>
                  <a:lnTo>
                    <a:pt x="544" y="283"/>
                  </a:lnTo>
                  <a:lnTo>
                    <a:pt x="552" y="276"/>
                  </a:lnTo>
                  <a:lnTo>
                    <a:pt x="557" y="273"/>
                  </a:lnTo>
                  <a:lnTo>
                    <a:pt x="565" y="271"/>
                  </a:lnTo>
                  <a:lnTo>
                    <a:pt x="572" y="271"/>
                  </a:lnTo>
                  <a:lnTo>
                    <a:pt x="580" y="273"/>
                  </a:lnTo>
                  <a:lnTo>
                    <a:pt x="588" y="273"/>
                  </a:lnTo>
                  <a:lnTo>
                    <a:pt x="590" y="273"/>
                  </a:lnTo>
                  <a:lnTo>
                    <a:pt x="600" y="271"/>
                  </a:lnTo>
                  <a:lnTo>
                    <a:pt x="608" y="268"/>
                  </a:lnTo>
                  <a:lnTo>
                    <a:pt x="611" y="268"/>
                  </a:lnTo>
                  <a:lnTo>
                    <a:pt x="616" y="271"/>
                  </a:lnTo>
                  <a:lnTo>
                    <a:pt x="618" y="271"/>
                  </a:lnTo>
                  <a:lnTo>
                    <a:pt x="621" y="271"/>
                  </a:lnTo>
                  <a:lnTo>
                    <a:pt x="628" y="268"/>
                  </a:lnTo>
                  <a:lnTo>
                    <a:pt x="631" y="268"/>
                  </a:lnTo>
                  <a:lnTo>
                    <a:pt x="636" y="271"/>
                  </a:lnTo>
                  <a:lnTo>
                    <a:pt x="639" y="273"/>
                  </a:lnTo>
                  <a:lnTo>
                    <a:pt x="641" y="281"/>
                  </a:lnTo>
                  <a:lnTo>
                    <a:pt x="646" y="286"/>
                  </a:lnTo>
                  <a:lnTo>
                    <a:pt x="649" y="291"/>
                  </a:lnTo>
                  <a:lnTo>
                    <a:pt x="659" y="296"/>
                  </a:lnTo>
                  <a:lnTo>
                    <a:pt x="669" y="299"/>
                  </a:lnTo>
                  <a:lnTo>
                    <a:pt x="679" y="306"/>
                  </a:lnTo>
                  <a:lnTo>
                    <a:pt x="677" y="304"/>
                  </a:lnTo>
                  <a:lnTo>
                    <a:pt x="674" y="301"/>
                  </a:lnTo>
                  <a:lnTo>
                    <a:pt x="672" y="293"/>
                  </a:lnTo>
                  <a:lnTo>
                    <a:pt x="672" y="281"/>
                  </a:lnTo>
                  <a:lnTo>
                    <a:pt x="672" y="271"/>
                  </a:lnTo>
                  <a:lnTo>
                    <a:pt x="674" y="258"/>
                  </a:lnTo>
                  <a:lnTo>
                    <a:pt x="677" y="248"/>
                  </a:lnTo>
                  <a:lnTo>
                    <a:pt x="682" y="240"/>
                  </a:lnTo>
                  <a:lnTo>
                    <a:pt x="685" y="237"/>
                  </a:lnTo>
                  <a:lnTo>
                    <a:pt x="687" y="237"/>
                  </a:lnTo>
                  <a:lnTo>
                    <a:pt x="692" y="235"/>
                  </a:lnTo>
                  <a:lnTo>
                    <a:pt x="697" y="230"/>
                  </a:lnTo>
                  <a:lnTo>
                    <a:pt x="705" y="219"/>
                  </a:lnTo>
                  <a:lnTo>
                    <a:pt x="708" y="214"/>
                  </a:lnTo>
                  <a:lnTo>
                    <a:pt x="713" y="212"/>
                  </a:lnTo>
                  <a:lnTo>
                    <a:pt x="715" y="209"/>
                  </a:lnTo>
                  <a:lnTo>
                    <a:pt x="718" y="209"/>
                  </a:lnTo>
                  <a:lnTo>
                    <a:pt x="725" y="214"/>
                  </a:lnTo>
                  <a:close/>
                </a:path>
              </a:pathLst>
            </a:custGeom>
            <a:solidFill>
              <a:schemeClr val="bg1"/>
            </a:solidFill>
            <a:ln w="9525">
              <a:noFill/>
              <a:round/>
              <a:headEnd/>
              <a:tailEnd/>
            </a:ln>
          </p:spPr>
          <p:txBody>
            <a:bodyPr>
              <a:prstTxWarp prst="textNoShape">
                <a:avLst/>
              </a:prstTxWarp>
            </a:bodyPr>
            <a:lstStyle/>
            <a:p>
              <a:endParaRPr lang="en-US"/>
            </a:p>
          </p:txBody>
        </p:sp>
        <p:sp>
          <p:nvSpPr>
            <p:cNvPr id="54403" name="Freeform 131"/>
            <p:cNvSpPr>
              <a:spLocks/>
            </p:cNvSpPr>
            <p:nvPr/>
          </p:nvSpPr>
          <p:spPr bwMode="auto">
            <a:xfrm>
              <a:off x="1288" y="1240"/>
              <a:ext cx="468" cy="335"/>
            </a:xfrm>
            <a:custGeom>
              <a:avLst/>
              <a:gdLst/>
              <a:ahLst/>
              <a:cxnLst>
                <a:cxn ang="0">
                  <a:pos x="21" y="179"/>
                </a:cxn>
                <a:cxn ang="0">
                  <a:pos x="0" y="222"/>
                </a:cxn>
                <a:cxn ang="0">
                  <a:pos x="5" y="250"/>
                </a:cxn>
                <a:cxn ang="0">
                  <a:pos x="3" y="273"/>
                </a:cxn>
                <a:cxn ang="0">
                  <a:pos x="13" y="289"/>
                </a:cxn>
                <a:cxn ang="0">
                  <a:pos x="33" y="307"/>
                </a:cxn>
                <a:cxn ang="0">
                  <a:pos x="61" y="312"/>
                </a:cxn>
                <a:cxn ang="0">
                  <a:pos x="102" y="322"/>
                </a:cxn>
                <a:cxn ang="0">
                  <a:pos x="120" y="317"/>
                </a:cxn>
                <a:cxn ang="0">
                  <a:pos x="159" y="319"/>
                </a:cxn>
                <a:cxn ang="0">
                  <a:pos x="169" y="317"/>
                </a:cxn>
                <a:cxn ang="0">
                  <a:pos x="189" y="317"/>
                </a:cxn>
                <a:cxn ang="0">
                  <a:pos x="197" y="309"/>
                </a:cxn>
                <a:cxn ang="0">
                  <a:pos x="220" y="299"/>
                </a:cxn>
                <a:cxn ang="0">
                  <a:pos x="222" y="301"/>
                </a:cxn>
                <a:cxn ang="0">
                  <a:pos x="238" y="312"/>
                </a:cxn>
                <a:cxn ang="0">
                  <a:pos x="256" y="301"/>
                </a:cxn>
                <a:cxn ang="0">
                  <a:pos x="266" y="309"/>
                </a:cxn>
                <a:cxn ang="0">
                  <a:pos x="291" y="322"/>
                </a:cxn>
                <a:cxn ang="0">
                  <a:pos x="317" y="324"/>
                </a:cxn>
                <a:cxn ang="0">
                  <a:pos x="340" y="335"/>
                </a:cxn>
                <a:cxn ang="0">
                  <a:pos x="376" y="329"/>
                </a:cxn>
                <a:cxn ang="0">
                  <a:pos x="414" y="324"/>
                </a:cxn>
                <a:cxn ang="0">
                  <a:pos x="437" y="304"/>
                </a:cxn>
                <a:cxn ang="0">
                  <a:pos x="450" y="286"/>
                </a:cxn>
                <a:cxn ang="0">
                  <a:pos x="468" y="238"/>
                </a:cxn>
                <a:cxn ang="0">
                  <a:pos x="465" y="207"/>
                </a:cxn>
                <a:cxn ang="0">
                  <a:pos x="452" y="192"/>
                </a:cxn>
                <a:cxn ang="0">
                  <a:pos x="447" y="174"/>
                </a:cxn>
                <a:cxn ang="0">
                  <a:pos x="429" y="164"/>
                </a:cxn>
                <a:cxn ang="0">
                  <a:pos x="429" y="148"/>
                </a:cxn>
                <a:cxn ang="0">
                  <a:pos x="414" y="141"/>
                </a:cxn>
                <a:cxn ang="0">
                  <a:pos x="437" y="120"/>
                </a:cxn>
                <a:cxn ang="0">
                  <a:pos x="437" y="79"/>
                </a:cxn>
                <a:cxn ang="0">
                  <a:pos x="432" y="59"/>
                </a:cxn>
                <a:cxn ang="0">
                  <a:pos x="427" y="33"/>
                </a:cxn>
                <a:cxn ang="0">
                  <a:pos x="409" y="16"/>
                </a:cxn>
                <a:cxn ang="0">
                  <a:pos x="399" y="3"/>
                </a:cxn>
                <a:cxn ang="0">
                  <a:pos x="360" y="5"/>
                </a:cxn>
                <a:cxn ang="0">
                  <a:pos x="335" y="8"/>
                </a:cxn>
                <a:cxn ang="0">
                  <a:pos x="309" y="0"/>
                </a:cxn>
                <a:cxn ang="0">
                  <a:pos x="299" y="10"/>
                </a:cxn>
                <a:cxn ang="0">
                  <a:pos x="281" y="28"/>
                </a:cxn>
                <a:cxn ang="0">
                  <a:pos x="271" y="39"/>
                </a:cxn>
                <a:cxn ang="0">
                  <a:pos x="266" y="72"/>
                </a:cxn>
                <a:cxn ang="0">
                  <a:pos x="271" y="95"/>
                </a:cxn>
                <a:cxn ang="0">
                  <a:pos x="253" y="87"/>
                </a:cxn>
                <a:cxn ang="0">
                  <a:pos x="235" y="72"/>
                </a:cxn>
                <a:cxn ang="0">
                  <a:pos x="225" y="59"/>
                </a:cxn>
                <a:cxn ang="0">
                  <a:pos x="212" y="62"/>
                </a:cxn>
                <a:cxn ang="0">
                  <a:pos x="202" y="59"/>
                </a:cxn>
                <a:cxn ang="0">
                  <a:pos x="182" y="64"/>
                </a:cxn>
                <a:cxn ang="0">
                  <a:pos x="159" y="62"/>
                </a:cxn>
                <a:cxn ang="0">
                  <a:pos x="138" y="74"/>
                </a:cxn>
                <a:cxn ang="0">
                  <a:pos x="125" y="77"/>
                </a:cxn>
                <a:cxn ang="0">
                  <a:pos x="90" y="105"/>
                </a:cxn>
                <a:cxn ang="0">
                  <a:pos x="74" y="128"/>
                </a:cxn>
                <a:cxn ang="0">
                  <a:pos x="31" y="148"/>
                </a:cxn>
                <a:cxn ang="0">
                  <a:pos x="18" y="171"/>
                </a:cxn>
              </a:cxnLst>
              <a:rect l="0" t="0" r="r" b="b"/>
              <a:pathLst>
                <a:path w="468" h="335">
                  <a:moveTo>
                    <a:pt x="18" y="171"/>
                  </a:moveTo>
                  <a:lnTo>
                    <a:pt x="21" y="174"/>
                  </a:lnTo>
                  <a:lnTo>
                    <a:pt x="21" y="179"/>
                  </a:lnTo>
                  <a:lnTo>
                    <a:pt x="18" y="192"/>
                  </a:lnTo>
                  <a:lnTo>
                    <a:pt x="3" y="217"/>
                  </a:lnTo>
                  <a:lnTo>
                    <a:pt x="0" y="222"/>
                  </a:lnTo>
                  <a:lnTo>
                    <a:pt x="0" y="227"/>
                  </a:lnTo>
                  <a:lnTo>
                    <a:pt x="3" y="240"/>
                  </a:lnTo>
                  <a:lnTo>
                    <a:pt x="5" y="250"/>
                  </a:lnTo>
                  <a:lnTo>
                    <a:pt x="5" y="255"/>
                  </a:lnTo>
                  <a:lnTo>
                    <a:pt x="3" y="263"/>
                  </a:lnTo>
                  <a:lnTo>
                    <a:pt x="3" y="273"/>
                  </a:lnTo>
                  <a:lnTo>
                    <a:pt x="3" y="281"/>
                  </a:lnTo>
                  <a:lnTo>
                    <a:pt x="8" y="284"/>
                  </a:lnTo>
                  <a:lnTo>
                    <a:pt x="13" y="289"/>
                  </a:lnTo>
                  <a:lnTo>
                    <a:pt x="21" y="294"/>
                  </a:lnTo>
                  <a:lnTo>
                    <a:pt x="26" y="299"/>
                  </a:lnTo>
                  <a:lnTo>
                    <a:pt x="33" y="307"/>
                  </a:lnTo>
                  <a:lnTo>
                    <a:pt x="41" y="307"/>
                  </a:lnTo>
                  <a:lnTo>
                    <a:pt x="46" y="309"/>
                  </a:lnTo>
                  <a:lnTo>
                    <a:pt x="61" y="312"/>
                  </a:lnTo>
                  <a:lnTo>
                    <a:pt x="79" y="319"/>
                  </a:lnTo>
                  <a:lnTo>
                    <a:pt x="97" y="322"/>
                  </a:lnTo>
                  <a:lnTo>
                    <a:pt x="102" y="322"/>
                  </a:lnTo>
                  <a:lnTo>
                    <a:pt x="107" y="322"/>
                  </a:lnTo>
                  <a:lnTo>
                    <a:pt x="113" y="319"/>
                  </a:lnTo>
                  <a:lnTo>
                    <a:pt x="120" y="317"/>
                  </a:lnTo>
                  <a:lnTo>
                    <a:pt x="138" y="317"/>
                  </a:lnTo>
                  <a:lnTo>
                    <a:pt x="153" y="319"/>
                  </a:lnTo>
                  <a:lnTo>
                    <a:pt x="159" y="319"/>
                  </a:lnTo>
                  <a:lnTo>
                    <a:pt x="159" y="322"/>
                  </a:lnTo>
                  <a:lnTo>
                    <a:pt x="164" y="319"/>
                  </a:lnTo>
                  <a:lnTo>
                    <a:pt x="169" y="317"/>
                  </a:lnTo>
                  <a:lnTo>
                    <a:pt x="179" y="317"/>
                  </a:lnTo>
                  <a:lnTo>
                    <a:pt x="187" y="317"/>
                  </a:lnTo>
                  <a:lnTo>
                    <a:pt x="189" y="317"/>
                  </a:lnTo>
                  <a:lnTo>
                    <a:pt x="192" y="314"/>
                  </a:lnTo>
                  <a:lnTo>
                    <a:pt x="194" y="312"/>
                  </a:lnTo>
                  <a:lnTo>
                    <a:pt x="197" y="309"/>
                  </a:lnTo>
                  <a:lnTo>
                    <a:pt x="207" y="304"/>
                  </a:lnTo>
                  <a:lnTo>
                    <a:pt x="217" y="301"/>
                  </a:lnTo>
                  <a:lnTo>
                    <a:pt x="220" y="299"/>
                  </a:lnTo>
                  <a:lnTo>
                    <a:pt x="220" y="296"/>
                  </a:lnTo>
                  <a:lnTo>
                    <a:pt x="220" y="299"/>
                  </a:lnTo>
                  <a:lnTo>
                    <a:pt x="222" y="301"/>
                  </a:lnTo>
                  <a:lnTo>
                    <a:pt x="225" y="307"/>
                  </a:lnTo>
                  <a:lnTo>
                    <a:pt x="235" y="309"/>
                  </a:lnTo>
                  <a:lnTo>
                    <a:pt x="238" y="312"/>
                  </a:lnTo>
                  <a:lnTo>
                    <a:pt x="243" y="307"/>
                  </a:lnTo>
                  <a:lnTo>
                    <a:pt x="245" y="304"/>
                  </a:lnTo>
                  <a:lnTo>
                    <a:pt x="256" y="301"/>
                  </a:lnTo>
                  <a:lnTo>
                    <a:pt x="258" y="301"/>
                  </a:lnTo>
                  <a:lnTo>
                    <a:pt x="258" y="304"/>
                  </a:lnTo>
                  <a:lnTo>
                    <a:pt x="266" y="309"/>
                  </a:lnTo>
                  <a:lnTo>
                    <a:pt x="281" y="319"/>
                  </a:lnTo>
                  <a:lnTo>
                    <a:pt x="286" y="322"/>
                  </a:lnTo>
                  <a:lnTo>
                    <a:pt x="291" y="322"/>
                  </a:lnTo>
                  <a:lnTo>
                    <a:pt x="302" y="322"/>
                  </a:lnTo>
                  <a:lnTo>
                    <a:pt x="312" y="322"/>
                  </a:lnTo>
                  <a:lnTo>
                    <a:pt x="317" y="324"/>
                  </a:lnTo>
                  <a:lnTo>
                    <a:pt x="322" y="327"/>
                  </a:lnTo>
                  <a:lnTo>
                    <a:pt x="332" y="332"/>
                  </a:lnTo>
                  <a:lnTo>
                    <a:pt x="340" y="335"/>
                  </a:lnTo>
                  <a:lnTo>
                    <a:pt x="350" y="335"/>
                  </a:lnTo>
                  <a:lnTo>
                    <a:pt x="360" y="332"/>
                  </a:lnTo>
                  <a:lnTo>
                    <a:pt x="376" y="329"/>
                  </a:lnTo>
                  <a:lnTo>
                    <a:pt x="394" y="327"/>
                  </a:lnTo>
                  <a:lnTo>
                    <a:pt x="409" y="324"/>
                  </a:lnTo>
                  <a:lnTo>
                    <a:pt x="414" y="324"/>
                  </a:lnTo>
                  <a:lnTo>
                    <a:pt x="417" y="322"/>
                  </a:lnTo>
                  <a:lnTo>
                    <a:pt x="427" y="312"/>
                  </a:lnTo>
                  <a:lnTo>
                    <a:pt x="437" y="304"/>
                  </a:lnTo>
                  <a:lnTo>
                    <a:pt x="447" y="296"/>
                  </a:lnTo>
                  <a:lnTo>
                    <a:pt x="450" y="291"/>
                  </a:lnTo>
                  <a:lnTo>
                    <a:pt x="450" y="286"/>
                  </a:lnTo>
                  <a:lnTo>
                    <a:pt x="455" y="268"/>
                  </a:lnTo>
                  <a:lnTo>
                    <a:pt x="463" y="253"/>
                  </a:lnTo>
                  <a:lnTo>
                    <a:pt x="468" y="238"/>
                  </a:lnTo>
                  <a:lnTo>
                    <a:pt x="468" y="230"/>
                  </a:lnTo>
                  <a:lnTo>
                    <a:pt x="468" y="222"/>
                  </a:lnTo>
                  <a:lnTo>
                    <a:pt x="465" y="207"/>
                  </a:lnTo>
                  <a:lnTo>
                    <a:pt x="463" y="202"/>
                  </a:lnTo>
                  <a:lnTo>
                    <a:pt x="457" y="197"/>
                  </a:lnTo>
                  <a:lnTo>
                    <a:pt x="452" y="192"/>
                  </a:lnTo>
                  <a:lnTo>
                    <a:pt x="452" y="184"/>
                  </a:lnTo>
                  <a:lnTo>
                    <a:pt x="450" y="179"/>
                  </a:lnTo>
                  <a:lnTo>
                    <a:pt x="447" y="174"/>
                  </a:lnTo>
                  <a:lnTo>
                    <a:pt x="442" y="169"/>
                  </a:lnTo>
                  <a:lnTo>
                    <a:pt x="434" y="164"/>
                  </a:lnTo>
                  <a:lnTo>
                    <a:pt x="429" y="164"/>
                  </a:lnTo>
                  <a:lnTo>
                    <a:pt x="427" y="164"/>
                  </a:lnTo>
                  <a:lnTo>
                    <a:pt x="422" y="161"/>
                  </a:lnTo>
                  <a:lnTo>
                    <a:pt x="429" y="148"/>
                  </a:lnTo>
                  <a:lnTo>
                    <a:pt x="427" y="143"/>
                  </a:lnTo>
                  <a:lnTo>
                    <a:pt x="422" y="141"/>
                  </a:lnTo>
                  <a:lnTo>
                    <a:pt x="414" y="141"/>
                  </a:lnTo>
                  <a:lnTo>
                    <a:pt x="406" y="138"/>
                  </a:lnTo>
                  <a:lnTo>
                    <a:pt x="417" y="133"/>
                  </a:lnTo>
                  <a:lnTo>
                    <a:pt x="437" y="120"/>
                  </a:lnTo>
                  <a:lnTo>
                    <a:pt x="432" y="97"/>
                  </a:lnTo>
                  <a:lnTo>
                    <a:pt x="437" y="87"/>
                  </a:lnTo>
                  <a:lnTo>
                    <a:pt x="437" y="79"/>
                  </a:lnTo>
                  <a:lnTo>
                    <a:pt x="437" y="72"/>
                  </a:lnTo>
                  <a:lnTo>
                    <a:pt x="432" y="67"/>
                  </a:lnTo>
                  <a:lnTo>
                    <a:pt x="432" y="59"/>
                  </a:lnTo>
                  <a:lnTo>
                    <a:pt x="432" y="51"/>
                  </a:lnTo>
                  <a:lnTo>
                    <a:pt x="432" y="44"/>
                  </a:lnTo>
                  <a:lnTo>
                    <a:pt x="427" y="33"/>
                  </a:lnTo>
                  <a:lnTo>
                    <a:pt x="419" y="23"/>
                  </a:lnTo>
                  <a:lnTo>
                    <a:pt x="414" y="21"/>
                  </a:lnTo>
                  <a:lnTo>
                    <a:pt x="409" y="16"/>
                  </a:lnTo>
                  <a:lnTo>
                    <a:pt x="404" y="10"/>
                  </a:lnTo>
                  <a:lnTo>
                    <a:pt x="401" y="5"/>
                  </a:lnTo>
                  <a:lnTo>
                    <a:pt x="399" y="3"/>
                  </a:lnTo>
                  <a:lnTo>
                    <a:pt x="394" y="0"/>
                  </a:lnTo>
                  <a:lnTo>
                    <a:pt x="388" y="0"/>
                  </a:lnTo>
                  <a:lnTo>
                    <a:pt x="360" y="5"/>
                  </a:lnTo>
                  <a:lnTo>
                    <a:pt x="350" y="8"/>
                  </a:lnTo>
                  <a:lnTo>
                    <a:pt x="342" y="10"/>
                  </a:lnTo>
                  <a:lnTo>
                    <a:pt x="335" y="8"/>
                  </a:lnTo>
                  <a:lnTo>
                    <a:pt x="319" y="5"/>
                  </a:lnTo>
                  <a:lnTo>
                    <a:pt x="312" y="0"/>
                  </a:lnTo>
                  <a:lnTo>
                    <a:pt x="309" y="0"/>
                  </a:lnTo>
                  <a:lnTo>
                    <a:pt x="307" y="3"/>
                  </a:lnTo>
                  <a:lnTo>
                    <a:pt x="302" y="5"/>
                  </a:lnTo>
                  <a:lnTo>
                    <a:pt x="299" y="10"/>
                  </a:lnTo>
                  <a:lnTo>
                    <a:pt x="291" y="21"/>
                  </a:lnTo>
                  <a:lnTo>
                    <a:pt x="286" y="26"/>
                  </a:lnTo>
                  <a:lnTo>
                    <a:pt x="281" y="28"/>
                  </a:lnTo>
                  <a:lnTo>
                    <a:pt x="279" y="28"/>
                  </a:lnTo>
                  <a:lnTo>
                    <a:pt x="276" y="31"/>
                  </a:lnTo>
                  <a:lnTo>
                    <a:pt x="271" y="39"/>
                  </a:lnTo>
                  <a:lnTo>
                    <a:pt x="268" y="49"/>
                  </a:lnTo>
                  <a:lnTo>
                    <a:pt x="266" y="62"/>
                  </a:lnTo>
                  <a:lnTo>
                    <a:pt x="266" y="72"/>
                  </a:lnTo>
                  <a:lnTo>
                    <a:pt x="266" y="84"/>
                  </a:lnTo>
                  <a:lnTo>
                    <a:pt x="268" y="92"/>
                  </a:lnTo>
                  <a:lnTo>
                    <a:pt x="271" y="95"/>
                  </a:lnTo>
                  <a:lnTo>
                    <a:pt x="273" y="97"/>
                  </a:lnTo>
                  <a:lnTo>
                    <a:pt x="263" y="90"/>
                  </a:lnTo>
                  <a:lnTo>
                    <a:pt x="253" y="87"/>
                  </a:lnTo>
                  <a:lnTo>
                    <a:pt x="243" y="82"/>
                  </a:lnTo>
                  <a:lnTo>
                    <a:pt x="240" y="77"/>
                  </a:lnTo>
                  <a:lnTo>
                    <a:pt x="235" y="72"/>
                  </a:lnTo>
                  <a:lnTo>
                    <a:pt x="233" y="64"/>
                  </a:lnTo>
                  <a:lnTo>
                    <a:pt x="230" y="62"/>
                  </a:lnTo>
                  <a:lnTo>
                    <a:pt x="225" y="59"/>
                  </a:lnTo>
                  <a:lnTo>
                    <a:pt x="222" y="59"/>
                  </a:lnTo>
                  <a:lnTo>
                    <a:pt x="215" y="62"/>
                  </a:lnTo>
                  <a:lnTo>
                    <a:pt x="212" y="62"/>
                  </a:lnTo>
                  <a:lnTo>
                    <a:pt x="210" y="62"/>
                  </a:lnTo>
                  <a:lnTo>
                    <a:pt x="205" y="59"/>
                  </a:lnTo>
                  <a:lnTo>
                    <a:pt x="202" y="59"/>
                  </a:lnTo>
                  <a:lnTo>
                    <a:pt x="194" y="62"/>
                  </a:lnTo>
                  <a:lnTo>
                    <a:pt x="184" y="64"/>
                  </a:lnTo>
                  <a:lnTo>
                    <a:pt x="182" y="64"/>
                  </a:lnTo>
                  <a:lnTo>
                    <a:pt x="174" y="64"/>
                  </a:lnTo>
                  <a:lnTo>
                    <a:pt x="166" y="62"/>
                  </a:lnTo>
                  <a:lnTo>
                    <a:pt x="159" y="62"/>
                  </a:lnTo>
                  <a:lnTo>
                    <a:pt x="151" y="64"/>
                  </a:lnTo>
                  <a:lnTo>
                    <a:pt x="146" y="67"/>
                  </a:lnTo>
                  <a:lnTo>
                    <a:pt x="138" y="74"/>
                  </a:lnTo>
                  <a:lnTo>
                    <a:pt x="136" y="74"/>
                  </a:lnTo>
                  <a:lnTo>
                    <a:pt x="130" y="77"/>
                  </a:lnTo>
                  <a:lnTo>
                    <a:pt x="125" y="77"/>
                  </a:lnTo>
                  <a:lnTo>
                    <a:pt x="120" y="79"/>
                  </a:lnTo>
                  <a:lnTo>
                    <a:pt x="105" y="90"/>
                  </a:lnTo>
                  <a:lnTo>
                    <a:pt x="90" y="105"/>
                  </a:lnTo>
                  <a:lnTo>
                    <a:pt x="79" y="123"/>
                  </a:lnTo>
                  <a:lnTo>
                    <a:pt x="77" y="125"/>
                  </a:lnTo>
                  <a:lnTo>
                    <a:pt x="74" y="128"/>
                  </a:lnTo>
                  <a:lnTo>
                    <a:pt x="64" y="136"/>
                  </a:lnTo>
                  <a:lnTo>
                    <a:pt x="38" y="146"/>
                  </a:lnTo>
                  <a:lnTo>
                    <a:pt x="31" y="148"/>
                  </a:lnTo>
                  <a:lnTo>
                    <a:pt x="26" y="151"/>
                  </a:lnTo>
                  <a:lnTo>
                    <a:pt x="23" y="158"/>
                  </a:lnTo>
                  <a:lnTo>
                    <a:pt x="18" y="171"/>
                  </a:lnTo>
                  <a:close/>
                </a:path>
              </a:pathLst>
            </a:custGeom>
            <a:solidFill>
              <a:schemeClr val="bg1"/>
            </a:solidFill>
            <a:ln w="9525">
              <a:noFill/>
              <a:round/>
              <a:headEnd/>
              <a:tailEnd/>
            </a:ln>
          </p:spPr>
          <p:txBody>
            <a:bodyPr>
              <a:prstTxWarp prst="textNoShape">
                <a:avLst/>
              </a:prstTxWarp>
            </a:bodyPr>
            <a:lstStyle/>
            <a:p>
              <a:endParaRPr lang="en-US"/>
            </a:p>
          </p:txBody>
        </p:sp>
        <p:sp>
          <p:nvSpPr>
            <p:cNvPr id="54404" name="Freeform 132"/>
            <p:cNvSpPr>
              <a:spLocks/>
            </p:cNvSpPr>
            <p:nvPr/>
          </p:nvSpPr>
          <p:spPr bwMode="auto">
            <a:xfrm>
              <a:off x="1682" y="1416"/>
              <a:ext cx="35" cy="56"/>
            </a:xfrm>
            <a:custGeom>
              <a:avLst/>
              <a:gdLst/>
              <a:ahLst/>
              <a:cxnLst>
                <a:cxn ang="0">
                  <a:pos x="7" y="0"/>
                </a:cxn>
                <a:cxn ang="0">
                  <a:pos x="2" y="0"/>
                </a:cxn>
                <a:cxn ang="0">
                  <a:pos x="0" y="3"/>
                </a:cxn>
                <a:cxn ang="0">
                  <a:pos x="0" y="5"/>
                </a:cxn>
                <a:cxn ang="0">
                  <a:pos x="0" y="11"/>
                </a:cxn>
                <a:cxn ang="0">
                  <a:pos x="10" y="13"/>
                </a:cxn>
                <a:cxn ang="0">
                  <a:pos x="17" y="18"/>
                </a:cxn>
                <a:cxn ang="0">
                  <a:pos x="23" y="23"/>
                </a:cxn>
                <a:cxn ang="0">
                  <a:pos x="23" y="26"/>
                </a:cxn>
                <a:cxn ang="0">
                  <a:pos x="23" y="28"/>
                </a:cxn>
                <a:cxn ang="0">
                  <a:pos x="23" y="39"/>
                </a:cxn>
                <a:cxn ang="0">
                  <a:pos x="25" y="44"/>
                </a:cxn>
                <a:cxn ang="0">
                  <a:pos x="23" y="49"/>
                </a:cxn>
                <a:cxn ang="0">
                  <a:pos x="23" y="51"/>
                </a:cxn>
                <a:cxn ang="0">
                  <a:pos x="23" y="56"/>
                </a:cxn>
                <a:cxn ang="0">
                  <a:pos x="28" y="54"/>
                </a:cxn>
                <a:cxn ang="0">
                  <a:pos x="33" y="49"/>
                </a:cxn>
                <a:cxn ang="0">
                  <a:pos x="35" y="46"/>
                </a:cxn>
                <a:cxn ang="0">
                  <a:pos x="35" y="44"/>
                </a:cxn>
                <a:cxn ang="0">
                  <a:pos x="35" y="36"/>
                </a:cxn>
                <a:cxn ang="0">
                  <a:pos x="35" y="28"/>
                </a:cxn>
                <a:cxn ang="0">
                  <a:pos x="33" y="23"/>
                </a:cxn>
                <a:cxn ang="0">
                  <a:pos x="30" y="18"/>
                </a:cxn>
                <a:cxn ang="0">
                  <a:pos x="28" y="13"/>
                </a:cxn>
                <a:cxn ang="0">
                  <a:pos x="28" y="8"/>
                </a:cxn>
                <a:cxn ang="0">
                  <a:pos x="25" y="5"/>
                </a:cxn>
                <a:cxn ang="0">
                  <a:pos x="20" y="3"/>
                </a:cxn>
                <a:cxn ang="0">
                  <a:pos x="12" y="0"/>
                </a:cxn>
                <a:cxn ang="0">
                  <a:pos x="7" y="0"/>
                </a:cxn>
              </a:cxnLst>
              <a:rect l="0" t="0" r="r" b="b"/>
              <a:pathLst>
                <a:path w="35" h="56">
                  <a:moveTo>
                    <a:pt x="7" y="0"/>
                  </a:moveTo>
                  <a:lnTo>
                    <a:pt x="2" y="0"/>
                  </a:lnTo>
                  <a:lnTo>
                    <a:pt x="0" y="3"/>
                  </a:lnTo>
                  <a:lnTo>
                    <a:pt x="0" y="5"/>
                  </a:lnTo>
                  <a:lnTo>
                    <a:pt x="0" y="11"/>
                  </a:lnTo>
                  <a:lnTo>
                    <a:pt x="10" y="13"/>
                  </a:lnTo>
                  <a:lnTo>
                    <a:pt x="17" y="18"/>
                  </a:lnTo>
                  <a:lnTo>
                    <a:pt x="23" y="23"/>
                  </a:lnTo>
                  <a:lnTo>
                    <a:pt x="23" y="26"/>
                  </a:lnTo>
                  <a:lnTo>
                    <a:pt x="23" y="28"/>
                  </a:lnTo>
                  <a:lnTo>
                    <a:pt x="23" y="39"/>
                  </a:lnTo>
                  <a:lnTo>
                    <a:pt x="25" y="44"/>
                  </a:lnTo>
                  <a:lnTo>
                    <a:pt x="23" y="49"/>
                  </a:lnTo>
                  <a:lnTo>
                    <a:pt x="23" y="51"/>
                  </a:lnTo>
                  <a:lnTo>
                    <a:pt x="23" y="56"/>
                  </a:lnTo>
                  <a:lnTo>
                    <a:pt x="28" y="54"/>
                  </a:lnTo>
                  <a:lnTo>
                    <a:pt x="33" y="49"/>
                  </a:lnTo>
                  <a:lnTo>
                    <a:pt x="35" y="46"/>
                  </a:lnTo>
                  <a:lnTo>
                    <a:pt x="35" y="44"/>
                  </a:lnTo>
                  <a:lnTo>
                    <a:pt x="35" y="36"/>
                  </a:lnTo>
                  <a:lnTo>
                    <a:pt x="35" y="28"/>
                  </a:lnTo>
                  <a:lnTo>
                    <a:pt x="33" y="23"/>
                  </a:lnTo>
                  <a:lnTo>
                    <a:pt x="30" y="18"/>
                  </a:lnTo>
                  <a:lnTo>
                    <a:pt x="28" y="13"/>
                  </a:lnTo>
                  <a:lnTo>
                    <a:pt x="28" y="8"/>
                  </a:lnTo>
                  <a:lnTo>
                    <a:pt x="25" y="5"/>
                  </a:lnTo>
                  <a:lnTo>
                    <a:pt x="20" y="3"/>
                  </a:lnTo>
                  <a:lnTo>
                    <a:pt x="12" y="0"/>
                  </a:lnTo>
                  <a:lnTo>
                    <a:pt x="7" y="0"/>
                  </a:lnTo>
                  <a:close/>
                </a:path>
              </a:pathLst>
            </a:custGeom>
            <a:solidFill>
              <a:srgbClr val="000000"/>
            </a:solidFill>
            <a:ln w="9525">
              <a:noFill/>
              <a:round/>
              <a:headEnd/>
              <a:tailEnd/>
            </a:ln>
          </p:spPr>
          <p:txBody>
            <a:bodyPr>
              <a:prstTxWarp prst="textNoShape">
                <a:avLst/>
              </a:prstTxWarp>
            </a:bodyPr>
            <a:lstStyle/>
            <a:p>
              <a:endParaRPr lang="en-US"/>
            </a:p>
          </p:txBody>
        </p:sp>
        <p:sp>
          <p:nvSpPr>
            <p:cNvPr id="54405" name="Freeform 133"/>
            <p:cNvSpPr>
              <a:spLocks/>
            </p:cNvSpPr>
            <p:nvPr/>
          </p:nvSpPr>
          <p:spPr bwMode="auto">
            <a:xfrm>
              <a:off x="1653" y="1470"/>
              <a:ext cx="75" cy="79"/>
            </a:xfrm>
            <a:custGeom>
              <a:avLst/>
              <a:gdLst/>
              <a:ahLst/>
              <a:cxnLst>
                <a:cxn ang="0">
                  <a:pos x="69" y="2"/>
                </a:cxn>
                <a:cxn ang="0">
                  <a:pos x="72" y="5"/>
                </a:cxn>
                <a:cxn ang="0">
                  <a:pos x="75" y="10"/>
                </a:cxn>
                <a:cxn ang="0">
                  <a:pos x="72" y="15"/>
                </a:cxn>
                <a:cxn ang="0">
                  <a:pos x="69" y="23"/>
                </a:cxn>
                <a:cxn ang="0">
                  <a:pos x="67" y="33"/>
                </a:cxn>
                <a:cxn ang="0">
                  <a:pos x="67" y="43"/>
                </a:cxn>
                <a:cxn ang="0">
                  <a:pos x="64" y="51"/>
                </a:cxn>
                <a:cxn ang="0">
                  <a:pos x="59" y="59"/>
                </a:cxn>
                <a:cxn ang="0">
                  <a:pos x="52" y="66"/>
                </a:cxn>
                <a:cxn ang="0">
                  <a:pos x="21" y="77"/>
                </a:cxn>
                <a:cxn ang="0">
                  <a:pos x="11" y="79"/>
                </a:cxn>
                <a:cxn ang="0">
                  <a:pos x="6" y="79"/>
                </a:cxn>
                <a:cxn ang="0">
                  <a:pos x="6" y="77"/>
                </a:cxn>
                <a:cxn ang="0">
                  <a:pos x="3" y="77"/>
                </a:cxn>
                <a:cxn ang="0">
                  <a:pos x="0" y="71"/>
                </a:cxn>
                <a:cxn ang="0">
                  <a:pos x="0" y="66"/>
                </a:cxn>
                <a:cxn ang="0">
                  <a:pos x="3" y="66"/>
                </a:cxn>
                <a:cxn ang="0">
                  <a:pos x="8" y="66"/>
                </a:cxn>
                <a:cxn ang="0">
                  <a:pos x="16" y="66"/>
                </a:cxn>
                <a:cxn ang="0">
                  <a:pos x="21" y="66"/>
                </a:cxn>
                <a:cxn ang="0">
                  <a:pos x="29" y="64"/>
                </a:cxn>
                <a:cxn ang="0">
                  <a:pos x="34" y="61"/>
                </a:cxn>
                <a:cxn ang="0">
                  <a:pos x="41" y="56"/>
                </a:cxn>
                <a:cxn ang="0">
                  <a:pos x="44" y="54"/>
                </a:cxn>
                <a:cxn ang="0">
                  <a:pos x="52" y="38"/>
                </a:cxn>
                <a:cxn ang="0">
                  <a:pos x="54" y="33"/>
                </a:cxn>
                <a:cxn ang="0">
                  <a:pos x="57" y="31"/>
                </a:cxn>
                <a:cxn ang="0">
                  <a:pos x="62" y="25"/>
                </a:cxn>
                <a:cxn ang="0">
                  <a:pos x="62" y="15"/>
                </a:cxn>
                <a:cxn ang="0">
                  <a:pos x="62" y="8"/>
                </a:cxn>
                <a:cxn ang="0">
                  <a:pos x="64" y="2"/>
                </a:cxn>
                <a:cxn ang="0">
                  <a:pos x="67" y="0"/>
                </a:cxn>
                <a:cxn ang="0">
                  <a:pos x="69" y="0"/>
                </a:cxn>
                <a:cxn ang="0">
                  <a:pos x="69" y="2"/>
                </a:cxn>
              </a:cxnLst>
              <a:rect l="0" t="0" r="r" b="b"/>
              <a:pathLst>
                <a:path w="75" h="79">
                  <a:moveTo>
                    <a:pt x="69" y="2"/>
                  </a:moveTo>
                  <a:lnTo>
                    <a:pt x="72" y="5"/>
                  </a:lnTo>
                  <a:lnTo>
                    <a:pt x="75" y="10"/>
                  </a:lnTo>
                  <a:lnTo>
                    <a:pt x="72" y="15"/>
                  </a:lnTo>
                  <a:lnTo>
                    <a:pt x="69" y="23"/>
                  </a:lnTo>
                  <a:lnTo>
                    <a:pt x="67" y="33"/>
                  </a:lnTo>
                  <a:lnTo>
                    <a:pt x="67" y="43"/>
                  </a:lnTo>
                  <a:lnTo>
                    <a:pt x="64" y="51"/>
                  </a:lnTo>
                  <a:lnTo>
                    <a:pt x="59" y="59"/>
                  </a:lnTo>
                  <a:lnTo>
                    <a:pt x="52" y="66"/>
                  </a:lnTo>
                  <a:lnTo>
                    <a:pt x="21" y="77"/>
                  </a:lnTo>
                  <a:lnTo>
                    <a:pt x="11" y="79"/>
                  </a:lnTo>
                  <a:lnTo>
                    <a:pt x="6" y="79"/>
                  </a:lnTo>
                  <a:lnTo>
                    <a:pt x="6" y="77"/>
                  </a:lnTo>
                  <a:lnTo>
                    <a:pt x="3" y="77"/>
                  </a:lnTo>
                  <a:lnTo>
                    <a:pt x="0" y="71"/>
                  </a:lnTo>
                  <a:lnTo>
                    <a:pt x="0" y="66"/>
                  </a:lnTo>
                  <a:lnTo>
                    <a:pt x="3" y="66"/>
                  </a:lnTo>
                  <a:lnTo>
                    <a:pt x="8" y="66"/>
                  </a:lnTo>
                  <a:lnTo>
                    <a:pt x="16" y="66"/>
                  </a:lnTo>
                  <a:lnTo>
                    <a:pt x="21" y="66"/>
                  </a:lnTo>
                  <a:lnTo>
                    <a:pt x="29" y="64"/>
                  </a:lnTo>
                  <a:lnTo>
                    <a:pt x="34" y="61"/>
                  </a:lnTo>
                  <a:lnTo>
                    <a:pt x="41" y="56"/>
                  </a:lnTo>
                  <a:lnTo>
                    <a:pt x="44" y="54"/>
                  </a:lnTo>
                  <a:lnTo>
                    <a:pt x="52" y="38"/>
                  </a:lnTo>
                  <a:lnTo>
                    <a:pt x="54" y="33"/>
                  </a:lnTo>
                  <a:lnTo>
                    <a:pt x="57" y="31"/>
                  </a:lnTo>
                  <a:lnTo>
                    <a:pt x="62" y="25"/>
                  </a:lnTo>
                  <a:lnTo>
                    <a:pt x="62" y="15"/>
                  </a:lnTo>
                  <a:lnTo>
                    <a:pt x="62" y="8"/>
                  </a:lnTo>
                  <a:lnTo>
                    <a:pt x="64" y="2"/>
                  </a:lnTo>
                  <a:lnTo>
                    <a:pt x="67" y="0"/>
                  </a:lnTo>
                  <a:lnTo>
                    <a:pt x="69" y="0"/>
                  </a:lnTo>
                  <a:lnTo>
                    <a:pt x="69" y="2"/>
                  </a:lnTo>
                  <a:close/>
                </a:path>
              </a:pathLst>
            </a:custGeom>
            <a:solidFill>
              <a:srgbClr val="000000"/>
            </a:solidFill>
            <a:ln w="9525">
              <a:noFill/>
              <a:round/>
              <a:headEnd/>
              <a:tailEnd/>
            </a:ln>
          </p:spPr>
          <p:txBody>
            <a:bodyPr>
              <a:prstTxWarp prst="textNoShape">
                <a:avLst/>
              </a:prstTxWarp>
            </a:bodyPr>
            <a:lstStyle/>
            <a:p>
              <a:endParaRPr lang="en-US"/>
            </a:p>
          </p:txBody>
        </p:sp>
        <p:sp>
          <p:nvSpPr>
            <p:cNvPr id="54406" name="Freeform 134"/>
            <p:cNvSpPr>
              <a:spLocks/>
            </p:cNvSpPr>
            <p:nvPr/>
          </p:nvSpPr>
          <p:spPr bwMode="auto">
            <a:xfrm>
              <a:off x="1416" y="1059"/>
              <a:ext cx="82" cy="92"/>
            </a:xfrm>
            <a:custGeom>
              <a:avLst/>
              <a:gdLst/>
              <a:ahLst/>
              <a:cxnLst>
                <a:cxn ang="0">
                  <a:pos x="82" y="5"/>
                </a:cxn>
                <a:cxn ang="0">
                  <a:pos x="66" y="13"/>
                </a:cxn>
                <a:cxn ang="0">
                  <a:pos x="51" y="26"/>
                </a:cxn>
                <a:cxn ang="0">
                  <a:pos x="46" y="31"/>
                </a:cxn>
                <a:cxn ang="0">
                  <a:pos x="38" y="33"/>
                </a:cxn>
                <a:cxn ang="0">
                  <a:pos x="33" y="36"/>
                </a:cxn>
                <a:cxn ang="0">
                  <a:pos x="31" y="38"/>
                </a:cxn>
                <a:cxn ang="0">
                  <a:pos x="31" y="41"/>
                </a:cxn>
                <a:cxn ang="0">
                  <a:pos x="28" y="54"/>
                </a:cxn>
                <a:cxn ang="0">
                  <a:pos x="23" y="61"/>
                </a:cxn>
                <a:cxn ang="0">
                  <a:pos x="18" y="66"/>
                </a:cxn>
                <a:cxn ang="0">
                  <a:pos x="18" y="69"/>
                </a:cxn>
                <a:cxn ang="0">
                  <a:pos x="15" y="72"/>
                </a:cxn>
                <a:cxn ang="0">
                  <a:pos x="18" y="77"/>
                </a:cxn>
                <a:cxn ang="0">
                  <a:pos x="18" y="82"/>
                </a:cxn>
                <a:cxn ang="0">
                  <a:pos x="15" y="87"/>
                </a:cxn>
                <a:cxn ang="0">
                  <a:pos x="13" y="89"/>
                </a:cxn>
                <a:cxn ang="0">
                  <a:pos x="8" y="92"/>
                </a:cxn>
                <a:cxn ang="0">
                  <a:pos x="8" y="89"/>
                </a:cxn>
                <a:cxn ang="0">
                  <a:pos x="5" y="89"/>
                </a:cxn>
                <a:cxn ang="0">
                  <a:pos x="2" y="87"/>
                </a:cxn>
                <a:cxn ang="0">
                  <a:pos x="0" y="82"/>
                </a:cxn>
                <a:cxn ang="0">
                  <a:pos x="0" y="77"/>
                </a:cxn>
                <a:cxn ang="0">
                  <a:pos x="2" y="72"/>
                </a:cxn>
                <a:cxn ang="0">
                  <a:pos x="8" y="61"/>
                </a:cxn>
                <a:cxn ang="0">
                  <a:pos x="13" y="51"/>
                </a:cxn>
                <a:cxn ang="0">
                  <a:pos x="13" y="46"/>
                </a:cxn>
                <a:cxn ang="0">
                  <a:pos x="13" y="43"/>
                </a:cxn>
                <a:cxn ang="0">
                  <a:pos x="13" y="41"/>
                </a:cxn>
                <a:cxn ang="0">
                  <a:pos x="15" y="36"/>
                </a:cxn>
                <a:cxn ang="0">
                  <a:pos x="20" y="31"/>
                </a:cxn>
                <a:cxn ang="0">
                  <a:pos x="28" y="23"/>
                </a:cxn>
                <a:cxn ang="0">
                  <a:pos x="36" y="20"/>
                </a:cxn>
                <a:cxn ang="0">
                  <a:pos x="41" y="18"/>
                </a:cxn>
                <a:cxn ang="0">
                  <a:pos x="46" y="13"/>
                </a:cxn>
                <a:cxn ang="0">
                  <a:pos x="56" y="5"/>
                </a:cxn>
                <a:cxn ang="0">
                  <a:pos x="61" y="3"/>
                </a:cxn>
                <a:cxn ang="0">
                  <a:pos x="66" y="0"/>
                </a:cxn>
                <a:cxn ang="0">
                  <a:pos x="74" y="0"/>
                </a:cxn>
                <a:cxn ang="0">
                  <a:pos x="82" y="5"/>
                </a:cxn>
              </a:cxnLst>
              <a:rect l="0" t="0" r="r" b="b"/>
              <a:pathLst>
                <a:path w="82" h="92">
                  <a:moveTo>
                    <a:pt x="82" y="5"/>
                  </a:moveTo>
                  <a:lnTo>
                    <a:pt x="66" y="13"/>
                  </a:lnTo>
                  <a:lnTo>
                    <a:pt x="51" y="26"/>
                  </a:lnTo>
                  <a:lnTo>
                    <a:pt x="46" y="31"/>
                  </a:lnTo>
                  <a:lnTo>
                    <a:pt x="38" y="33"/>
                  </a:lnTo>
                  <a:lnTo>
                    <a:pt x="33" y="36"/>
                  </a:lnTo>
                  <a:lnTo>
                    <a:pt x="31" y="38"/>
                  </a:lnTo>
                  <a:lnTo>
                    <a:pt x="31" y="41"/>
                  </a:lnTo>
                  <a:lnTo>
                    <a:pt x="28" y="54"/>
                  </a:lnTo>
                  <a:lnTo>
                    <a:pt x="23" y="61"/>
                  </a:lnTo>
                  <a:lnTo>
                    <a:pt x="18" y="66"/>
                  </a:lnTo>
                  <a:lnTo>
                    <a:pt x="18" y="69"/>
                  </a:lnTo>
                  <a:lnTo>
                    <a:pt x="15" y="72"/>
                  </a:lnTo>
                  <a:lnTo>
                    <a:pt x="18" y="77"/>
                  </a:lnTo>
                  <a:lnTo>
                    <a:pt x="18" y="82"/>
                  </a:lnTo>
                  <a:lnTo>
                    <a:pt x="15" y="87"/>
                  </a:lnTo>
                  <a:lnTo>
                    <a:pt x="13" y="89"/>
                  </a:lnTo>
                  <a:lnTo>
                    <a:pt x="8" y="92"/>
                  </a:lnTo>
                  <a:lnTo>
                    <a:pt x="8" y="89"/>
                  </a:lnTo>
                  <a:lnTo>
                    <a:pt x="5" y="89"/>
                  </a:lnTo>
                  <a:lnTo>
                    <a:pt x="2" y="87"/>
                  </a:lnTo>
                  <a:lnTo>
                    <a:pt x="0" y="82"/>
                  </a:lnTo>
                  <a:lnTo>
                    <a:pt x="0" y="77"/>
                  </a:lnTo>
                  <a:lnTo>
                    <a:pt x="2" y="72"/>
                  </a:lnTo>
                  <a:lnTo>
                    <a:pt x="8" y="61"/>
                  </a:lnTo>
                  <a:lnTo>
                    <a:pt x="13" y="51"/>
                  </a:lnTo>
                  <a:lnTo>
                    <a:pt x="13" y="46"/>
                  </a:lnTo>
                  <a:lnTo>
                    <a:pt x="13" y="43"/>
                  </a:lnTo>
                  <a:lnTo>
                    <a:pt x="13" y="41"/>
                  </a:lnTo>
                  <a:lnTo>
                    <a:pt x="15" y="36"/>
                  </a:lnTo>
                  <a:lnTo>
                    <a:pt x="20" y="31"/>
                  </a:lnTo>
                  <a:lnTo>
                    <a:pt x="28" y="23"/>
                  </a:lnTo>
                  <a:lnTo>
                    <a:pt x="36" y="20"/>
                  </a:lnTo>
                  <a:lnTo>
                    <a:pt x="41" y="18"/>
                  </a:lnTo>
                  <a:lnTo>
                    <a:pt x="46" y="13"/>
                  </a:lnTo>
                  <a:lnTo>
                    <a:pt x="56" y="5"/>
                  </a:lnTo>
                  <a:lnTo>
                    <a:pt x="61" y="3"/>
                  </a:lnTo>
                  <a:lnTo>
                    <a:pt x="66" y="0"/>
                  </a:lnTo>
                  <a:lnTo>
                    <a:pt x="74" y="0"/>
                  </a:lnTo>
                  <a:lnTo>
                    <a:pt x="82" y="5"/>
                  </a:lnTo>
                  <a:close/>
                </a:path>
              </a:pathLst>
            </a:custGeom>
            <a:solidFill>
              <a:srgbClr val="000000"/>
            </a:solidFill>
            <a:ln w="9525">
              <a:noFill/>
              <a:round/>
              <a:headEnd/>
              <a:tailEnd/>
            </a:ln>
          </p:spPr>
          <p:txBody>
            <a:bodyPr>
              <a:prstTxWarp prst="textNoShape">
                <a:avLst/>
              </a:prstTxWarp>
            </a:bodyPr>
            <a:lstStyle/>
            <a:p>
              <a:endParaRPr lang="en-US"/>
            </a:p>
          </p:txBody>
        </p:sp>
        <p:sp>
          <p:nvSpPr>
            <p:cNvPr id="54407" name="Freeform 135"/>
            <p:cNvSpPr>
              <a:spLocks/>
            </p:cNvSpPr>
            <p:nvPr/>
          </p:nvSpPr>
          <p:spPr bwMode="auto">
            <a:xfrm>
              <a:off x="910" y="1396"/>
              <a:ext cx="56" cy="74"/>
            </a:xfrm>
            <a:custGeom>
              <a:avLst/>
              <a:gdLst/>
              <a:ahLst/>
              <a:cxnLst>
                <a:cxn ang="0">
                  <a:pos x="56" y="8"/>
                </a:cxn>
                <a:cxn ang="0">
                  <a:pos x="54" y="8"/>
                </a:cxn>
                <a:cxn ang="0">
                  <a:pos x="49" y="10"/>
                </a:cxn>
                <a:cxn ang="0">
                  <a:pos x="46" y="10"/>
                </a:cxn>
                <a:cxn ang="0">
                  <a:pos x="38" y="15"/>
                </a:cxn>
                <a:cxn ang="0">
                  <a:pos x="31" y="20"/>
                </a:cxn>
                <a:cxn ang="0">
                  <a:pos x="28" y="25"/>
                </a:cxn>
                <a:cxn ang="0">
                  <a:pos x="28" y="28"/>
                </a:cxn>
                <a:cxn ang="0">
                  <a:pos x="23" y="33"/>
                </a:cxn>
                <a:cxn ang="0">
                  <a:pos x="15" y="41"/>
                </a:cxn>
                <a:cxn ang="0">
                  <a:pos x="13" y="43"/>
                </a:cxn>
                <a:cxn ang="0">
                  <a:pos x="13" y="48"/>
                </a:cxn>
                <a:cxn ang="0">
                  <a:pos x="13" y="54"/>
                </a:cxn>
                <a:cxn ang="0">
                  <a:pos x="13" y="59"/>
                </a:cxn>
                <a:cxn ang="0">
                  <a:pos x="13" y="61"/>
                </a:cxn>
                <a:cxn ang="0">
                  <a:pos x="10" y="64"/>
                </a:cxn>
                <a:cxn ang="0">
                  <a:pos x="8" y="69"/>
                </a:cxn>
                <a:cxn ang="0">
                  <a:pos x="3" y="74"/>
                </a:cxn>
                <a:cxn ang="0">
                  <a:pos x="0" y="59"/>
                </a:cxn>
                <a:cxn ang="0">
                  <a:pos x="0" y="48"/>
                </a:cxn>
                <a:cxn ang="0">
                  <a:pos x="3" y="41"/>
                </a:cxn>
                <a:cxn ang="0">
                  <a:pos x="10" y="28"/>
                </a:cxn>
                <a:cxn ang="0">
                  <a:pos x="15" y="23"/>
                </a:cxn>
                <a:cxn ang="0">
                  <a:pos x="15" y="20"/>
                </a:cxn>
                <a:cxn ang="0">
                  <a:pos x="18" y="15"/>
                </a:cxn>
                <a:cxn ang="0">
                  <a:pos x="23" y="10"/>
                </a:cxn>
                <a:cxn ang="0">
                  <a:pos x="26" y="5"/>
                </a:cxn>
                <a:cxn ang="0">
                  <a:pos x="31" y="5"/>
                </a:cxn>
                <a:cxn ang="0">
                  <a:pos x="38" y="2"/>
                </a:cxn>
                <a:cxn ang="0">
                  <a:pos x="43" y="0"/>
                </a:cxn>
                <a:cxn ang="0">
                  <a:pos x="49" y="0"/>
                </a:cxn>
                <a:cxn ang="0">
                  <a:pos x="51" y="2"/>
                </a:cxn>
                <a:cxn ang="0">
                  <a:pos x="54" y="2"/>
                </a:cxn>
                <a:cxn ang="0">
                  <a:pos x="56" y="8"/>
                </a:cxn>
              </a:cxnLst>
              <a:rect l="0" t="0" r="r" b="b"/>
              <a:pathLst>
                <a:path w="56" h="74">
                  <a:moveTo>
                    <a:pt x="56" y="8"/>
                  </a:moveTo>
                  <a:lnTo>
                    <a:pt x="54" y="8"/>
                  </a:lnTo>
                  <a:lnTo>
                    <a:pt x="49" y="10"/>
                  </a:lnTo>
                  <a:lnTo>
                    <a:pt x="46" y="10"/>
                  </a:lnTo>
                  <a:lnTo>
                    <a:pt x="38" y="15"/>
                  </a:lnTo>
                  <a:lnTo>
                    <a:pt x="31" y="20"/>
                  </a:lnTo>
                  <a:lnTo>
                    <a:pt x="28" y="25"/>
                  </a:lnTo>
                  <a:lnTo>
                    <a:pt x="28" y="28"/>
                  </a:lnTo>
                  <a:lnTo>
                    <a:pt x="23" y="33"/>
                  </a:lnTo>
                  <a:lnTo>
                    <a:pt x="15" y="41"/>
                  </a:lnTo>
                  <a:lnTo>
                    <a:pt x="13" y="43"/>
                  </a:lnTo>
                  <a:lnTo>
                    <a:pt x="13" y="48"/>
                  </a:lnTo>
                  <a:lnTo>
                    <a:pt x="13" y="54"/>
                  </a:lnTo>
                  <a:lnTo>
                    <a:pt x="13" y="59"/>
                  </a:lnTo>
                  <a:lnTo>
                    <a:pt x="13" y="61"/>
                  </a:lnTo>
                  <a:lnTo>
                    <a:pt x="10" y="64"/>
                  </a:lnTo>
                  <a:lnTo>
                    <a:pt x="8" y="69"/>
                  </a:lnTo>
                  <a:lnTo>
                    <a:pt x="3" y="74"/>
                  </a:lnTo>
                  <a:lnTo>
                    <a:pt x="0" y="59"/>
                  </a:lnTo>
                  <a:lnTo>
                    <a:pt x="0" y="48"/>
                  </a:lnTo>
                  <a:lnTo>
                    <a:pt x="3" y="41"/>
                  </a:lnTo>
                  <a:lnTo>
                    <a:pt x="10" y="28"/>
                  </a:lnTo>
                  <a:lnTo>
                    <a:pt x="15" y="23"/>
                  </a:lnTo>
                  <a:lnTo>
                    <a:pt x="15" y="20"/>
                  </a:lnTo>
                  <a:lnTo>
                    <a:pt x="18" y="15"/>
                  </a:lnTo>
                  <a:lnTo>
                    <a:pt x="23" y="10"/>
                  </a:lnTo>
                  <a:lnTo>
                    <a:pt x="26" y="5"/>
                  </a:lnTo>
                  <a:lnTo>
                    <a:pt x="31" y="5"/>
                  </a:lnTo>
                  <a:lnTo>
                    <a:pt x="38" y="2"/>
                  </a:lnTo>
                  <a:lnTo>
                    <a:pt x="43" y="0"/>
                  </a:lnTo>
                  <a:lnTo>
                    <a:pt x="49" y="0"/>
                  </a:lnTo>
                  <a:lnTo>
                    <a:pt x="51" y="2"/>
                  </a:lnTo>
                  <a:lnTo>
                    <a:pt x="54" y="2"/>
                  </a:lnTo>
                  <a:lnTo>
                    <a:pt x="56" y="8"/>
                  </a:lnTo>
                  <a:close/>
                </a:path>
              </a:pathLst>
            </a:custGeom>
            <a:solidFill>
              <a:srgbClr val="000000"/>
            </a:solidFill>
            <a:ln w="9525">
              <a:noFill/>
              <a:round/>
              <a:headEnd/>
              <a:tailEnd/>
            </a:ln>
          </p:spPr>
          <p:txBody>
            <a:bodyPr>
              <a:prstTxWarp prst="textNoShape">
                <a:avLst/>
              </a:prstTxWarp>
            </a:bodyPr>
            <a:lstStyle/>
            <a:p>
              <a:endParaRPr lang="en-US"/>
            </a:p>
          </p:txBody>
        </p:sp>
        <p:sp>
          <p:nvSpPr>
            <p:cNvPr id="54408" name="Freeform 136"/>
            <p:cNvSpPr>
              <a:spLocks/>
            </p:cNvSpPr>
            <p:nvPr/>
          </p:nvSpPr>
          <p:spPr bwMode="auto">
            <a:xfrm>
              <a:off x="915" y="1470"/>
              <a:ext cx="26" cy="36"/>
            </a:xfrm>
            <a:custGeom>
              <a:avLst/>
              <a:gdLst/>
              <a:ahLst/>
              <a:cxnLst>
                <a:cxn ang="0">
                  <a:pos x="0" y="8"/>
                </a:cxn>
                <a:cxn ang="0">
                  <a:pos x="3" y="15"/>
                </a:cxn>
                <a:cxn ang="0">
                  <a:pos x="5" y="18"/>
                </a:cxn>
                <a:cxn ang="0">
                  <a:pos x="8" y="23"/>
                </a:cxn>
                <a:cxn ang="0">
                  <a:pos x="10" y="28"/>
                </a:cxn>
                <a:cxn ang="0">
                  <a:pos x="13" y="31"/>
                </a:cxn>
                <a:cxn ang="0">
                  <a:pos x="13" y="33"/>
                </a:cxn>
                <a:cxn ang="0">
                  <a:pos x="18" y="36"/>
                </a:cxn>
                <a:cxn ang="0">
                  <a:pos x="21" y="36"/>
                </a:cxn>
                <a:cxn ang="0">
                  <a:pos x="23" y="36"/>
                </a:cxn>
                <a:cxn ang="0">
                  <a:pos x="26" y="33"/>
                </a:cxn>
                <a:cxn ang="0">
                  <a:pos x="26" y="31"/>
                </a:cxn>
                <a:cxn ang="0">
                  <a:pos x="23" y="31"/>
                </a:cxn>
                <a:cxn ang="0">
                  <a:pos x="23" y="28"/>
                </a:cxn>
                <a:cxn ang="0">
                  <a:pos x="21" y="28"/>
                </a:cxn>
                <a:cxn ang="0">
                  <a:pos x="18" y="23"/>
                </a:cxn>
                <a:cxn ang="0">
                  <a:pos x="15" y="18"/>
                </a:cxn>
                <a:cxn ang="0">
                  <a:pos x="15" y="15"/>
                </a:cxn>
                <a:cxn ang="0">
                  <a:pos x="13" y="15"/>
                </a:cxn>
                <a:cxn ang="0">
                  <a:pos x="10" y="13"/>
                </a:cxn>
                <a:cxn ang="0">
                  <a:pos x="10" y="10"/>
                </a:cxn>
                <a:cxn ang="0">
                  <a:pos x="8" y="5"/>
                </a:cxn>
                <a:cxn ang="0">
                  <a:pos x="10" y="0"/>
                </a:cxn>
                <a:cxn ang="0">
                  <a:pos x="8" y="0"/>
                </a:cxn>
                <a:cxn ang="0">
                  <a:pos x="5" y="0"/>
                </a:cxn>
                <a:cxn ang="0">
                  <a:pos x="3" y="2"/>
                </a:cxn>
                <a:cxn ang="0">
                  <a:pos x="0" y="8"/>
                </a:cxn>
              </a:cxnLst>
              <a:rect l="0" t="0" r="r" b="b"/>
              <a:pathLst>
                <a:path w="26" h="36">
                  <a:moveTo>
                    <a:pt x="0" y="8"/>
                  </a:moveTo>
                  <a:lnTo>
                    <a:pt x="3" y="15"/>
                  </a:lnTo>
                  <a:lnTo>
                    <a:pt x="5" y="18"/>
                  </a:lnTo>
                  <a:lnTo>
                    <a:pt x="8" y="23"/>
                  </a:lnTo>
                  <a:lnTo>
                    <a:pt x="10" y="28"/>
                  </a:lnTo>
                  <a:lnTo>
                    <a:pt x="13" y="31"/>
                  </a:lnTo>
                  <a:lnTo>
                    <a:pt x="13" y="33"/>
                  </a:lnTo>
                  <a:lnTo>
                    <a:pt x="18" y="36"/>
                  </a:lnTo>
                  <a:lnTo>
                    <a:pt x="21" y="36"/>
                  </a:lnTo>
                  <a:lnTo>
                    <a:pt x="23" y="36"/>
                  </a:lnTo>
                  <a:lnTo>
                    <a:pt x="26" y="33"/>
                  </a:lnTo>
                  <a:lnTo>
                    <a:pt x="26" y="31"/>
                  </a:lnTo>
                  <a:lnTo>
                    <a:pt x="23" y="31"/>
                  </a:lnTo>
                  <a:lnTo>
                    <a:pt x="23" y="28"/>
                  </a:lnTo>
                  <a:lnTo>
                    <a:pt x="21" y="28"/>
                  </a:lnTo>
                  <a:lnTo>
                    <a:pt x="18" y="23"/>
                  </a:lnTo>
                  <a:lnTo>
                    <a:pt x="15" y="18"/>
                  </a:lnTo>
                  <a:lnTo>
                    <a:pt x="15" y="15"/>
                  </a:lnTo>
                  <a:lnTo>
                    <a:pt x="13" y="15"/>
                  </a:lnTo>
                  <a:lnTo>
                    <a:pt x="10" y="13"/>
                  </a:lnTo>
                  <a:lnTo>
                    <a:pt x="10" y="10"/>
                  </a:lnTo>
                  <a:lnTo>
                    <a:pt x="8" y="5"/>
                  </a:lnTo>
                  <a:lnTo>
                    <a:pt x="10" y="0"/>
                  </a:lnTo>
                  <a:lnTo>
                    <a:pt x="8" y="0"/>
                  </a:lnTo>
                  <a:lnTo>
                    <a:pt x="5" y="0"/>
                  </a:lnTo>
                  <a:lnTo>
                    <a:pt x="3" y="2"/>
                  </a:lnTo>
                  <a:lnTo>
                    <a:pt x="0" y="8"/>
                  </a:lnTo>
                  <a:close/>
                </a:path>
              </a:pathLst>
            </a:custGeom>
            <a:solidFill>
              <a:srgbClr val="000000"/>
            </a:solidFill>
            <a:ln w="9525">
              <a:noFill/>
              <a:round/>
              <a:headEnd/>
              <a:tailEnd/>
            </a:ln>
          </p:spPr>
          <p:txBody>
            <a:bodyPr>
              <a:prstTxWarp prst="textNoShape">
                <a:avLst/>
              </a:prstTxWarp>
            </a:bodyPr>
            <a:lstStyle/>
            <a:p>
              <a:endParaRPr lang="en-US"/>
            </a:p>
          </p:txBody>
        </p:sp>
        <p:sp>
          <p:nvSpPr>
            <p:cNvPr id="54409" name="Freeform 137"/>
            <p:cNvSpPr>
              <a:spLocks/>
            </p:cNvSpPr>
            <p:nvPr/>
          </p:nvSpPr>
          <p:spPr bwMode="auto">
            <a:xfrm>
              <a:off x="1091" y="1437"/>
              <a:ext cx="41" cy="56"/>
            </a:xfrm>
            <a:custGeom>
              <a:avLst/>
              <a:gdLst/>
              <a:ahLst/>
              <a:cxnLst>
                <a:cxn ang="0">
                  <a:pos x="41" y="2"/>
                </a:cxn>
                <a:cxn ang="0">
                  <a:pos x="28" y="10"/>
                </a:cxn>
                <a:cxn ang="0">
                  <a:pos x="26" y="15"/>
                </a:cxn>
                <a:cxn ang="0">
                  <a:pos x="23" y="23"/>
                </a:cxn>
                <a:cxn ang="0">
                  <a:pos x="21" y="43"/>
                </a:cxn>
                <a:cxn ang="0">
                  <a:pos x="21" y="51"/>
                </a:cxn>
                <a:cxn ang="0">
                  <a:pos x="18" y="53"/>
                </a:cxn>
                <a:cxn ang="0">
                  <a:pos x="13" y="56"/>
                </a:cxn>
                <a:cxn ang="0">
                  <a:pos x="8" y="56"/>
                </a:cxn>
                <a:cxn ang="0">
                  <a:pos x="5" y="56"/>
                </a:cxn>
                <a:cxn ang="0">
                  <a:pos x="3" y="53"/>
                </a:cxn>
                <a:cxn ang="0">
                  <a:pos x="0" y="51"/>
                </a:cxn>
                <a:cxn ang="0">
                  <a:pos x="0" y="48"/>
                </a:cxn>
                <a:cxn ang="0">
                  <a:pos x="3" y="46"/>
                </a:cxn>
                <a:cxn ang="0">
                  <a:pos x="5" y="41"/>
                </a:cxn>
                <a:cxn ang="0">
                  <a:pos x="11" y="35"/>
                </a:cxn>
                <a:cxn ang="0">
                  <a:pos x="13" y="30"/>
                </a:cxn>
                <a:cxn ang="0">
                  <a:pos x="13" y="23"/>
                </a:cxn>
                <a:cxn ang="0">
                  <a:pos x="13" y="15"/>
                </a:cxn>
                <a:cxn ang="0">
                  <a:pos x="13" y="13"/>
                </a:cxn>
                <a:cxn ang="0">
                  <a:pos x="16" y="10"/>
                </a:cxn>
                <a:cxn ang="0">
                  <a:pos x="23" y="5"/>
                </a:cxn>
                <a:cxn ang="0">
                  <a:pos x="28" y="2"/>
                </a:cxn>
                <a:cxn ang="0">
                  <a:pos x="36" y="0"/>
                </a:cxn>
                <a:cxn ang="0">
                  <a:pos x="41" y="2"/>
                </a:cxn>
              </a:cxnLst>
              <a:rect l="0" t="0" r="r" b="b"/>
              <a:pathLst>
                <a:path w="41" h="56">
                  <a:moveTo>
                    <a:pt x="41" y="2"/>
                  </a:moveTo>
                  <a:lnTo>
                    <a:pt x="28" y="10"/>
                  </a:lnTo>
                  <a:lnTo>
                    <a:pt x="26" y="15"/>
                  </a:lnTo>
                  <a:lnTo>
                    <a:pt x="23" y="23"/>
                  </a:lnTo>
                  <a:lnTo>
                    <a:pt x="21" y="43"/>
                  </a:lnTo>
                  <a:lnTo>
                    <a:pt x="21" y="51"/>
                  </a:lnTo>
                  <a:lnTo>
                    <a:pt x="18" y="53"/>
                  </a:lnTo>
                  <a:lnTo>
                    <a:pt x="13" y="56"/>
                  </a:lnTo>
                  <a:lnTo>
                    <a:pt x="8" y="56"/>
                  </a:lnTo>
                  <a:lnTo>
                    <a:pt x="5" y="56"/>
                  </a:lnTo>
                  <a:lnTo>
                    <a:pt x="3" y="53"/>
                  </a:lnTo>
                  <a:lnTo>
                    <a:pt x="0" y="51"/>
                  </a:lnTo>
                  <a:lnTo>
                    <a:pt x="0" y="48"/>
                  </a:lnTo>
                  <a:lnTo>
                    <a:pt x="3" y="46"/>
                  </a:lnTo>
                  <a:lnTo>
                    <a:pt x="5" y="41"/>
                  </a:lnTo>
                  <a:lnTo>
                    <a:pt x="11" y="35"/>
                  </a:lnTo>
                  <a:lnTo>
                    <a:pt x="13" y="30"/>
                  </a:lnTo>
                  <a:lnTo>
                    <a:pt x="13" y="23"/>
                  </a:lnTo>
                  <a:lnTo>
                    <a:pt x="13" y="15"/>
                  </a:lnTo>
                  <a:lnTo>
                    <a:pt x="13" y="13"/>
                  </a:lnTo>
                  <a:lnTo>
                    <a:pt x="16" y="10"/>
                  </a:lnTo>
                  <a:lnTo>
                    <a:pt x="23" y="5"/>
                  </a:lnTo>
                  <a:lnTo>
                    <a:pt x="28" y="2"/>
                  </a:lnTo>
                  <a:lnTo>
                    <a:pt x="36" y="0"/>
                  </a:lnTo>
                  <a:lnTo>
                    <a:pt x="41" y="2"/>
                  </a:lnTo>
                  <a:close/>
                </a:path>
              </a:pathLst>
            </a:custGeom>
            <a:solidFill>
              <a:srgbClr val="000000"/>
            </a:solidFill>
            <a:ln w="9525">
              <a:noFill/>
              <a:round/>
              <a:headEnd/>
              <a:tailEnd/>
            </a:ln>
          </p:spPr>
          <p:txBody>
            <a:bodyPr>
              <a:prstTxWarp prst="textNoShape">
                <a:avLst/>
              </a:prstTxWarp>
            </a:bodyPr>
            <a:lstStyle/>
            <a:p>
              <a:endParaRPr lang="en-US"/>
            </a:p>
          </p:txBody>
        </p:sp>
        <p:sp>
          <p:nvSpPr>
            <p:cNvPr id="54410" name="Freeform 138"/>
            <p:cNvSpPr>
              <a:spLocks/>
            </p:cNvSpPr>
            <p:nvPr/>
          </p:nvSpPr>
          <p:spPr bwMode="auto">
            <a:xfrm>
              <a:off x="1303" y="1355"/>
              <a:ext cx="75" cy="51"/>
            </a:xfrm>
            <a:custGeom>
              <a:avLst/>
              <a:gdLst/>
              <a:ahLst/>
              <a:cxnLst>
                <a:cxn ang="0">
                  <a:pos x="64" y="0"/>
                </a:cxn>
                <a:cxn ang="0">
                  <a:pos x="72" y="0"/>
                </a:cxn>
                <a:cxn ang="0">
                  <a:pos x="72" y="3"/>
                </a:cxn>
                <a:cxn ang="0">
                  <a:pos x="75" y="5"/>
                </a:cxn>
                <a:cxn ang="0">
                  <a:pos x="72" y="8"/>
                </a:cxn>
                <a:cxn ang="0">
                  <a:pos x="69" y="13"/>
                </a:cxn>
                <a:cxn ang="0">
                  <a:pos x="62" y="21"/>
                </a:cxn>
                <a:cxn ang="0">
                  <a:pos x="57" y="23"/>
                </a:cxn>
                <a:cxn ang="0">
                  <a:pos x="54" y="26"/>
                </a:cxn>
                <a:cxn ang="0">
                  <a:pos x="46" y="28"/>
                </a:cxn>
                <a:cxn ang="0">
                  <a:pos x="36" y="33"/>
                </a:cxn>
                <a:cxn ang="0">
                  <a:pos x="26" y="38"/>
                </a:cxn>
                <a:cxn ang="0">
                  <a:pos x="23" y="43"/>
                </a:cxn>
                <a:cxn ang="0">
                  <a:pos x="23" y="46"/>
                </a:cxn>
                <a:cxn ang="0">
                  <a:pos x="23" y="49"/>
                </a:cxn>
                <a:cxn ang="0">
                  <a:pos x="21" y="49"/>
                </a:cxn>
                <a:cxn ang="0">
                  <a:pos x="16" y="51"/>
                </a:cxn>
                <a:cxn ang="0">
                  <a:pos x="6" y="49"/>
                </a:cxn>
                <a:cxn ang="0">
                  <a:pos x="0" y="49"/>
                </a:cxn>
                <a:cxn ang="0">
                  <a:pos x="3" y="41"/>
                </a:cxn>
                <a:cxn ang="0">
                  <a:pos x="6" y="36"/>
                </a:cxn>
                <a:cxn ang="0">
                  <a:pos x="11" y="31"/>
                </a:cxn>
                <a:cxn ang="0">
                  <a:pos x="18" y="28"/>
                </a:cxn>
                <a:cxn ang="0">
                  <a:pos x="23" y="26"/>
                </a:cxn>
                <a:cxn ang="0">
                  <a:pos x="26" y="23"/>
                </a:cxn>
                <a:cxn ang="0">
                  <a:pos x="31" y="15"/>
                </a:cxn>
                <a:cxn ang="0">
                  <a:pos x="36" y="10"/>
                </a:cxn>
                <a:cxn ang="0">
                  <a:pos x="41" y="10"/>
                </a:cxn>
                <a:cxn ang="0">
                  <a:pos x="44" y="10"/>
                </a:cxn>
                <a:cxn ang="0">
                  <a:pos x="49" y="10"/>
                </a:cxn>
                <a:cxn ang="0">
                  <a:pos x="52" y="8"/>
                </a:cxn>
                <a:cxn ang="0">
                  <a:pos x="57" y="5"/>
                </a:cxn>
                <a:cxn ang="0">
                  <a:pos x="62" y="0"/>
                </a:cxn>
                <a:cxn ang="0">
                  <a:pos x="64" y="0"/>
                </a:cxn>
              </a:cxnLst>
              <a:rect l="0" t="0" r="r" b="b"/>
              <a:pathLst>
                <a:path w="75" h="51">
                  <a:moveTo>
                    <a:pt x="64" y="0"/>
                  </a:moveTo>
                  <a:lnTo>
                    <a:pt x="72" y="0"/>
                  </a:lnTo>
                  <a:lnTo>
                    <a:pt x="72" y="3"/>
                  </a:lnTo>
                  <a:lnTo>
                    <a:pt x="75" y="5"/>
                  </a:lnTo>
                  <a:lnTo>
                    <a:pt x="72" y="8"/>
                  </a:lnTo>
                  <a:lnTo>
                    <a:pt x="69" y="13"/>
                  </a:lnTo>
                  <a:lnTo>
                    <a:pt x="62" y="21"/>
                  </a:lnTo>
                  <a:lnTo>
                    <a:pt x="57" y="23"/>
                  </a:lnTo>
                  <a:lnTo>
                    <a:pt x="54" y="26"/>
                  </a:lnTo>
                  <a:lnTo>
                    <a:pt x="46" y="28"/>
                  </a:lnTo>
                  <a:lnTo>
                    <a:pt x="36" y="33"/>
                  </a:lnTo>
                  <a:lnTo>
                    <a:pt x="26" y="38"/>
                  </a:lnTo>
                  <a:lnTo>
                    <a:pt x="23" y="43"/>
                  </a:lnTo>
                  <a:lnTo>
                    <a:pt x="23" y="46"/>
                  </a:lnTo>
                  <a:lnTo>
                    <a:pt x="23" y="49"/>
                  </a:lnTo>
                  <a:lnTo>
                    <a:pt x="21" y="49"/>
                  </a:lnTo>
                  <a:lnTo>
                    <a:pt x="16" y="51"/>
                  </a:lnTo>
                  <a:lnTo>
                    <a:pt x="6" y="49"/>
                  </a:lnTo>
                  <a:lnTo>
                    <a:pt x="0" y="49"/>
                  </a:lnTo>
                  <a:lnTo>
                    <a:pt x="3" y="41"/>
                  </a:lnTo>
                  <a:lnTo>
                    <a:pt x="6" y="36"/>
                  </a:lnTo>
                  <a:lnTo>
                    <a:pt x="11" y="31"/>
                  </a:lnTo>
                  <a:lnTo>
                    <a:pt x="18" y="28"/>
                  </a:lnTo>
                  <a:lnTo>
                    <a:pt x="23" y="26"/>
                  </a:lnTo>
                  <a:lnTo>
                    <a:pt x="26" y="23"/>
                  </a:lnTo>
                  <a:lnTo>
                    <a:pt x="31" y="15"/>
                  </a:lnTo>
                  <a:lnTo>
                    <a:pt x="36" y="10"/>
                  </a:lnTo>
                  <a:lnTo>
                    <a:pt x="41" y="10"/>
                  </a:lnTo>
                  <a:lnTo>
                    <a:pt x="44" y="10"/>
                  </a:lnTo>
                  <a:lnTo>
                    <a:pt x="49" y="10"/>
                  </a:lnTo>
                  <a:lnTo>
                    <a:pt x="52" y="8"/>
                  </a:lnTo>
                  <a:lnTo>
                    <a:pt x="57" y="5"/>
                  </a:lnTo>
                  <a:lnTo>
                    <a:pt x="62" y="0"/>
                  </a:lnTo>
                  <a:lnTo>
                    <a:pt x="64" y="0"/>
                  </a:lnTo>
                  <a:close/>
                </a:path>
              </a:pathLst>
            </a:custGeom>
            <a:solidFill>
              <a:srgbClr val="000000"/>
            </a:solidFill>
            <a:ln w="9525">
              <a:noFill/>
              <a:round/>
              <a:headEnd/>
              <a:tailEnd/>
            </a:ln>
          </p:spPr>
          <p:txBody>
            <a:bodyPr>
              <a:prstTxWarp prst="textNoShape">
                <a:avLst/>
              </a:prstTxWarp>
            </a:bodyPr>
            <a:lstStyle/>
            <a:p>
              <a:endParaRPr lang="en-US"/>
            </a:p>
          </p:txBody>
        </p:sp>
        <p:sp>
          <p:nvSpPr>
            <p:cNvPr id="54411" name="Freeform 139"/>
            <p:cNvSpPr>
              <a:spLocks/>
            </p:cNvSpPr>
            <p:nvPr/>
          </p:nvSpPr>
          <p:spPr bwMode="auto">
            <a:xfrm>
              <a:off x="1171" y="1011"/>
              <a:ext cx="569" cy="362"/>
            </a:xfrm>
            <a:custGeom>
              <a:avLst/>
              <a:gdLst/>
              <a:ahLst/>
              <a:cxnLst>
                <a:cxn ang="0">
                  <a:pos x="212" y="94"/>
                </a:cxn>
                <a:cxn ang="0">
                  <a:pos x="235" y="53"/>
                </a:cxn>
                <a:cxn ang="0">
                  <a:pos x="270" y="33"/>
                </a:cxn>
                <a:cxn ang="0">
                  <a:pos x="309" y="5"/>
                </a:cxn>
                <a:cxn ang="0">
                  <a:pos x="368" y="0"/>
                </a:cxn>
                <a:cxn ang="0">
                  <a:pos x="413" y="17"/>
                </a:cxn>
                <a:cxn ang="0">
                  <a:pos x="462" y="51"/>
                </a:cxn>
                <a:cxn ang="0">
                  <a:pos x="480" y="89"/>
                </a:cxn>
                <a:cxn ang="0">
                  <a:pos x="490" y="160"/>
                </a:cxn>
                <a:cxn ang="0">
                  <a:pos x="482" y="209"/>
                </a:cxn>
                <a:cxn ang="0">
                  <a:pos x="482" y="224"/>
                </a:cxn>
                <a:cxn ang="0">
                  <a:pos x="526" y="216"/>
                </a:cxn>
                <a:cxn ang="0">
                  <a:pos x="534" y="229"/>
                </a:cxn>
                <a:cxn ang="0">
                  <a:pos x="557" y="247"/>
                </a:cxn>
                <a:cxn ang="0">
                  <a:pos x="562" y="280"/>
                </a:cxn>
                <a:cxn ang="0">
                  <a:pos x="567" y="311"/>
                </a:cxn>
                <a:cxn ang="0">
                  <a:pos x="567" y="331"/>
                </a:cxn>
                <a:cxn ang="0">
                  <a:pos x="526" y="362"/>
                </a:cxn>
                <a:cxn ang="0">
                  <a:pos x="544" y="334"/>
                </a:cxn>
                <a:cxn ang="0">
                  <a:pos x="549" y="296"/>
                </a:cxn>
                <a:cxn ang="0">
                  <a:pos x="536" y="252"/>
                </a:cxn>
                <a:cxn ang="0">
                  <a:pos x="516" y="232"/>
                </a:cxn>
                <a:cxn ang="0">
                  <a:pos x="459" y="239"/>
                </a:cxn>
                <a:cxn ang="0">
                  <a:pos x="447" y="222"/>
                </a:cxn>
                <a:cxn ang="0">
                  <a:pos x="475" y="188"/>
                </a:cxn>
                <a:cxn ang="0">
                  <a:pos x="477" y="132"/>
                </a:cxn>
                <a:cxn ang="0">
                  <a:pos x="467" y="102"/>
                </a:cxn>
                <a:cxn ang="0">
                  <a:pos x="452" y="63"/>
                </a:cxn>
                <a:cxn ang="0">
                  <a:pos x="429" y="40"/>
                </a:cxn>
                <a:cxn ang="0">
                  <a:pos x="411" y="38"/>
                </a:cxn>
                <a:cxn ang="0">
                  <a:pos x="388" y="25"/>
                </a:cxn>
                <a:cxn ang="0">
                  <a:pos x="357" y="25"/>
                </a:cxn>
                <a:cxn ang="0">
                  <a:pos x="296" y="30"/>
                </a:cxn>
                <a:cxn ang="0">
                  <a:pos x="278" y="51"/>
                </a:cxn>
                <a:cxn ang="0">
                  <a:pos x="237" y="79"/>
                </a:cxn>
                <a:cxn ang="0">
                  <a:pos x="222" y="117"/>
                </a:cxn>
                <a:cxn ang="0">
                  <a:pos x="240" y="183"/>
                </a:cxn>
                <a:cxn ang="0">
                  <a:pos x="227" y="199"/>
                </a:cxn>
                <a:cxn ang="0">
                  <a:pos x="207" y="140"/>
                </a:cxn>
                <a:cxn ang="0">
                  <a:pos x="186" y="125"/>
                </a:cxn>
                <a:cxn ang="0">
                  <a:pos x="166" y="107"/>
                </a:cxn>
                <a:cxn ang="0">
                  <a:pos x="125" y="91"/>
                </a:cxn>
                <a:cxn ang="0">
                  <a:pos x="79" y="104"/>
                </a:cxn>
                <a:cxn ang="0">
                  <a:pos x="53" y="122"/>
                </a:cxn>
                <a:cxn ang="0">
                  <a:pos x="28" y="145"/>
                </a:cxn>
                <a:cxn ang="0">
                  <a:pos x="15" y="194"/>
                </a:cxn>
                <a:cxn ang="0">
                  <a:pos x="43" y="250"/>
                </a:cxn>
                <a:cxn ang="0">
                  <a:pos x="35" y="260"/>
                </a:cxn>
                <a:cxn ang="0">
                  <a:pos x="2" y="214"/>
                </a:cxn>
                <a:cxn ang="0">
                  <a:pos x="7" y="171"/>
                </a:cxn>
                <a:cxn ang="0">
                  <a:pos x="15" y="125"/>
                </a:cxn>
                <a:cxn ang="0">
                  <a:pos x="40" y="112"/>
                </a:cxn>
                <a:cxn ang="0">
                  <a:pos x="69" y="81"/>
                </a:cxn>
                <a:cxn ang="0">
                  <a:pos x="122" y="71"/>
                </a:cxn>
                <a:cxn ang="0">
                  <a:pos x="150" y="81"/>
                </a:cxn>
                <a:cxn ang="0">
                  <a:pos x="204" y="120"/>
                </a:cxn>
              </a:cxnLst>
              <a:rect l="0" t="0" r="r" b="b"/>
              <a:pathLst>
                <a:path w="569" h="362">
                  <a:moveTo>
                    <a:pt x="204" y="120"/>
                  </a:moveTo>
                  <a:lnTo>
                    <a:pt x="204" y="109"/>
                  </a:lnTo>
                  <a:lnTo>
                    <a:pt x="207" y="102"/>
                  </a:lnTo>
                  <a:lnTo>
                    <a:pt x="209" y="97"/>
                  </a:lnTo>
                  <a:lnTo>
                    <a:pt x="212" y="94"/>
                  </a:lnTo>
                  <a:lnTo>
                    <a:pt x="219" y="86"/>
                  </a:lnTo>
                  <a:lnTo>
                    <a:pt x="222" y="81"/>
                  </a:lnTo>
                  <a:lnTo>
                    <a:pt x="222" y="76"/>
                  </a:lnTo>
                  <a:lnTo>
                    <a:pt x="227" y="63"/>
                  </a:lnTo>
                  <a:lnTo>
                    <a:pt x="235" y="53"/>
                  </a:lnTo>
                  <a:lnTo>
                    <a:pt x="240" y="45"/>
                  </a:lnTo>
                  <a:lnTo>
                    <a:pt x="245" y="40"/>
                  </a:lnTo>
                  <a:lnTo>
                    <a:pt x="255" y="35"/>
                  </a:lnTo>
                  <a:lnTo>
                    <a:pt x="263" y="35"/>
                  </a:lnTo>
                  <a:lnTo>
                    <a:pt x="270" y="33"/>
                  </a:lnTo>
                  <a:lnTo>
                    <a:pt x="281" y="23"/>
                  </a:lnTo>
                  <a:lnTo>
                    <a:pt x="288" y="15"/>
                  </a:lnTo>
                  <a:lnTo>
                    <a:pt x="293" y="10"/>
                  </a:lnTo>
                  <a:lnTo>
                    <a:pt x="301" y="7"/>
                  </a:lnTo>
                  <a:lnTo>
                    <a:pt x="309" y="5"/>
                  </a:lnTo>
                  <a:lnTo>
                    <a:pt x="324" y="5"/>
                  </a:lnTo>
                  <a:lnTo>
                    <a:pt x="337" y="7"/>
                  </a:lnTo>
                  <a:lnTo>
                    <a:pt x="350" y="5"/>
                  </a:lnTo>
                  <a:lnTo>
                    <a:pt x="360" y="2"/>
                  </a:lnTo>
                  <a:lnTo>
                    <a:pt x="368" y="0"/>
                  </a:lnTo>
                  <a:lnTo>
                    <a:pt x="373" y="0"/>
                  </a:lnTo>
                  <a:lnTo>
                    <a:pt x="375" y="2"/>
                  </a:lnTo>
                  <a:lnTo>
                    <a:pt x="393" y="12"/>
                  </a:lnTo>
                  <a:lnTo>
                    <a:pt x="403" y="15"/>
                  </a:lnTo>
                  <a:lnTo>
                    <a:pt x="413" y="17"/>
                  </a:lnTo>
                  <a:lnTo>
                    <a:pt x="421" y="17"/>
                  </a:lnTo>
                  <a:lnTo>
                    <a:pt x="429" y="20"/>
                  </a:lnTo>
                  <a:lnTo>
                    <a:pt x="444" y="33"/>
                  </a:lnTo>
                  <a:lnTo>
                    <a:pt x="457" y="45"/>
                  </a:lnTo>
                  <a:lnTo>
                    <a:pt x="462" y="51"/>
                  </a:lnTo>
                  <a:lnTo>
                    <a:pt x="465" y="58"/>
                  </a:lnTo>
                  <a:lnTo>
                    <a:pt x="470" y="66"/>
                  </a:lnTo>
                  <a:lnTo>
                    <a:pt x="472" y="71"/>
                  </a:lnTo>
                  <a:lnTo>
                    <a:pt x="477" y="76"/>
                  </a:lnTo>
                  <a:lnTo>
                    <a:pt x="480" y="89"/>
                  </a:lnTo>
                  <a:lnTo>
                    <a:pt x="485" y="102"/>
                  </a:lnTo>
                  <a:lnTo>
                    <a:pt x="490" y="112"/>
                  </a:lnTo>
                  <a:lnTo>
                    <a:pt x="495" y="122"/>
                  </a:lnTo>
                  <a:lnTo>
                    <a:pt x="493" y="140"/>
                  </a:lnTo>
                  <a:lnTo>
                    <a:pt x="490" y="160"/>
                  </a:lnTo>
                  <a:lnTo>
                    <a:pt x="493" y="183"/>
                  </a:lnTo>
                  <a:lnTo>
                    <a:pt x="493" y="191"/>
                  </a:lnTo>
                  <a:lnTo>
                    <a:pt x="490" y="199"/>
                  </a:lnTo>
                  <a:lnTo>
                    <a:pt x="488" y="204"/>
                  </a:lnTo>
                  <a:lnTo>
                    <a:pt x="482" y="209"/>
                  </a:lnTo>
                  <a:lnTo>
                    <a:pt x="475" y="214"/>
                  </a:lnTo>
                  <a:lnTo>
                    <a:pt x="470" y="219"/>
                  </a:lnTo>
                  <a:lnTo>
                    <a:pt x="467" y="224"/>
                  </a:lnTo>
                  <a:lnTo>
                    <a:pt x="475" y="224"/>
                  </a:lnTo>
                  <a:lnTo>
                    <a:pt x="482" y="224"/>
                  </a:lnTo>
                  <a:lnTo>
                    <a:pt x="495" y="219"/>
                  </a:lnTo>
                  <a:lnTo>
                    <a:pt x="508" y="214"/>
                  </a:lnTo>
                  <a:lnTo>
                    <a:pt x="516" y="214"/>
                  </a:lnTo>
                  <a:lnTo>
                    <a:pt x="521" y="214"/>
                  </a:lnTo>
                  <a:lnTo>
                    <a:pt x="526" y="216"/>
                  </a:lnTo>
                  <a:lnTo>
                    <a:pt x="528" y="216"/>
                  </a:lnTo>
                  <a:lnTo>
                    <a:pt x="531" y="219"/>
                  </a:lnTo>
                  <a:lnTo>
                    <a:pt x="531" y="222"/>
                  </a:lnTo>
                  <a:lnTo>
                    <a:pt x="531" y="224"/>
                  </a:lnTo>
                  <a:lnTo>
                    <a:pt x="534" y="229"/>
                  </a:lnTo>
                  <a:lnTo>
                    <a:pt x="536" y="232"/>
                  </a:lnTo>
                  <a:lnTo>
                    <a:pt x="544" y="237"/>
                  </a:lnTo>
                  <a:lnTo>
                    <a:pt x="551" y="239"/>
                  </a:lnTo>
                  <a:lnTo>
                    <a:pt x="554" y="245"/>
                  </a:lnTo>
                  <a:lnTo>
                    <a:pt x="557" y="247"/>
                  </a:lnTo>
                  <a:lnTo>
                    <a:pt x="559" y="252"/>
                  </a:lnTo>
                  <a:lnTo>
                    <a:pt x="559" y="260"/>
                  </a:lnTo>
                  <a:lnTo>
                    <a:pt x="559" y="270"/>
                  </a:lnTo>
                  <a:lnTo>
                    <a:pt x="559" y="278"/>
                  </a:lnTo>
                  <a:lnTo>
                    <a:pt x="562" y="280"/>
                  </a:lnTo>
                  <a:lnTo>
                    <a:pt x="564" y="283"/>
                  </a:lnTo>
                  <a:lnTo>
                    <a:pt x="567" y="291"/>
                  </a:lnTo>
                  <a:lnTo>
                    <a:pt x="567" y="298"/>
                  </a:lnTo>
                  <a:lnTo>
                    <a:pt x="567" y="303"/>
                  </a:lnTo>
                  <a:lnTo>
                    <a:pt x="567" y="311"/>
                  </a:lnTo>
                  <a:lnTo>
                    <a:pt x="567" y="313"/>
                  </a:lnTo>
                  <a:lnTo>
                    <a:pt x="567" y="316"/>
                  </a:lnTo>
                  <a:lnTo>
                    <a:pt x="569" y="319"/>
                  </a:lnTo>
                  <a:lnTo>
                    <a:pt x="569" y="321"/>
                  </a:lnTo>
                  <a:lnTo>
                    <a:pt x="567" y="331"/>
                  </a:lnTo>
                  <a:lnTo>
                    <a:pt x="554" y="349"/>
                  </a:lnTo>
                  <a:lnTo>
                    <a:pt x="546" y="357"/>
                  </a:lnTo>
                  <a:lnTo>
                    <a:pt x="536" y="362"/>
                  </a:lnTo>
                  <a:lnTo>
                    <a:pt x="531" y="362"/>
                  </a:lnTo>
                  <a:lnTo>
                    <a:pt x="526" y="362"/>
                  </a:lnTo>
                  <a:lnTo>
                    <a:pt x="521" y="359"/>
                  </a:lnTo>
                  <a:lnTo>
                    <a:pt x="516" y="354"/>
                  </a:lnTo>
                  <a:lnTo>
                    <a:pt x="526" y="352"/>
                  </a:lnTo>
                  <a:lnTo>
                    <a:pt x="536" y="344"/>
                  </a:lnTo>
                  <a:lnTo>
                    <a:pt x="544" y="334"/>
                  </a:lnTo>
                  <a:lnTo>
                    <a:pt x="549" y="326"/>
                  </a:lnTo>
                  <a:lnTo>
                    <a:pt x="554" y="316"/>
                  </a:lnTo>
                  <a:lnTo>
                    <a:pt x="554" y="308"/>
                  </a:lnTo>
                  <a:lnTo>
                    <a:pt x="554" y="301"/>
                  </a:lnTo>
                  <a:lnTo>
                    <a:pt x="549" y="296"/>
                  </a:lnTo>
                  <a:lnTo>
                    <a:pt x="549" y="288"/>
                  </a:lnTo>
                  <a:lnTo>
                    <a:pt x="549" y="280"/>
                  </a:lnTo>
                  <a:lnTo>
                    <a:pt x="549" y="273"/>
                  </a:lnTo>
                  <a:lnTo>
                    <a:pt x="544" y="262"/>
                  </a:lnTo>
                  <a:lnTo>
                    <a:pt x="536" y="252"/>
                  </a:lnTo>
                  <a:lnTo>
                    <a:pt x="531" y="250"/>
                  </a:lnTo>
                  <a:lnTo>
                    <a:pt x="526" y="245"/>
                  </a:lnTo>
                  <a:lnTo>
                    <a:pt x="521" y="239"/>
                  </a:lnTo>
                  <a:lnTo>
                    <a:pt x="518" y="234"/>
                  </a:lnTo>
                  <a:lnTo>
                    <a:pt x="516" y="232"/>
                  </a:lnTo>
                  <a:lnTo>
                    <a:pt x="511" y="229"/>
                  </a:lnTo>
                  <a:lnTo>
                    <a:pt x="505" y="229"/>
                  </a:lnTo>
                  <a:lnTo>
                    <a:pt x="477" y="234"/>
                  </a:lnTo>
                  <a:lnTo>
                    <a:pt x="467" y="237"/>
                  </a:lnTo>
                  <a:lnTo>
                    <a:pt x="459" y="239"/>
                  </a:lnTo>
                  <a:lnTo>
                    <a:pt x="452" y="237"/>
                  </a:lnTo>
                  <a:lnTo>
                    <a:pt x="436" y="234"/>
                  </a:lnTo>
                  <a:lnTo>
                    <a:pt x="436" y="229"/>
                  </a:lnTo>
                  <a:lnTo>
                    <a:pt x="439" y="227"/>
                  </a:lnTo>
                  <a:lnTo>
                    <a:pt x="447" y="222"/>
                  </a:lnTo>
                  <a:lnTo>
                    <a:pt x="454" y="216"/>
                  </a:lnTo>
                  <a:lnTo>
                    <a:pt x="457" y="214"/>
                  </a:lnTo>
                  <a:lnTo>
                    <a:pt x="459" y="209"/>
                  </a:lnTo>
                  <a:lnTo>
                    <a:pt x="467" y="196"/>
                  </a:lnTo>
                  <a:lnTo>
                    <a:pt x="475" y="188"/>
                  </a:lnTo>
                  <a:lnTo>
                    <a:pt x="477" y="181"/>
                  </a:lnTo>
                  <a:lnTo>
                    <a:pt x="480" y="176"/>
                  </a:lnTo>
                  <a:lnTo>
                    <a:pt x="480" y="155"/>
                  </a:lnTo>
                  <a:lnTo>
                    <a:pt x="477" y="137"/>
                  </a:lnTo>
                  <a:lnTo>
                    <a:pt x="477" y="132"/>
                  </a:lnTo>
                  <a:lnTo>
                    <a:pt x="475" y="130"/>
                  </a:lnTo>
                  <a:lnTo>
                    <a:pt x="472" y="130"/>
                  </a:lnTo>
                  <a:lnTo>
                    <a:pt x="472" y="127"/>
                  </a:lnTo>
                  <a:lnTo>
                    <a:pt x="470" y="117"/>
                  </a:lnTo>
                  <a:lnTo>
                    <a:pt x="467" y="102"/>
                  </a:lnTo>
                  <a:lnTo>
                    <a:pt x="465" y="94"/>
                  </a:lnTo>
                  <a:lnTo>
                    <a:pt x="462" y="84"/>
                  </a:lnTo>
                  <a:lnTo>
                    <a:pt x="457" y="74"/>
                  </a:lnTo>
                  <a:lnTo>
                    <a:pt x="454" y="66"/>
                  </a:lnTo>
                  <a:lnTo>
                    <a:pt x="452" y="63"/>
                  </a:lnTo>
                  <a:lnTo>
                    <a:pt x="447" y="58"/>
                  </a:lnTo>
                  <a:lnTo>
                    <a:pt x="439" y="53"/>
                  </a:lnTo>
                  <a:lnTo>
                    <a:pt x="436" y="51"/>
                  </a:lnTo>
                  <a:lnTo>
                    <a:pt x="431" y="45"/>
                  </a:lnTo>
                  <a:lnTo>
                    <a:pt x="429" y="40"/>
                  </a:lnTo>
                  <a:lnTo>
                    <a:pt x="424" y="38"/>
                  </a:lnTo>
                  <a:lnTo>
                    <a:pt x="421" y="38"/>
                  </a:lnTo>
                  <a:lnTo>
                    <a:pt x="419" y="38"/>
                  </a:lnTo>
                  <a:lnTo>
                    <a:pt x="416" y="38"/>
                  </a:lnTo>
                  <a:lnTo>
                    <a:pt x="411" y="38"/>
                  </a:lnTo>
                  <a:lnTo>
                    <a:pt x="408" y="35"/>
                  </a:lnTo>
                  <a:lnTo>
                    <a:pt x="401" y="30"/>
                  </a:lnTo>
                  <a:lnTo>
                    <a:pt x="396" y="25"/>
                  </a:lnTo>
                  <a:lnTo>
                    <a:pt x="393" y="25"/>
                  </a:lnTo>
                  <a:lnTo>
                    <a:pt x="388" y="25"/>
                  </a:lnTo>
                  <a:lnTo>
                    <a:pt x="383" y="28"/>
                  </a:lnTo>
                  <a:lnTo>
                    <a:pt x="378" y="28"/>
                  </a:lnTo>
                  <a:lnTo>
                    <a:pt x="373" y="30"/>
                  </a:lnTo>
                  <a:lnTo>
                    <a:pt x="365" y="28"/>
                  </a:lnTo>
                  <a:lnTo>
                    <a:pt x="357" y="25"/>
                  </a:lnTo>
                  <a:lnTo>
                    <a:pt x="350" y="20"/>
                  </a:lnTo>
                  <a:lnTo>
                    <a:pt x="339" y="20"/>
                  </a:lnTo>
                  <a:lnTo>
                    <a:pt x="316" y="23"/>
                  </a:lnTo>
                  <a:lnTo>
                    <a:pt x="304" y="25"/>
                  </a:lnTo>
                  <a:lnTo>
                    <a:pt x="296" y="30"/>
                  </a:lnTo>
                  <a:lnTo>
                    <a:pt x="288" y="33"/>
                  </a:lnTo>
                  <a:lnTo>
                    <a:pt x="286" y="38"/>
                  </a:lnTo>
                  <a:lnTo>
                    <a:pt x="283" y="40"/>
                  </a:lnTo>
                  <a:lnTo>
                    <a:pt x="281" y="45"/>
                  </a:lnTo>
                  <a:lnTo>
                    <a:pt x="278" y="51"/>
                  </a:lnTo>
                  <a:lnTo>
                    <a:pt x="265" y="58"/>
                  </a:lnTo>
                  <a:lnTo>
                    <a:pt x="253" y="63"/>
                  </a:lnTo>
                  <a:lnTo>
                    <a:pt x="247" y="66"/>
                  </a:lnTo>
                  <a:lnTo>
                    <a:pt x="242" y="71"/>
                  </a:lnTo>
                  <a:lnTo>
                    <a:pt x="237" y="79"/>
                  </a:lnTo>
                  <a:lnTo>
                    <a:pt x="235" y="89"/>
                  </a:lnTo>
                  <a:lnTo>
                    <a:pt x="232" y="97"/>
                  </a:lnTo>
                  <a:lnTo>
                    <a:pt x="227" y="107"/>
                  </a:lnTo>
                  <a:lnTo>
                    <a:pt x="224" y="112"/>
                  </a:lnTo>
                  <a:lnTo>
                    <a:pt x="222" y="117"/>
                  </a:lnTo>
                  <a:lnTo>
                    <a:pt x="219" y="132"/>
                  </a:lnTo>
                  <a:lnTo>
                    <a:pt x="219" y="148"/>
                  </a:lnTo>
                  <a:lnTo>
                    <a:pt x="222" y="160"/>
                  </a:lnTo>
                  <a:lnTo>
                    <a:pt x="230" y="171"/>
                  </a:lnTo>
                  <a:lnTo>
                    <a:pt x="240" y="183"/>
                  </a:lnTo>
                  <a:lnTo>
                    <a:pt x="245" y="194"/>
                  </a:lnTo>
                  <a:lnTo>
                    <a:pt x="247" y="199"/>
                  </a:lnTo>
                  <a:lnTo>
                    <a:pt x="245" y="204"/>
                  </a:lnTo>
                  <a:lnTo>
                    <a:pt x="232" y="201"/>
                  </a:lnTo>
                  <a:lnTo>
                    <a:pt x="227" y="199"/>
                  </a:lnTo>
                  <a:lnTo>
                    <a:pt x="222" y="196"/>
                  </a:lnTo>
                  <a:lnTo>
                    <a:pt x="214" y="183"/>
                  </a:lnTo>
                  <a:lnTo>
                    <a:pt x="212" y="171"/>
                  </a:lnTo>
                  <a:lnTo>
                    <a:pt x="207" y="150"/>
                  </a:lnTo>
                  <a:lnTo>
                    <a:pt x="207" y="140"/>
                  </a:lnTo>
                  <a:lnTo>
                    <a:pt x="204" y="135"/>
                  </a:lnTo>
                  <a:lnTo>
                    <a:pt x="201" y="132"/>
                  </a:lnTo>
                  <a:lnTo>
                    <a:pt x="199" y="130"/>
                  </a:lnTo>
                  <a:lnTo>
                    <a:pt x="189" y="127"/>
                  </a:lnTo>
                  <a:lnTo>
                    <a:pt x="186" y="125"/>
                  </a:lnTo>
                  <a:lnTo>
                    <a:pt x="184" y="122"/>
                  </a:lnTo>
                  <a:lnTo>
                    <a:pt x="178" y="117"/>
                  </a:lnTo>
                  <a:lnTo>
                    <a:pt x="173" y="109"/>
                  </a:lnTo>
                  <a:lnTo>
                    <a:pt x="171" y="107"/>
                  </a:lnTo>
                  <a:lnTo>
                    <a:pt x="166" y="107"/>
                  </a:lnTo>
                  <a:lnTo>
                    <a:pt x="155" y="102"/>
                  </a:lnTo>
                  <a:lnTo>
                    <a:pt x="145" y="97"/>
                  </a:lnTo>
                  <a:lnTo>
                    <a:pt x="135" y="91"/>
                  </a:lnTo>
                  <a:lnTo>
                    <a:pt x="130" y="91"/>
                  </a:lnTo>
                  <a:lnTo>
                    <a:pt x="125" y="91"/>
                  </a:lnTo>
                  <a:lnTo>
                    <a:pt x="117" y="94"/>
                  </a:lnTo>
                  <a:lnTo>
                    <a:pt x="112" y="99"/>
                  </a:lnTo>
                  <a:lnTo>
                    <a:pt x="104" y="102"/>
                  </a:lnTo>
                  <a:lnTo>
                    <a:pt x="92" y="104"/>
                  </a:lnTo>
                  <a:lnTo>
                    <a:pt x="79" y="104"/>
                  </a:lnTo>
                  <a:lnTo>
                    <a:pt x="71" y="107"/>
                  </a:lnTo>
                  <a:lnTo>
                    <a:pt x="63" y="109"/>
                  </a:lnTo>
                  <a:lnTo>
                    <a:pt x="58" y="117"/>
                  </a:lnTo>
                  <a:lnTo>
                    <a:pt x="56" y="120"/>
                  </a:lnTo>
                  <a:lnTo>
                    <a:pt x="53" y="122"/>
                  </a:lnTo>
                  <a:lnTo>
                    <a:pt x="43" y="125"/>
                  </a:lnTo>
                  <a:lnTo>
                    <a:pt x="33" y="130"/>
                  </a:lnTo>
                  <a:lnTo>
                    <a:pt x="30" y="132"/>
                  </a:lnTo>
                  <a:lnTo>
                    <a:pt x="28" y="137"/>
                  </a:lnTo>
                  <a:lnTo>
                    <a:pt x="28" y="145"/>
                  </a:lnTo>
                  <a:lnTo>
                    <a:pt x="28" y="150"/>
                  </a:lnTo>
                  <a:lnTo>
                    <a:pt x="28" y="158"/>
                  </a:lnTo>
                  <a:lnTo>
                    <a:pt x="23" y="168"/>
                  </a:lnTo>
                  <a:lnTo>
                    <a:pt x="17" y="181"/>
                  </a:lnTo>
                  <a:lnTo>
                    <a:pt x="15" y="194"/>
                  </a:lnTo>
                  <a:lnTo>
                    <a:pt x="15" y="209"/>
                  </a:lnTo>
                  <a:lnTo>
                    <a:pt x="15" y="219"/>
                  </a:lnTo>
                  <a:lnTo>
                    <a:pt x="25" y="232"/>
                  </a:lnTo>
                  <a:lnTo>
                    <a:pt x="35" y="242"/>
                  </a:lnTo>
                  <a:lnTo>
                    <a:pt x="43" y="250"/>
                  </a:lnTo>
                  <a:lnTo>
                    <a:pt x="48" y="255"/>
                  </a:lnTo>
                  <a:lnTo>
                    <a:pt x="48" y="257"/>
                  </a:lnTo>
                  <a:lnTo>
                    <a:pt x="46" y="257"/>
                  </a:lnTo>
                  <a:lnTo>
                    <a:pt x="43" y="260"/>
                  </a:lnTo>
                  <a:lnTo>
                    <a:pt x="35" y="260"/>
                  </a:lnTo>
                  <a:lnTo>
                    <a:pt x="25" y="255"/>
                  </a:lnTo>
                  <a:lnTo>
                    <a:pt x="23" y="252"/>
                  </a:lnTo>
                  <a:lnTo>
                    <a:pt x="17" y="247"/>
                  </a:lnTo>
                  <a:lnTo>
                    <a:pt x="10" y="229"/>
                  </a:lnTo>
                  <a:lnTo>
                    <a:pt x="2" y="214"/>
                  </a:lnTo>
                  <a:lnTo>
                    <a:pt x="0" y="199"/>
                  </a:lnTo>
                  <a:lnTo>
                    <a:pt x="0" y="191"/>
                  </a:lnTo>
                  <a:lnTo>
                    <a:pt x="2" y="186"/>
                  </a:lnTo>
                  <a:lnTo>
                    <a:pt x="5" y="178"/>
                  </a:lnTo>
                  <a:lnTo>
                    <a:pt x="7" y="171"/>
                  </a:lnTo>
                  <a:lnTo>
                    <a:pt x="7" y="158"/>
                  </a:lnTo>
                  <a:lnTo>
                    <a:pt x="7" y="142"/>
                  </a:lnTo>
                  <a:lnTo>
                    <a:pt x="7" y="135"/>
                  </a:lnTo>
                  <a:lnTo>
                    <a:pt x="10" y="130"/>
                  </a:lnTo>
                  <a:lnTo>
                    <a:pt x="15" y="125"/>
                  </a:lnTo>
                  <a:lnTo>
                    <a:pt x="17" y="122"/>
                  </a:lnTo>
                  <a:lnTo>
                    <a:pt x="25" y="120"/>
                  </a:lnTo>
                  <a:lnTo>
                    <a:pt x="33" y="117"/>
                  </a:lnTo>
                  <a:lnTo>
                    <a:pt x="38" y="114"/>
                  </a:lnTo>
                  <a:lnTo>
                    <a:pt x="40" y="112"/>
                  </a:lnTo>
                  <a:lnTo>
                    <a:pt x="48" y="99"/>
                  </a:lnTo>
                  <a:lnTo>
                    <a:pt x="53" y="89"/>
                  </a:lnTo>
                  <a:lnTo>
                    <a:pt x="58" y="86"/>
                  </a:lnTo>
                  <a:lnTo>
                    <a:pt x="63" y="84"/>
                  </a:lnTo>
                  <a:lnTo>
                    <a:pt x="69" y="81"/>
                  </a:lnTo>
                  <a:lnTo>
                    <a:pt x="76" y="81"/>
                  </a:lnTo>
                  <a:lnTo>
                    <a:pt x="89" y="81"/>
                  </a:lnTo>
                  <a:lnTo>
                    <a:pt x="94" y="79"/>
                  </a:lnTo>
                  <a:lnTo>
                    <a:pt x="115" y="74"/>
                  </a:lnTo>
                  <a:lnTo>
                    <a:pt x="122" y="71"/>
                  </a:lnTo>
                  <a:lnTo>
                    <a:pt x="127" y="71"/>
                  </a:lnTo>
                  <a:lnTo>
                    <a:pt x="132" y="74"/>
                  </a:lnTo>
                  <a:lnTo>
                    <a:pt x="135" y="76"/>
                  </a:lnTo>
                  <a:lnTo>
                    <a:pt x="145" y="79"/>
                  </a:lnTo>
                  <a:lnTo>
                    <a:pt x="150" y="81"/>
                  </a:lnTo>
                  <a:lnTo>
                    <a:pt x="158" y="81"/>
                  </a:lnTo>
                  <a:lnTo>
                    <a:pt x="168" y="81"/>
                  </a:lnTo>
                  <a:lnTo>
                    <a:pt x="176" y="86"/>
                  </a:lnTo>
                  <a:lnTo>
                    <a:pt x="191" y="99"/>
                  </a:lnTo>
                  <a:lnTo>
                    <a:pt x="204" y="120"/>
                  </a:lnTo>
                  <a:close/>
                </a:path>
              </a:pathLst>
            </a:custGeom>
            <a:solidFill>
              <a:srgbClr val="000000"/>
            </a:solidFill>
            <a:ln w="9525">
              <a:noFill/>
              <a:round/>
              <a:headEnd/>
              <a:tailEnd/>
            </a:ln>
          </p:spPr>
          <p:txBody>
            <a:bodyPr>
              <a:prstTxWarp prst="textNoShape">
                <a:avLst/>
              </a:prstTxWarp>
            </a:bodyPr>
            <a:lstStyle/>
            <a:p>
              <a:endParaRPr lang="en-US"/>
            </a:p>
          </p:txBody>
        </p:sp>
        <p:sp>
          <p:nvSpPr>
            <p:cNvPr id="54412" name="Freeform 140"/>
            <p:cNvSpPr>
              <a:spLocks/>
            </p:cNvSpPr>
            <p:nvPr/>
          </p:nvSpPr>
          <p:spPr bwMode="auto">
            <a:xfrm>
              <a:off x="1017" y="1215"/>
              <a:ext cx="164" cy="148"/>
            </a:xfrm>
            <a:custGeom>
              <a:avLst/>
              <a:gdLst/>
              <a:ahLst/>
              <a:cxnLst>
                <a:cxn ang="0">
                  <a:pos x="164" y="41"/>
                </a:cxn>
                <a:cxn ang="0">
                  <a:pos x="161" y="43"/>
                </a:cxn>
                <a:cxn ang="0">
                  <a:pos x="156" y="43"/>
                </a:cxn>
                <a:cxn ang="0">
                  <a:pos x="148" y="41"/>
                </a:cxn>
                <a:cxn ang="0">
                  <a:pos x="141" y="35"/>
                </a:cxn>
                <a:cxn ang="0">
                  <a:pos x="131" y="20"/>
                </a:cxn>
                <a:cxn ang="0">
                  <a:pos x="118" y="18"/>
                </a:cxn>
                <a:cxn ang="0">
                  <a:pos x="105" y="20"/>
                </a:cxn>
                <a:cxn ang="0">
                  <a:pos x="95" y="20"/>
                </a:cxn>
                <a:cxn ang="0">
                  <a:pos x="87" y="20"/>
                </a:cxn>
                <a:cxn ang="0">
                  <a:pos x="77" y="25"/>
                </a:cxn>
                <a:cxn ang="0">
                  <a:pos x="67" y="30"/>
                </a:cxn>
                <a:cxn ang="0">
                  <a:pos x="59" y="30"/>
                </a:cxn>
                <a:cxn ang="0">
                  <a:pos x="51" y="38"/>
                </a:cxn>
                <a:cxn ang="0">
                  <a:pos x="44" y="48"/>
                </a:cxn>
                <a:cxn ang="0">
                  <a:pos x="36" y="53"/>
                </a:cxn>
                <a:cxn ang="0">
                  <a:pos x="28" y="64"/>
                </a:cxn>
                <a:cxn ang="0">
                  <a:pos x="21" y="76"/>
                </a:cxn>
                <a:cxn ang="0">
                  <a:pos x="16" y="79"/>
                </a:cxn>
                <a:cxn ang="0">
                  <a:pos x="16" y="87"/>
                </a:cxn>
                <a:cxn ang="0">
                  <a:pos x="18" y="97"/>
                </a:cxn>
                <a:cxn ang="0">
                  <a:pos x="26" y="107"/>
                </a:cxn>
                <a:cxn ang="0">
                  <a:pos x="28" y="122"/>
                </a:cxn>
                <a:cxn ang="0">
                  <a:pos x="36" y="130"/>
                </a:cxn>
                <a:cxn ang="0">
                  <a:pos x="62" y="143"/>
                </a:cxn>
                <a:cxn ang="0">
                  <a:pos x="62" y="148"/>
                </a:cxn>
                <a:cxn ang="0">
                  <a:pos x="57" y="148"/>
                </a:cxn>
                <a:cxn ang="0">
                  <a:pos x="34" y="143"/>
                </a:cxn>
                <a:cxn ang="0">
                  <a:pos x="28" y="140"/>
                </a:cxn>
                <a:cxn ang="0">
                  <a:pos x="21" y="127"/>
                </a:cxn>
                <a:cxn ang="0">
                  <a:pos x="8" y="120"/>
                </a:cxn>
                <a:cxn ang="0">
                  <a:pos x="5" y="109"/>
                </a:cxn>
                <a:cxn ang="0">
                  <a:pos x="3" y="92"/>
                </a:cxn>
                <a:cxn ang="0">
                  <a:pos x="0" y="81"/>
                </a:cxn>
                <a:cxn ang="0">
                  <a:pos x="0" y="71"/>
                </a:cxn>
                <a:cxn ang="0">
                  <a:pos x="16" y="51"/>
                </a:cxn>
                <a:cxn ang="0">
                  <a:pos x="18" y="43"/>
                </a:cxn>
                <a:cxn ang="0">
                  <a:pos x="23" y="33"/>
                </a:cxn>
                <a:cxn ang="0">
                  <a:pos x="49" y="18"/>
                </a:cxn>
                <a:cxn ang="0">
                  <a:pos x="59" y="18"/>
                </a:cxn>
                <a:cxn ang="0">
                  <a:pos x="69" y="15"/>
                </a:cxn>
                <a:cxn ang="0">
                  <a:pos x="92" y="2"/>
                </a:cxn>
                <a:cxn ang="0">
                  <a:pos x="102" y="2"/>
                </a:cxn>
                <a:cxn ang="0">
                  <a:pos x="118" y="0"/>
                </a:cxn>
                <a:cxn ang="0">
                  <a:pos x="131" y="0"/>
                </a:cxn>
                <a:cxn ang="0">
                  <a:pos x="136" y="5"/>
                </a:cxn>
                <a:cxn ang="0">
                  <a:pos x="146" y="18"/>
                </a:cxn>
                <a:cxn ang="0">
                  <a:pos x="161" y="41"/>
                </a:cxn>
              </a:cxnLst>
              <a:rect l="0" t="0" r="r" b="b"/>
              <a:pathLst>
                <a:path w="164" h="148">
                  <a:moveTo>
                    <a:pt x="161" y="41"/>
                  </a:moveTo>
                  <a:lnTo>
                    <a:pt x="164" y="41"/>
                  </a:lnTo>
                  <a:lnTo>
                    <a:pt x="164" y="43"/>
                  </a:lnTo>
                  <a:lnTo>
                    <a:pt x="161" y="43"/>
                  </a:lnTo>
                  <a:lnTo>
                    <a:pt x="159" y="43"/>
                  </a:lnTo>
                  <a:lnTo>
                    <a:pt x="156" y="43"/>
                  </a:lnTo>
                  <a:lnTo>
                    <a:pt x="151" y="43"/>
                  </a:lnTo>
                  <a:lnTo>
                    <a:pt x="148" y="41"/>
                  </a:lnTo>
                  <a:lnTo>
                    <a:pt x="143" y="38"/>
                  </a:lnTo>
                  <a:lnTo>
                    <a:pt x="141" y="35"/>
                  </a:lnTo>
                  <a:lnTo>
                    <a:pt x="138" y="25"/>
                  </a:lnTo>
                  <a:lnTo>
                    <a:pt x="131" y="20"/>
                  </a:lnTo>
                  <a:lnTo>
                    <a:pt x="125" y="18"/>
                  </a:lnTo>
                  <a:lnTo>
                    <a:pt x="118" y="18"/>
                  </a:lnTo>
                  <a:lnTo>
                    <a:pt x="113" y="18"/>
                  </a:lnTo>
                  <a:lnTo>
                    <a:pt x="105" y="20"/>
                  </a:lnTo>
                  <a:lnTo>
                    <a:pt x="97" y="23"/>
                  </a:lnTo>
                  <a:lnTo>
                    <a:pt x="95" y="20"/>
                  </a:lnTo>
                  <a:lnTo>
                    <a:pt x="90" y="20"/>
                  </a:lnTo>
                  <a:lnTo>
                    <a:pt x="87" y="20"/>
                  </a:lnTo>
                  <a:lnTo>
                    <a:pt x="85" y="20"/>
                  </a:lnTo>
                  <a:lnTo>
                    <a:pt x="77" y="25"/>
                  </a:lnTo>
                  <a:lnTo>
                    <a:pt x="72" y="28"/>
                  </a:lnTo>
                  <a:lnTo>
                    <a:pt x="67" y="30"/>
                  </a:lnTo>
                  <a:lnTo>
                    <a:pt x="62" y="30"/>
                  </a:lnTo>
                  <a:lnTo>
                    <a:pt x="59" y="30"/>
                  </a:lnTo>
                  <a:lnTo>
                    <a:pt x="57" y="30"/>
                  </a:lnTo>
                  <a:lnTo>
                    <a:pt x="51" y="38"/>
                  </a:lnTo>
                  <a:lnTo>
                    <a:pt x="46" y="43"/>
                  </a:lnTo>
                  <a:lnTo>
                    <a:pt x="44" y="48"/>
                  </a:lnTo>
                  <a:lnTo>
                    <a:pt x="39" y="51"/>
                  </a:lnTo>
                  <a:lnTo>
                    <a:pt x="36" y="53"/>
                  </a:lnTo>
                  <a:lnTo>
                    <a:pt x="31" y="56"/>
                  </a:lnTo>
                  <a:lnTo>
                    <a:pt x="28" y="64"/>
                  </a:lnTo>
                  <a:lnTo>
                    <a:pt x="23" y="74"/>
                  </a:lnTo>
                  <a:lnTo>
                    <a:pt x="21" y="76"/>
                  </a:lnTo>
                  <a:lnTo>
                    <a:pt x="18" y="79"/>
                  </a:lnTo>
                  <a:lnTo>
                    <a:pt x="16" y="79"/>
                  </a:lnTo>
                  <a:lnTo>
                    <a:pt x="16" y="81"/>
                  </a:lnTo>
                  <a:lnTo>
                    <a:pt x="16" y="87"/>
                  </a:lnTo>
                  <a:lnTo>
                    <a:pt x="16" y="89"/>
                  </a:lnTo>
                  <a:lnTo>
                    <a:pt x="18" y="97"/>
                  </a:lnTo>
                  <a:lnTo>
                    <a:pt x="23" y="102"/>
                  </a:lnTo>
                  <a:lnTo>
                    <a:pt x="26" y="107"/>
                  </a:lnTo>
                  <a:lnTo>
                    <a:pt x="26" y="115"/>
                  </a:lnTo>
                  <a:lnTo>
                    <a:pt x="28" y="122"/>
                  </a:lnTo>
                  <a:lnTo>
                    <a:pt x="31" y="125"/>
                  </a:lnTo>
                  <a:lnTo>
                    <a:pt x="36" y="130"/>
                  </a:lnTo>
                  <a:lnTo>
                    <a:pt x="57" y="138"/>
                  </a:lnTo>
                  <a:lnTo>
                    <a:pt x="62" y="143"/>
                  </a:lnTo>
                  <a:lnTo>
                    <a:pt x="64" y="145"/>
                  </a:lnTo>
                  <a:lnTo>
                    <a:pt x="62" y="148"/>
                  </a:lnTo>
                  <a:lnTo>
                    <a:pt x="59" y="148"/>
                  </a:lnTo>
                  <a:lnTo>
                    <a:pt x="57" y="148"/>
                  </a:lnTo>
                  <a:lnTo>
                    <a:pt x="49" y="148"/>
                  </a:lnTo>
                  <a:lnTo>
                    <a:pt x="34" y="143"/>
                  </a:lnTo>
                  <a:lnTo>
                    <a:pt x="31" y="140"/>
                  </a:lnTo>
                  <a:lnTo>
                    <a:pt x="28" y="140"/>
                  </a:lnTo>
                  <a:lnTo>
                    <a:pt x="23" y="135"/>
                  </a:lnTo>
                  <a:lnTo>
                    <a:pt x="21" y="127"/>
                  </a:lnTo>
                  <a:lnTo>
                    <a:pt x="13" y="122"/>
                  </a:lnTo>
                  <a:lnTo>
                    <a:pt x="8" y="120"/>
                  </a:lnTo>
                  <a:lnTo>
                    <a:pt x="5" y="115"/>
                  </a:lnTo>
                  <a:lnTo>
                    <a:pt x="5" y="109"/>
                  </a:lnTo>
                  <a:lnTo>
                    <a:pt x="3" y="104"/>
                  </a:lnTo>
                  <a:lnTo>
                    <a:pt x="3" y="92"/>
                  </a:lnTo>
                  <a:lnTo>
                    <a:pt x="3" y="87"/>
                  </a:lnTo>
                  <a:lnTo>
                    <a:pt x="0" y="81"/>
                  </a:lnTo>
                  <a:lnTo>
                    <a:pt x="0" y="76"/>
                  </a:lnTo>
                  <a:lnTo>
                    <a:pt x="0" y="71"/>
                  </a:lnTo>
                  <a:lnTo>
                    <a:pt x="8" y="61"/>
                  </a:lnTo>
                  <a:lnTo>
                    <a:pt x="16" y="51"/>
                  </a:lnTo>
                  <a:lnTo>
                    <a:pt x="18" y="46"/>
                  </a:lnTo>
                  <a:lnTo>
                    <a:pt x="18" y="43"/>
                  </a:lnTo>
                  <a:lnTo>
                    <a:pt x="21" y="38"/>
                  </a:lnTo>
                  <a:lnTo>
                    <a:pt x="23" y="33"/>
                  </a:lnTo>
                  <a:lnTo>
                    <a:pt x="36" y="23"/>
                  </a:lnTo>
                  <a:lnTo>
                    <a:pt x="49" y="18"/>
                  </a:lnTo>
                  <a:lnTo>
                    <a:pt x="54" y="15"/>
                  </a:lnTo>
                  <a:lnTo>
                    <a:pt x="59" y="18"/>
                  </a:lnTo>
                  <a:lnTo>
                    <a:pt x="64" y="18"/>
                  </a:lnTo>
                  <a:lnTo>
                    <a:pt x="69" y="15"/>
                  </a:lnTo>
                  <a:lnTo>
                    <a:pt x="82" y="10"/>
                  </a:lnTo>
                  <a:lnTo>
                    <a:pt x="92" y="2"/>
                  </a:lnTo>
                  <a:lnTo>
                    <a:pt x="97" y="2"/>
                  </a:lnTo>
                  <a:lnTo>
                    <a:pt x="102" y="2"/>
                  </a:lnTo>
                  <a:lnTo>
                    <a:pt x="110" y="2"/>
                  </a:lnTo>
                  <a:lnTo>
                    <a:pt x="118" y="0"/>
                  </a:lnTo>
                  <a:lnTo>
                    <a:pt x="125" y="0"/>
                  </a:lnTo>
                  <a:lnTo>
                    <a:pt x="131" y="0"/>
                  </a:lnTo>
                  <a:lnTo>
                    <a:pt x="133" y="2"/>
                  </a:lnTo>
                  <a:lnTo>
                    <a:pt x="136" y="5"/>
                  </a:lnTo>
                  <a:lnTo>
                    <a:pt x="138" y="7"/>
                  </a:lnTo>
                  <a:lnTo>
                    <a:pt x="146" y="18"/>
                  </a:lnTo>
                  <a:lnTo>
                    <a:pt x="151" y="30"/>
                  </a:lnTo>
                  <a:lnTo>
                    <a:pt x="161" y="41"/>
                  </a:lnTo>
                  <a:close/>
                </a:path>
              </a:pathLst>
            </a:custGeom>
            <a:solidFill>
              <a:srgbClr val="000000"/>
            </a:solidFill>
            <a:ln w="9525">
              <a:noFill/>
              <a:round/>
              <a:headEnd/>
              <a:tailEnd/>
            </a:ln>
          </p:spPr>
          <p:txBody>
            <a:bodyPr>
              <a:prstTxWarp prst="textNoShape">
                <a:avLst/>
              </a:prstTxWarp>
            </a:bodyPr>
            <a:lstStyle/>
            <a:p>
              <a:endParaRPr lang="en-US"/>
            </a:p>
          </p:txBody>
        </p:sp>
        <p:sp>
          <p:nvSpPr>
            <p:cNvPr id="54413" name="Freeform 141"/>
            <p:cNvSpPr>
              <a:spLocks/>
            </p:cNvSpPr>
            <p:nvPr/>
          </p:nvSpPr>
          <p:spPr bwMode="auto">
            <a:xfrm>
              <a:off x="1273" y="1406"/>
              <a:ext cx="271" cy="176"/>
            </a:xfrm>
            <a:custGeom>
              <a:avLst/>
              <a:gdLst/>
              <a:ahLst/>
              <a:cxnLst>
                <a:cxn ang="0">
                  <a:pos x="232" y="38"/>
                </a:cxn>
                <a:cxn ang="0">
                  <a:pos x="235" y="44"/>
                </a:cxn>
                <a:cxn ang="0">
                  <a:pos x="255" y="66"/>
                </a:cxn>
                <a:cxn ang="0">
                  <a:pos x="258" y="84"/>
                </a:cxn>
                <a:cxn ang="0">
                  <a:pos x="243" y="112"/>
                </a:cxn>
                <a:cxn ang="0">
                  <a:pos x="235" y="125"/>
                </a:cxn>
                <a:cxn ang="0">
                  <a:pos x="235" y="133"/>
                </a:cxn>
                <a:cxn ang="0">
                  <a:pos x="222" y="138"/>
                </a:cxn>
                <a:cxn ang="0">
                  <a:pos x="209" y="146"/>
                </a:cxn>
                <a:cxn ang="0">
                  <a:pos x="204" y="151"/>
                </a:cxn>
                <a:cxn ang="0">
                  <a:pos x="194" y="151"/>
                </a:cxn>
                <a:cxn ang="0">
                  <a:pos x="179" y="153"/>
                </a:cxn>
                <a:cxn ang="0">
                  <a:pos x="174" y="153"/>
                </a:cxn>
                <a:cxn ang="0">
                  <a:pos x="153" y="151"/>
                </a:cxn>
                <a:cxn ang="0">
                  <a:pos x="128" y="153"/>
                </a:cxn>
                <a:cxn ang="0">
                  <a:pos x="117" y="156"/>
                </a:cxn>
                <a:cxn ang="0">
                  <a:pos x="94" y="153"/>
                </a:cxn>
                <a:cxn ang="0">
                  <a:pos x="61" y="143"/>
                </a:cxn>
                <a:cxn ang="0">
                  <a:pos x="48" y="141"/>
                </a:cxn>
                <a:cxn ang="0">
                  <a:pos x="36" y="128"/>
                </a:cxn>
                <a:cxn ang="0">
                  <a:pos x="23" y="118"/>
                </a:cxn>
                <a:cxn ang="0">
                  <a:pos x="18" y="107"/>
                </a:cxn>
                <a:cxn ang="0">
                  <a:pos x="20" y="89"/>
                </a:cxn>
                <a:cxn ang="0">
                  <a:pos x="18" y="74"/>
                </a:cxn>
                <a:cxn ang="0">
                  <a:pos x="15" y="56"/>
                </a:cxn>
                <a:cxn ang="0">
                  <a:pos x="33" y="26"/>
                </a:cxn>
                <a:cxn ang="0">
                  <a:pos x="36" y="8"/>
                </a:cxn>
                <a:cxn ang="0">
                  <a:pos x="33" y="3"/>
                </a:cxn>
                <a:cxn ang="0">
                  <a:pos x="28" y="0"/>
                </a:cxn>
                <a:cxn ang="0">
                  <a:pos x="23" y="3"/>
                </a:cxn>
                <a:cxn ang="0">
                  <a:pos x="20" y="8"/>
                </a:cxn>
                <a:cxn ang="0">
                  <a:pos x="20" y="21"/>
                </a:cxn>
                <a:cxn ang="0">
                  <a:pos x="13" y="38"/>
                </a:cxn>
                <a:cxn ang="0">
                  <a:pos x="2" y="56"/>
                </a:cxn>
                <a:cxn ang="0">
                  <a:pos x="2" y="72"/>
                </a:cxn>
                <a:cxn ang="0">
                  <a:pos x="7" y="92"/>
                </a:cxn>
                <a:cxn ang="0">
                  <a:pos x="7" y="118"/>
                </a:cxn>
                <a:cxn ang="0">
                  <a:pos x="7" y="133"/>
                </a:cxn>
                <a:cxn ang="0">
                  <a:pos x="13" y="138"/>
                </a:cxn>
                <a:cxn ang="0">
                  <a:pos x="23" y="143"/>
                </a:cxn>
                <a:cxn ang="0">
                  <a:pos x="33" y="151"/>
                </a:cxn>
                <a:cxn ang="0">
                  <a:pos x="38" y="158"/>
                </a:cxn>
                <a:cxn ang="0">
                  <a:pos x="46" y="163"/>
                </a:cxn>
                <a:cxn ang="0">
                  <a:pos x="61" y="161"/>
                </a:cxn>
                <a:cxn ang="0">
                  <a:pos x="76" y="163"/>
                </a:cxn>
                <a:cxn ang="0">
                  <a:pos x="94" y="171"/>
                </a:cxn>
                <a:cxn ang="0">
                  <a:pos x="122" y="169"/>
                </a:cxn>
                <a:cxn ang="0">
                  <a:pos x="138" y="169"/>
                </a:cxn>
                <a:cxn ang="0">
                  <a:pos x="161" y="176"/>
                </a:cxn>
                <a:cxn ang="0">
                  <a:pos x="194" y="169"/>
                </a:cxn>
                <a:cxn ang="0">
                  <a:pos x="220" y="161"/>
                </a:cxn>
                <a:cxn ang="0">
                  <a:pos x="232" y="158"/>
                </a:cxn>
                <a:cxn ang="0">
                  <a:pos x="240" y="146"/>
                </a:cxn>
                <a:cxn ang="0">
                  <a:pos x="268" y="107"/>
                </a:cxn>
                <a:cxn ang="0">
                  <a:pos x="268" y="100"/>
                </a:cxn>
                <a:cxn ang="0">
                  <a:pos x="268" y="92"/>
                </a:cxn>
                <a:cxn ang="0">
                  <a:pos x="271" y="74"/>
                </a:cxn>
                <a:cxn ang="0">
                  <a:pos x="268" y="66"/>
                </a:cxn>
                <a:cxn ang="0">
                  <a:pos x="255" y="49"/>
                </a:cxn>
                <a:cxn ang="0">
                  <a:pos x="248" y="38"/>
                </a:cxn>
                <a:cxn ang="0">
                  <a:pos x="235" y="38"/>
                </a:cxn>
              </a:cxnLst>
              <a:rect l="0" t="0" r="r" b="b"/>
              <a:pathLst>
                <a:path w="271" h="176">
                  <a:moveTo>
                    <a:pt x="235" y="38"/>
                  </a:moveTo>
                  <a:lnTo>
                    <a:pt x="232" y="38"/>
                  </a:lnTo>
                  <a:lnTo>
                    <a:pt x="232" y="41"/>
                  </a:lnTo>
                  <a:lnTo>
                    <a:pt x="235" y="44"/>
                  </a:lnTo>
                  <a:lnTo>
                    <a:pt x="243" y="54"/>
                  </a:lnTo>
                  <a:lnTo>
                    <a:pt x="255" y="66"/>
                  </a:lnTo>
                  <a:lnTo>
                    <a:pt x="258" y="74"/>
                  </a:lnTo>
                  <a:lnTo>
                    <a:pt x="258" y="84"/>
                  </a:lnTo>
                  <a:lnTo>
                    <a:pt x="253" y="100"/>
                  </a:lnTo>
                  <a:lnTo>
                    <a:pt x="243" y="112"/>
                  </a:lnTo>
                  <a:lnTo>
                    <a:pt x="237" y="123"/>
                  </a:lnTo>
                  <a:lnTo>
                    <a:pt x="235" y="125"/>
                  </a:lnTo>
                  <a:lnTo>
                    <a:pt x="235" y="130"/>
                  </a:lnTo>
                  <a:lnTo>
                    <a:pt x="235" y="133"/>
                  </a:lnTo>
                  <a:lnTo>
                    <a:pt x="232" y="135"/>
                  </a:lnTo>
                  <a:lnTo>
                    <a:pt x="222" y="138"/>
                  </a:lnTo>
                  <a:lnTo>
                    <a:pt x="212" y="143"/>
                  </a:lnTo>
                  <a:lnTo>
                    <a:pt x="209" y="146"/>
                  </a:lnTo>
                  <a:lnTo>
                    <a:pt x="207" y="148"/>
                  </a:lnTo>
                  <a:lnTo>
                    <a:pt x="204" y="151"/>
                  </a:lnTo>
                  <a:lnTo>
                    <a:pt x="202" y="151"/>
                  </a:lnTo>
                  <a:lnTo>
                    <a:pt x="194" y="151"/>
                  </a:lnTo>
                  <a:lnTo>
                    <a:pt x="184" y="151"/>
                  </a:lnTo>
                  <a:lnTo>
                    <a:pt x="179" y="153"/>
                  </a:lnTo>
                  <a:lnTo>
                    <a:pt x="174" y="156"/>
                  </a:lnTo>
                  <a:lnTo>
                    <a:pt x="174" y="153"/>
                  </a:lnTo>
                  <a:lnTo>
                    <a:pt x="168" y="153"/>
                  </a:lnTo>
                  <a:lnTo>
                    <a:pt x="153" y="151"/>
                  </a:lnTo>
                  <a:lnTo>
                    <a:pt x="135" y="151"/>
                  </a:lnTo>
                  <a:lnTo>
                    <a:pt x="128" y="153"/>
                  </a:lnTo>
                  <a:lnTo>
                    <a:pt x="122" y="156"/>
                  </a:lnTo>
                  <a:lnTo>
                    <a:pt x="117" y="156"/>
                  </a:lnTo>
                  <a:lnTo>
                    <a:pt x="112" y="156"/>
                  </a:lnTo>
                  <a:lnTo>
                    <a:pt x="94" y="153"/>
                  </a:lnTo>
                  <a:lnTo>
                    <a:pt x="76" y="146"/>
                  </a:lnTo>
                  <a:lnTo>
                    <a:pt x="61" y="143"/>
                  </a:lnTo>
                  <a:lnTo>
                    <a:pt x="56" y="141"/>
                  </a:lnTo>
                  <a:lnTo>
                    <a:pt x="48" y="141"/>
                  </a:lnTo>
                  <a:lnTo>
                    <a:pt x="41" y="133"/>
                  </a:lnTo>
                  <a:lnTo>
                    <a:pt x="36" y="128"/>
                  </a:lnTo>
                  <a:lnTo>
                    <a:pt x="28" y="123"/>
                  </a:lnTo>
                  <a:lnTo>
                    <a:pt x="23" y="118"/>
                  </a:lnTo>
                  <a:lnTo>
                    <a:pt x="18" y="115"/>
                  </a:lnTo>
                  <a:lnTo>
                    <a:pt x="18" y="107"/>
                  </a:lnTo>
                  <a:lnTo>
                    <a:pt x="18" y="97"/>
                  </a:lnTo>
                  <a:lnTo>
                    <a:pt x="20" y="89"/>
                  </a:lnTo>
                  <a:lnTo>
                    <a:pt x="20" y="84"/>
                  </a:lnTo>
                  <a:lnTo>
                    <a:pt x="18" y="74"/>
                  </a:lnTo>
                  <a:lnTo>
                    <a:pt x="15" y="61"/>
                  </a:lnTo>
                  <a:lnTo>
                    <a:pt x="15" y="56"/>
                  </a:lnTo>
                  <a:lnTo>
                    <a:pt x="18" y="51"/>
                  </a:lnTo>
                  <a:lnTo>
                    <a:pt x="33" y="26"/>
                  </a:lnTo>
                  <a:lnTo>
                    <a:pt x="36" y="13"/>
                  </a:lnTo>
                  <a:lnTo>
                    <a:pt x="36" y="8"/>
                  </a:lnTo>
                  <a:lnTo>
                    <a:pt x="33" y="5"/>
                  </a:lnTo>
                  <a:lnTo>
                    <a:pt x="33" y="3"/>
                  </a:lnTo>
                  <a:lnTo>
                    <a:pt x="30" y="0"/>
                  </a:lnTo>
                  <a:lnTo>
                    <a:pt x="28" y="0"/>
                  </a:lnTo>
                  <a:lnTo>
                    <a:pt x="25" y="3"/>
                  </a:lnTo>
                  <a:lnTo>
                    <a:pt x="23" y="3"/>
                  </a:lnTo>
                  <a:lnTo>
                    <a:pt x="20" y="5"/>
                  </a:lnTo>
                  <a:lnTo>
                    <a:pt x="20" y="8"/>
                  </a:lnTo>
                  <a:lnTo>
                    <a:pt x="20" y="13"/>
                  </a:lnTo>
                  <a:lnTo>
                    <a:pt x="20" y="21"/>
                  </a:lnTo>
                  <a:lnTo>
                    <a:pt x="18" y="26"/>
                  </a:lnTo>
                  <a:lnTo>
                    <a:pt x="13" y="38"/>
                  </a:lnTo>
                  <a:lnTo>
                    <a:pt x="5" y="51"/>
                  </a:lnTo>
                  <a:lnTo>
                    <a:pt x="2" y="56"/>
                  </a:lnTo>
                  <a:lnTo>
                    <a:pt x="0" y="61"/>
                  </a:lnTo>
                  <a:lnTo>
                    <a:pt x="2" y="72"/>
                  </a:lnTo>
                  <a:lnTo>
                    <a:pt x="5" y="82"/>
                  </a:lnTo>
                  <a:lnTo>
                    <a:pt x="7" y="92"/>
                  </a:lnTo>
                  <a:lnTo>
                    <a:pt x="7" y="100"/>
                  </a:lnTo>
                  <a:lnTo>
                    <a:pt x="7" y="118"/>
                  </a:lnTo>
                  <a:lnTo>
                    <a:pt x="7" y="128"/>
                  </a:lnTo>
                  <a:lnTo>
                    <a:pt x="7" y="133"/>
                  </a:lnTo>
                  <a:lnTo>
                    <a:pt x="7" y="135"/>
                  </a:lnTo>
                  <a:lnTo>
                    <a:pt x="13" y="138"/>
                  </a:lnTo>
                  <a:lnTo>
                    <a:pt x="18" y="141"/>
                  </a:lnTo>
                  <a:lnTo>
                    <a:pt x="23" y="143"/>
                  </a:lnTo>
                  <a:lnTo>
                    <a:pt x="28" y="146"/>
                  </a:lnTo>
                  <a:lnTo>
                    <a:pt x="33" y="151"/>
                  </a:lnTo>
                  <a:lnTo>
                    <a:pt x="36" y="156"/>
                  </a:lnTo>
                  <a:lnTo>
                    <a:pt x="38" y="158"/>
                  </a:lnTo>
                  <a:lnTo>
                    <a:pt x="41" y="161"/>
                  </a:lnTo>
                  <a:lnTo>
                    <a:pt x="46" y="163"/>
                  </a:lnTo>
                  <a:lnTo>
                    <a:pt x="51" y="163"/>
                  </a:lnTo>
                  <a:lnTo>
                    <a:pt x="61" y="161"/>
                  </a:lnTo>
                  <a:lnTo>
                    <a:pt x="69" y="161"/>
                  </a:lnTo>
                  <a:lnTo>
                    <a:pt x="76" y="163"/>
                  </a:lnTo>
                  <a:lnTo>
                    <a:pt x="84" y="169"/>
                  </a:lnTo>
                  <a:lnTo>
                    <a:pt x="94" y="171"/>
                  </a:lnTo>
                  <a:lnTo>
                    <a:pt x="105" y="171"/>
                  </a:lnTo>
                  <a:lnTo>
                    <a:pt x="122" y="169"/>
                  </a:lnTo>
                  <a:lnTo>
                    <a:pt x="130" y="166"/>
                  </a:lnTo>
                  <a:lnTo>
                    <a:pt x="138" y="169"/>
                  </a:lnTo>
                  <a:lnTo>
                    <a:pt x="153" y="176"/>
                  </a:lnTo>
                  <a:lnTo>
                    <a:pt x="161" y="176"/>
                  </a:lnTo>
                  <a:lnTo>
                    <a:pt x="168" y="176"/>
                  </a:lnTo>
                  <a:lnTo>
                    <a:pt x="194" y="169"/>
                  </a:lnTo>
                  <a:lnTo>
                    <a:pt x="209" y="163"/>
                  </a:lnTo>
                  <a:lnTo>
                    <a:pt x="220" y="161"/>
                  </a:lnTo>
                  <a:lnTo>
                    <a:pt x="227" y="161"/>
                  </a:lnTo>
                  <a:lnTo>
                    <a:pt x="232" y="158"/>
                  </a:lnTo>
                  <a:lnTo>
                    <a:pt x="235" y="153"/>
                  </a:lnTo>
                  <a:lnTo>
                    <a:pt x="240" y="146"/>
                  </a:lnTo>
                  <a:lnTo>
                    <a:pt x="260" y="118"/>
                  </a:lnTo>
                  <a:lnTo>
                    <a:pt x="268" y="107"/>
                  </a:lnTo>
                  <a:lnTo>
                    <a:pt x="268" y="102"/>
                  </a:lnTo>
                  <a:lnTo>
                    <a:pt x="268" y="100"/>
                  </a:lnTo>
                  <a:lnTo>
                    <a:pt x="268" y="97"/>
                  </a:lnTo>
                  <a:lnTo>
                    <a:pt x="268" y="92"/>
                  </a:lnTo>
                  <a:lnTo>
                    <a:pt x="268" y="82"/>
                  </a:lnTo>
                  <a:lnTo>
                    <a:pt x="271" y="74"/>
                  </a:lnTo>
                  <a:lnTo>
                    <a:pt x="271" y="69"/>
                  </a:lnTo>
                  <a:lnTo>
                    <a:pt x="268" y="66"/>
                  </a:lnTo>
                  <a:lnTo>
                    <a:pt x="263" y="59"/>
                  </a:lnTo>
                  <a:lnTo>
                    <a:pt x="255" y="49"/>
                  </a:lnTo>
                  <a:lnTo>
                    <a:pt x="253" y="44"/>
                  </a:lnTo>
                  <a:lnTo>
                    <a:pt x="248" y="38"/>
                  </a:lnTo>
                  <a:lnTo>
                    <a:pt x="243" y="38"/>
                  </a:lnTo>
                  <a:lnTo>
                    <a:pt x="235" y="38"/>
                  </a:lnTo>
                  <a:close/>
                </a:path>
              </a:pathLst>
            </a:custGeom>
            <a:solidFill>
              <a:srgbClr val="000000"/>
            </a:solidFill>
            <a:ln w="9525">
              <a:noFill/>
              <a:round/>
              <a:headEnd/>
              <a:tailEnd/>
            </a:ln>
          </p:spPr>
          <p:txBody>
            <a:bodyPr>
              <a:prstTxWarp prst="textNoShape">
                <a:avLst/>
              </a:prstTxWarp>
            </a:bodyPr>
            <a:lstStyle/>
            <a:p>
              <a:endParaRPr lang="en-US"/>
            </a:p>
          </p:txBody>
        </p:sp>
        <p:sp>
          <p:nvSpPr>
            <p:cNvPr id="54414" name="Freeform 142"/>
            <p:cNvSpPr>
              <a:spLocks/>
            </p:cNvSpPr>
            <p:nvPr/>
          </p:nvSpPr>
          <p:spPr bwMode="auto">
            <a:xfrm>
              <a:off x="1526" y="1370"/>
              <a:ext cx="242" cy="220"/>
            </a:xfrm>
            <a:custGeom>
              <a:avLst/>
              <a:gdLst/>
              <a:ahLst/>
              <a:cxnLst>
                <a:cxn ang="0">
                  <a:pos x="135" y="8"/>
                </a:cxn>
                <a:cxn ang="0">
                  <a:pos x="143" y="0"/>
                </a:cxn>
                <a:cxn ang="0">
                  <a:pos x="158" y="3"/>
                </a:cxn>
                <a:cxn ang="0">
                  <a:pos x="176" y="11"/>
                </a:cxn>
                <a:cxn ang="0">
                  <a:pos x="189" y="13"/>
                </a:cxn>
                <a:cxn ang="0">
                  <a:pos x="196" y="18"/>
                </a:cxn>
                <a:cxn ang="0">
                  <a:pos x="207" y="21"/>
                </a:cxn>
                <a:cxn ang="0">
                  <a:pos x="214" y="23"/>
                </a:cxn>
                <a:cxn ang="0">
                  <a:pos x="225" y="36"/>
                </a:cxn>
                <a:cxn ang="0">
                  <a:pos x="230" y="51"/>
                </a:cxn>
                <a:cxn ang="0">
                  <a:pos x="237" y="62"/>
                </a:cxn>
                <a:cxn ang="0">
                  <a:pos x="240" y="82"/>
                </a:cxn>
                <a:cxn ang="0">
                  <a:pos x="240" y="118"/>
                </a:cxn>
                <a:cxn ang="0">
                  <a:pos x="240" y="128"/>
                </a:cxn>
                <a:cxn ang="0">
                  <a:pos x="232" y="146"/>
                </a:cxn>
                <a:cxn ang="0">
                  <a:pos x="230" y="156"/>
                </a:cxn>
                <a:cxn ang="0">
                  <a:pos x="225" y="169"/>
                </a:cxn>
                <a:cxn ang="0">
                  <a:pos x="196" y="192"/>
                </a:cxn>
                <a:cxn ang="0">
                  <a:pos x="186" y="205"/>
                </a:cxn>
                <a:cxn ang="0">
                  <a:pos x="184" y="207"/>
                </a:cxn>
                <a:cxn ang="0">
                  <a:pos x="163" y="212"/>
                </a:cxn>
                <a:cxn ang="0">
                  <a:pos x="145" y="210"/>
                </a:cxn>
                <a:cxn ang="0">
                  <a:pos x="140" y="215"/>
                </a:cxn>
                <a:cxn ang="0">
                  <a:pos x="120" y="220"/>
                </a:cxn>
                <a:cxn ang="0">
                  <a:pos x="92" y="217"/>
                </a:cxn>
                <a:cxn ang="0">
                  <a:pos x="79" y="212"/>
                </a:cxn>
                <a:cxn ang="0">
                  <a:pos x="64" y="212"/>
                </a:cxn>
                <a:cxn ang="0">
                  <a:pos x="46" y="210"/>
                </a:cxn>
                <a:cxn ang="0">
                  <a:pos x="20" y="189"/>
                </a:cxn>
                <a:cxn ang="0">
                  <a:pos x="5" y="182"/>
                </a:cxn>
                <a:cxn ang="0">
                  <a:pos x="5" y="177"/>
                </a:cxn>
                <a:cxn ang="0">
                  <a:pos x="18" y="171"/>
                </a:cxn>
                <a:cxn ang="0">
                  <a:pos x="20" y="174"/>
                </a:cxn>
                <a:cxn ang="0">
                  <a:pos x="43" y="189"/>
                </a:cxn>
                <a:cxn ang="0">
                  <a:pos x="53" y="192"/>
                </a:cxn>
                <a:cxn ang="0">
                  <a:pos x="74" y="192"/>
                </a:cxn>
                <a:cxn ang="0">
                  <a:pos x="84" y="197"/>
                </a:cxn>
                <a:cxn ang="0">
                  <a:pos x="102" y="205"/>
                </a:cxn>
                <a:cxn ang="0">
                  <a:pos x="122" y="202"/>
                </a:cxn>
                <a:cxn ang="0">
                  <a:pos x="156" y="197"/>
                </a:cxn>
                <a:cxn ang="0">
                  <a:pos x="176" y="194"/>
                </a:cxn>
                <a:cxn ang="0">
                  <a:pos x="189" y="182"/>
                </a:cxn>
                <a:cxn ang="0">
                  <a:pos x="209" y="166"/>
                </a:cxn>
                <a:cxn ang="0">
                  <a:pos x="212" y="156"/>
                </a:cxn>
                <a:cxn ang="0">
                  <a:pos x="225" y="123"/>
                </a:cxn>
                <a:cxn ang="0">
                  <a:pos x="230" y="100"/>
                </a:cxn>
                <a:cxn ang="0">
                  <a:pos x="227" y="77"/>
                </a:cxn>
                <a:cxn ang="0">
                  <a:pos x="219" y="67"/>
                </a:cxn>
                <a:cxn ang="0">
                  <a:pos x="214" y="54"/>
                </a:cxn>
                <a:cxn ang="0">
                  <a:pos x="209" y="44"/>
                </a:cxn>
                <a:cxn ang="0">
                  <a:pos x="196" y="34"/>
                </a:cxn>
                <a:cxn ang="0">
                  <a:pos x="189" y="34"/>
                </a:cxn>
                <a:cxn ang="0">
                  <a:pos x="173" y="21"/>
                </a:cxn>
                <a:cxn ang="0">
                  <a:pos x="163" y="16"/>
                </a:cxn>
                <a:cxn ang="0">
                  <a:pos x="153" y="11"/>
                </a:cxn>
                <a:cxn ang="0">
                  <a:pos x="140" y="11"/>
                </a:cxn>
              </a:cxnLst>
              <a:rect l="0" t="0" r="r" b="b"/>
              <a:pathLst>
                <a:path w="242" h="220">
                  <a:moveTo>
                    <a:pt x="133" y="13"/>
                  </a:moveTo>
                  <a:lnTo>
                    <a:pt x="135" y="8"/>
                  </a:lnTo>
                  <a:lnTo>
                    <a:pt x="138" y="3"/>
                  </a:lnTo>
                  <a:lnTo>
                    <a:pt x="143" y="0"/>
                  </a:lnTo>
                  <a:lnTo>
                    <a:pt x="148" y="0"/>
                  </a:lnTo>
                  <a:lnTo>
                    <a:pt x="158" y="3"/>
                  </a:lnTo>
                  <a:lnTo>
                    <a:pt x="168" y="8"/>
                  </a:lnTo>
                  <a:lnTo>
                    <a:pt x="176" y="11"/>
                  </a:lnTo>
                  <a:lnTo>
                    <a:pt x="184" y="11"/>
                  </a:lnTo>
                  <a:lnTo>
                    <a:pt x="189" y="13"/>
                  </a:lnTo>
                  <a:lnTo>
                    <a:pt x="191" y="18"/>
                  </a:lnTo>
                  <a:lnTo>
                    <a:pt x="196" y="18"/>
                  </a:lnTo>
                  <a:lnTo>
                    <a:pt x="199" y="21"/>
                  </a:lnTo>
                  <a:lnTo>
                    <a:pt x="207" y="21"/>
                  </a:lnTo>
                  <a:lnTo>
                    <a:pt x="212" y="21"/>
                  </a:lnTo>
                  <a:lnTo>
                    <a:pt x="214" y="23"/>
                  </a:lnTo>
                  <a:lnTo>
                    <a:pt x="217" y="26"/>
                  </a:lnTo>
                  <a:lnTo>
                    <a:pt x="225" y="36"/>
                  </a:lnTo>
                  <a:lnTo>
                    <a:pt x="227" y="44"/>
                  </a:lnTo>
                  <a:lnTo>
                    <a:pt x="230" y="51"/>
                  </a:lnTo>
                  <a:lnTo>
                    <a:pt x="232" y="57"/>
                  </a:lnTo>
                  <a:lnTo>
                    <a:pt x="237" y="62"/>
                  </a:lnTo>
                  <a:lnTo>
                    <a:pt x="240" y="69"/>
                  </a:lnTo>
                  <a:lnTo>
                    <a:pt x="240" y="82"/>
                  </a:lnTo>
                  <a:lnTo>
                    <a:pt x="240" y="105"/>
                  </a:lnTo>
                  <a:lnTo>
                    <a:pt x="240" y="118"/>
                  </a:lnTo>
                  <a:lnTo>
                    <a:pt x="242" y="123"/>
                  </a:lnTo>
                  <a:lnTo>
                    <a:pt x="240" y="128"/>
                  </a:lnTo>
                  <a:lnTo>
                    <a:pt x="237" y="136"/>
                  </a:lnTo>
                  <a:lnTo>
                    <a:pt x="232" y="146"/>
                  </a:lnTo>
                  <a:lnTo>
                    <a:pt x="230" y="151"/>
                  </a:lnTo>
                  <a:lnTo>
                    <a:pt x="230" y="156"/>
                  </a:lnTo>
                  <a:lnTo>
                    <a:pt x="230" y="164"/>
                  </a:lnTo>
                  <a:lnTo>
                    <a:pt x="225" y="169"/>
                  </a:lnTo>
                  <a:lnTo>
                    <a:pt x="209" y="182"/>
                  </a:lnTo>
                  <a:lnTo>
                    <a:pt x="196" y="192"/>
                  </a:lnTo>
                  <a:lnTo>
                    <a:pt x="189" y="199"/>
                  </a:lnTo>
                  <a:lnTo>
                    <a:pt x="186" y="205"/>
                  </a:lnTo>
                  <a:lnTo>
                    <a:pt x="186" y="207"/>
                  </a:lnTo>
                  <a:lnTo>
                    <a:pt x="184" y="207"/>
                  </a:lnTo>
                  <a:lnTo>
                    <a:pt x="179" y="210"/>
                  </a:lnTo>
                  <a:lnTo>
                    <a:pt x="163" y="212"/>
                  </a:lnTo>
                  <a:lnTo>
                    <a:pt x="150" y="210"/>
                  </a:lnTo>
                  <a:lnTo>
                    <a:pt x="145" y="210"/>
                  </a:lnTo>
                  <a:lnTo>
                    <a:pt x="143" y="212"/>
                  </a:lnTo>
                  <a:lnTo>
                    <a:pt x="140" y="215"/>
                  </a:lnTo>
                  <a:lnTo>
                    <a:pt x="135" y="215"/>
                  </a:lnTo>
                  <a:lnTo>
                    <a:pt x="120" y="220"/>
                  </a:lnTo>
                  <a:lnTo>
                    <a:pt x="99" y="220"/>
                  </a:lnTo>
                  <a:lnTo>
                    <a:pt x="92" y="217"/>
                  </a:lnTo>
                  <a:lnTo>
                    <a:pt x="84" y="215"/>
                  </a:lnTo>
                  <a:lnTo>
                    <a:pt x="79" y="212"/>
                  </a:lnTo>
                  <a:lnTo>
                    <a:pt x="74" y="210"/>
                  </a:lnTo>
                  <a:lnTo>
                    <a:pt x="64" y="212"/>
                  </a:lnTo>
                  <a:lnTo>
                    <a:pt x="53" y="210"/>
                  </a:lnTo>
                  <a:lnTo>
                    <a:pt x="46" y="210"/>
                  </a:lnTo>
                  <a:lnTo>
                    <a:pt x="41" y="207"/>
                  </a:lnTo>
                  <a:lnTo>
                    <a:pt x="20" y="189"/>
                  </a:lnTo>
                  <a:lnTo>
                    <a:pt x="10" y="184"/>
                  </a:lnTo>
                  <a:lnTo>
                    <a:pt x="5" y="182"/>
                  </a:lnTo>
                  <a:lnTo>
                    <a:pt x="0" y="182"/>
                  </a:lnTo>
                  <a:lnTo>
                    <a:pt x="5" y="177"/>
                  </a:lnTo>
                  <a:lnTo>
                    <a:pt x="7" y="174"/>
                  </a:lnTo>
                  <a:lnTo>
                    <a:pt x="18" y="171"/>
                  </a:lnTo>
                  <a:lnTo>
                    <a:pt x="20" y="171"/>
                  </a:lnTo>
                  <a:lnTo>
                    <a:pt x="20" y="174"/>
                  </a:lnTo>
                  <a:lnTo>
                    <a:pt x="28" y="179"/>
                  </a:lnTo>
                  <a:lnTo>
                    <a:pt x="43" y="189"/>
                  </a:lnTo>
                  <a:lnTo>
                    <a:pt x="48" y="192"/>
                  </a:lnTo>
                  <a:lnTo>
                    <a:pt x="53" y="192"/>
                  </a:lnTo>
                  <a:lnTo>
                    <a:pt x="64" y="192"/>
                  </a:lnTo>
                  <a:lnTo>
                    <a:pt x="74" y="192"/>
                  </a:lnTo>
                  <a:lnTo>
                    <a:pt x="79" y="194"/>
                  </a:lnTo>
                  <a:lnTo>
                    <a:pt x="84" y="197"/>
                  </a:lnTo>
                  <a:lnTo>
                    <a:pt x="94" y="202"/>
                  </a:lnTo>
                  <a:lnTo>
                    <a:pt x="102" y="205"/>
                  </a:lnTo>
                  <a:lnTo>
                    <a:pt x="112" y="205"/>
                  </a:lnTo>
                  <a:lnTo>
                    <a:pt x="122" y="202"/>
                  </a:lnTo>
                  <a:lnTo>
                    <a:pt x="138" y="199"/>
                  </a:lnTo>
                  <a:lnTo>
                    <a:pt x="156" y="197"/>
                  </a:lnTo>
                  <a:lnTo>
                    <a:pt x="171" y="194"/>
                  </a:lnTo>
                  <a:lnTo>
                    <a:pt x="176" y="194"/>
                  </a:lnTo>
                  <a:lnTo>
                    <a:pt x="179" y="192"/>
                  </a:lnTo>
                  <a:lnTo>
                    <a:pt x="189" y="182"/>
                  </a:lnTo>
                  <a:lnTo>
                    <a:pt x="199" y="174"/>
                  </a:lnTo>
                  <a:lnTo>
                    <a:pt x="209" y="166"/>
                  </a:lnTo>
                  <a:lnTo>
                    <a:pt x="212" y="161"/>
                  </a:lnTo>
                  <a:lnTo>
                    <a:pt x="212" y="156"/>
                  </a:lnTo>
                  <a:lnTo>
                    <a:pt x="217" y="138"/>
                  </a:lnTo>
                  <a:lnTo>
                    <a:pt x="225" y="123"/>
                  </a:lnTo>
                  <a:lnTo>
                    <a:pt x="230" y="108"/>
                  </a:lnTo>
                  <a:lnTo>
                    <a:pt x="230" y="100"/>
                  </a:lnTo>
                  <a:lnTo>
                    <a:pt x="230" y="92"/>
                  </a:lnTo>
                  <a:lnTo>
                    <a:pt x="227" y="77"/>
                  </a:lnTo>
                  <a:lnTo>
                    <a:pt x="225" y="72"/>
                  </a:lnTo>
                  <a:lnTo>
                    <a:pt x="219" y="67"/>
                  </a:lnTo>
                  <a:lnTo>
                    <a:pt x="214" y="62"/>
                  </a:lnTo>
                  <a:lnTo>
                    <a:pt x="214" y="54"/>
                  </a:lnTo>
                  <a:lnTo>
                    <a:pt x="212" y="49"/>
                  </a:lnTo>
                  <a:lnTo>
                    <a:pt x="209" y="44"/>
                  </a:lnTo>
                  <a:lnTo>
                    <a:pt x="204" y="39"/>
                  </a:lnTo>
                  <a:lnTo>
                    <a:pt x="196" y="34"/>
                  </a:lnTo>
                  <a:lnTo>
                    <a:pt x="191" y="34"/>
                  </a:lnTo>
                  <a:lnTo>
                    <a:pt x="189" y="34"/>
                  </a:lnTo>
                  <a:lnTo>
                    <a:pt x="184" y="31"/>
                  </a:lnTo>
                  <a:lnTo>
                    <a:pt x="173" y="21"/>
                  </a:lnTo>
                  <a:lnTo>
                    <a:pt x="168" y="18"/>
                  </a:lnTo>
                  <a:lnTo>
                    <a:pt x="163" y="16"/>
                  </a:lnTo>
                  <a:lnTo>
                    <a:pt x="156" y="13"/>
                  </a:lnTo>
                  <a:lnTo>
                    <a:pt x="153" y="11"/>
                  </a:lnTo>
                  <a:lnTo>
                    <a:pt x="148" y="8"/>
                  </a:lnTo>
                  <a:lnTo>
                    <a:pt x="140" y="11"/>
                  </a:lnTo>
                  <a:lnTo>
                    <a:pt x="133" y="13"/>
                  </a:lnTo>
                  <a:close/>
                </a:path>
              </a:pathLst>
            </a:custGeom>
            <a:solidFill>
              <a:srgbClr val="000000"/>
            </a:solidFill>
            <a:ln w="9525">
              <a:noFill/>
              <a:round/>
              <a:headEnd/>
              <a:tailEnd/>
            </a:ln>
          </p:spPr>
          <p:txBody>
            <a:bodyPr>
              <a:prstTxWarp prst="textNoShape">
                <a:avLst/>
              </a:prstTxWarp>
            </a:bodyPr>
            <a:lstStyle/>
            <a:p>
              <a:endParaRPr lang="en-US"/>
            </a:p>
          </p:txBody>
        </p:sp>
        <p:sp>
          <p:nvSpPr>
            <p:cNvPr id="54415" name="Freeform 143"/>
            <p:cNvSpPr>
              <a:spLocks/>
            </p:cNvSpPr>
            <p:nvPr/>
          </p:nvSpPr>
          <p:spPr bwMode="auto">
            <a:xfrm>
              <a:off x="867" y="1347"/>
              <a:ext cx="406" cy="238"/>
            </a:xfrm>
            <a:custGeom>
              <a:avLst/>
              <a:gdLst/>
              <a:ahLst/>
              <a:cxnLst>
                <a:cxn ang="0">
                  <a:pos x="189" y="23"/>
                </a:cxn>
                <a:cxn ang="0">
                  <a:pos x="196" y="29"/>
                </a:cxn>
                <a:cxn ang="0">
                  <a:pos x="171" y="31"/>
                </a:cxn>
                <a:cxn ang="0">
                  <a:pos x="143" y="16"/>
                </a:cxn>
                <a:cxn ang="0">
                  <a:pos x="109" y="26"/>
                </a:cxn>
                <a:cxn ang="0">
                  <a:pos x="81" y="34"/>
                </a:cxn>
                <a:cxn ang="0">
                  <a:pos x="66" y="41"/>
                </a:cxn>
                <a:cxn ang="0">
                  <a:pos x="43" y="54"/>
                </a:cxn>
                <a:cxn ang="0">
                  <a:pos x="23" y="72"/>
                </a:cxn>
                <a:cxn ang="0">
                  <a:pos x="20" y="105"/>
                </a:cxn>
                <a:cxn ang="0">
                  <a:pos x="25" y="138"/>
                </a:cxn>
                <a:cxn ang="0">
                  <a:pos x="38" y="161"/>
                </a:cxn>
                <a:cxn ang="0">
                  <a:pos x="58" y="182"/>
                </a:cxn>
                <a:cxn ang="0">
                  <a:pos x="69" y="194"/>
                </a:cxn>
                <a:cxn ang="0">
                  <a:pos x="97" y="202"/>
                </a:cxn>
                <a:cxn ang="0">
                  <a:pos x="127" y="210"/>
                </a:cxn>
                <a:cxn ang="0">
                  <a:pos x="148" y="200"/>
                </a:cxn>
                <a:cxn ang="0">
                  <a:pos x="181" y="200"/>
                </a:cxn>
                <a:cxn ang="0">
                  <a:pos x="196" y="177"/>
                </a:cxn>
                <a:cxn ang="0">
                  <a:pos x="235" y="164"/>
                </a:cxn>
                <a:cxn ang="0">
                  <a:pos x="237" y="189"/>
                </a:cxn>
                <a:cxn ang="0">
                  <a:pos x="258" y="207"/>
                </a:cxn>
                <a:cxn ang="0">
                  <a:pos x="288" y="212"/>
                </a:cxn>
                <a:cxn ang="0">
                  <a:pos x="311" y="220"/>
                </a:cxn>
                <a:cxn ang="0">
                  <a:pos x="362" y="210"/>
                </a:cxn>
                <a:cxn ang="0">
                  <a:pos x="373" y="212"/>
                </a:cxn>
                <a:cxn ang="0">
                  <a:pos x="401" y="202"/>
                </a:cxn>
                <a:cxn ang="0">
                  <a:pos x="373" y="230"/>
                </a:cxn>
                <a:cxn ang="0">
                  <a:pos x="362" y="228"/>
                </a:cxn>
                <a:cxn ang="0">
                  <a:pos x="319" y="238"/>
                </a:cxn>
                <a:cxn ang="0">
                  <a:pos x="286" y="230"/>
                </a:cxn>
                <a:cxn ang="0">
                  <a:pos x="263" y="230"/>
                </a:cxn>
                <a:cxn ang="0">
                  <a:pos x="232" y="202"/>
                </a:cxn>
                <a:cxn ang="0">
                  <a:pos x="222" y="182"/>
                </a:cxn>
                <a:cxn ang="0">
                  <a:pos x="201" y="194"/>
                </a:cxn>
                <a:cxn ang="0">
                  <a:pos x="178" y="215"/>
                </a:cxn>
                <a:cxn ang="0">
                  <a:pos x="148" y="215"/>
                </a:cxn>
                <a:cxn ang="0">
                  <a:pos x="115" y="225"/>
                </a:cxn>
                <a:cxn ang="0">
                  <a:pos x="86" y="212"/>
                </a:cxn>
                <a:cxn ang="0">
                  <a:pos x="53" y="202"/>
                </a:cxn>
                <a:cxn ang="0">
                  <a:pos x="38" y="184"/>
                </a:cxn>
                <a:cxn ang="0">
                  <a:pos x="17" y="164"/>
                </a:cxn>
                <a:cxn ang="0">
                  <a:pos x="10" y="146"/>
                </a:cxn>
                <a:cxn ang="0">
                  <a:pos x="0" y="118"/>
                </a:cxn>
                <a:cxn ang="0">
                  <a:pos x="5" y="103"/>
                </a:cxn>
                <a:cxn ang="0">
                  <a:pos x="5" y="74"/>
                </a:cxn>
                <a:cxn ang="0">
                  <a:pos x="23" y="54"/>
                </a:cxn>
                <a:cxn ang="0">
                  <a:pos x="48" y="29"/>
                </a:cxn>
                <a:cxn ang="0">
                  <a:pos x="71" y="21"/>
                </a:cxn>
                <a:cxn ang="0">
                  <a:pos x="89" y="16"/>
                </a:cxn>
                <a:cxn ang="0">
                  <a:pos x="115" y="6"/>
                </a:cxn>
                <a:cxn ang="0">
                  <a:pos x="130" y="6"/>
                </a:cxn>
                <a:cxn ang="0">
                  <a:pos x="153" y="6"/>
                </a:cxn>
              </a:cxnLst>
              <a:rect l="0" t="0" r="r" b="b"/>
              <a:pathLst>
                <a:path w="406" h="238">
                  <a:moveTo>
                    <a:pt x="161" y="11"/>
                  </a:moveTo>
                  <a:lnTo>
                    <a:pt x="171" y="13"/>
                  </a:lnTo>
                  <a:lnTo>
                    <a:pt x="178" y="18"/>
                  </a:lnTo>
                  <a:lnTo>
                    <a:pt x="189" y="23"/>
                  </a:lnTo>
                  <a:lnTo>
                    <a:pt x="191" y="26"/>
                  </a:lnTo>
                  <a:lnTo>
                    <a:pt x="194" y="26"/>
                  </a:lnTo>
                  <a:lnTo>
                    <a:pt x="196" y="26"/>
                  </a:lnTo>
                  <a:lnTo>
                    <a:pt x="196" y="29"/>
                  </a:lnTo>
                  <a:lnTo>
                    <a:pt x="194" y="29"/>
                  </a:lnTo>
                  <a:lnTo>
                    <a:pt x="189" y="31"/>
                  </a:lnTo>
                  <a:lnTo>
                    <a:pt x="178" y="34"/>
                  </a:lnTo>
                  <a:lnTo>
                    <a:pt x="171" y="31"/>
                  </a:lnTo>
                  <a:lnTo>
                    <a:pt x="163" y="26"/>
                  </a:lnTo>
                  <a:lnTo>
                    <a:pt x="150" y="18"/>
                  </a:lnTo>
                  <a:lnTo>
                    <a:pt x="148" y="16"/>
                  </a:lnTo>
                  <a:lnTo>
                    <a:pt x="143" y="16"/>
                  </a:lnTo>
                  <a:lnTo>
                    <a:pt x="132" y="18"/>
                  </a:lnTo>
                  <a:lnTo>
                    <a:pt x="125" y="23"/>
                  </a:lnTo>
                  <a:lnTo>
                    <a:pt x="117" y="26"/>
                  </a:lnTo>
                  <a:lnTo>
                    <a:pt x="109" y="26"/>
                  </a:lnTo>
                  <a:lnTo>
                    <a:pt x="97" y="26"/>
                  </a:lnTo>
                  <a:lnTo>
                    <a:pt x="86" y="31"/>
                  </a:lnTo>
                  <a:lnTo>
                    <a:pt x="84" y="34"/>
                  </a:lnTo>
                  <a:lnTo>
                    <a:pt x="81" y="34"/>
                  </a:lnTo>
                  <a:lnTo>
                    <a:pt x="81" y="36"/>
                  </a:lnTo>
                  <a:lnTo>
                    <a:pt x="81" y="39"/>
                  </a:lnTo>
                  <a:lnTo>
                    <a:pt x="76" y="39"/>
                  </a:lnTo>
                  <a:lnTo>
                    <a:pt x="66" y="41"/>
                  </a:lnTo>
                  <a:lnTo>
                    <a:pt x="51" y="46"/>
                  </a:lnTo>
                  <a:lnTo>
                    <a:pt x="46" y="49"/>
                  </a:lnTo>
                  <a:lnTo>
                    <a:pt x="43" y="51"/>
                  </a:lnTo>
                  <a:lnTo>
                    <a:pt x="43" y="54"/>
                  </a:lnTo>
                  <a:lnTo>
                    <a:pt x="38" y="57"/>
                  </a:lnTo>
                  <a:lnTo>
                    <a:pt x="33" y="62"/>
                  </a:lnTo>
                  <a:lnTo>
                    <a:pt x="25" y="69"/>
                  </a:lnTo>
                  <a:lnTo>
                    <a:pt x="23" y="72"/>
                  </a:lnTo>
                  <a:lnTo>
                    <a:pt x="23" y="77"/>
                  </a:lnTo>
                  <a:lnTo>
                    <a:pt x="23" y="82"/>
                  </a:lnTo>
                  <a:lnTo>
                    <a:pt x="23" y="90"/>
                  </a:lnTo>
                  <a:lnTo>
                    <a:pt x="20" y="105"/>
                  </a:lnTo>
                  <a:lnTo>
                    <a:pt x="15" y="118"/>
                  </a:lnTo>
                  <a:lnTo>
                    <a:pt x="17" y="125"/>
                  </a:lnTo>
                  <a:lnTo>
                    <a:pt x="17" y="131"/>
                  </a:lnTo>
                  <a:lnTo>
                    <a:pt x="25" y="138"/>
                  </a:lnTo>
                  <a:lnTo>
                    <a:pt x="30" y="146"/>
                  </a:lnTo>
                  <a:lnTo>
                    <a:pt x="38" y="154"/>
                  </a:lnTo>
                  <a:lnTo>
                    <a:pt x="38" y="156"/>
                  </a:lnTo>
                  <a:lnTo>
                    <a:pt x="38" y="161"/>
                  </a:lnTo>
                  <a:lnTo>
                    <a:pt x="40" y="164"/>
                  </a:lnTo>
                  <a:lnTo>
                    <a:pt x="43" y="166"/>
                  </a:lnTo>
                  <a:lnTo>
                    <a:pt x="51" y="174"/>
                  </a:lnTo>
                  <a:lnTo>
                    <a:pt x="58" y="182"/>
                  </a:lnTo>
                  <a:lnTo>
                    <a:pt x="61" y="184"/>
                  </a:lnTo>
                  <a:lnTo>
                    <a:pt x="63" y="189"/>
                  </a:lnTo>
                  <a:lnTo>
                    <a:pt x="66" y="192"/>
                  </a:lnTo>
                  <a:lnTo>
                    <a:pt x="69" y="194"/>
                  </a:lnTo>
                  <a:lnTo>
                    <a:pt x="79" y="197"/>
                  </a:lnTo>
                  <a:lnTo>
                    <a:pt x="89" y="197"/>
                  </a:lnTo>
                  <a:lnTo>
                    <a:pt x="94" y="200"/>
                  </a:lnTo>
                  <a:lnTo>
                    <a:pt x="97" y="202"/>
                  </a:lnTo>
                  <a:lnTo>
                    <a:pt x="99" y="205"/>
                  </a:lnTo>
                  <a:lnTo>
                    <a:pt x="104" y="205"/>
                  </a:lnTo>
                  <a:lnTo>
                    <a:pt x="115" y="210"/>
                  </a:lnTo>
                  <a:lnTo>
                    <a:pt x="127" y="210"/>
                  </a:lnTo>
                  <a:lnTo>
                    <a:pt x="132" y="207"/>
                  </a:lnTo>
                  <a:lnTo>
                    <a:pt x="138" y="205"/>
                  </a:lnTo>
                  <a:lnTo>
                    <a:pt x="143" y="202"/>
                  </a:lnTo>
                  <a:lnTo>
                    <a:pt x="148" y="200"/>
                  </a:lnTo>
                  <a:lnTo>
                    <a:pt x="161" y="200"/>
                  </a:lnTo>
                  <a:lnTo>
                    <a:pt x="173" y="202"/>
                  </a:lnTo>
                  <a:lnTo>
                    <a:pt x="178" y="202"/>
                  </a:lnTo>
                  <a:lnTo>
                    <a:pt x="181" y="200"/>
                  </a:lnTo>
                  <a:lnTo>
                    <a:pt x="186" y="192"/>
                  </a:lnTo>
                  <a:lnTo>
                    <a:pt x="189" y="187"/>
                  </a:lnTo>
                  <a:lnTo>
                    <a:pt x="191" y="182"/>
                  </a:lnTo>
                  <a:lnTo>
                    <a:pt x="196" y="177"/>
                  </a:lnTo>
                  <a:lnTo>
                    <a:pt x="227" y="154"/>
                  </a:lnTo>
                  <a:lnTo>
                    <a:pt x="232" y="156"/>
                  </a:lnTo>
                  <a:lnTo>
                    <a:pt x="235" y="159"/>
                  </a:lnTo>
                  <a:lnTo>
                    <a:pt x="235" y="164"/>
                  </a:lnTo>
                  <a:lnTo>
                    <a:pt x="235" y="169"/>
                  </a:lnTo>
                  <a:lnTo>
                    <a:pt x="235" y="179"/>
                  </a:lnTo>
                  <a:lnTo>
                    <a:pt x="235" y="184"/>
                  </a:lnTo>
                  <a:lnTo>
                    <a:pt x="237" y="189"/>
                  </a:lnTo>
                  <a:lnTo>
                    <a:pt x="242" y="194"/>
                  </a:lnTo>
                  <a:lnTo>
                    <a:pt x="247" y="197"/>
                  </a:lnTo>
                  <a:lnTo>
                    <a:pt x="252" y="200"/>
                  </a:lnTo>
                  <a:lnTo>
                    <a:pt x="258" y="207"/>
                  </a:lnTo>
                  <a:lnTo>
                    <a:pt x="263" y="210"/>
                  </a:lnTo>
                  <a:lnTo>
                    <a:pt x="268" y="212"/>
                  </a:lnTo>
                  <a:lnTo>
                    <a:pt x="278" y="215"/>
                  </a:lnTo>
                  <a:lnTo>
                    <a:pt x="288" y="212"/>
                  </a:lnTo>
                  <a:lnTo>
                    <a:pt x="293" y="212"/>
                  </a:lnTo>
                  <a:lnTo>
                    <a:pt x="296" y="215"/>
                  </a:lnTo>
                  <a:lnTo>
                    <a:pt x="304" y="217"/>
                  </a:lnTo>
                  <a:lnTo>
                    <a:pt x="311" y="220"/>
                  </a:lnTo>
                  <a:lnTo>
                    <a:pt x="332" y="220"/>
                  </a:lnTo>
                  <a:lnTo>
                    <a:pt x="344" y="217"/>
                  </a:lnTo>
                  <a:lnTo>
                    <a:pt x="355" y="215"/>
                  </a:lnTo>
                  <a:lnTo>
                    <a:pt x="362" y="210"/>
                  </a:lnTo>
                  <a:lnTo>
                    <a:pt x="365" y="210"/>
                  </a:lnTo>
                  <a:lnTo>
                    <a:pt x="367" y="212"/>
                  </a:lnTo>
                  <a:lnTo>
                    <a:pt x="370" y="212"/>
                  </a:lnTo>
                  <a:lnTo>
                    <a:pt x="373" y="212"/>
                  </a:lnTo>
                  <a:lnTo>
                    <a:pt x="383" y="205"/>
                  </a:lnTo>
                  <a:lnTo>
                    <a:pt x="393" y="197"/>
                  </a:lnTo>
                  <a:lnTo>
                    <a:pt x="406" y="192"/>
                  </a:lnTo>
                  <a:lnTo>
                    <a:pt x="401" y="202"/>
                  </a:lnTo>
                  <a:lnTo>
                    <a:pt x="396" y="212"/>
                  </a:lnTo>
                  <a:lnTo>
                    <a:pt x="390" y="217"/>
                  </a:lnTo>
                  <a:lnTo>
                    <a:pt x="383" y="222"/>
                  </a:lnTo>
                  <a:lnTo>
                    <a:pt x="373" y="230"/>
                  </a:lnTo>
                  <a:lnTo>
                    <a:pt x="367" y="230"/>
                  </a:lnTo>
                  <a:lnTo>
                    <a:pt x="365" y="230"/>
                  </a:lnTo>
                  <a:lnTo>
                    <a:pt x="365" y="228"/>
                  </a:lnTo>
                  <a:lnTo>
                    <a:pt x="362" y="228"/>
                  </a:lnTo>
                  <a:lnTo>
                    <a:pt x="355" y="228"/>
                  </a:lnTo>
                  <a:lnTo>
                    <a:pt x="339" y="230"/>
                  </a:lnTo>
                  <a:lnTo>
                    <a:pt x="324" y="235"/>
                  </a:lnTo>
                  <a:lnTo>
                    <a:pt x="319" y="238"/>
                  </a:lnTo>
                  <a:lnTo>
                    <a:pt x="314" y="238"/>
                  </a:lnTo>
                  <a:lnTo>
                    <a:pt x="298" y="230"/>
                  </a:lnTo>
                  <a:lnTo>
                    <a:pt x="291" y="230"/>
                  </a:lnTo>
                  <a:lnTo>
                    <a:pt x="286" y="230"/>
                  </a:lnTo>
                  <a:lnTo>
                    <a:pt x="281" y="233"/>
                  </a:lnTo>
                  <a:lnTo>
                    <a:pt x="275" y="233"/>
                  </a:lnTo>
                  <a:lnTo>
                    <a:pt x="268" y="233"/>
                  </a:lnTo>
                  <a:lnTo>
                    <a:pt x="263" y="230"/>
                  </a:lnTo>
                  <a:lnTo>
                    <a:pt x="255" y="228"/>
                  </a:lnTo>
                  <a:lnTo>
                    <a:pt x="245" y="217"/>
                  </a:lnTo>
                  <a:lnTo>
                    <a:pt x="237" y="210"/>
                  </a:lnTo>
                  <a:lnTo>
                    <a:pt x="232" y="202"/>
                  </a:lnTo>
                  <a:lnTo>
                    <a:pt x="227" y="197"/>
                  </a:lnTo>
                  <a:lnTo>
                    <a:pt x="224" y="194"/>
                  </a:lnTo>
                  <a:lnTo>
                    <a:pt x="224" y="189"/>
                  </a:lnTo>
                  <a:lnTo>
                    <a:pt x="222" y="182"/>
                  </a:lnTo>
                  <a:lnTo>
                    <a:pt x="222" y="174"/>
                  </a:lnTo>
                  <a:lnTo>
                    <a:pt x="212" y="179"/>
                  </a:lnTo>
                  <a:lnTo>
                    <a:pt x="207" y="187"/>
                  </a:lnTo>
                  <a:lnTo>
                    <a:pt x="201" y="194"/>
                  </a:lnTo>
                  <a:lnTo>
                    <a:pt x="196" y="207"/>
                  </a:lnTo>
                  <a:lnTo>
                    <a:pt x="191" y="210"/>
                  </a:lnTo>
                  <a:lnTo>
                    <a:pt x="189" y="212"/>
                  </a:lnTo>
                  <a:lnTo>
                    <a:pt x="178" y="215"/>
                  </a:lnTo>
                  <a:lnTo>
                    <a:pt x="171" y="217"/>
                  </a:lnTo>
                  <a:lnTo>
                    <a:pt x="163" y="217"/>
                  </a:lnTo>
                  <a:lnTo>
                    <a:pt x="155" y="215"/>
                  </a:lnTo>
                  <a:lnTo>
                    <a:pt x="148" y="215"/>
                  </a:lnTo>
                  <a:lnTo>
                    <a:pt x="143" y="217"/>
                  </a:lnTo>
                  <a:lnTo>
                    <a:pt x="138" y="220"/>
                  </a:lnTo>
                  <a:lnTo>
                    <a:pt x="127" y="225"/>
                  </a:lnTo>
                  <a:lnTo>
                    <a:pt x="115" y="225"/>
                  </a:lnTo>
                  <a:lnTo>
                    <a:pt x="102" y="222"/>
                  </a:lnTo>
                  <a:lnTo>
                    <a:pt x="97" y="220"/>
                  </a:lnTo>
                  <a:lnTo>
                    <a:pt x="92" y="217"/>
                  </a:lnTo>
                  <a:lnTo>
                    <a:pt x="86" y="212"/>
                  </a:lnTo>
                  <a:lnTo>
                    <a:pt x="79" y="207"/>
                  </a:lnTo>
                  <a:lnTo>
                    <a:pt x="69" y="205"/>
                  </a:lnTo>
                  <a:lnTo>
                    <a:pt x="58" y="205"/>
                  </a:lnTo>
                  <a:lnTo>
                    <a:pt x="53" y="202"/>
                  </a:lnTo>
                  <a:lnTo>
                    <a:pt x="51" y="202"/>
                  </a:lnTo>
                  <a:lnTo>
                    <a:pt x="48" y="200"/>
                  </a:lnTo>
                  <a:lnTo>
                    <a:pt x="46" y="194"/>
                  </a:lnTo>
                  <a:lnTo>
                    <a:pt x="38" y="184"/>
                  </a:lnTo>
                  <a:lnTo>
                    <a:pt x="35" y="179"/>
                  </a:lnTo>
                  <a:lnTo>
                    <a:pt x="33" y="177"/>
                  </a:lnTo>
                  <a:lnTo>
                    <a:pt x="25" y="169"/>
                  </a:lnTo>
                  <a:lnTo>
                    <a:pt x="17" y="164"/>
                  </a:lnTo>
                  <a:lnTo>
                    <a:pt x="15" y="161"/>
                  </a:lnTo>
                  <a:lnTo>
                    <a:pt x="12" y="159"/>
                  </a:lnTo>
                  <a:lnTo>
                    <a:pt x="10" y="154"/>
                  </a:lnTo>
                  <a:lnTo>
                    <a:pt x="10" y="146"/>
                  </a:lnTo>
                  <a:lnTo>
                    <a:pt x="10" y="141"/>
                  </a:lnTo>
                  <a:lnTo>
                    <a:pt x="5" y="131"/>
                  </a:lnTo>
                  <a:lnTo>
                    <a:pt x="2" y="123"/>
                  </a:lnTo>
                  <a:lnTo>
                    <a:pt x="0" y="118"/>
                  </a:lnTo>
                  <a:lnTo>
                    <a:pt x="2" y="115"/>
                  </a:lnTo>
                  <a:lnTo>
                    <a:pt x="2" y="110"/>
                  </a:lnTo>
                  <a:lnTo>
                    <a:pt x="5" y="105"/>
                  </a:lnTo>
                  <a:lnTo>
                    <a:pt x="5" y="103"/>
                  </a:lnTo>
                  <a:lnTo>
                    <a:pt x="5" y="100"/>
                  </a:lnTo>
                  <a:lnTo>
                    <a:pt x="5" y="95"/>
                  </a:lnTo>
                  <a:lnTo>
                    <a:pt x="5" y="90"/>
                  </a:lnTo>
                  <a:lnTo>
                    <a:pt x="5" y="74"/>
                  </a:lnTo>
                  <a:lnTo>
                    <a:pt x="12" y="62"/>
                  </a:lnTo>
                  <a:lnTo>
                    <a:pt x="15" y="59"/>
                  </a:lnTo>
                  <a:lnTo>
                    <a:pt x="17" y="57"/>
                  </a:lnTo>
                  <a:lnTo>
                    <a:pt x="23" y="54"/>
                  </a:lnTo>
                  <a:lnTo>
                    <a:pt x="28" y="49"/>
                  </a:lnTo>
                  <a:lnTo>
                    <a:pt x="35" y="39"/>
                  </a:lnTo>
                  <a:lnTo>
                    <a:pt x="43" y="31"/>
                  </a:lnTo>
                  <a:lnTo>
                    <a:pt x="48" y="29"/>
                  </a:lnTo>
                  <a:lnTo>
                    <a:pt x="53" y="29"/>
                  </a:lnTo>
                  <a:lnTo>
                    <a:pt x="58" y="29"/>
                  </a:lnTo>
                  <a:lnTo>
                    <a:pt x="63" y="26"/>
                  </a:lnTo>
                  <a:lnTo>
                    <a:pt x="71" y="21"/>
                  </a:lnTo>
                  <a:lnTo>
                    <a:pt x="79" y="16"/>
                  </a:lnTo>
                  <a:lnTo>
                    <a:pt x="81" y="16"/>
                  </a:lnTo>
                  <a:lnTo>
                    <a:pt x="84" y="16"/>
                  </a:lnTo>
                  <a:lnTo>
                    <a:pt x="89" y="16"/>
                  </a:lnTo>
                  <a:lnTo>
                    <a:pt x="92" y="16"/>
                  </a:lnTo>
                  <a:lnTo>
                    <a:pt x="102" y="11"/>
                  </a:lnTo>
                  <a:lnTo>
                    <a:pt x="109" y="6"/>
                  </a:lnTo>
                  <a:lnTo>
                    <a:pt x="115" y="6"/>
                  </a:lnTo>
                  <a:lnTo>
                    <a:pt x="117" y="8"/>
                  </a:lnTo>
                  <a:lnTo>
                    <a:pt x="120" y="8"/>
                  </a:lnTo>
                  <a:lnTo>
                    <a:pt x="125" y="8"/>
                  </a:lnTo>
                  <a:lnTo>
                    <a:pt x="130" y="6"/>
                  </a:lnTo>
                  <a:lnTo>
                    <a:pt x="138" y="0"/>
                  </a:lnTo>
                  <a:lnTo>
                    <a:pt x="140" y="0"/>
                  </a:lnTo>
                  <a:lnTo>
                    <a:pt x="143" y="0"/>
                  </a:lnTo>
                  <a:lnTo>
                    <a:pt x="153" y="6"/>
                  </a:lnTo>
                  <a:lnTo>
                    <a:pt x="158" y="8"/>
                  </a:lnTo>
                  <a:lnTo>
                    <a:pt x="161" y="11"/>
                  </a:lnTo>
                  <a:close/>
                </a:path>
              </a:pathLst>
            </a:custGeom>
            <a:solidFill>
              <a:srgbClr val="000000"/>
            </a:solidFill>
            <a:ln w="9525">
              <a:noFill/>
              <a:round/>
              <a:headEnd/>
              <a:tailEnd/>
            </a:ln>
          </p:spPr>
          <p:txBody>
            <a:bodyPr>
              <a:prstTxWarp prst="textNoShape">
                <a:avLst/>
              </a:prstTxWarp>
            </a:bodyPr>
            <a:lstStyle/>
            <a:p>
              <a:endParaRPr lang="en-US"/>
            </a:p>
          </p:txBody>
        </p:sp>
      </p:grpSp>
      <p:sp>
        <p:nvSpPr>
          <p:cNvPr id="54416" name="Freeform 144"/>
          <p:cNvSpPr>
            <a:spLocks/>
          </p:cNvSpPr>
          <p:nvPr/>
        </p:nvSpPr>
        <p:spPr bwMode="auto">
          <a:xfrm>
            <a:off x="2767013" y="2432050"/>
            <a:ext cx="3629025" cy="3130550"/>
          </a:xfrm>
          <a:custGeom>
            <a:avLst/>
            <a:gdLst/>
            <a:ahLst/>
            <a:cxnLst>
              <a:cxn ang="0">
                <a:pos x="0" y="1848"/>
              </a:cxn>
              <a:cxn ang="0">
                <a:pos x="672" y="264"/>
              </a:cxn>
              <a:cxn ang="0">
                <a:pos x="1728" y="264"/>
              </a:cxn>
              <a:cxn ang="0">
                <a:pos x="2400" y="1848"/>
              </a:cxn>
            </a:cxnLst>
            <a:rect l="0" t="0" r="r" b="b"/>
            <a:pathLst>
              <a:path w="2400" h="1848">
                <a:moveTo>
                  <a:pt x="0" y="1848"/>
                </a:moveTo>
                <a:cubicBezTo>
                  <a:pt x="192" y="1187"/>
                  <a:pt x="384" y="527"/>
                  <a:pt x="672" y="264"/>
                </a:cubicBezTo>
                <a:cubicBezTo>
                  <a:pt x="959" y="0"/>
                  <a:pt x="1440" y="0"/>
                  <a:pt x="1728" y="264"/>
                </a:cubicBezTo>
                <a:cubicBezTo>
                  <a:pt x="2015" y="527"/>
                  <a:pt x="2207" y="1187"/>
                  <a:pt x="2400" y="1848"/>
                </a:cubicBezTo>
              </a:path>
            </a:pathLst>
          </a:custGeom>
          <a:noFill/>
          <a:ln w="9525" cap="flat" cmpd="sng">
            <a:solidFill>
              <a:schemeClr val="tx1"/>
            </a:solidFill>
            <a:prstDash val="solid"/>
            <a:round/>
            <a:headEnd type="none" w="med" len="med"/>
            <a:tailEnd type="stealth" w="lg" len="lg"/>
          </a:ln>
          <a:effectLst/>
        </p:spPr>
        <p:txBody>
          <a:bodyPr wrap="none" anchor="ctr">
            <a:prstTxWarp prst="textNoShape">
              <a:avLst/>
            </a:prstTxWarp>
          </a:bodyPr>
          <a:lstStyle/>
          <a:p>
            <a:endParaRPr lang="en-US"/>
          </a:p>
        </p:txBody>
      </p:sp>
      <p:sp>
        <p:nvSpPr>
          <p:cNvPr id="54417" name="Text Box 145"/>
          <p:cNvSpPr txBox="1">
            <a:spLocks noChangeArrowheads="1"/>
          </p:cNvSpPr>
          <p:nvPr/>
        </p:nvSpPr>
        <p:spPr bwMode="auto">
          <a:xfrm>
            <a:off x="838200" y="1905000"/>
            <a:ext cx="1606550" cy="366713"/>
          </a:xfrm>
          <a:prstGeom prst="rect">
            <a:avLst/>
          </a:prstGeom>
          <a:noFill/>
          <a:ln w="9525">
            <a:noFill/>
            <a:miter lim="800000"/>
            <a:headEnd/>
            <a:tailEnd/>
          </a:ln>
          <a:effectLst/>
        </p:spPr>
        <p:txBody>
          <a:bodyPr wrap="none" anchor="ctr">
            <a:prstTxWarp prst="textNoShape">
              <a:avLst/>
            </a:prstTxWarp>
            <a:spAutoFit/>
          </a:bodyPr>
          <a:lstStyle/>
          <a:p>
            <a:r>
              <a:rPr lang="en-GB" sz="1800" i="1">
                <a:latin typeface="Helvetica" charset="0"/>
              </a:rPr>
              <a:t>Requirements</a:t>
            </a:r>
          </a:p>
        </p:txBody>
      </p:sp>
      <p:sp>
        <p:nvSpPr>
          <p:cNvPr id="54418" name="Text Box 146"/>
          <p:cNvSpPr txBox="1">
            <a:spLocks noChangeArrowheads="1"/>
          </p:cNvSpPr>
          <p:nvPr/>
        </p:nvSpPr>
        <p:spPr bwMode="auto">
          <a:xfrm>
            <a:off x="838200" y="3595688"/>
            <a:ext cx="1009650" cy="366712"/>
          </a:xfrm>
          <a:prstGeom prst="rect">
            <a:avLst/>
          </a:prstGeom>
          <a:noFill/>
          <a:ln w="9525">
            <a:noFill/>
            <a:miter lim="800000"/>
            <a:headEnd/>
            <a:tailEnd/>
          </a:ln>
          <a:effectLst/>
        </p:spPr>
        <p:txBody>
          <a:bodyPr wrap="none" anchor="ctr">
            <a:prstTxWarp prst="textNoShape">
              <a:avLst/>
            </a:prstTxWarp>
            <a:spAutoFit/>
          </a:bodyPr>
          <a:lstStyle/>
          <a:p>
            <a:r>
              <a:rPr lang="en-GB" sz="1800" i="1">
                <a:latin typeface="Helvetica" charset="0"/>
              </a:rPr>
              <a:t>Designs</a:t>
            </a:r>
          </a:p>
        </p:txBody>
      </p:sp>
      <p:sp>
        <p:nvSpPr>
          <p:cNvPr id="54419" name="Text Box 147"/>
          <p:cNvSpPr txBox="1">
            <a:spLocks noChangeArrowheads="1"/>
          </p:cNvSpPr>
          <p:nvPr/>
        </p:nvSpPr>
        <p:spPr bwMode="auto">
          <a:xfrm>
            <a:off x="838200" y="5410200"/>
            <a:ext cx="730250" cy="366713"/>
          </a:xfrm>
          <a:prstGeom prst="rect">
            <a:avLst/>
          </a:prstGeom>
          <a:solidFill>
            <a:schemeClr val="bg1"/>
          </a:solidFill>
          <a:ln w="0" cap="rnd">
            <a:solidFill>
              <a:schemeClr val="bg1"/>
            </a:solidFill>
            <a:prstDash val="sysDot"/>
            <a:miter lim="800000"/>
            <a:headEnd/>
            <a:tailEnd/>
          </a:ln>
          <a:effectLst/>
        </p:spPr>
        <p:txBody>
          <a:bodyPr wrap="none" anchor="ctr">
            <a:prstTxWarp prst="textNoShape">
              <a:avLst/>
            </a:prstTxWarp>
            <a:spAutoFit/>
          </a:bodyPr>
          <a:lstStyle/>
          <a:p>
            <a:r>
              <a:rPr lang="en-GB" sz="1800" i="1">
                <a:latin typeface="Helvetica" charset="0"/>
              </a:rPr>
              <a:t>Code</a:t>
            </a:r>
          </a:p>
        </p:txBody>
      </p:sp>
      <p:sp>
        <p:nvSpPr>
          <p:cNvPr id="54420" name="Text Box 148"/>
          <p:cNvSpPr txBox="1">
            <a:spLocks noChangeArrowheads="1"/>
          </p:cNvSpPr>
          <p:nvPr/>
        </p:nvSpPr>
        <p:spPr bwMode="auto">
          <a:xfrm>
            <a:off x="6535738" y="1676400"/>
            <a:ext cx="1847850" cy="641350"/>
          </a:xfrm>
          <a:prstGeom prst="rect">
            <a:avLst/>
          </a:prstGeom>
          <a:solidFill>
            <a:schemeClr val="accent1"/>
          </a:solidFill>
          <a:ln w="9525">
            <a:noFill/>
            <a:miter lim="800000"/>
            <a:headEnd/>
            <a:tailEnd/>
          </a:ln>
          <a:effectLst/>
        </p:spPr>
        <p:txBody>
          <a:bodyPr wrap="none" anchor="ctr">
            <a:prstTxWarp prst="textNoShape">
              <a:avLst/>
            </a:prstTxWarp>
            <a:spAutoFit/>
          </a:bodyPr>
          <a:lstStyle/>
          <a:p>
            <a:pPr algn="ctr"/>
            <a:r>
              <a:rPr lang="en-GB" sz="1800" b="1">
                <a:latin typeface="Helvetica" charset="0"/>
              </a:rPr>
              <a:t>(0) requirement</a:t>
            </a:r>
          </a:p>
          <a:p>
            <a:pPr algn="ctr"/>
            <a:r>
              <a:rPr lang="en-GB" sz="1800" b="1">
                <a:latin typeface="Helvetica" charset="0"/>
              </a:rPr>
              <a:t>analysis</a:t>
            </a:r>
          </a:p>
        </p:txBody>
      </p:sp>
      <p:sp>
        <p:nvSpPr>
          <p:cNvPr id="54421" name="Text Box 149"/>
          <p:cNvSpPr txBox="1">
            <a:spLocks noChangeArrowheads="1"/>
          </p:cNvSpPr>
          <p:nvPr/>
        </p:nvSpPr>
        <p:spPr bwMode="auto">
          <a:xfrm>
            <a:off x="795338" y="4267200"/>
            <a:ext cx="1200150" cy="641350"/>
          </a:xfrm>
          <a:prstGeom prst="rect">
            <a:avLst/>
          </a:prstGeom>
          <a:solidFill>
            <a:schemeClr val="accent1"/>
          </a:solidFill>
          <a:ln w="9525">
            <a:noFill/>
            <a:miter lim="800000"/>
            <a:headEnd/>
            <a:tailEnd/>
          </a:ln>
          <a:effectLst/>
        </p:spPr>
        <p:txBody>
          <a:bodyPr wrap="none" anchor="ctr">
            <a:prstTxWarp prst="textNoShape">
              <a:avLst/>
            </a:prstTxWarp>
            <a:spAutoFit/>
          </a:bodyPr>
          <a:lstStyle/>
          <a:p>
            <a:pPr algn="ctr"/>
            <a:r>
              <a:rPr lang="en-GB" sz="1800" b="1">
                <a:latin typeface="Helvetica" charset="0"/>
              </a:rPr>
              <a:t>(1) model</a:t>
            </a:r>
          </a:p>
          <a:p>
            <a:pPr algn="ctr"/>
            <a:r>
              <a:rPr lang="en-GB" sz="1800" b="1">
                <a:latin typeface="Helvetica" charset="0"/>
              </a:rPr>
              <a:t>capture</a:t>
            </a:r>
          </a:p>
        </p:txBody>
      </p:sp>
      <p:sp>
        <p:nvSpPr>
          <p:cNvPr id="54422" name="Text Box 150"/>
          <p:cNvSpPr txBox="1">
            <a:spLocks noChangeArrowheads="1"/>
          </p:cNvSpPr>
          <p:nvPr/>
        </p:nvSpPr>
        <p:spPr bwMode="auto">
          <a:xfrm>
            <a:off x="854075" y="2590800"/>
            <a:ext cx="1428750" cy="641350"/>
          </a:xfrm>
          <a:prstGeom prst="rect">
            <a:avLst/>
          </a:prstGeom>
          <a:solidFill>
            <a:schemeClr val="accent1"/>
          </a:solidFill>
          <a:ln w="9525">
            <a:noFill/>
            <a:miter lim="800000"/>
            <a:headEnd/>
            <a:tailEnd/>
          </a:ln>
          <a:effectLst/>
        </p:spPr>
        <p:txBody>
          <a:bodyPr wrap="none" anchor="ctr">
            <a:prstTxWarp prst="textNoShape">
              <a:avLst/>
            </a:prstTxWarp>
            <a:spAutoFit/>
          </a:bodyPr>
          <a:lstStyle/>
          <a:p>
            <a:pPr algn="ctr"/>
            <a:r>
              <a:rPr lang="en-GB" sz="1800" b="1">
                <a:latin typeface="Helvetica" charset="0"/>
              </a:rPr>
              <a:t>(2) problem</a:t>
            </a:r>
          </a:p>
          <a:p>
            <a:pPr algn="ctr"/>
            <a:r>
              <a:rPr lang="en-GB" sz="1800" b="1">
                <a:latin typeface="Helvetica" charset="0"/>
              </a:rPr>
              <a:t>detection</a:t>
            </a:r>
          </a:p>
        </p:txBody>
      </p:sp>
      <p:sp>
        <p:nvSpPr>
          <p:cNvPr id="54423" name="Text Box 151"/>
          <p:cNvSpPr txBox="1">
            <a:spLocks noChangeArrowheads="1"/>
          </p:cNvSpPr>
          <p:nvPr/>
        </p:nvSpPr>
        <p:spPr bwMode="auto">
          <a:xfrm>
            <a:off x="7019925" y="2743200"/>
            <a:ext cx="1428750" cy="641350"/>
          </a:xfrm>
          <a:prstGeom prst="rect">
            <a:avLst/>
          </a:prstGeom>
          <a:solidFill>
            <a:schemeClr val="accent1"/>
          </a:solidFill>
          <a:ln w="9525">
            <a:noFill/>
            <a:miter lim="800000"/>
            <a:headEnd/>
            <a:tailEnd/>
          </a:ln>
          <a:effectLst/>
        </p:spPr>
        <p:txBody>
          <a:bodyPr wrap="none" anchor="ctr">
            <a:prstTxWarp prst="textNoShape">
              <a:avLst/>
            </a:prstTxWarp>
            <a:spAutoFit/>
          </a:bodyPr>
          <a:lstStyle/>
          <a:p>
            <a:pPr algn="ctr"/>
            <a:r>
              <a:rPr lang="en-GB" sz="1800" b="1">
                <a:latin typeface="Helvetica" charset="0"/>
              </a:rPr>
              <a:t>(3) problem</a:t>
            </a:r>
          </a:p>
          <a:p>
            <a:pPr algn="ctr"/>
            <a:r>
              <a:rPr lang="en-GB" sz="1800" b="1">
                <a:latin typeface="Helvetica" charset="0"/>
              </a:rPr>
              <a:t>resolution</a:t>
            </a:r>
          </a:p>
        </p:txBody>
      </p:sp>
      <p:sp>
        <p:nvSpPr>
          <p:cNvPr id="54424" name="Line 152"/>
          <p:cNvSpPr>
            <a:spLocks noChangeShapeType="1"/>
          </p:cNvSpPr>
          <p:nvPr/>
        </p:nvSpPr>
        <p:spPr bwMode="auto">
          <a:xfrm flipV="1">
            <a:off x="1893888" y="4267200"/>
            <a:ext cx="280987" cy="762000"/>
          </a:xfrm>
          <a:prstGeom prst="line">
            <a:avLst/>
          </a:prstGeom>
          <a:noFill/>
          <a:ln w="38100">
            <a:solidFill>
              <a:schemeClr val="tx1"/>
            </a:solidFill>
            <a:round/>
            <a:headEnd/>
            <a:tailEnd type="stealth" w="lg" len="lg"/>
          </a:ln>
          <a:effectLst/>
        </p:spPr>
        <p:txBody>
          <a:bodyPr wrap="none" anchor="ctr">
            <a:prstTxWarp prst="textNoShape">
              <a:avLst/>
            </a:prstTxWarp>
          </a:bodyPr>
          <a:lstStyle/>
          <a:p>
            <a:endParaRPr lang="en-US"/>
          </a:p>
        </p:txBody>
      </p:sp>
      <p:sp>
        <p:nvSpPr>
          <p:cNvPr id="54425" name="Line 153"/>
          <p:cNvSpPr>
            <a:spLocks noChangeShapeType="1"/>
          </p:cNvSpPr>
          <p:nvPr/>
        </p:nvSpPr>
        <p:spPr bwMode="auto">
          <a:xfrm flipV="1">
            <a:off x="2836863" y="5791200"/>
            <a:ext cx="3587750" cy="0"/>
          </a:xfrm>
          <a:prstGeom prst="line">
            <a:avLst/>
          </a:prstGeom>
          <a:noFill/>
          <a:ln w="38100">
            <a:solidFill>
              <a:schemeClr val="tx1"/>
            </a:solidFill>
            <a:round/>
            <a:headEnd/>
            <a:tailEnd type="stealth" w="lg" len="lg"/>
          </a:ln>
          <a:effectLst/>
        </p:spPr>
        <p:txBody>
          <a:bodyPr wrap="none" anchor="ctr">
            <a:prstTxWarp prst="textNoShape">
              <a:avLst/>
            </a:prstTxWarp>
          </a:bodyPr>
          <a:lstStyle/>
          <a:p>
            <a:endParaRPr lang="en-US"/>
          </a:p>
        </p:txBody>
      </p:sp>
      <p:sp>
        <p:nvSpPr>
          <p:cNvPr id="54426" name="Text Box 154"/>
          <p:cNvSpPr txBox="1">
            <a:spLocks noChangeArrowheads="1"/>
          </p:cNvSpPr>
          <p:nvPr/>
        </p:nvSpPr>
        <p:spPr bwMode="auto">
          <a:xfrm>
            <a:off x="3101975" y="5957888"/>
            <a:ext cx="3130550" cy="366712"/>
          </a:xfrm>
          <a:prstGeom prst="rect">
            <a:avLst/>
          </a:prstGeom>
          <a:solidFill>
            <a:schemeClr val="accent1"/>
          </a:solidFill>
          <a:ln w="9525">
            <a:noFill/>
            <a:miter lim="800000"/>
            <a:headEnd/>
            <a:tailEnd/>
          </a:ln>
          <a:effectLst/>
        </p:spPr>
        <p:txBody>
          <a:bodyPr wrap="none" anchor="ctr">
            <a:prstTxWarp prst="textNoShape">
              <a:avLst/>
            </a:prstTxWarp>
            <a:spAutoFit/>
          </a:bodyPr>
          <a:lstStyle/>
          <a:p>
            <a:pPr algn="ctr"/>
            <a:r>
              <a:rPr lang="en-GB" sz="1800" b="1">
                <a:latin typeface="Helvetica" charset="0"/>
              </a:rPr>
              <a:t>(4) program transformation</a:t>
            </a:r>
          </a:p>
        </p:txBody>
      </p:sp>
      <p:sp>
        <p:nvSpPr>
          <p:cNvPr id="54427" name="Text Box 155"/>
          <p:cNvSpPr txBox="1">
            <a:spLocks noChangeArrowheads="1"/>
          </p:cNvSpPr>
          <p:nvPr/>
        </p:nvSpPr>
        <p:spPr bwMode="auto">
          <a:xfrm>
            <a:off x="3556000" y="4127500"/>
            <a:ext cx="1804988" cy="641350"/>
          </a:xfrm>
          <a:prstGeom prst="rect">
            <a:avLst/>
          </a:prstGeom>
          <a:noFill/>
          <a:ln w="9525">
            <a:noFill/>
            <a:prstDash val="sysDot"/>
            <a:miter lim="800000"/>
            <a:headEnd/>
            <a:tailEnd/>
          </a:ln>
          <a:effectLst/>
        </p:spPr>
        <p:txBody>
          <a:bodyPr wrap="none" anchor="ctr">
            <a:prstTxWarp prst="textNoShape">
              <a:avLst/>
            </a:prstTxWarp>
            <a:spAutoFit/>
          </a:bodyPr>
          <a:lstStyle/>
          <a:p>
            <a:pPr marL="196850" indent="-196850">
              <a:buFontTx/>
              <a:buChar char="•"/>
            </a:pPr>
            <a:r>
              <a:rPr lang="en-GB" sz="1800">
                <a:latin typeface="Helvetica" charset="0"/>
              </a:rPr>
              <a:t>people centric</a:t>
            </a:r>
          </a:p>
          <a:p>
            <a:pPr marL="196850" indent="-196850">
              <a:buFontTx/>
              <a:buChar char="•"/>
            </a:pPr>
            <a:r>
              <a:rPr lang="en-GB" sz="1800">
                <a:latin typeface="Helvetica" charset="0"/>
              </a:rPr>
              <a:t>lightweight</a:t>
            </a:r>
          </a:p>
        </p:txBody>
      </p:sp>
      <p:grpSp>
        <p:nvGrpSpPr>
          <p:cNvPr id="16" name="Group 156"/>
          <p:cNvGrpSpPr>
            <a:grpSpLocks/>
          </p:cNvGrpSpPr>
          <p:nvPr/>
        </p:nvGrpSpPr>
        <p:grpSpPr bwMode="auto">
          <a:xfrm>
            <a:off x="2689225" y="1708150"/>
            <a:ext cx="1281113" cy="863600"/>
            <a:chOff x="1743" y="932"/>
            <a:chExt cx="874" cy="544"/>
          </a:xfrm>
        </p:grpSpPr>
        <p:sp>
          <p:nvSpPr>
            <p:cNvPr id="54429" name="Freeform 157"/>
            <p:cNvSpPr>
              <a:spLocks/>
            </p:cNvSpPr>
            <p:nvPr/>
          </p:nvSpPr>
          <p:spPr bwMode="auto">
            <a:xfrm>
              <a:off x="1743" y="932"/>
              <a:ext cx="769" cy="536"/>
            </a:xfrm>
            <a:custGeom>
              <a:avLst/>
              <a:gdLst/>
              <a:ahLst/>
              <a:cxnLst>
                <a:cxn ang="0">
                  <a:pos x="746" y="194"/>
                </a:cxn>
                <a:cxn ang="0">
                  <a:pos x="769" y="135"/>
                </a:cxn>
                <a:cxn ang="0">
                  <a:pos x="759" y="97"/>
                </a:cxn>
                <a:cxn ang="0">
                  <a:pos x="741" y="43"/>
                </a:cxn>
                <a:cxn ang="0">
                  <a:pos x="713" y="18"/>
                </a:cxn>
                <a:cxn ang="0">
                  <a:pos x="690" y="10"/>
                </a:cxn>
                <a:cxn ang="0">
                  <a:pos x="662" y="10"/>
                </a:cxn>
                <a:cxn ang="0">
                  <a:pos x="593" y="5"/>
                </a:cxn>
                <a:cxn ang="0">
                  <a:pos x="567" y="31"/>
                </a:cxn>
                <a:cxn ang="0">
                  <a:pos x="524" y="69"/>
                </a:cxn>
                <a:cxn ang="0">
                  <a:pos x="508" y="128"/>
                </a:cxn>
                <a:cxn ang="0">
                  <a:pos x="534" y="184"/>
                </a:cxn>
                <a:cxn ang="0">
                  <a:pos x="496" y="130"/>
                </a:cxn>
                <a:cxn ang="0">
                  <a:pos x="475" y="105"/>
                </a:cxn>
                <a:cxn ang="0">
                  <a:pos x="444" y="82"/>
                </a:cxn>
                <a:cxn ang="0">
                  <a:pos x="401" y="79"/>
                </a:cxn>
                <a:cxn ang="0">
                  <a:pos x="347" y="97"/>
                </a:cxn>
                <a:cxn ang="0">
                  <a:pos x="317" y="117"/>
                </a:cxn>
                <a:cxn ang="0">
                  <a:pos x="304" y="174"/>
                </a:cxn>
                <a:cxn ang="0">
                  <a:pos x="337" y="235"/>
                </a:cxn>
                <a:cxn ang="0">
                  <a:pos x="312" y="232"/>
                </a:cxn>
                <a:cxn ang="0">
                  <a:pos x="294" y="227"/>
                </a:cxn>
                <a:cxn ang="0">
                  <a:pos x="273" y="209"/>
                </a:cxn>
                <a:cxn ang="0">
                  <a:pos x="232" y="207"/>
                </a:cxn>
                <a:cxn ang="0">
                  <a:pos x="207" y="212"/>
                </a:cxn>
                <a:cxn ang="0">
                  <a:pos x="181" y="227"/>
                </a:cxn>
                <a:cxn ang="0">
                  <a:pos x="158" y="258"/>
                </a:cxn>
                <a:cxn ang="0">
                  <a:pos x="151" y="273"/>
                </a:cxn>
                <a:cxn ang="0">
                  <a:pos x="158" y="322"/>
                </a:cxn>
                <a:cxn ang="0">
                  <a:pos x="143" y="329"/>
                </a:cxn>
                <a:cxn ang="0">
                  <a:pos x="110" y="339"/>
                </a:cxn>
                <a:cxn ang="0">
                  <a:pos x="66" y="350"/>
                </a:cxn>
                <a:cxn ang="0">
                  <a:pos x="31" y="365"/>
                </a:cxn>
                <a:cxn ang="0">
                  <a:pos x="8" y="388"/>
                </a:cxn>
                <a:cxn ang="0">
                  <a:pos x="2" y="441"/>
                </a:cxn>
                <a:cxn ang="0">
                  <a:pos x="23" y="477"/>
                </a:cxn>
                <a:cxn ang="0">
                  <a:pos x="48" y="505"/>
                </a:cxn>
                <a:cxn ang="0">
                  <a:pos x="82" y="518"/>
                </a:cxn>
                <a:cxn ang="0">
                  <a:pos x="123" y="521"/>
                </a:cxn>
                <a:cxn ang="0">
                  <a:pos x="166" y="516"/>
                </a:cxn>
                <a:cxn ang="0">
                  <a:pos x="217" y="472"/>
                </a:cxn>
                <a:cxn ang="0">
                  <a:pos x="222" y="505"/>
                </a:cxn>
                <a:cxn ang="0">
                  <a:pos x="253" y="528"/>
                </a:cxn>
                <a:cxn ang="0">
                  <a:pos x="296" y="536"/>
                </a:cxn>
                <a:cxn ang="0">
                  <a:pos x="352" y="528"/>
                </a:cxn>
                <a:cxn ang="0">
                  <a:pos x="398" y="510"/>
                </a:cxn>
                <a:cxn ang="0">
                  <a:pos x="396" y="457"/>
                </a:cxn>
                <a:cxn ang="0">
                  <a:pos x="409" y="401"/>
                </a:cxn>
                <a:cxn ang="0">
                  <a:pos x="416" y="378"/>
                </a:cxn>
                <a:cxn ang="0">
                  <a:pos x="432" y="360"/>
                </a:cxn>
                <a:cxn ang="0">
                  <a:pos x="485" y="332"/>
                </a:cxn>
                <a:cxn ang="0">
                  <a:pos x="542" y="283"/>
                </a:cxn>
                <a:cxn ang="0">
                  <a:pos x="580" y="273"/>
                </a:cxn>
                <a:cxn ang="0">
                  <a:pos x="616" y="271"/>
                </a:cxn>
                <a:cxn ang="0">
                  <a:pos x="639" y="273"/>
                </a:cxn>
                <a:cxn ang="0">
                  <a:pos x="679" y="306"/>
                </a:cxn>
                <a:cxn ang="0">
                  <a:pos x="674" y="258"/>
                </a:cxn>
                <a:cxn ang="0">
                  <a:pos x="697" y="230"/>
                </a:cxn>
                <a:cxn ang="0">
                  <a:pos x="725" y="214"/>
                </a:cxn>
              </a:cxnLst>
              <a:rect l="0" t="0" r="r" b="b"/>
              <a:pathLst>
                <a:path w="769" h="536">
                  <a:moveTo>
                    <a:pt x="725" y="214"/>
                  </a:moveTo>
                  <a:lnTo>
                    <a:pt x="725" y="209"/>
                  </a:lnTo>
                  <a:lnTo>
                    <a:pt x="728" y="207"/>
                  </a:lnTo>
                  <a:lnTo>
                    <a:pt x="736" y="202"/>
                  </a:lnTo>
                  <a:lnTo>
                    <a:pt x="743" y="196"/>
                  </a:lnTo>
                  <a:lnTo>
                    <a:pt x="746" y="194"/>
                  </a:lnTo>
                  <a:lnTo>
                    <a:pt x="748" y="189"/>
                  </a:lnTo>
                  <a:lnTo>
                    <a:pt x="756" y="176"/>
                  </a:lnTo>
                  <a:lnTo>
                    <a:pt x="764" y="168"/>
                  </a:lnTo>
                  <a:lnTo>
                    <a:pt x="766" y="161"/>
                  </a:lnTo>
                  <a:lnTo>
                    <a:pt x="769" y="156"/>
                  </a:lnTo>
                  <a:lnTo>
                    <a:pt x="769" y="135"/>
                  </a:lnTo>
                  <a:lnTo>
                    <a:pt x="766" y="117"/>
                  </a:lnTo>
                  <a:lnTo>
                    <a:pt x="766" y="112"/>
                  </a:lnTo>
                  <a:lnTo>
                    <a:pt x="764" y="110"/>
                  </a:lnTo>
                  <a:lnTo>
                    <a:pt x="761" y="110"/>
                  </a:lnTo>
                  <a:lnTo>
                    <a:pt x="761" y="107"/>
                  </a:lnTo>
                  <a:lnTo>
                    <a:pt x="759" y="97"/>
                  </a:lnTo>
                  <a:lnTo>
                    <a:pt x="756" y="82"/>
                  </a:lnTo>
                  <a:lnTo>
                    <a:pt x="754" y="74"/>
                  </a:lnTo>
                  <a:lnTo>
                    <a:pt x="751" y="64"/>
                  </a:lnTo>
                  <a:lnTo>
                    <a:pt x="746" y="54"/>
                  </a:lnTo>
                  <a:lnTo>
                    <a:pt x="743" y="46"/>
                  </a:lnTo>
                  <a:lnTo>
                    <a:pt x="741" y="43"/>
                  </a:lnTo>
                  <a:lnTo>
                    <a:pt x="736" y="38"/>
                  </a:lnTo>
                  <a:lnTo>
                    <a:pt x="728" y="33"/>
                  </a:lnTo>
                  <a:lnTo>
                    <a:pt x="725" y="31"/>
                  </a:lnTo>
                  <a:lnTo>
                    <a:pt x="720" y="25"/>
                  </a:lnTo>
                  <a:lnTo>
                    <a:pt x="718" y="20"/>
                  </a:lnTo>
                  <a:lnTo>
                    <a:pt x="713" y="18"/>
                  </a:lnTo>
                  <a:lnTo>
                    <a:pt x="710" y="18"/>
                  </a:lnTo>
                  <a:lnTo>
                    <a:pt x="708" y="18"/>
                  </a:lnTo>
                  <a:lnTo>
                    <a:pt x="705" y="18"/>
                  </a:lnTo>
                  <a:lnTo>
                    <a:pt x="700" y="18"/>
                  </a:lnTo>
                  <a:lnTo>
                    <a:pt x="697" y="15"/>
                  </a:lnTo>
                  <a:lnTo>
                    <a:pt x="690" y="10"/>
                  </a:lnTo>
                  <a:lnTo>
                    <a:pt x="685" y="5"/>
                  </a:lnTo>
                  <a:lnTo>
                    <a:pt x="682" y="5"/>
                  </a:lnTo>
                  <a:lnTo>
                    <a:pt x="677" y="5"/>
                  </a:lnTo>
                  <a:lnTo>
                    <a:pt x="672" y="8"/>
                  </a:lnTo>
                  <a:lnTo>
                    <a:pt x="667" y="8"/>
                  </a:lnTo>
                  <a:lnTo>
                    <a:pt x="662" y="10"/>
                  </a:lnTo>
                  <a:lnTo>
                    <a:pt x="654" y="8"/>
                  </a:lnTo>
                  <a:lnTo>
                    <a:pt x="646" y="5"/>
                  </a:lnTo>
                  <a:lnTo>
                    <a:pt x="639" y="0"/>
                  </a:lnTo>
                  <a:lnTo>
                    <a:pt x="628" y="0"/>
                  </a:lnTo>
                  <a:lnTo>
                    <a:pt x="605" y="3"/>
                  </a:lnTo>
                  <a:lnTo>
                    <a:pt x="593" y="5"/>
                  </a:lnTo>
                  <a:lnTo>
                    <a:pt x="585" y="10"/>
                  </a:lnTo>
                  <a:lnTo>
                    <a:pt x="577" y="13"/>
                  </a:lnTo>
                  <a:lnTo>
                    <a:pt x="575" y="18"/>
                  </a:lnTo>
                  <a:lnTo>
                    <a:pt x="572" y="20"/>
                  </a:lnTo>
                  <a:lnTo>
                    <a:pt x="570" y="25"/>
                  </a:lnTo>
                  <a:lnTo>
                    <a:pt x="567" y="31"/>
                  </a:lnTo>
                  <a:lnTo>
                    <a:pt x="554" y="38"/>
                  </a:lnTo>
                  <a:lnTo>
                    <a:pt x="542" y="43"/>
                  </a:lnTo>
                  <a:lnTo>
                    <a:pt x="536" y="46"/>
                  </a:lnTo>
                  <a:lnTo>
                    <a:pt x="531" y="51"/>
                  </a:lnTo>
                  <a:lnTo>
                    <a:pt x="526" y="59"/>
                  </a:lnTo>
                  <a:lnTo>
                    <a:pt x="524" y="69"/>
                  </a:lnTo>
                  <a:lnTo>
                    <a:pt x="521" y="77"/>
                  </a:lnTo>
                  <a:lnTo>
                    <a:pt x="516" y="87"/>
                  </a:lnTo>
                  <a:lnTo>
                    <a:pt x="513" y="92"/>
                  </a:lnTo>
                  <a:lnTo>
                    <a:pt x="511" y="97"/>
                  </a:lnTo>
                  <a:lnTo>
                    <a:pt x="508" y="112"/>
                  </a:lnTo>
                  <a:lnTo>
                    <a:pt x="508" y="128"/>
                  </a:lnTo>
                  <a:lnTo>
                    <a:pt x="511" y="140"/>
                  </a:lnTo>
                  <a:lnTo>
                    <a:pt x="519" y="151"/>
                  </a:lnTo>
                  <a:lnTo>
                    <a:pt x="529" y="163"/>
                  </a:lnTo>
                  <a:lnTo>
                    <a:pt x="534" y="174"/>
                  </a:lnTo>
                  <a:lnTo>
                    <a:pt x="536" y="179"/>
                  </a:lnTo>
                  <a:lnTo>
                    <a:pt x="534" y="184"/>
                  </a:lnTo>
                  <a:lnTo>
                    <a:pt x="521" y="181"/>
                  </a:lnTo>
                  <a:lnTo>
                    <a:pt x="516" y="179"/>
                  </a:lnTo>
                  <a:lnTo>
                    <a:pt x="511" y="176"/>
                  </a:lnTo>
                  <a:lnTo>
                    <a:pt x="503" y="163"/>
                  </a:lnTo>
                  <a:lnTo>
                    <a:pt x="501" y="151"/>
                  </a:lnTo>
                  <a:lnTo>
                    <a:pt x="496" y="130"/>
                  </a:lnTo>
                  <a:lnTo>
                    <a:pt x="496" y="120"/>
                  </a:lnTo>
                  <a:lnTo>
                    <a:pt x="493" y="115"/>
                  </a:lnTo>
                  <a:lnTo>
                    <a:pt x="490" y="112"/>
                  </a:lnTo>
                  <a:lnTo>
                    <a:pt x="488" y="110"/>
                  </a:lnTo>
                  <a:lnTo>
                    <a:pt x="478" y="107"/>
                  </a:lnTo>
                  <a:lnTo>
                    <a:pt x="475" y="105"/>
                  </a:lnTo>
                  <a:lnTo>
                    <a:pt x="473" y="102"/>
                  </a:lnTo>
                  <a:lnTo>
                    <a:pt x="467" y="97"/>
                  </a:lnTo>
                  <a:lnTo>
                    <a:pt x="462" y="89"/>
                  </a:lnTo>
                  <a:lnTo>
                    <a:pt x="460" y="87"/>
                  </a:lnTo>
                  <a:lnTo>
                    <a:pt x="455" y="87"/>
                  </a:lnTo>
                  <a:lnTo>
                    <a:pt x="444" y="82"/>
                  </a:lnTo>
                  <a:lnTo>
                    <a:pt x="434" y="77"/>
                  </a:lnTo>
                  <a:lnTo>
                    <a:pt x="424" y="71"/>
                  </a:lnTo>
                  <a:lnTo>
                    <a:pt x="419" y="71"/>
                  </a:lnTo>
                  <a:lnTo>
                    <a:pt x="414" y="71"/>
                  </a:lnTo>
                  <a:lnTo>
                    <a:pt x="406" y="74"/>
                  </a:lnTo>
                  <a:lnTo>
                    <a:pt x="401" y="79"/>
                  </a:lnTo>
                  <a:lnTo>
                    <a:pt x="393" y="82"/>
                  </a:lnTo>
                  <a:lnTo>
                    <a:pt x="381" y="84"/>
                  </a:lnTo>
                  <a:lnTo>
                    <a:pt x="368" y="84"/>
                  </a:lnTo>
                  <a:lnTo>
                    <a:pt x="360" y="87"/>
                  </a:lnTo>
                  <a:lnTo>
                    <a:pt x="352" y="89"/>
                  </a:lnTo>
                  <a:lnTo>
                    <a:pt x="347" y="97"/>
                  </a:lnTo>
                  <a:lnTo>
                    <a:pt x="345" y="100"/>
                  </a:lnTo>
                  <a:lnTo>
                    <a:pt x="342" y="102"/>
                  </a:lnTo>
                  <a:lnTo>
                    <a:pt x="332" y="105"/>
                  </a:lnTo>
                  <a:lnTo>
                    <a:pt x="322" y="110"/>
                  </a:lnTo>
                  <a:lnTo>
                    <a:pt x="319" y="112"/>
                  </a:lnTo>
                  <a:lnTo>
                    <a:pt x="317" y="117"/>
                  </a:lnTo>
                  <a:lnTo>
                    <a:pt x="317" y="125"/>
                  </a:lnTo>
                  <a:lnTo>
                    <a:pt x="317" y="130"/>
                  </a:lnTo>
                  <a:lnTo>
                    <a:pt x="317" y="138"/>
                  </a:lnTo>
                  <a:lnTo>
                    <a:pt x="312" y="148"/>
                  </a:lnTo>
                  <a:lnTo>
                    <a:pt x="306" y="161"/>
                  </a:lnTo>
                  <a:lnTo>
                    <a:pt x="304" y="174"/>
                  </a:lnTo>
                  <a:lnTo>
                    <a:pt x="304" y="189"/>
                  </a:lnTo>
                  <a:lnTo>
                    <a:pt x="304" y="199"/>
                  </a:lnTo>
                  <a:lnTo>
                    <a:pt x="314" y="212"/>
                  </a:lnTo>
                  <a:lnTo>
                    <a:pt x="324" y="222"/>
                  </a:lnTo>
                  <a:lnTo>
                    <a:pt x="332" y="230"/>
                  </a:lnTo>
                  <a:lnTo>
                    <a:pt x="337" y="235"/>
                  </a:lnTo>
                  <a:lnTo>
                    <a:pt x="337" y="237"/>
                  </a:lnTo>
                  <a:lnTo>
                    <a:pt x="335" y="237"/>
                  </a:lnTo>
                  <a:lnTo>
                    <a:pt x="332" y="240"/>
                  </a:lnTo>
                  <a:lnTo>
                    <a:pt x="324" y="240"/>
                  </a:lnTo>
                  <a:lnTo>
                    <a:pt x="314" y="235"/>
                  </a:lnTo>
                  <a:lnTo>
                    <a:pt x="312" y="232"/>
                  </a:lnTo>
                  <a:lnTo>
                    <a:pt x="306" y="227"/>
                  </a:lnTo>
                  <a:lnTo>
                    <a:pt x="296" y="225"/>
                  </a:lnTo>
                  <a:lnTo>
                    <a:pt x="299" y="225"/>
                  </a:lnTo>
                  <a:lnTo>
                    <a:pt x="299" y="227"/>
                  </a:lnTo>
                  <a:lnTo>
                    <a:pt x="296" y="227"/>
                  </a:lnTo>
                  <a:lnTo>
                    <a:pt x="294" y="227"/>
                  </a:lnTo>
                  <a:lnTo>
                    <a:pt x="291" y="227"/>
                  </a:lnTo>
                  <a:lnTo>
                    <a:pt x="286" y="227"/>
                  </a:lnTo>
                  <a:lnTo>
                    <a:pt x="283" y="225"/>
                  </a:lnTo>
                  <a:lnTo>
                    <a:pt x="278" y="222"/>
                  </a:lnTo>
                  <a:lnTo>
                    <a:pt x="276" y="219"/>
                  </a:lnTo>
                  <a:lnTo>
                    <a:pt x="273" y="209"/>
                  </a:lnTo>
                  <a:lnTo>
                    <a:pt x="266" y="204"/>
                  </a:lnTo>
                  <a:lnTo>
                    <a:pt x="260" y="202"/>
                  </a:lnTo>
                  <a:lnTo>
                    <a:pt x="253" y="202"/>
                  </a:lnTo>
                  <a:lnTo>
                    <a:pt x="248" y="202"/>
                  </a:lnTo>
                  <a:lnTo>
                    <a:pt x="240" y="204"/>
                  </a:lnTo>
                  <a:lnTo>
                    <a:pt x="232" y="207"/>
                  </a:lnTo>
                  <a:lnTo>
                    <a:pt x="230" y="204"/>
                  </a:lnTo>
                  <a:lnTo>
                    <a:pt x="225" y="204"/>
                  </a:lnTo>
                  <a:lnTo>
                    <a:pt x="222" y="204"/>
                  </a:lnTo>
                  <a:lnTo>
                    <a:pt x="220" y="204"/>
                  </a:lnTo>
                  <a:lnTo>
                    <a:pt x="212" y="209"/>
                  </a:lnTo>
                  <a:lnTo>
                    <a:pt x="207" y="212"/>
                  </a:lnTo>
                  <a:lnTo>
                    <a:pt x="202" y="214"/>
                  </a:lnTo>
                  <a:lnTo>
                    <a:pt x="197" y="214"/>
                  </a:lnTo>
                  <a:lnTo>
                    <a:pt x="194" y="214"/>
                  </a:lnTo>
                  <a:lnTo>
                    <a:pt x="192" y="214"/>
                  </a:lnTo>
                  <a:lnTo>
                    <a:pt x="186" y="222"/>
                  </a:lnTo>
                  <a:lnTo>
                    <a:pt x="181" y="227"/>
                  </a:lnTo>
                  <a:lnTo>
                    <a:pt x="179" y="232"/>
                  </a:lnTo>
                  <a:lnTo>
                    <a:pt x="174" y="235"/>
                  </a:lnTo>
                  <a:lnTo>
                    <a:pt x="171" y="237"/>
                  </a:lnTo>
                  <a:lnTo>
                    <a:pt x="166" y="240"/>
                  </a:lnTo>
                  <a:lnTo>
                    <a:pt x="163" y="248"/>
                  </a:lnTo>
                  <a:lnTo>
                    <a:pt x="158" y="258"/>
                  </a:lnTo>
                  <a:lnTo>
                    <a:pt x="156" y="260"/>
                  </a:lnTo>
                  <a:lnTo>
                    <a:pt x="153" y="263"/>
                  </a:lnTo>
                  <a:lnTo>
                    <a:pt x="151" y="263"/>
                  </a:lnTo>
                  <a:lnTo>
                    <a:pt x="151" y="265"/>
                  </a:lnTo>
                  <a:lnTo>
                    <a:pt x="151" y="271"/>
                  </a:lnTo>
                  <a:lnTo>
                    <a:pt x="151" y="273"/>
                  </a:lnTo>
                  <a:lnTo>
                    <a:pt x="153" y="281"/>
                  </a:lnTo>
                  <a:lnTo>
                    <a:pt x="158" y="286"/>
                  </a:lnTo>
                  <a:lnTo>
                    <a:pt x="148" y="306"/>
                  </a:lnTo>
                  <a:lnTo>
                    <a:pt x="153" y="309"/>
                  </a:lnTo>
                  <a:lnTo>
                    <a:pt x="156" y="311"/>
                  </a:lnTo>
                  <a:lnTo>
                    <a:pt x="158" y="322"/>
                  </a:lnTo>
                  <a:lnTo>
                    <a:pt x="161" y="327"/>
                  </a:lnTo>
                  <a:lnTo>
                    <a:pt x="163" y="329"/>
                  </a:lnTo>
                  <a:lnTo>
                    <a:pt x="166" y="332"/>
                  </a:lnTo>
                  <a:lnTo>
                    <a:pt x="161" y="329"/>
                  </a:lnTo>
                  <a:lnTo>
                    <a:pt x="151" y="329"/>
                  </a:lnTo>
                  <a:lnTo>
                    <a:pt x="143" y="329"/>
                  </a:lnTo>
                  <a:lnTo>
                    <a:pt x="138" y="332"/>
                  </a:lnTo>
                  <a:lnTo>
                    <a:pt x="135" y="334"/>
                  </a:lnTo>
                  <a:lnTo>
                    <a:pt x="133" y="332"/>
                  </a:lnTo>
                  <a:lnTo>
                    <a:pt x="128" y="332"/>
                  </a:lnTo>
                  <a:lnTo>
                    <a:pt x="117" y="334"/>
                  </a:lnTo>
                  <a:lnTo>
                    <a:pt x="110" y="339"/>
                  </a:lnTo>
                  <a:lnTo>
                    <a:pt x="102" y="342"/>
                  </a:lnTo>
                  <a:lnTo>
                    <a:pt x="94" y="342"/>
                  </a:lnTo>
                  <a:lnTo>
                    <a:pt x="82" y="342"/>
                  </a:lnTo>
                  <a:lnTo>
                    <a:pt x="71" y="347"/>
                  </a:lnTo>
                  <a:lnTo>
                    <a:pt x="69" y="350"/>
                  </a:lnTo>
                  <a:lnTo>
                    <a:pt x="66" y="350"/>
                  </a:lnTo>
                  <a:lnTo>
                    <a:pt x="66" y="352"/>
                  </a:lnTo>
                  <a:lnTo>
                    <a:pt x="66" y="355"/>
                  </a:lnTo>
                  <a:lnTo>
                    <a:pt x="61" y="355"/>
                  </a:lnTo>
                  <a:lnTo>
                    <a:pt x="51" y="357"/>
                  </a:lnTo>
                  <a:lnTo>
                    <a:pt x="36" y="362"/>
                  </a:lnTo>
                  <a:lnTo>
                    <a:pt x="31" y="365"/>
                  </a:lnTo>
                  <a:lnTo>
                    <a:pt x="28" y="367"/>
                  </a:lnTo>
                  <a:lnTo>
                    <a:pt x="28" y="370"/>
                  </a:lnTo>
                  <a:lnTo>
                    <a:pt x="23" y="373"/>
                  </a:lnTo>
                  <a:lnTo>
                    <a:pt x="18" y="378"/>
                  </a:lnTo>
                  <a:lnTo>
                    <a:pt x="10" y="385"/>
                  </a:lnTo>
                  <a:lnTo>
                    <a:pt x="8" y="388"/>
                  </a:lnTo>
                  <a:lnTo>
                    <a:pt x="8" y="393"/>
                  </a:lnTo>
                  <a:lnTo>
                    <a:pt x="8" y="398"/>
                  </a:lnTo>
                  <a:lnTo>
                    <a:pt x="8" y="406"/>
                  </a:lnTo>
                  <a:lnTo>
                    <a:pt x="5" y="421"/>
                  </a:lnTo>
                  <a:lnTo>
                    <a:pt x="0" y="434"/>
                  </a:lnTo>
                  <a:lnTo>
                    <a:pt x="2" y="441"/>
                  </a:lnTo>
                  <a:lnTo>
                    <a:pt x="2" y="447"/>
                  </a:lnTo>
                  <a:lnTo>
                    <a:pt x="10" y="454"/>
                  </a:lnTo>
                  <a:lnTo>
                    <a:pt x="15" y="462"/>
                  </a:lnTo>
                  <a:lnTo>
                    <a:pt x="23" y="470"/>
                  </a:lnTo>
                  <a:lnTo>
                    <a:pt x="23" y="472"/>
                  </a:lnTo>
                  <a:lnTo>
                    <a:pt x="23" y="477"/>
                  </a:lnTo>
                  <a:lnTo>
                    <a:pt x="25" y="480"/>
                  </a:lnTo>
                  <a:lnTo>
                    <a:pt x="28" y="482"/>
                  </a:lnTo>
                  <a:lnTo>
                    <a:pt x="36" y="490"/>
                  </a:lnTo>
                  <a:lnTo>
                    <a:pt x="43" y="498"/>
                  </a:lnTo>
                  <a:lnTo>
                    <a:pt x="46" y="500"/>
                  </a:lnTo>
                  <a:lnTo>
                    <a:pt x="48" y="505"/>
                  </a:lnTo>
                  <a:lnTo>
                    <a:pt x="51" y="508"/>
                  </a:lnTo>
                  <a:lnTo>
                    <a:pt x="54" y="510"/>
                  </a:lnTo>
                  <a:lnTo>
                    <a:pt x="64" y="513"/>
                  </a:lnTo>
                  <a:lnTo>
                    <a:pt x="74" y="513"/>
                  </a:lnTo>
                  <a:lnTo>
                    <a:pt x="79" y="516"/>
                  </a:lnTo>
                  <a:lnTo>
                    <a:pt x="82" y="518"/>
                  </a:lnTo>
                  <a:lnTo>
                    <a:pt x="84" y="521"/>
                  </a:lnTo>
                  <a:lnTo>
                    <a:pt x="89" y="521"/>
                  </a:lnTo>
                  <a:lnTo>
                    <a:pt x="100" y="526"/>
                  </a:lnTo>
                  <a:lnTo>
                    <a:pt x="112" y="526"/>
                  </a:lnTo>
                  <a:lnTo>
                    <a:pt x="117" y="523"/>
                  </a:lnTo>
                  <a:lnTo>
                    <a:pt x="123" y="521"/>
                  </a:lnTo>
                  <a:lnTo>
                    <a:pt x="128" y="518"/>
                  </a:lnTo>
                  <a:lnTo>
                    <a:pt x="133" y="516"/>
                  </a:lnTo>
                  <a:lnTo>
                    <a:pt x="146" y="516"/>
                  </a:lnTo>
                  <a:lnTo>
                    <a:pt x="158" y="518"/>
                  </a:lnTo>
                  <a:lnTo>
                    <a:pt x="163" y="518"/>
                  </a:lnTo>
                  <a:lnTo>
                    <a:pt x="166" y="516"/>
                  </a:lnTo>
                  <a:lnTo>
                    <a:pt x="171" y="508"/>
                  </a:lnTo>
                  <a:lnTo>
                    <a:pt x="174" y="503"/>
                  </a:lnTo>
                  <a:lnTo>
                    <a:pt x="176" y="498"/>
                  </a:lnTo>
                  <a:lnTo>
                    <a:pt x="181" y="493"/>
                  </a:lnTo>
                  <a:lnTo>
                    <a:pt x="212" y="470"/>
                  </a:lnTo>
                  <a:lnTo>
                    <a:pt x="217" y="472"/>
                  </a:lnTo>
                  <a:lnTo>
                    <a:pt x="220" y="475"/>
                  </a:lnTo>
                  <a:lnTo>
                    <a:pt x="220" y="480"/>
                  </a:lnTo>
                  <a:lnTo>
                    <a:pt x="220" y="485"/>
                  </a:lnTo>
                  <a:lnTo>
                    <a:pt x="220" y="495"/>
                  </a:lnTo>
                  <a:lnTo>
                    <a:pt x="220" y="500"/>
                  </a:lnTo>
                  <a:lnTo>
                    <a:pt x="222" y="505"/>
                  </a:lnTo>
                  <a:lnTo>
                    <a:pt x="227" y="510"/>
                  </a:lnTo>
                  <a:lnTo>
                    <a:pt x="232" y="513"/>
                  </a:lnTo>
                  <a:lnTo>
                    <a:pt x="237" y="516"/>
                  </a:lnTo>
                  <a:lnTo>
                    <a:pt x="243" y="523"/>
                  </a:lnTo>
                  <a:lnTo>
                    <a:pt x="248" y="526"/>
                  </a:lnTo>
                  <a:lnTo>
                    <a:pt x="253" y="528"/>
                  </a:lnTo>
                  <a:lnTo>
                    <a:pt x="263" y="531"/>
                  </a:lnTo>
                  <a:lnTo>
                    <a:pt x="273" y="528"/>
                  </a:lnTo>
                  <a:lnTo>
                    <a:pt x="278" y="528"/>
                  </a:lnTo>
                  <a:lnTo>
                    <a:pt x="281" y="531"/>
                  </a:lnTo>
                  <a:lnTo>
                    <a:pt x="289" y="533"/>
                  </a:lnTo>
                  <a:lnTo>
                    <a:pt x="296" y="536"/>
                  </a:lnTo>
                  <a:lnTo>
                    <a:pt x="317" y="536"/>
                  </a:lnTo>
                  <a:lnTo>
                    <a:pt x="329" y="533"/>
                  </a:lnTo>
                  <a:lnTo>
                    <a:pt x="340" y="531"/>
                  </a:lnTo>
                  <a:lnTo>
                    <a:pt x="347" y="526"/>
                  </a:lnTo>
                  <a:lnTo>
                    <a:pt x="350" y="526"/>
                  </a:lnTo>
                  <a:lnTo>
                    <a:pt x="352" y="528"/>
                  </a:lnTo>
                  <a:lnTo>
                    <a:pt x="355" y="528"/>
                  </a:lnTo>
                  <a:lnTo>
                    <a:pt x="358" y="528"/>
                  </a:lnTo>
                  <a:lnTo>
                    <a:pt x="368" y="521"/>
                  </a:lnTo>
                  <a:lnTo>
                    <a:pt x="378" y="513"/>
                  </a:lnTo>
                  <a:lnTo>
                    <a:pt x="391" y="508"/>
                  </a:lnTo>
                  <a:lnTo>
                    <a:pt x="398" y="510"/>
                  </a:lnTo>
                  <a:lnTo>
                    <a:pt x="398" y="508"/>
                  </a:lnTo>
                  <a:lnTo>
                    <a:pt x="398" y="503"/>
                  </a:lnTo>
                  <a:lnTo>
                    <a:pt x="398" y="493"/>
                  </a:lnTo>
                  <a:lnTo>
                    <a:pt x="398" y="475"/>
                  </a:lnTo>
                  <a:lnTo>
                    <a:pt x="398" y="467"/>
                  </a:lnTo>
                  <a:lnTo>
                    <a:pt x="396" y="457"/>
                  </a:lnTo>
                  <a:lnTo>
                    <a:pt x="393" y="447"/>
                  </a:lnTo>
                  <a:lnTo>
                    <a:pt x="391" y="436"/>
                  </a:lnTo>
                  <a:lnTo>
                    <a:pt x="393" y="431"/>
                  </a:lnTo>
                  <a:lnTo>
                    <a:pt x="396" y="426"/>
                  </a:lnTo>
                  <a:lnTo>
                    <a:pt x="404" y="413"/>
                  </a:lnTo>
                  <a:lnTo>
                    <a:pt x="409" y="401"/>
                  </a:lnTo>
                  <a:lnTo>
                    <a:pt x="411" y="396"/>
                  </a:lnTo>
                  <a:lnTo>
                    <a:pt x="411" y="388"/>
                  </a:lnTo>
                  <a:lnTo>
                    <a:pt x="411" y="383"/>
                  </a:lnTo>
                  <a:lnTo>
                    <a:pt x="411" y="380"/>
                  </a:lnTo>
                  <a:lnTo>
                    <a:pt x="414" y="378"/>
                  </a:lnTo>
                  <a:lnTo>
                    <a:pt x="416" y="378"/>
                  </a:lnTo>
                  <a:lnTo>
                    <a:pt x="419" y="375"/>
                  </a:lnTo>
                  <a:lnTo>
                    <a:pt x="421" y="375"/>
                  </a:lnTo>
                  <a:lnTo>
                    <a:pt x="424" y="378"/>
                  </a:lnTo>
                  <a:lnTo>
                    <a:pt x="424" y="380"/>
                  </a:lnTo>
                  <a:lnTo>
                    <a:pt x="429" y="367"/>
                  </a:lnTo>
                  <a:lnTo>
                    <a:pt x="432" y="360"/>
                  </a:lnTo>
                  <a:lnTo>
                    <a:pt x="437" y="357"/>
                  </a:lnTo>
                  <a:lnTo>
                    <a:pt x="444" y="355"/>
                  </a:lnTo>
                  <a:lnTo>
                    <a:pt x="470" y="345"/>
                  </a:lnTo>
                  <a:lnTo>
                    <a:pt x="480" y="337"/>
                  </a:lnTo>
                  <a:lnTo>
                    <a:pt x="483" y="334"/>
                  </a:lnTo>
                  <a:lnTo>
                    <a:pt x="485" y="332"/>
                  </a:lnTo>
                  <a:lnTo>
                    <a:pt x="496" y="314"/>
                  </a:lnTo>
                  <a:lnTo>
                    <a:pt x="511" y="299"/>
                  </a:lnTo>
                  <a:lnTo>
                    <a:pt x="526" y="288"/>
                  </a:lnTo>
                  <a:lnTo>
                    <a:pt x="531" y="286"/>
                  </a:lnTo>
                  <a:lnTo>
                    <a:pt x="536" y="286"/>
                  </a:lnTo>
                  <a:lnTo>
                    <a:pt x="542" y="283"/>
                  </a:lnTo>
                  <a:lnTo>
                    <a:pt x="544" y="283"/>
                  </a:lnTo>
                  <a:lnTo>
                    <a:pt x="552" y="276"/>
                  </a:lnTo>
                  <a:lnTo>
                    <a:pt x="557" y="273"/>
                  </a:lnTo>
                  <a:lnTo>
                    <a:pt x="565" y="271"/>
                  </a:lnTo>
                  <a:lnTo>
                    <a:pt x="572" y="271"/>
                  </a:lnTo>
                  <a:lnTo>
                    <a:pt x="580" y="273"/>
                  </a:lnTo>
                  <a:lnTo>
                    <a:pt x="588" y="273"/>
                  </a:lnTo>
                  <a:lnTo>
                    <a:pt x="590" y="273"/>
                  </a:lnTo>
                  <a:lnTo>
                    <a:pt x="600" y="271"/>
                  </a:lnTo>
                  <a:lnTo>
                    <a:pt x="608" y="268"/>
                  </a:lnTo>
                  <a:lnTo>
                    <a:pt x="611" y="268"/>
                  </a:lnTo>
                  <a:lnTo>
                    <a:pt x="616" y="271"/>
                  </a:lnTo>
                  <a:lnTo>
                    <a:pt x="618" y="271"/>
                  </a:lnTo>
                  <a:lnTo>
                    <a:pt x="621" y="271"/>
                  </a:lnTo>
                  <a:lnTo>
                    <a:pt x="628" y="268"/>
                  </a:lnTo>
                  <a:lnTo>
                    <a:pt x="631" y="268"/>
                  </a:lnTo>
                  <a:lnTo>
                    <a:pt x="636" y="271"/>
                  </a:lnTo>
                  <a:lnTo>
                    <a:pt x="639" y="273"/>
                  </a:lnTo>
                  <a:lnTo>
                    <a:pt x="641" y="281"/>
                  </a:lnTo>
                  <a:lnTo>
                    <a:pt x="646" y="286"/>
                  </a:lnTo>
                  <a:lnTo>
                    <a:pt x="649" y="291"/>
                  </a:lnTo>
                  <a:lnTo>
                    <a:pt x="659" y="296"/>
                  </a:lnTo>
                  <a:lnTo>
                    <a:pt x="669" y="299"/>
                  </a:lnTo>
                  <a:lnTo>
                    <a:pt x="679" y="306"/>
                  </a:lnTo>
                  <a:lnTo>
                    <a:pt x="677" y="304"/>
                  </a:lnTo>
                  <a:lnTo>
                    <a:pt x="674" y="301"/>
                  </a:lnTo>
                  <a:lnTo>
                    <a:pt x="672" y="293"/>
                  </a:lnTo>
                  <a:lnTo>
                    <a:pt x="672" y="281"/>
                  </a:lnTo>
                  <a:lnTo>
                    <a:pt x="672" y="271"/>
                  </a:lnTo>
                  <a:lnTo>
                    <a:pt x="674" y="258"/>
                  </a:lnTo>
                  <a:lnTo>
                    <a:pt x="677" y="248"/>
                  </a:lnTo>
                  <a:lnTo>
                    <a:pt x="682" y="240"/>
                  </a:lnTo>
                  <a:lnTo>
                    <a:pt x="685" y="237"/>
                  </a:lnTo>
                  <a:lnTo>
                    <a:pt x="687" y="237"/>
                  </a:lnTo>
                  <a:lnTo>
                    <a:pt x="692" y="235"/>
                  </a:lnTo>
                  <a:lnTo>
                    <a:pt x="697" y="230"/>
                  </a:lnTo>
                  <a:lnTo>
                    <a:pt x="705" y="219"/>
                  </a:lnTo>
                  <a:lnTo>
                    <a:pt x="708" y="214"/>
                  </a:lnTo>
                  <a:lnTo>
                    <a:pt x="713" y="212"/>
                  </a:lnTo>
                  <a:lnTo>
                    <a:pt x="715" y="209"/>
                  </a:lnTo>
                  <a:lnTo>
                    <a:pt x="718" y="209"/>
                  </a:lnTo>
                  <a:lnTo>
                    <a:pt x="725" y="214"/>
                  </a:lnTo>
                  <a:close/>
                </a:path>
              </a:pathLst>
            </a:custGeom>
            <a:gradFill rotWithShape="0">
              <a:gsLst>
                <a:gs pos="0">
                  <a:schemeClr val="accent1"/>
                </a:gs>
                <a:gs pos="100000">
                  <a:schemeClr val="accent1">
                    <a:gamma/>
                    <a:shade val="46275"/>
                    <a:invGamma/>
                  </a:schemeClr>
                </a:gs>
              </a:gsLst>
              <a:path path="rect">
                <a:fillToRect l="50000" t="50000" r="50000" b="50000"/>
              </a:path>
            </a:gradFill>
            <a:ln w="9525">
              <a:noFill/>
              <a:round/>
              <a:headEnd/>
              <a:tailEnd/>
            </a:ln>
          </p:spPr>
          <p:txBody>
            <a:bodyPr>
              <a:prstTxWarp prst="textNoShape">
                <a:avLst/>
              </a:prstTxWarp>
            </a:bodyPr>
            <a:lstStyle/>
            <a:p>
              <a:endParaRPr lang="en-US"/>
            </a:p>
          </p:txBody>
        </p:sp>
        <p:sp>
          <p:nvSpPr>
            <p:cNvPr id="54430" name="Freeform 158"/>
            <p:cNvSpPr>
              <a:spLocks/>
            </p:cNvSpPr>
            <p:nvPr/>
          </p:nvSpPr>
          <p:spPr bwMode="auto">
            <a:xfrm>
              <a:off x="2149" y="1141"/>
              <a:ext cx="468" cy="335"/>
            </a:xfrm>
            <a:custGeom>
              <a:avLst/>
              <a:gdLst/>
              <a:ahLst/>
              <a:cxnLst>
                <a:cxn ang="0">
                  <a:pos x="21" y="179"/>
                </a:cxn>
                <a:cxn ang="0">
                  <a:pos x="0" y="222"/>
                </a:cxn>
                <a:cxn ang="0">
                  <a:pos x="5" y="250"/>
                </a:cxn>
                <a:cxn ang="0">
                  <a:pos x="3" y="273"/>
                </a:cxn>
                <a:cxn ang="0">
                  <a:pos x="13" y="289"/>
                </a:cxn>
                <a:cxn ang="0">
                  <a:pos x="33" y="307"/>
                </a:cxn>
                <a:cxn ang="0">
                  <a:pos x="61" y="312"/>
                </a:cxn>
                <a:cxn ang="0">
                  <a:pos x="102" y="322"/>
                </a:cxn>
                <a:cxn ang="0">
                  <a:pos x="120" y="317"/>
                </a:cxn>
                <a:cxn ang="0">
                  <a:pos x="159" y="319"/>
                </a:cxn>
                <a:cxn ang="0">
                  <a:pos x="169" y="317"/>
                </a:cxn>
                <a:cxn ang="0">
                  <a:pos x="189" y="317"/>
                </a:cxn>
                <a:cxn ang="0">
                  <a:pos x="197" y="309"/>
                </a:cxn>
                <a:cxn ang="0">
                  <a:pos x="220" y="299"/>
                </a:cxn>
                <a:cxn ang="0">
                  <a:pos x="222" y="301"/>
                </a:cxn>
                <a:cxn ang="0">
                  <a:pos x="238" y="312"/>
                </a:cxn>
                <a:cxn ang="0">
                  <a:pos x="256" y="301"/>
                </a:cxn>
                <a:cxn ang="0">
                  <a:pos x="266" y="309"/>
                </a:cxn>
                <a:cxn ang="0">
                  <a:pos x="291" y="322"/>
                </a:cxn>
                <a:cxn ang="0">
                  <a:pos x="317" y="324"/>
                </a:cxn>
                <a:cxn ang="0">
                  <a:pos x="340" y="335"/>
                </a:cxn>
                <a:cxn ang="0">
                  <a:pos x="376" y="329"/>
                </a:cxn>
                <a:cxn ang="0">
                  <a:pos x="414" y="324"/>
                </a:cxn>
                <a:cxn ang="0">
                  <a:pos x="437" y="304"/>
                </a:cxn>
                <a:cxn ang="0">
                  <a:pos x="450" y="286"/>
                </a:cxn>
                <a:cxn ang="0">
                  <a:pos x="468" y="238"/>
                </a:cxn>
                <a:cxn ang="0">
                  <a:pos x="465" y="207"/>
                </a:cxn>
                <a:cxn ang="0">
                  <a:pos x="452" y="192"/>
                </a:cxn>
                <a:cxn ang="0">
                  <a:pos x="447" y="174"/>
                </a:cxn>
                <a:cxn ang="0">
                  <a:pos x="429" y="164"/>
                </a:cxn>
                <a:cxn ang="0">
                  <a:pos x="429" y="148"/>
                </a:cxn>
                <a:cxn ang="0">
                  <a:pos x="414" y="141"/>
                </a:cxn>
                <a:cxn ang="0">
                  <a:pos x="437" y="120"/>
                </a:cxn>
                <a:cxn ang="0">
                  <a:pos x="437" y="79"/>
                </a:cxn>
                <a:cxn ang="0">
                  <a:pos x="432" y="59"/>
                </a:cxn>
                <a:cxn ang="0">
                  <a:pos x="427" y="33"/>
                </a:cxn>
                <a:cxn ang="0">
                  <a:pos x="409" y="16"/>
                </a:cxn>
                <a:cxn ang="0">
                  <a:pos x="399" y="3"/>
                </a:cxn>
                <a:cxn ang="0">
                  <a:pos x="360" y="5"/>
                </a:cxn>
                <a:cxn ang="0">
                  <a:pos x="335" y="8"/>
                </a:cxn>
                <a:cxn ang="0">
                  <a:pos x="309" y="0"/>
                </a:cxn>
                <a:cxn ang="0">
                  <a:pos x="299" y="10"/>
                </a:cxn>
                <a:cxn ang="0">
                  <a:pos x="281" y="28"/>
                </a:cxn>
                <a:cxn ang="0">
                  <a:pos x="271" y="39"/>
                </a:cxn>
                <a:cxn ang="0">
                  <a:pos x="266" y="72"/>
                </a:cxn>
                <a:cxn ang="0">
                  <a:pos x="271" y="95"/>
                </a:cxn>
                <a:cxn ang="0">
                  <a:pos x="253" y="87"/>
                </a:cxn>
                <a:cxn ang="0">
                  <a:pos x="235" y="72"/>
                </a:cxn>
                <a:cxn ang="0">
                  <a:pos x="225" y="59"/>
                </a:cxn>
                <a:cxn ang="0">
                  <a:pos x="212" y="62"/>
                </a:cxn>
                <a:cxn ang="0">
                  <a:pos x="202" y="59"/>
                </a:cxn>
                <a:cxn ang="0">
                  <a:pos x="182" y="64"/>
                </a:cxn>
                <a:cxn ang="0">
                  <a:pos x="159" y="62"/>
                </a:cxn>
                <a:cxn ang="0">
                  <a:pos x="138" y="74"/>
                </a:cxn>
                <a:cxn ang="0">
                  <a:pos x="125" y="77"/>
                </a:cxn>
                <a:cxn ang="0">
                  <a:pos x="90" y="105"/>
                </a:cxn>
                <a:cxn ang="0">
                  <a:pos x="74" y="128"/>
                </a:cxn>
                <a:cxn ang="0">
                  <a:pos x="31" y="148"/>
                </a:cxn>
                <a:cxn ang="0">
                  <a:pos x="18" y="171"/>
                </a:cxn>
              </a:cxnLst>
              <a:rect l="0" t="0" r="r" b="b"/>
              <a:pathLst>
                <a:path w="468" h="335">
                  <a:moveTo>
                    <a:pt x="18" y="171"/>
                  </a:moveTo>
                  <a:lnTo>
                    <a:pt x="21" y="174"/>
                  </a:lnTo>
                  <a:lnTo>
                    <a:pt x="21" y="179"/>
                  </a:lnTo>
                  <a:lnTo>
                    <a:pt x="18" y="192"/>
                  </a:lnTo>
                  <a:lnTo>
                    <a:pt x="3" y="217"/>
                  </a:lnTo>
                  <a:lnTo>
                    <a:pt x="0" y="222"/>
                  </a:lnTo>
                  <a:lnTo>
                    <a:pt x="0" y="227"/>
                  </a:lnTo>
                  <a:lnTo>
                    <a:pt x="3" y="240"/>
                  </a:lnTo>
                  <a:lnTo>
                    <a:pt x="5" y="250"/>
                  </a:lnTo>
                  <a:lnTo>
                    <a:pt x="5" y="255"/>
                  </a:lnTo>
                  <a:lnTo>
                    <a:pt x="3" y="263"/>
                  </a:lnTo>
                  <a:lnTo>
                    <a:pt x="3" y="273"/>
                  </a:lnTo>
                  <a:lnTo>
                    <a:pt x="3" y="281"/>
                  </a:lnTo>
                  <a:lnTo>
                    <a:pt x="8" y="284"/>
                  </a:lnTo>
                  <a:lnTo>
                    <a:pt x="13" y="289"/>
                  </a:lnTo>
                  <a:lnTo>
                    <a:pt x="21" y="294"/>
                  </a:lnTo>
                  <a:lnTo>
                    <a:pt x="26" y="299"/>
                  </a:lnTo>
                  <a:lnTo>
                    <a:pt x="33" y="307"/>
                  </a:lnTo>
                  <a:lnTo>
                    <a:pt x="41" y="307"/>
                  </a:lnTo>
                  <a:lnTo>
                    <a:pt x="46" y="309"/>
                  </a:lnTo>
                  <a:lnTo>
                    <a:pt x="61" y="312"/>
                  </a:lnTo>
                  <a:lnTo>
                    <a:pt x="79" y="319"/>
                  </a:lnTo>
                  <a:lnTo>
                    <a:pt x="97" y="322"/>
                  </a:lnTo>
                  <a:lnTo>
                    <a:pt x="102" y="322"/>
                  </a:lnTo>
                  <a:lnTo>
                    <a:pt x="107" y="322"/>
                  </a:lnTo>
                  <a:lnTo>
                    <a:pt x="113" y="319"/>
                  </a:lnTo>
                  <a:lnTo>
                    <a:pt x="120" y="317"/>
                  </a:lnTo>
                  <a:lnTo>
                    <a:pt x="138" y="317"/>
                  </a:lnTo>
                  <a:lnTo>
                    <a:pt x="153" y="319"/>
                  </a:lnTo>
                  <a:lnTo>
                    <a:pt x="159" y="319"/>
                  </a:lnTo>
                  <a:lnTo>
                    <a:pt x="159" y="322"/>
                  </a:lnTo>
                  <a:lnTo>
                    <a:pt x="164" y="319"/>
                  </a:lnTo>
                  <a:lnTo>
                    <a:pt x="169" y="317"/>
                  </a:lnTo>
                  <a:lnTo>
                    <a:pt x="179" y="317"/>
                  </a:lnTo>
                  <a:lnTo>
                    <a:pt x="187" y="317"/>
                  </a:lnTo>
                  <a:lnTo>
                    <a:pt x="189" y="317"/>
                  </a:lnTo>
                  <a:lnTo>
                    <a:pt x="192" y="314"/>
                  </a:lnTo>
                  <a:lnTo>
                    <a:pt x="194" y="312"/>
                  </a:lnTo>
                  <a:lnTo>
                    <a:pt x="197" y="309"/>
                  </a:lnTo>
                  <a:lnTo>
                    <a:pt x="207" y="304"/>
                  </a:lnTo>
                  <a:lnTo>
                    <a:pt x="217" y="301"/>
                  </a:lnTo>
                  <a:lnTo>
                    <a:pt x="220" y="299"/>
                  </a:lnTo>
                  <a:lnTo>
                    <a:pt x="220" y="296"/>
                  </a:lnTo>
                  <a:lnTo>
                    <a:pt x="220" y="299"/>
                  </a:lnTo>
                  <a:lnTo>
                    <a:pt x="222" y="301"/>
                  </a:lnTo>
                  <a:lnTo>
                    <a:pt x="225" y="307"/>
                  </a:lnTo>
                  <a:lnTo>
                    <a:pt x="235" y="309"/>
                  </a:lnTo>
                  <a:lnTo>
                    <a:pt x="238" y="312"/>
                  </a:lnTo>
                  <a:lnTo>
                    <a:pt x="243" y="307"/>
                  </a:lnTo>
                  <a:lnTo>
                    <a:pt x="245" y="304"/>
                  </a:lnTo>
                  <a:lnTo>
                    <a:pt x="256" y="301"/>
                  </a:lnTo>
                  <a:lnTo>
                    <a:pt x="258" y="301"/>
                  </a:lnTo>
                  <a:lnTo>
                    <a:pt x="258" y="304"/>
                  </a:lnTo>
                  <a:lnTo>
                    <a:pt x="266" y="309"/>
                  </a:lnTo>
                  <a:lnTo>
                    <a:pt x="281" y="319"/>
                  </a:lnTo>
                  <a:lnTo>
                    <a:pt x="286" y="322"/>
                  </a:lnTo>
                  <a:lnTo>
                    <a:pt x="291" y="322"/>
                  </a:lnTo>
                  <a:lnTo>
                    <a:pt x="302" y="322"/>
                  </a:lnTo>
                  <a:lnTo>
                    <a:pt x="312" y="322"/>
                  </a:lnTo>
                  <a:lnTo>
                    <a:pt x="317" y="324"/>
                  </a:lnTo>
                  <a:lnTo>
                    <a:pt x="322" y="327"/>
                  </a:lnTo>
                  <a:lnTo>
                    <a:pt x="332" y="332"/>
                  </a:lnTo>
                  <a:lnTo>
                    <a:pt x="340" y="335"/>
                  </a:lnTo>
                  <a:lnTo>
                    <a:pt x="350" y="335"/>
                  </a:lnTo>
                  <a:lnTo>
                    <a:pt x="360" y="332"/>
                  </a:lnTo>
                  <a:lnTo>
                    <a:pt x="376" y="329"/>
                  </a:lnTo>
                  <a:lnTo>
                    <a:pt x="394" y="327"/>
                  </a:lnTo>
                  <a:lnTo>
                    <a:pt x="409" y="324"/>
                  </a:lnTo>
                  <a:lnTo>
                    <a:pt x="414" y="324"/>
                  </a:lnTo>
                  <a:lnTo>
                    <a:pt x="417" y="322"/>
                  </a:lnTo>
                  <a:lnTo>
                    <a:pt x="427" y="312"/>
                  </a:lnTo>
                  <a:lnTo>
                    <a:pt x="437" y="304"/>
                  </a:lnTo>
                  <a:lnTo>
                    <a:pt x="447" y="296"/>
                  </a:lnTo>
                  <a:lnTo>
                    <a:pt x="450" y="291"/>
                  </a:lnTo>
                  <a:lnTo>
                    <a:pt x="450" y="286"/>
                  </a:lnTo>
                  <a:lnTo>
                    <a:pt x="455" y="268"/>
                  </a:lnTo>
                  <a:lnTo>
                    <a:pt x="463" y="253"/>
                  </a:lnTo>
                  <a:lnTo>
                    <a:pt x="468" y="238"/>
                  </a:lnTo>
                  <a:lnTo>
                    <a:pt x="468" y="230"/>
                  </a:lnTo>
                  <a:lnTo>
                    <a:pt x="468" y="222"/>
                  </a:lnTo>
                  <a:lnTo>
                    <a:pt x="465" y="207"/>
                  </a:lnTo>
                  <a:lnTo>
                    <a:pt x="463" y="202"/>
                  </a:lnTo>
                  <a:lnTo>
                    <a:pt x="457" y="197"/>
                  </a:lnTo>
                  <a:lnTo>
                    <a:pt x="452" y="192"/>
                  </a:lnTo>
                  <a:lnTo>
                    <a:pt x="452" y="184"/>
                  </a:lnTo>
                  <a:lnTo>
                    <a:pt x="450" y="179"/>
                  </a:lnTo>
                  <a:lnTo>
                    <a:pt x="447" y="174"/>
                  </a:lnTo>
                  <a:lnTo>
                    <a:pt x="442" y="169"/>
                  </a:lnTo>
                  <a:lnTo>
                    <a:pt x="434" y="164"/>
                  </a:lnTo>
                  <a:lnTo>
                    <a:pt x="429" y="164"/>
                  </a:lnTo>
                  <a:lnTo>
                    <a:pt x="427" y="164"/>
                  </a:lnTo>
                  <a:lnTo>
                    <a:pt x="422" y="161"/>
                  </a:lnTo>
                  <a:lnTo>
                    <a:pt x="429" y="148"/>
                  </a:lnTo>
                  <a:lnTo>
                    <a:pt x="427" y="143"/>
                  </a:lnTo>
                  <a:lnTo>
                    <a:pt x="422" y="141"/>
                  </a:lnTo>
                  <a:lnTo>
                    <a:pt x="414" y="141"/>
                  </a:lnTo>
                  <a:lnTo>
                    <a:pt x="406" y="138"/>
                  </a:lnTo>
                  <a:lnTo>
                    <a:pt x="417" y="133"/>
                  </a:lnTo>
                  <a:lnTo>
                    <a:pt x="437" y="120"/>
                  </a:lnTo>
                  <a:lnTo>
                    <a:pt x="432" y="97"/>
                  </a:lnTo>
                  <a:lnTo>
                    <a:pt x="437" y="87"/>
                  </a:lnTo>
                  <a:lnTo>
                    <a:pt x="437" y="79"/>
                  </a:lnTo>
                  <a:lnTo>
                    <a:pt x="437" y="72"/>
                  </a:lnTo>
                  <a:lnTo>
                    <a:pt x="432" y="67"/>
                  </a:lnTo>
                  <a:lnTo>
                    <a:pt x="432" y="59"/>
                  </a:lnTo>
                  <a:lnTo>
                    <a:pt x="432" y="51"/>
                  </a:lnTo>
                  <a:lnTo>
                    <a:pt x="432" y="44"/>
                  </a:lnTo>
                  <a:lnTo>
                    <a:pt x="427" y="33"/>
                  </a:lnTo>
                  <a:lnTo>
                    <a:pt x="419" y="23"/>
                  </a:lnTo>
                  <a:lnTo>
                    <a:pt x="414" y="21"/>
                  </a:lnTo>
                  <a:lnTo>
                    <a:pt x="409" y="16"/>
                  </a:lnTo>
                  <a:lnTo>
                    <a:pt x="404" y="10"/>
                  </a:lnTo>
                  <a:lnTo>
                    <a:pt x="401" y="5"/>
                  </a:lnTo>
                  <a:lnTo>
                    <a:pt x="399" y="3"/>
                  </a:lnTo>
                  <a:lnTo>
                    <a:pt x="394" y="0"/>
                  </a:lnTo>
                  <a:lnTo>
                    <a:pt x="388" y="0"/>
                  </a:lnTo>
                  <a:lnTo>
                    <a:pt x="360" y="5"/>
                  </a:lnTo>
                  <a:lnTo>
                    <a:pt x="350" y="8"/>
                  </a:lnTo>
                  <a:lnTo>
                    <a:pt x="342" y="10"/>
                  </a:lnTo>
                  <a:lnTo>
                    <a:pt x="335" y="8"/>
                  </a:lnTo>
                  <a:lnTo>
                    <a:pt x="319" y="5"/>
                  </a:lnTo>
                  <a:lnTo>
                    <a:pt x="312" y="0"/>
                  </a:lnTo>
                  <a:lnTo>
                    <a:pt x="309" y="0"/>
                  </a:lnTo>
                  <a:lnTo>
                    <a:pt x="307" y="3"/>
                  </a:lnTo>
                  <a:lnTo>
                    <a:pt x="302" y="5"/>
                  </a:lnTo>
                  <a:lnTo>
                    <a:pt x="299" y="10"/>
                  </a:lnTo>
                  <a:lnTo>
                    <a:pt x="291" y="21"/>
                  </a:lnTo>
                  <a:lnTo>
                    <a:pt x="286" y="26"/>
                  </a:lnTo>
                  <a:lnTo>
                    <a:pt x="281" y="28"/>
                  </a:lnTo>
                  <a:lnTo>
                    <a:pt x="279" y="28"/>
                  </a:lnTo>
                  <a:lnTo>
                    <a:pt x="276" y="31"/>
                  </a:lnTo>
                  <a:lnTo>
                    <a:pt x="271" y="39"/>
                  </a:lnTo>
                  <a:lnTo>
                    <a:pt x="268" y="49"/>
                  </a:lnTo>
                  <a:lnTo>
                    <a:pt x="266" y="62"/>
                  </a:lnTo>
                  <a:lnTo>
                    <a:pt x="266" y="72"/>
                  </a:lnTo>
                  <a:lnTo>
                    <a:pt x="266" y="84"/>
                  </a:lnTo>
                  <a:lnTo>
                    <a:pt x="268" y="92"/>
                  </a:lnTo>
                  <a:lnTo>
                    <a:pt x="271" y="95"/>
                  </a:lnTo>
                  <a:lnTo>
                    <a:pt x="273" y="97"/>
                  </a:lnTo>
                  <a:lnTo>
                    <a:pt x="263" y="90"/>
                  </a:lnTo>
                  <a:lnTo>
                    <a:pt x="253" y="87"/>
                  </a:lnTo>
                  <a:lnTo>
                    <a:pt x="243" y="82"/>
                  </a:lnTo>
                  <a:lnTo>
                    <a:pt x="240" y="77"/>
                  </a:lnTo>
                  <a:lnTo>
                    <a:pt x="235" y="72"/>
                  </a:lnTo>
                  <a:lnTo>
                    <a:pt x="233" y="64"/>
                  </a:lnTo>
                  <a:lnTo>
                    <a:pt x="230" y="62"/>
                  </a:lnTo>
                  <a:lnTo>
                    <a:pt x="225" y="59"/>
                  </a:lnTo>
                  <a:lnTo>
                    <a:pt x="222" y="59"/>
                  </a:lnTo>
                  <a:lnTo>
                    <a:pt x="215" y="62"/>
                  </a:lnTo>
                  <a:lnTo>
                    <a:pt x="212" y="62"/>
                  </a:lnTo>
                  <a:lnTo>
                    <a:pt x="210" y="62"/>
                  </a:lnTo>
                  <a:lnTo>
                    <a:pt x="205" y="59"/>
                  </a:lnTo>
                  <a:lnTo>
                    <a:pt x="202" y="59"/>
                  </a:lnTo>
                  <a:lnTo>
                    <a:pt x="194" y="62"/>
                  </a:lnTo>
                  <a:lnTo>
                    <a:pt x="184" y="64"/>
                  </a:lnTo>
                  <a:lnTo>
                    <a:pt x="182" y="64"/>
                  </a:lnTo>
                  <a:lnTo>
                    <a:pt x="174" y="64"/>
                  </a:lnTo>
                  <a:lnTo>
                    <a:pt x="166" y="62"/>
                  </a:lnTo>
                  <a:lnTo>
                    <a:pt x="159" y="62"/>
                  </a:lnTo>
                  <a:lnTo>
                    <a:pt x="151" y="64"/>
                  </a:lnTo>
                  <a:lnTo>
                    <a:pt x="146" y="67"/>
                  </a:lnTo>
                  <a:lnTo>
                    <a:pt x="138" y="74"/>
                  </a:lnTo>
                  <a:lnTo>
                    <a:pt x="136" y="74"/>
                  </a:lnTo>
                  <a:lnTo>
                    <a:pt x="130" y="77"/>
                  </a:lnTo>
                  <a:lnTo>
                    <a:pt x="125" y="77"/>
                  </a:lnTo>
                  <a:lnTo>
                    <a:pt x="120" y="79"/>
                  </a:lnTo>
                  <a:lnTo>
                    <a:pt x="105" y="90"/>
                  </a:lnTo>
                  <a:lnTo>
                    <a:pt x="90" y="105"/>
                  </a:lnTo>
                  <a:lnTo>
                    <a:pt x="79" y="123"/>
                  </a:lnTo>
                  <a:lnTo>
                    <a:pt x="77" y="125"/>
                  </a:lnTo>
                  <a:lnTo>
                    <a:pt x="74" y="128"/>
                  </a:lnTo>
                  <a:lnTo>
                    <a:pt x="64" y="136"/>
                  </a:lnTo>
                  <a:lnTo>
                    <a:pt x="38" y="146"/>
                  </a:lnTo>
                  <a:lnTo>
                    <a:pt x="31" y="148"/>
                  </a:lnTo>
                  <a:lnTo>
                    <a:pt x="26" y="151"/>
                  </a:lnTo>
                  <a:lnTo>
                    <a:pt x="23" y="158"/>
                  </a:lnTo>
                  <a:lnTo>
                    <a:pt x="18" y="171"/>
                  </a:lnTo>
                  <a:close/>
                </a:path>
              </a:pathLst>
            </a:custGeom>
            <a:gradFill rotWithShape="0">
              <a:gsLst>
                <a:gs pos="0">
                  <a:schemeClr val="accent1"/>
                </a:gs>
                <a:gs pos="100000">
                  <a:schemeClr val="accent1">
                    <a:gamma/>
                    <a:shade val="46275"/>
                    <a:invGamma/>
                  </a:schemeClr>
                </a:gs>
              </a:gsLst>
              <a:path path="rect">
                <a:fillToRect l="50000" t="50000" r="50000" b="50000"/>
              </a:path>
            </a:gradFill>
            <a:ln w="9525">
              <a:noFill/>
              <a:round/>
              <a:headEnd/>
              <a:tailEnd/>
            </a:ln>
          </p:spPr>
          <p:txBody>
            <a:bodyPr>
              <a:prstTxWarp prst="textNoShape">
                <a:avLst/>
              </a:prstTxWarp>
            </a:bodyPr>
            <a:lstStyle/>
            <a:p>
              <a:endParaRPr lang="en-US"/>
            </a:p>
          </p:txBody>
        </p:sp>
        <p:sp>
          <p:nvSpPr>
            <p:cNvPr id="54431" name="Freeform 159"/>
            <p:cNvSpPr>
              <a:spLocks/>
            </p:cNvSpPr>
            <p:nvPr/>
          </p:nvSpPr>
          <p:spPr bwMode="auto">
            <a:xfrm>
              <a:off x="2543" y="1317"/>
              <a:ext cx="35" cy="56"/>
            </a:xfrm>
            <a:custGeom>
              <a:avLst/>
              <a:gdLst/>
              <a:ahLst/>
              <a:cxnLst>
                <a:cxn ang="0">
                  <a:pos x="7" y="0"/>
                </a:cxn>
                <a:cxn ang="0">
                  <a:pos x="2" y="0"/>
                </a:cxn>
                <a:cxn ang="0">
                  <a:pos x="0" y="3"/>
                </a:cxn>
                <a:cxn ang="0">
                  <a:pos x="0" y="5"/>
                </a:cxn>
                <a:cxn ang="0">
                  <a:pos x="0" y="11"/>
                </a:cxn>
                <a:cxn ang="0">
                  <a:pos x="10" y="13"/>
                </a:cxn>
                <a:cxn ang="0">
                  <a:pos x="17" y="18"/>
                </a:cxn>
                <a:cxn ang="0">
                  <a:pos x="23" y="23"/>
                </a:cxn>
                <a:cxn ang="0">
                  <a:pos x="23" y="26"/>
                </a:cxn>
                <a:cxn ang="0">
                  <a:pos x="23" y="28"/>
                </a:cxn>
                <a:cxn ang="0">
                  <a:pos x="23" y="39"/>
                </a:cxn>
                <a:cxn ang="0">
                  <a:pos x="25" y="44"/>
                </a:cxn>
                <a:cxn ang="0">
                  <a:pos x="23" y="49"/>
                </a:cxn>
                <a:cxn ang="0">
                  <a:pos x="23" y="51"/>
                </a:cxn>
                <a:cxn ang="0">
                  <a:pos x="23" y="56"/>
                </a:cxn>
                <a:cxn ang="0">
                  <a:pos x="28" y="54"/>
                </a:cxn>
                <a:cxn ang="0">
                  <a:pos x="33" y="49"/>
                </a:cxn>
                <a:cxn ang="0">
                  <a:pos x="35" y="46"/>
                </a:cxn>
                <a:cxn ang="0">
                  <a:pos x="35" y="44"/>
                </a:cxn>
                <a:cxn ang="0">
                  <a:pos x="35" y="36"/>
                </a:cxn>
                <a:cxn ang="0">
                  <a:pos x="35" y="28"/>
                </a:cxn>
                <a:cxn ang="0">
                  <a:pos x="33" y="23"/>
                </a:cxn>
                <a:cxn ang="0">
                  <a:pos x="30" y="18"/>
                </a:cxn>
                <a:cxn ang="0">
                  <a:pos x="28" y="13"/>
                </a:cxn>
                <a:cxn ang="0">
                  <a:pos x="28" y="8"/>
                </a:cxn>
                <a:cxn ang="0">
                  <a:pos x="25" y="5"/>
                </a:cxn>
                <a:cxn ang="0">
                  <a:pos x="20" y="3"/>
                </a:cxn>
                <a:cxn ang="0">
                  <a:pos x="12" y="0"/>
                </a:cxn>
                <a:cxn ang="0">
                  <a:pos x="7" y="0"/>
                </a:cxn>
              </a:cxnLst>
              <a:rect l="0" t="0" r="r" b="b"/>
              <a:pathLst>
                <a:path w="35" h="56">
                  <a:moveTo>
                    <a:pt x="7" y="0"/>
                  </a:moveTo>
                  <a:lnTo>
                    <a:pt x="2" y="0"/>
                  </a:lnTo>
                  <a:lnTo>
                    <a:pt x="0" y="3"/>
                  </a:lnTo>
                  <a:lnTo>
                    <a:pt x="0" y="5"/>
                  </a:lnTo>
                  <a:lnTo>
                    <a:pt x="0" y="11"/>
                  </a:lnTo>
                  <a:lnTo>
                    <a:pt x="10" y="13"/>
                  </a:lnTo>
                  <a:lnTo>
                    <a:pt x="17" y="18"/>
                  </a:lnTo>
                  <a:lnTo>
                    <a:pt x="23" y="23"/>
                  </a:lnTo>
                  <a:lnTo>
                    <a:pt x="23" y="26"/>
                  </a:lnTo>
                  <a:lnTo>
                    <a:pt x="23" y="28"/>
                  </a:lnTo>
                  <a:lnTo>
                    <a:pt x="23" y="39"/>
                  </a:lnTo>
                  <a:lnTo>
                    <a:pt x="25" y="44"/>
                  </a:lnTo>
                  <a:lnTo>
                    <a:pt x="23" y="49"/>
                  </a:lnTo>
                  <a:lnTo>
                    <a:pt x="23" y="51"/>
                  </a:lnTo>
                  <a:lnTo>
                    <a:pt x="23" y="56"/>
                  </a:lnTo>
                  <a:lnTo>
                    <a:pt x="28" y="54"/>
                  </a:lnTo>
                  <a:lnTo>
                    <a:pt x="33" y="49"/>
                  </a:lnTo>
                  <a:lnTo>
                    <a:pt x="35" y="46"/>
                  </a:lnTo>
                  <a:lnTo>
                    <a:pt x="35" y="44"/>
                  </a:lnTo>
                  <a:lnTo>
                    <a:pt x="35" y="36"/>
                  </a:lnTo>
                  <a:lnTo>
                    <a:pt x="35" y="28"/>
                  </a:lnTo>
                  <a:lnTo>
                    <a:pt x="33" y="23"/>
                  </a:lnTo>
                  <a:lnTo>
                    <a:pt x="30" y="18"/>
                  </a:lnTo>
                  <a:lnTo>
                    <a:pt x="28" y="13"/>
                  </a:lnTo>
                  <a:lnTo>
                    <a:pt x="28" y="8"/>
                  </a:lnTo>
                  <a:lnTo>
                    <a:pt x="25" y="5"/>
                  </a:lnTo>
                  <a:lnTo>
                    <a:pt x="20" y="3"/>
                  </a:lnTo>
                  <a:lnTo>
                    <a:pt x="12" y="0"/>
                  </a:lnTo>
                  <a:lnTo>
                    <a:pt x="7" y="0"/>
                  </a:lnTo>
                  <a:close/>
                </a:path>
              </a:pathLst>
            </a:custGeom>
            <a:gradFill rotWithShape="0">
              <a:gsLst>
                <a:gs pos="0">
                  <a:schemeClr val="accent1"/>
                </a:gs>
                <a:gs pos="100000">
                  <a:schemeClr val="accent1">
                    <a:gamma/>
                    <a:shade val="46275"/>
                    <a:invGamma/>
                  </a:schemeClr>
                </a:gs>
              </a:gsLst>
              <a:path path="rect">
                <a:fillToRect l="50000" t="50000" r="50000" b="50000"/>
              </a:path>
            </a:gradFill>
            <a:ln w="9525">
              <a:noFill/>
              <a:round/>
              <a:headEnd/>
              <a:tailEnd/>
            </a:ln>
          </p:spPr>
          <p:txBody>
            <a:bodyPr>
              <a:prstTxWarp prst="textNoShape">
                <a:avLst/>
              </a:prstTxWarp>
            </a:bodyPr>
            <a:lstStyle/>
            <a:p>
              <a:endParaRPr lang="en-US"/>
            </a:p>
          </p:txBody>
        </p:sp>
        <p:sp>
          <p:nvSpPr>
            <p:cNvPr id="54432" name="Freeform 160"/>
            <p:cNvSpPr>
              <a:spLocks/>
            </p:cNvSpPr>
            <p:nvPr/>
          </p:nvSpPr>
          <p:spPr bwMode="auto">
            <a:xfrm>
              <a:off x="2514" y="1371"/>
              <a:ext cx="75" cy="79"/>
            </a:xfrm>
            <a:custGeom>
              <a:avLst/>
              <a:gdLst/>
              <a:ahLst/>
              <a:cxnLst>
                <a:cxn ang="0">
                  <a:pos x="69" y="2"/>
                </a:cxn>
                <a:cxn ang="0">
                  <a:pos x="72" y="5"/>
                </a:cxn>
                <a:cxn ang="0">
                  <a:pos x="75" y="10"/>
                </a:cxn>
                <a:cxn ang="0">
                  <a:pos x="72" y="15"/>
                </a:cxn>
                <a:cxn ang="0">
                  <a:pos x="69" y="23"/>
                </a:cxn>
                <a:cxn ang="0">
                  <a:pos x="67" y="33"/>
                </a:cxn>
                <a:cxn ang="0">
                  <a:pos x="67" y="43"/>
                </a:cxn>
                <a:cxn ang="0">
                  <a:pos x="64" y="51"/>
                </a:cxn>
                <a:cxn ang="0">
                  <a:pos x="59" y="59"/>
                </a:cxn>
                <a:cxn ang="0">
                  <a:pos x="52" y="66"/>
                </a:cxn>
                <a:cxn ang="0">
                  <a:pos x="21" y="77"/>
                </a:cxn>
                <a:cxn ang="0">
                  <a:pos x="11" y="79"/>
                </a:cxn>
                <a:cxn ang="0">
                  <a:pos x="6" y="79"/>
                </a:cxn>
                <a:cxn ang="0">
                  <a:pos x="6" y="77"/>
                </a:cxn>
                <a:cxn ang="0">
                  <a:pos x="3" y="77"/>
                </a:cxn>
                <a:cxn ang="0">
                  <a:pos x="0" y="71"/>
                </a:cxn>
                <a:cxn ang="0">
                  <a:pos x="0" y="66"/>
                </a:cxn>
                <a:cxn ang="0">
                  <a:pos x="3" y="66"/>
                </a:cxn>
                <a:cxn ang="0">
                  <a:pos x="8" y="66"/>
                </a:cxn>
                <a:cxn ang="0">
                  <a:pos x="16" y="66"/>
                </a:cxn>
                <a:cxn ang="0">
                  <a:pos x="21" y="66"/>
                </a:cxn>
                <a:cxn ang="0">
                  <a:pos x="29" y="64"/>
                </a:cxn>
                <a:cxn ang="0">
                  <a:pos x="34" y="61"/>
                </a:cxn>
                <a:cxn ang="0">
                  <a:pos x="41" y="56"/>
                </a:cxn>
                <a:cxn ang="0">
                  <a:pos x="44" y="54"/>
                </a:cxn>
                <a:cxn ang="0">
                  <a:pos x="52" y="38"/>
                </a:cxn>
                <a:cxn ang="0">
                  <a:pos x="54" y="33"/>
                </a:cxn>
                <a:cxn ang="0">
                  <a:pos x="57" y="31"/>
                </a:cxn>
                <a:cxn ang="0">
                  <a:pos x="62" y="25"/>
                </a:cxn>
                <a:cxn ang="0">
                  <a:pos x="62" y="15"/>
                </a:cxn>
                <a:cxn ang="0">
                  <a:pos x="62" y="8"/>
                </a:cxn>
                <a:cxn ang="0">
                  <a:pos x="64" y="2"/>
                </a:cxn>
                <a:cxn ang="0">
                  <a:pos x="67" y="0"/>
                </a:cxn>
                <a:cxn ang="0">
                  <a:pos x="69" y="0"/>
                </a:cxn>
                <a:cxn ang="0">
                  <a:pos x="69" y="2"/>
                </a:cxn>
              </a:cxnLst>
              <a:rect l="0" t="0" r="r" b="b"/>
              <a:pathLst>
                <a:path w="75" h="79">
                  <a:moveTo>
                    <a:pt x="69" y="2"/>
                  </a:moveTo>
                  <a:lnTo>
                    <a:pt x="72" y="5"/>
                  </a:lnTo>
                  <a:lnTo>
                    <a:pt x="75" y="10"/>
                  </a:lnTo>
                  <a:lnTo>
                    <a:pt x="72" y="15"/>
                  </a:lnTo>
                  <a:lnTo>
                    <a:pt x="69" y="23"/>
                  </a:lnTo>
                  <a:lnTo>
                    <a:pt x="67" y="33"/>
                  </a:lnTo>
                  <a:lnTo>
                    <a:pt x="67" y="43"/>
                  </a:lnTo>
                  <a:lnTo>
                    <a:pt x="64" y="51"/>
                  </a:lnTo>
                  <a:lnTo>
                    <a:pt x="59" y="59"/>
                  </a:lnTo>
                  <a:lnTo>
                    <a:pt x="52" y="66"/>
                  </a:lnTo>
                  <a:lnTo>
                    <a:pt x="21" y="77"/>
                  </a:lnTo>
                  <a:lnTo>
                    <a:pt x="11" y="79"/>
                  </a:lnTo>
                  <a:lnTo>
                    <a:pt x="6" y="79"/>
                  </a:lnTo>
                  <a:lnTo>
                    <a:pt x="6" y="77"/>
                  </a:lnTo>
                  <a:lnTo>
                    <a:pt x="3" y="77"/>
                  </a:lnTo>
                  <a:lnTo>
                    <a:pt x="0" y="71"/>
                  </a:lnTo>
                  <a:lnTo>
                    <a:pt x="0" y="66"/>
                  </a:lnTo>
                  <a:lnTo>
                    <a:pt x="3" y="66"/>
                  </a:lnTo>
                  <a:lnTo>
                    <a:pt x="8" y="66"/>
                  </a:lnTo>
                  <a:lnTo>
                    <a:pt x="16" y="66"/>
                  </a:lnTo>
                  <a:lnTo>
                    <a:pt x="21" y="66"/>
                  </a:lnTo>
                  <a:lnTo>
                    <a:pt x="29" y="64"/>
                  </a:lnTo>
                  <a:lnTo>
                    <a:pt x="34" y="61"/>
                  </a:lnTo>
                  <a:lnTo>
                    <a:pt x="41" y="56"/>
                  </a:lnTo>
                  <a:lnTo>
                    <a:pt x="44" y="54"/>
                  </a:lnTo>
                  <a:lnTo>
                    <a:pt x="52" y="38"/>
                  </a:lnTo>
                  <a:lnTo>
                    <a:pt x="54" y="33"/>
                  </a:lnTo>
                  <a:lnTo>
                    <a:pt x="57" y="31"/>
                  </a:lnTo>
                  <a:lnTo>
                    <a:pt x="62" y="25"/>
                  </a:lnTo>
                  <a:lnTo>
                    <a:pt x="62" y="15"/>
                  </a:lnTo>
                  <a:lnTo>
                    <a:pt x="62" y="8"/>
                  </a:lnTo>
                  <a:lnTo>
                    <a:pt x="64" y="2"/>
                  </a:lnTo>
                  <a:lnTo>
                    <a:pt x="67" y="0"/>
                  </a:lnTo>
                  <a:lnTo>
                    <a:pt x="69" y="0"/>
                  </a:lnTo>
                  <a:lnTo>
                    <a:pt x="69" y="2"/>
                  </a:lnTo>
                  <a:close/>
                </a:path>
              </a:pathLst>
            </a:custGeom>
            <a:gradFill rotWithShape="0">
              <a:gsLst>
                <a:gs pos="0">
                  <a:schemeClr val="accent1"/>
                </a:gs>
                <a:gs pos="100000">
                  <a:schemeClr val="accent1">
                    <a:gamma/>
                    <a:shade val="46275"/>
                    <a:invGamma/>
                  </a:schemeClr>
                </a:gs>
              </a:gsLst>
              <a:path path="rect">
                <a:fillToRect l="50000" t="50000" r="50000" b="50000"/>
              </a:path>
            </a:gradFill>
            <a:ln w="9525">
              <a:noFill/>
              <a:round/>
              <a:headEnd/>
              <a:tailEnd/>
            </a:ln>
          </p:spPr>
          <p:txBody>
            <a:bodyPr>
              <a:prstTxWarp prst="textNoShape">
                <a:avLst/>
              </a:prstTxWarp>
            </a:bodyPr>
            <a:lstStyle/>
            <a:p>
              <a:endParaRPr lang="en-US"/>
            </a:p>
          </p:txBody>
        </p:sp>
        <p:sp>
          <p:nvSpPr>
            <p:cNvPr id="54433" name="Freeform 161"/>
            <p:cNvSpPr>
              <a:spLocks/>
            </p:cNvSpPr>
            <p:nvPr/>
          </p:nvSpPr>
          <p:spPr bwMode="auto">
            <a:xfrm>
              <a:off x="2277" y="960"/>
              <a:ext cx="82" cy="92"/>
            </a:xfrm>
            <a:custGeom>
              <a:avLst/>
              <a:gdLst/>
              <a:ahLst/>
              <a:cxnLst>
                <a:cxn ang="0">
                  <a:pos x="82" y="5"/>
                </a:cxn>
                <a:cxn ang="0">
                  <a:pos x="66" y="13"/>
                </a:cxn>
                <a:cxn ang="0">
                  <a:pos x="51" y="26"/>
                </a:cxn>
                <a:cxn ang="0">
                  <a:pos x="46" y="31"/>
                </a:cxn>
                <a:cxn ang="0">
                  <a:pos x="38" y="33"/>
                </a:cxn>
                <a:cxn ang="0">
                  <a:pos x="33" y="36"/>
                </a:cxn>
                <a:cxn ang="0">
                  <a:pos x="31" y="38"/>
                </a:cxn>
                <a:cxn ang="0">
                  <a:pos x="31" y="41"/>
                </a:cxn>
                <a:cxn ang="0">
                  <a:pos x="28" y="54"/>
                </a:cxn>
                <a:cxn ang="0">
                  <a:pos x="23" y="61"/>
                </a:cxn>
                <a:cxn ang="0">
                  <a:pos x="18" y="66"/>
                </a:cxn>
                <a:cxn ang="0">
                  <a:pos x="18" y="69"/>
                </a:cxn>
                <a:cxn ang="0">
                  <a:pos x="15" y="72"/>
                </a:cxn>
                <a:cxn ang="0">
                  <a:pos x="18" y="77"/>
                </a:cxn>
                <a:cxn ang="0">
                  <a:pos x="18" y="82"/>
                </a:cxn>
                <a:cxn ang="0">
                  <a:pos x="15" y="87"/>
                </a:cxn>
                <a:cxn ang="0">
                  <a:pos x="13" y="89"/>
                </a:cxn>
                <a:cxn ang="0">
                  <a:pos x="8" y="92"/>
                </a:cxn>
                <a:cxn ang="0">
                  <a:pos x="8" y="89"/>
                </a:cxn>
                <a:cxn ang="0">
                  <a:pos x="5" y="89"/>
                </a:cxn>
                <a:cxn ang="0">
                  <a:pos x="2" y="87"/>
                </a:cxn>
                <a:cxn ang="0">
                  <a:pos x="0" y="82"/>
                </a:cxn>
                <a:cxn ang="0">
                  <a:pos x="0" y="77"/>
                </a:cxn>
                <a:cxn ang="0">
                  <a:pos x="2" y="72"/>
                </a:cxn>
                <a:cxn ang="0">
                  <a:pos x="8" y="61"/>
                </a:cxn>
                <a:cxn ang="0">
                  <a:pos x="13" y="51"/>
                </a:cxn>
                <a:cxn ang="0">
                  <a:pos x="13" y="46"/>
                </a:cxn>
                <a:cxn ang="0">
                  <a:pos x="13" y="43"/>
                </a:cxn>
                <a:cxn ang="0">
                  <a:pos x="13" y="41"/>
                </a:cxn>
                <a:cxn ang="0">
                  <a:pos x="15" y="36"/>
                </a:cxn>
                <a:cxn ang="0">
                  <a:pos x="20" y="31"/>
                </a:cxn>
                <a:cxn ang="0">
                  <a:pos x="28" y="23"/>
                </a:cxn>
                <a:cxn ang="0">
                  <a:pos x="36" y="20"/>
                </a:cxn>
                <a:cxn ang="0">
                  <a:pos x="41" y="18"/>
                </a:cxn>
                <a:cxn ang="0">
                  <a:pos x="46" y="13"/>
                </a:cxn>
                <a:cxn ang="0">
                  <a:pos x="56" y="5"/>
                </a:cxn>
                <a:cxn ang="0">
                  <a:pos x="61" y="3"/>
                </a:cxn>
                <a:cxn ang="0">
                  <a:pos x="66" y="0"/>
                </a:cxn>
                <a:cxn ang="0">
                  <a:pos x="74" y="0"/>
                </a:cxn>
                <a:cxn ang="0">
                  <a:pos x="82" y="5"/>
                </a:cxn>
              </a:cxnLst>
              <a:rect l="0" t="0" r="r" b="b"/>
              <a:pathLst>
                <a:path w="82" h="92">
                  <a:moveTo>
                    <a:pt x="82" y="5"/>
                  </a:moveTo>
                  <a:lnTo>
                    <a:pt x="66" y="13"/>
                  </a:lnTo>
                  <a:lnTo>
                    <a:pt x="51" y="26"/>
                  </a:lnTo>
                  <a:lnTo>
                    <a:pt x="46" y="31"/>
                  </a:lnTo>
                  <a:lnTo>
                    <a:pt x="38" y="33"/>
                  </a:lnTo>
                  <a:lnTo>
                    <a:pt x="33" y="36"/>
                  </a:lnTo>
                  <a:lnTo>
                    <a:pt x="31" y="38"/>
                  </a:lnTo>
                  <a:lnTo>
                    <a:pt x="31" y="41"/>
                  </a:lnTo>
                  <a:lnTo>
                    <a:pt x="28" y="54"/>
                  </a:lnTo>
                  <a:lnTo>
                    <a:pt x="23" y="61"/>
                  </a:lnTo>
                  <a:lnTo>
                    <a:pt x="18" y="66"/>
                  </a:lnTo>
                  <a:lnTo>
                    <a:pt x="18" y="69"/>
                  </a:lnTo>
                  <a:lnTo>
                    <a:pt x="15" y="72"/>
                  </a:lnTo>
                  <a:lnTo>
                    <a:pt x="18" y="77"/>
                  </a:lnTo>
                  <a:lnTo>
                    <a:pt x="18" y="82"/>
                  </a:lnTo>
                  <a:lnTo>
                    <a:pt x="15" y="87"/>
                  </a:lnTo>
                  <a:lnTo>
                    <a:pt x="13" y="89"/>
                  </a:lnTo>
                  <a:lnTo>
                    <a:pt x="8" y="92"/>
                  </a:lnTo>
                  <a:lnTo>
                    <a:pt x="8" y="89"/>
                  </a:lnTo>
                  <a:lnTo>
                    <a:pt x="5" y="89"/>
                  </a:lnTo>
                  <a:lnTo>
                    <a:pt x="2" y="87"/>
                  </a:lnTo>
                  <a:lnTo>
                    <a:pt x="0" y="82"/>
                  </a:lnTo>
                  <a:lnTo>
                    <a:pt x="0" y="77"/>
                  </a:lnTo>
                  <a:lnTo>
                    <a:pt x="2" y="72"/>
                  </a:lnTo>
                  <a:lnTo>
                    <a:pt x="8" y="61"/>
                  </a:lnTo>
                  <a:lnTo>
                    <a:pt x="13" y="51"/>
                  </a:lnTo>
                  <a:lnTo>
                    <a:pt x="13" y="46"/>
                  </a:lnTo>
                  <a:lnTo>
                    <a:pt x="13" y="43"/>
                  </a:lnTo>
                  <a:lnTo>
                    <a:pt x="13" y="41"/>
                  </a:lnTo>
                  <a:lnTo>
                    <a:pt x="15" y="36"/>
                  </a:lnTo>
                  <a:lnTo>
                    <a:pt x="20" y="31"/>
                  </a:lnTo>
                  <a:lnTo>
                    <a:pt x="28" y="23"/>
                  </a:lnTo>
                  <a:lnTo>
                    <a:pt x="36" y="20"/>
                  </a:lnTo>
                  <a:lnTo>
                    <a:pt x="41" y="18"/>
                  </a:lnTo>
                  <a:lnTo>
                    <a:pt x="46" y="13"/>
                  </a:lnTo>
                  <a:lnTo>
                    <a:pt x="56" y="5"/>
                  </a:lnTo>
                  <a:lnTo>
                    <a:pt x="61" y="3"/>
                  </a:lnTo>
                  <a:lnTo>
                    <a:pt x="66" y="0"/>
                  </a:lnTo>
                  <a:lnTo>
                    <a:pt x="74" y="0"/>
                  </a:lnTo>
                  <a:lnTo>
                    <a:pt x="82" y="5"/>
                  </a:lnTo>
                  <a:close/>
                </a:path>
              </a:pathLst>
            </a:custGeom>
            <a:gradFill rotWithShape="0">
              <a:gsLst>
                <a:gs pos="0">
                  <a:schemeClr val="accent1"/>
                </a:gs>
                <a:gs pos="100000">
                  <a:schemeClr val="accent1">
                    <a:gamma/>
                    <a:shade val="46275"/>
                    <a:invGamma/>
                  </a:schemeClr>
                </a:gs>
              </a:gsLst>
              <a:path path="rect">
                <a:fillToRect l="50000" t="50000" r="50000" b="50000"/>
              </a:path>
            </a:gradFill>
            <a:ln w="9525">
              <a:noFill/>
              <a:round/>
              <a:headEnd/>
              <a:tailEnd/>
            </a:ln>
          </p:spPr>
          <p:txBody>
            <a:bodyPr>
              <a:prstTxWarp prst="textNoShape">
                <a:avLst/>
              </a:prstTxWarp>
            </a:bodyPr>
            <a:lstStyle/>
            <a:p>
              <a:endParaRPr lang="en-US"/>
            </a:p>
          </p:txBody>
        </p:sp>
        <p:sp>
          <p:nvSpPr>
            <p:cNvPr id="54434" name="Freeform 162"/>
            <p:cNvSpPr>
              <a:spLocks/>
            </p:cNvSpPr>
            <p:nvPr/>
          </p:nvSpPr>
          <p:spPr bwMode="auto">
            <a:xfrm>
              <a:off x="1771" y="1297"/>
              <a:ext cx="56" cy="74"/>
            </a:xfrm>
            <a:custGeom>
              <a:avLst/>
              <a:gdLst/>
              <a:ahLst/>
              <a:cxnLst>
                <a:cxn ang="0">
                  <a:pos x="56" y="8"/>
                </a:cxn>
                <a:cxn ang="0">
                  <a:pos x="54" y="8"/>
                </a:cxn>
                <a:cxn ang="0">
                  <a:pos x="49" y="10"/>
                </a:cxn>
                <a:cxn ang="0">
                  <a:pos x="46" y="10"/>
                </a:cxn>
                <a:cxn ang="0">
                  <a:pos x="38" y="15"/>
                </a:cxn>
                <a:cxn ang="0">
                  <a:pos x="31" y="20"/>
                </a:cxn>
                <a:cxn ang="0">
                  <a:pos x="28" y="25"/>
                </a:cxn>
                <a:cxn ang="0">
                  <a:pos x="28" y="28"/>
                </a:cxn>
                <a:cxn ang="0">
                  <a:pos x="23" y="33"/>
                </a:cxn>
                <a:cxn ang="0">
                  <a:pos x="15" y="41"/>
                </a:cxn>
                <a:cxn ang="0">
                  <a:pos x="13" y="43"/>
                </a:cxn>
                <a:cxn ang="0">
                  <a:pos x="13" y="48"/>
                </a:cxn>
                <a:cxn ang="0">
                  <a:pos x="13" y="54"/>
                </a:cxn>
                <a:cxn ang="0">
                  <a:pos x="13" y="59"/>
                </a:cxn>
                <a:cxn ang="0">
                  <a:pos x="13" y="61"/>
                </a:cxn>
                <a:cxn ang="0">
                  <a:pos x="10" y="64"/>
                </a:cxn>
                <a:cxn ang="0">
                  <a:pos x="8" y="69"/>
                </a:cxn>
                <a:cxn ang="0">
                  <a:pos x="3" y="74"/>
                </a:cxn>
                <a:cxn ang="0">
                  <a:pos x="0" y="59"/>
                </a:cxn>
                <a:cxn ang="0">
                  <a:pos x="0" y="48"/>
                </a:cxn>
                <a:cxn ang="0">
                  <a:pos x="3" y="41"/>
                </a:cxn>
                <a:cxn ang="0">
                  <a:pos x="10" y="28"/>
                </a:cxn>
                <a:cxn ang="0">
                  <a:pos x="15" y="23"/>
                </a:cxn>
                <a:cxn ang="0">
                  <a:pos x="15" y="20"/>
                </a:cxn>
                <a:cxn ang="0">
                  <a:pos x="18" y="15"/>
                </a:cxn>
                <a:cxn ang="0">
                  <a:pos x="23" y="10"/>
                </a:cxn>
                <a:cxn ang="0">
                  <a:pos x="26" y="5"/>
                </a:cxn>
                <a:cxn ang="0">
                  <a:pos x="31" y="5"/>
                </a:cxn>
                <a:cxn ang="0">
                  <a:pos x="38" y="2"/>
                </a:cxn>
                <a:cxn ang="0">
                  <a:pos x="43" y="0"/>
                </a:cxn>
                <a:cxn ang="0">
                  <a:pos x="49" y="0"/>
                </a:cxn>
                <a:cxn ang="0">
                  <a:pos x="51" y="2"/>
                </a:cxn>
                <a:cxn ang="0">
                  <a:pos x="54" y="2"/>
                </a:cxn>
                <a:cxn ang="0">
                  <a:pos x="56" y="8"/>
                </a:cxn>
              </a:cxnLst>
              <a:rect l="0" t="0" r="r" b="b"/>
              <a:pathLst>
                <a:path w="56" h="74">
                  <a:moveTo>
                    <a:pt x="56" y="8"/>
                  </a:moveTo>
                  <a:lnTo>
                    <a:pt x="54" y="8"/>
                  </a:lnTo>
                  <a:lnTo>
                    <a:pt x="49" y="10"/>
                  </a:lnTo>
                  <a:lnTo>
                    <a:pt x="46" y="10"/>
                  </a:lnTo>
                  <a:lnTo>
                    <a:pt x="38" y="15"/>
                  </a:lnTo>
                  <a:lnTo>
                    <a:pt x="31" y="20"/>
                  </a:lnTo>
                  <a:lnTo>
                    <a:pt x="28" y="25"/>
                  </a:lnTo>
                  <a:lnTo>
                    <a:pt x="28" y="28"/>
                  </a:lnTo>
                  <a:lnTo>
                    <a:pt x="23" y="33"/>
                  </a:lnTo>
                  <a:lnTo>
                    <a:pt x="15" y="41"/>
                  </a:lnTo>
                  <a:lnTo>
                    <a:pt x="13" y="43"/>
                  </a:lnTo>
                  <a:lnTo>
                    <a:pt x="13" y="48"/>
                  </a:lnTo>
                  <a:lnTo>
                    <a:pt x="13" y="54"/>
                  </a:lnTo>
                  <a:lnTo>
                    <a:pt x="13" y="59"/>
                  </a:lnTo>
                  <a:lnTo>
                    <a:pt x="13" y="61"/>
                  </a:lnTo>
                  <a:lnTo>
                    <a:pt x="10" y="64"/>
                  </a:lnTo>
                  <a:lnTo>
                    <a:pt x="8" y="69"/>
                  </a:lnTo>
                  <a:lnTo>
                    <a:pt x="3" y="74"/>
                  </a:lnTo>
                  <a:lnTo>
                    <a:pt x="0" y="59"/>
                  </a:lnTo>
                  <a:lnTo>
                    <a:pt x="0" y="48"/>
                  </a:lnTo>
                  <a:lnTo>
                    <a:pt x="3" y="41"/>
                  </a:lnTo>
                  <a:lnTo>
                    <a:pt x="10" y="28"/>
                  </a:lnTo>
                  <a:lnTo>
                    <a:pt x="15" y="23"/>
                  </a:lnTo>
                  <a:lnTo>
                    <a:pt x="15" y="20"/>
                  </a:lnTo>
                  <a:lnTo>
                    <a:pt x="18" y="15"/>
                  </a:lnTo>
                  <a:lnTo>
                    <a:pt x="23" y="10"/>
                  </a:lnTo>
                  <a:lnTo>
                    <a:pt x="26" y="5"/>
                  </a:lnTo>
                  <a:lnTo>
                    <a:pt x="31" y="5"/>
                  </a:lnTo>
                  <a:lnTo>
                    <a:pt x="38" y="2"/>
                  </a:lnTo>
                  <a:lnTo>
                    <a:pt x="43" y="0"/>
                  </a:lnTo>
                  <a:lnTo>
                    <a:pt x="49" y="0"/>
                  </a:lnTo>
                  <a:lnTo>
                    <a:pt x="51" y="2"/>
                  </a:lnTo>
                  <a:lnTo>
                    <a:pt x="54" y="2"/>
                  </a:lnTo>
                  <a:lnTo>
                    <a:pt x="56" y="8"/>
                  </a:lnTo>
                  <a:close/>
                </a:path>
              </a:pathLst>
            </a:custGeom>
            <a:gradFill rotWithShape="0">
              <a:gsLst>
                <a:gs pos="0">
                  <a:schemeClr val="accent1"/>
                </a:gs>
                <a:gs pos="100000">
                  <a:schemeClr val="accent1">
                    <a:gamma/>
                    <a:shade val="46275"/>
                    <a:invGamma/>
                  </a:schemeClr>
                </a:gs>
              </a:gsLst>
              <a:path path="rect">
                <a:fillToRect l="50000" t="50000" r="50000" b="50000"/>
              </a:path>
            </a:gradFill>
            <a:ln w="9525">
              <a:noFill/>
              <a:round/>
              <a:headEnd/>
              <a:tailEnd/>
            </a:ln>
          </p:spPr>
          <p:txBody>
            <a:bodyPr>
              <a:prstTxWarp prst="textNoShape">
                <a:avLst/>
              </a:prstTxWarp>
            </a:bodyPr>
            <a:lstStyle/>
            <a:p>
              <a:endParaRPr lang="en-US"/>
            </a:p>
          </p:txBody>
        </p:sp>
        <p:sp>
          <p:nvSpPr>
            <p:cNvPr id="54435" name="Freeform 163"/>
            <p:cNvSpPr>
              <a:spLocks/>
            </p:cNvSpPr>
            <p:nvPr/>
          </p:nvSpPr>
          <p:spPr bwMode="auto">
            <a:xfrm>
              <a:off x="1776" y="1371"/>
              <a:ext cx="26" cy="36"/>
            </a:xfrm>
            <a:custGeom>
              <a:avLst/>
              <a:gdLst/>
              <a:ahLst/>
              <a:cxnLst>
                <a:cxn ang="0">
                  <a:pos x="0" y="8"/>
                </a:cxn>
                <a:cxn ang="0">
                  <a:pos x="3" y="15"/>
                </a:cxn>
                <a:cxn ang="0">
                  <a:pos x="5" y="18"/>
                </a:cxn>
                <a:cxn ang="0">
                  <a:pos x="8" y="23"/>
                </a:cxn>
                <a:cxn ang="0">
                  <a:pos x="10" y="28"/>
                </a:cxn>
                <a:cxn ang="0">
                  <a:pos x="13" y="31"/>
                </a:cxn>
                <a:cxn ang="0">
                  <a:pos x="13" y="33"/>
                </a:cxn>
                <a:cxn ang="0">
                  <a:pos x="18" y="36"/>
                </a:cxn>
                <a:cxn ang="0">
                  <a:pos x="21" y="36"/>
                </a:cxn>
                <a:cxn ang="0">
                  <a:pos x="23" y="36"/>
                </a:cxn>
                <a:cxn ang="0">
                  <a:pos x="26" y="33"/>
                </a:cxn>
                <a:cxn ang="0">
                  <a:pos x="26" y="31"/>
                </a:cxn>
                <a:cxn ang="0">
                  <a:pos x="23" y="31"/>
                </a:cxn>
                <a:cxn ang="0">
                  <a:pos x="23" y="28"/>
                </a:cxn>
                <a:cxn ang="0">
                  <a:pos x="21" y="28"/>
                </a:cxn>
                <a:cxn ang="0">
                  <a:pos x="18" y="23"/>
                </a:cxn>
                <a:cxn ang="0">
                  <a:pos x="15" y="18"/>
                </a:cxn>
                <a:cxn ang="0">
                  <a:pos x="15" y="15"/>
                </a:cxn>
                <a:cxn ang="0">
                  <a:pos x="13" y="15"/>
                </a:cxn>
                <a:cxn ang="0">
                  <a:pos x="10" y="13"/>
                </a:cxn>
                <a:cxn ang="0">
                  <a:pos x="10" y="10"/>
                </a:cxn>
                <a:cxn ang="0">
                  <a:pos x="8" y="5"/>
                </a:cxn>
                <a:cxn ang="0">
                  <a:pos x="10" y="0"/>
                </a:cxn>
                <a:cxn ang="0">
                  <a:pos x="8" y="0"/>
                </a:cxn>
                <a:cxn ang="0">
                  <a:pos x="5" y="0"/>
                </a:cxn>
                <a:cxn ang="0">
                  <a:pos x="3" y="2"/>
                </a:cxn>
                <a:cxn ang="0">
                  <a:pos x="0" y="8"/>
                </a:cxn>
              </a:cxnLst>
              <a:rect l="0" t="0" r="r" b="b"/>
              <a:pathLst>
                <a:path w="26" h="36">
                  <a:moveTo>
                    <a:pt x="0" y="8"/>
                  </a:moveTo>
                  <a:lnTo>
                    <a:pt x="3" y="15"/>
                  </a:lnTo>
                  <a:lnTo>
                    <a:pt x="5" y="18"/>
                  </a:lnTo>
                  <a:lnTo>
                    <a:pt x="8" y="23"/>
                  </a:lnTo>
                  <a:lnTo>
                    <a:pt x="10" y="28"/>
                  </a:lnTo>
                  <a:lnTo>
                    <a:pt x="13" y="31"/>
                  </a:lnTo>
                  <a:lnTo>
                    <a:pt x="13" y="33"/>
                  </a:lnTo>
                  <a:lnTo>
                    <a:pt x="18" y="36"/>
                  </a:lnTo>
                  <a:lnTo>
                    <a:pt x="21" y="36"/>
                  </a:lnTo>
                  <a:lnTo>
                    <a:pt x="23" y="36"/>
                  </a:lnTo>
                  <a:lnTo>
                    <a:pt x="26" y="33"/>
                  </a:lnTo>
                  <a:lnTo>
                    <a:pt x="26" y="31"/>
                  </a:lnTo>
                  <a:lnTo>
                    <a:pt x="23" y="31"/>
                  </a:lnTo>
                  <a:lnTo>
                    <a:pt x="23" y="28"/>
                  </a:lnTo>
                  <a:lnTo>
                    <a:pt x="21" y="28"/>
                  </a:lnTo>
                  <a:lnTo>
                    <a:pt x="18" y="23"/>
                  </a:lnTo>
                  <a:lnTo>
                    <a:pt x="15" y="18"/>
                  </a:lnTo>
                  <a:lnTo>
                    <a:pt x="15" y="15"/>
                  </a:lnTo>
                  <a:lnTo>
                    <a:pt x="13" y="15"/>
                  </a:lnTo>
                  <a:lnTo>
                    <a:pt x="10" y="13"/>
                  </a:lnTo>
                  <a:lnTo>
                    <a:pt x="10" y="10"/>
                  </a:lnTo>
                  <a:lnTo>
                    <a:pt x="8" y="5"/>
                  </a:lnTo>
                  <a:lnTo>
                    <a:pt x="10" y="0"/>
                  </a:lnTo>
                  <a:lnTo>
                    <a:pt x="8" y="0"/>
                  </a:lnTo>
                  <a:lnTo>
                    <a:pt x="5" y="0"/>
                  </a:lnTo>
                  <a:lnTo>
                    <a:pt x="3" y="2"/>
                  </a:lnTo>
                  <a:lnTo>
                    <a:pt x="0" y="8"/>
                  </a:lnTo>
                  <a:close/>
                </a:path>
              </a:pathLst>
            </a:custGeom>
            <a:gradFill rotWithShape="0">
              <a:gsLst>
                <a:gs pos="0">
                  <a:schemeClr val="accent1"/>
                </a:gs>
                <a:gs pos="100000">
                  <a:schemeClr val="accent1">
                    <a:gamma/>
                    <a:shade val="46275"/>
                    <a:invGamma/>
                  </a:schemeClr>
                </a:gs>
              </a:gsLst>
              <a:path path="rect">
                <a:fillToRect l="50000" t="50000" r="50000" b="50000"/>
              </a:path>
            </a:gradFill>
            <a:ln w="9525">
              <a:noFill/>
              <a:round/>
              <a:headEnd/>
              <a:tailEnd/>
            </a:ln>
          </p:spPr>
          <p:txBody>
            <a:bodyPr>
              <a:prstTxWarp prst="textNoShape">
                <a:avLst/>
              </a:prstTxWarp>
            </a:bodyPr>
            <a:lstStyle/>
            <a:p>
              <a:endParaRPr lang="en-US"/>
            </a:p>
          </p:txBody>
        </p:sp>
      </p:grpSp>
      <p:sp>
        <p:nvSpPr>
          <p:cNvPr id="167" name="Footer Placeholder 4"/>
          <p:cNvSpPr>
            <a:spLocks noGrp="1"/>
          </p:cNvSpPr>
          <p:nvPr>
            <p:ph type="ftr" sz="quarter" idx="11"/>
          </p:nvPr>
        </p:nvSpPr>
        <p:spPr>
          <a:xfrm>
            <a:off x="107950" y="179388"/>
            <a:ext cx="5399088" cy="252412"/>
          </a:xfrm>
        </p:spPr>
        <p:txBody>
          <a:bodyPr/>
          <a:lstStyle/>
          <a:p>
            <a:pPr>
              <a:defRPr/>
            </a:pPr>
            <a:r>
              <a:rPr lang="en-US" dirty="0" smtClean="0"/>
              <a:t>ESE — Software Evolution</a:t>
            </a:r>
            <a:endParaRPr lang="de-CH"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Date Placeholder 2"/>
          <p:cNvSpPr>
            <a:spLocks noGrp="1"/>
          </p:cNvSpPr>
          <p:nvPr>
            <p:ph type="dt" sz="half" idx="10"/>
          </p:nvPr>
        </p:nvSpPr>
        <p:spPr/>
        <p:txBody>
          <a:bodyPr/>
          <a:lstStyle/>
          <a:p>
            <a:r>
              <a:rPr lang="de-CH"/>
              <a:t>© Oscar Nierstrasz</a:t>
            </a:r>
          </a:p>
        </p:txBody>
      </p:sp>
      <p:sp>
        <p:nvSpPr>
          <p:cNvPr id="8" name="Slide Number Placeholder 4"/>
          <p:cNvSpPr>
            <a:spLocks noGrp="1"/>
          </p:cNvSpPr>
          <p:nvPr>
            <p:ph type="sldNum" sz="quarter" idx="12"/>
          </p:nvPr>
        </p:nvSpPr>
        <p:spPr/>
        <p:txBody>
          <a:bodyPr/>
          <a:lstStyle/>
          <a:p>
            <a:fld id="{E9BB2714-2AF4-A647-BAA3-2013FFCB0553}" type="slidenum">
              <a:rPr lang="de-CH"/>
              <a:pPr/>
              <a:t>21</a:t>
            </a:fld>
            <a:endParaRPr lang="de-CH" sz="1400">
              <a:solidFill>
                <a:srgbClr val="7E7E7E"/>
              </a:solidFill>
              <a:latin typeface="Times" charset="0"/>
            </a:endParaRPr>
          </a:p>
        </p:txBody>
      </p:sp>
      <p:sp>
        <p:nvSpPr>
          <p:cNvPr id="612354" name="Rectangle 2"/>
          <p:cNvSpPr>
            <a:spLocks noGrp="1" noChangeArrowheads="1"/>
          </p:cNvSpPr>
          <p:nvPr>
            <p:ph type="title"/>
          </p:nvPr>
        </p:nvSpPr>
        <p:spPr/>
        <p:txBody>
          <a:bodyPr/>
          <a:lstStyle/>
          <a:p>
            <a:r>
              <a:rPr lang="en-US"/>
              <a:t>Reengineering Patterns</a:t>
            </a:r>
          </a:p>
        </p:txBody>
      </p:sp>
      <p:sp>
        <p:nvSpPr>
          <p:cNvPr id="612355" name="Text Box 3"/>
          <p:cNvSpPr txBox="1">
            <a:spLocks noChangeArrowheads="1"/>
          </p:cNvSpPr>
          <p:nvPr/>
        </p:nvSpPr>
        <p:spPr bwMode="auto">
          <a:xfrm>
            <a:off x="762000" y="1752600"/>
            <a:ext cx="5410200" cy="1569660"/>
          </a:xfrm>
          <a:prstGeom prst="rect">
            <a:avLst/>
          </a:prstGeom>
          <a:solidFill>
            <a:schemeClr val="bg1"/>
          </a:solidFill>
          <a:ln w="9525">
            <a:solidFill>
              <a:schemeClr val="tx1"/>
            </a:solidFill>
            <a:miter lim="800000"/>
            <a:headEnd/>
            <a:tailEnd/>
          </a:ln>
          <a:effectLst>
            <a:outerShdw blurRad="63500" dist="38099" dir="2700000" algn="ctr" rotWithShape="0">
              <a:srgbClr val="0A017F">
                <a:alpha val="74998"/>
              </a:srgbClr>
            </a:outerShdw>
          </a:effectLst>
        </p:spPr>
        <p:txBody>
          <a:bodyPr>
            <a:prstTxWarp prst="textNoShape">
              <a:avLst/>
            </a:prstTxWarp>
            <a:spAutoFit/>
          </a:bodyPr>
          <a:lstStyle/>
          <a:p>
            <a:pPr>
              <a:spcBef>
                <a:spcPct val="50000"/>
              </a:spcBef>
            </a:pPr>
            <a:r>
              <a:rPr lang="en-US" sz="1600" dirty="0"/>
              <a:t>In </a:t>
            </a:r>
            <a:r>
              <a:rPr lang="en-US" sz="1600" u="sng" dirty="0">
                <a:solidFill>
                  <a:srgbClr val="002ABA"/>
                </a:solidFill>
                <a:hlinkClick r:id="rId3"/>
              </a:rPr>
              <a:t>software engineering</a:t>
            </a:r>
            <a:r>
              <a:rPr lang="en-US" sz="1600" dirty="0"/>
              <a:t>, a </a:t>
            </a:r>
            <a:r>
              <a:rPr lang="en-US" sz="1600" b="1" dirty="0">
                <a:latin typeface="Arial" charset="0"/>
              </a:rPr>
              <a:t>design pattern</a:t>
            </a:r>
            <a:r>
              <a:rPr lang="en-US" sz="1600" dirty="0"/>
              <a:t> is a general solution to a common problem in </a:t>
            </a:r>
            <a:r>
              <a:rPr lang="en-US" sz="1600" u="sng" dirty="0">
                <a:solidFill>
                  <a:srgbClr val="002ABA"/>
                </a:solidFill>
                <a:hlinkClick r:id="rId4"/>
              </a:rPr>
              <a:t>software design</a:t>
            </a:r>
            <a:r>
              <a:rPr lang="en-US" sz="1600" dirty="0"/>
              <a:t>. </a:t>
            </a:r>
            <a:r>
              <a:rPr lang="en-US" sz="1600" i="1" dirty="0">
                <a:solidFill>
                  <a:schemeClr val="accent2"/>
                </a:solidFill>
              </a:rPr>
              <a:t>A design pattern isn't a finished design that can be transformed directly into </a:t>
            </a:r>
            <a:r>
              <a:rPr lang="en-US" sz="1600" i="1" u="sng" dirty="0">
                <a:solidFill>
                  <a:schemeClr val="accent2"/>
                </a:solidFill>
                <a:hlinkClick r:id="rId5"/>
              </a:rPr>
              <a:t>code</a:t>
            </a:r>
            <a:r>
              <a:rPr lang="en-US" sz="1600" i="1" dirty="0">
                <a:solidFill>
                  <a:schemeClr val="accent2"/>
                </a:solidFill>
              </a:rPr>
              <a:t>; it is a description or template for how to solve a problem that can be used in many different situations.</a:t>
            </a:r>
            <a:r>
              <a:rPr lang="en-US" sz="1600" dirty="0"/>
              <a:t> </a:t>
            </a:r>
          </a:p>
        </p:txBody>
      </p:sp>
      <p:pic>
        <p:nvPicPr>
          <p:cNvPr id="612357" name="Picture 5" descr="Wikipedia-logo-en"/>
          <p:cNvPicPr>
            <a:picLocks noChangeAspect="1" noChangeArrowheads="1"/>
          </p:cNvPicPr>
          <p:nvPr/>
        </p:nvPicPr>
        <p:blipFill>
          <a:blip r:embed="rId6"/>
          <a:srcRect/>
          <a:stretch>
            <a:fillRect/>
          </a:stretch>
        </p:blipFill>
        <p:spPr bwMode="auto">
          <a:xfrm>
            <a:off x="6781800" y="1905000"/>
            <a:ext cx="1209675" cy="1389063"/>
          </a:xfrm>
          <a:prstGeom prst="rect">
            <a:avLst/>
          </a:prstGeom>
          <a:noFill/>
        </p:spPr>
      </p:pic>
      <p:sp>
        <p:nvSpPr>
          <p:cNvPr id="612358" name="Rectangle 6"/>
          <p:cNvSpPr>
            <a:spLocks noChangeArrowheads="1"/>
          </p:cNvSpPr>
          <p:nvPr/>
        </p:nvSpPr>
        <p:spPr bwMode="auto">
          <a:xfrm>
            <a:off x="990600" y="3787775"/>
            <a:ext cx="7696200" cy="2460625"/>
          </a:xfrm>
          <a:prstGeom prst="rect">
            <a:avLst/>
          </a:prstGeom>
          <a:noFill/>
          <a:ln w="9525">
            <a:noFill/>
            <a:miter lim="800000"/>
            <a:headEnd/>
            <a:tailEnd/>
          </a:ln>
          <a:effectLst/>
        </p:spPr>
        <p:txBody>
          <a:bodyPr>
            <a:prstTxWarp prst="textNoShape">
              <a:avLst/>
            </a:prstTxWarp>
            <a:spAutoFit/>
          </a:bodyPr>
          <a:lstStyle/>
          <a:p>
            <a:pPr eaLnBrk="1" hangingPunct="1">
              <a:lnSpc>
                <a:spcPct val="95000"/>
              </a:lnSpc>
              <a:spcBef>
                <a:spcPct val="20000"/>
              </a:spcBef>
              <a:buClr>
                <a:schemeClr val="hlink"/>
              </a:buClr>
              <a:buSzPct val="85000"/>
              <a:buFont typeface="Helvetica CE" pitchFamily="-105" charset="0"/>
              <a:buNone/>
            </a:pPr>
            <a:r>
              <a:rPr lang="en-US" sz="2000" u="sng">
                <a:solidFill>
                  <a:srgbClr val="0A017F"/>
                </a:solidFill>
              </a:rPr>
              <a:t>Reverse engineering patterns</a:t>
            </a:r>
            <a:r>
              <a:rPr lang="en-US" sz="2000">
                <a:solidFill>
                  <a:srgbClr val="0A017F"/>
                </a:solidFill>
              </a:rPr>
              <a:t> </a:t>
            </a:r>
            <a:r>
              <a:rPr lang="en-US" sz="2000" i="1">
                <a:solidFill>
                  <a:srgbClr val="7F010D"/>
                </a:solidFill>
              </a:rPr>
              <a:t>encode expertise and trade-offs</a:t>
            </a:r>
            <a:r>
              <a:rPr lang="en-US" sz="2000">
                <a:solidFill>
                  <a:srgbClr val="0A017F"/>
                </a:solidFill>
              </a:rPr>
              <a:t> in </a:t>
            </a:r>
            <a:r>
              <a:rPr lang="en-US" sz="2000" i="1">
                <a:solidFill>
                  <a:srgbClr val="7F010D"/>
                </a:solidFill>
              </a:rPr>
              <a:t>extracting design</a:t>
            </a:r>
            <a:r>
              <a:rPr lang="en-US" sz="2000">
                <a:solidFill>
                  <a:srgbClr val="0A017F"/>
                </a:solidFill>
              </a:rPr>
              <a:t> from source code, running systems and people.</a:t>
            </a:r>
          </a:p>
          <a:p>
            <a:pPr lvl="1" eaLnBrk="1" hangingPunct="1">
              <a:lnSpc>
                <a:spcPct val="95000"/>
              </a:lnSpc>
              <a:spcBef>
                <a:spcPct val="20000"/>
              </a:spcBef>
              <a:buFont typeface="Helvetica CE" pitchFamily="-105" charset="0"/>
              <a:buChar char="—"/>
            </a:pPr>
            <a:r>
              <a:rPr lang="en-US" sz="1800" i="1">
                <a:solidFill>
                  <a:srgbClr val="7F010D"/>
                </a:solidFill>
              </a:rPr>
              <a:t>Even if design documents exist, they are typically out of sync with reality.</a:t>
            </a:r>
            <a:endParaRPr lang="en-US" sz="1800">
              <a:solidFill>
                <a:srgbClr val="0A017F"/>
              </a:solidFill>
            </a:endParaRPr>
          </a:p>
          <a:p>
            <a:pPr eaLnBrk="1" hangingPunct="1">
              <a:lnSpc>
                <a:spcPct val="95000"/>
              </a:lnSpc>
              <a:spcBef>
                <a:spcPct val="20000"/>
              </a:spcBef>
              <a:buClr>
                <a:schemeClr val="hlink"/>
              </a:buClr>
              <a:buSzPct val="85000"/>
              <a:buFont typeface="Helvetica CE" pitchFamily="-105" charset="0"/>
              <a:buNone/>
            </a:pPr>
            <a:r>
              <a:rPr lang="en-US" sz="2000" u="sng">
                <a:solidFill>
                  <a:srgbClr val="0A017F"/>
                </a:solidFill>
              </a:rPr>
              <a:t>Reengineering patterns</a:t>
            </a:r>
            <a:r>
              <a:rPr lang="en-US" sz="2000">
                <a:solidFill>
                  <a:srgbClr val="0A017F"/>
                </a:solidFill>
              </a:rPr>
              <a:t> encode expertise and trade-offs in </a:t>
            </a:r>
            <a:r>
              <a:rPr lang="en-US" sz="2000" i="1">
                <a:solidFill>
                  <a:srgbClr val="7F010D"/>
                </a:solidFill>
              </a:rPr>
              <a:t>transforming legacy code</a:t>
            </a:r>
            <a:r>
              <a:rPr lang="en-US" sz="2000">
                <a:solidFill>
                  <a:srgbClr val="0A017F"/>
                </a:solidFill>
              </a:rPr>
              <a:t> to resolve problems that have emerged.</a:t>
            </a:r>
          </a:p>
          <a:p>
            <a:pPr lvl="1" eaLnBrk="1" hangingPunct="1">
              <a:lnSpc>
                <a:spcPct val="95000"/>
              </a:lnSpc>
              <a:spcBef>
                <a:spcPct val="20000"/>
              </a:spcBef>
              <a:buFont typeface="Helvetica CE" pitchFamily="-105" charset="0"/>
              <a:buChar char="—"/>
            </a:pPr>
            <a:r>
              <a:rPr lang="en-US" sz="1800" i="1">
                <a:solidFill>
                  <a:srgbClr val="7F010D"/>
                </a:solidFill>
              </a:rPr>
              <a:t>These problems are typically not apparent in original design but are due to architectural drift as requirements evolve</a:t>
            </a:r>
          </a:p>
        </p:txBody>
      </p:sp>
      <p:sp>
        <p:nvSpPr>
          <p:cNvPr id="9" name="Footer Placeholder 4"/>
          <p:cNvSpPr>
            <a:spLocks noGrp="1"/>
          </p:cNvSpPr>
          <p:nvPr>
            <p:ph type="ftr" sz="quarter" idx="11"/>
          </p:nvPr>
        </p:nvSpPr>
        <p:spPr>
          <a:xfrm>
            <a:off x="107950" y="179388"/>
            <a:ext cx="5399088" cy="252412"/>
          </a:xfrm>
        </p:spPr>
        <p:txBody>
          <a:bodyPr/>
          <a:lstStyle/>
          <a:p>
            <a:pPr>
              <a:defRPr/>
            </a:pPr>
            <a:r>
              <a:rPr lang="en-US" dirty="0" smtClean="0"/>
              <a:t>ESE — Software Evolution</a:t>
            </a:r>
            <a:endParaRPr lang="de-CH"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2358">
                                            <p:txEl>
                                              <p:pRg st="0" end="0"/>
                                            </p:txEl>
                                          </p:spTgt>
                                        </p:tgtEl>
                                        <p:attrNameLst>
                                          <p:attrName>style.visibility</p:attrName>
                                        </p:attrNameLst>
                                      </p:cBhvr>
                                      <p:to>
                                        <p:strVal val="visible"/>
                                      </p:to>
                                    </p:set>
                                    <p:animEffect transition="in" filter="dissolve">
                                      <p:cBhvr>
                                        <p:cTn id="7" dur="500"/>
                                        <p:tgtEl>
                                          <p:spTgt spid="612358">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12358">
                                            <p:txEl>
                                              <p:pRg st="1" end="1"/>
                                            </p:txEl>
                                          </p:spTgt>
                                        </p:tgtEl>
                                        <p:attrNameLst>
                                          <p:attrName>style.visibility</p:attrName>
                                        </p:attrNameLst>
                                      </p:cBhvr>
                                      <p:to>
                                        <p:strVal val="visible"/>
                                      </p:to>
                                    </p:set>
                                    <p:animEffect transition="in" filter="dissolve">
                                      <p:cBhvr>
                                        <p:cTn id="10" dur="500"/>
                                        <p:tgtEl>
                                          <p:spTgt spid="61235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612358">
                                            <p:txEl>
                                              <p:pRg st="2" end="2"/>
                                            </p:txEl>
                                          </p:spTgt>
                                        </p:tgtEl>
                                        <p:attrNameLst>
                                          <p:attrName>style.visibility</p:attrName>
                                        </p:attrNameLst>
                                      </p:cBhvr>
                                      <p:to>
                                        <p:strVal val="visible"/>
                                      </p:to>
                                    </p:set>
                                    <p:animEffect transition="in" filter="dissolve">
                                      <p:cBhvr>
                                        <p:cTn id="15" dur="500"/>
                                        <p:tgtEl>
                                          <p:spTgt spid="612358">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12358">
                                            <p:txEl>
                                              <p:pRg st="3" end="3"/>
                                            </p:txEl>
                                          </p:spTgt>
                                        </p:tgtEl>
                                        <p:attrNameLst>
                                          <p:attrName>style.visibility</p:attrName>
                                        </p:attrNameLst>
                                      </p:cBhvr>
                                      <p:to>
                                        <p:strVal val="visible"/>
                                      </p:to>
                                    </p:set>
                                    <p:animEffect transition="in" filter="dissolve">
                                      <p:cBhvr>
                                        <p:cTn id="18" dur="500"/>
                                        <p:tgtEl>
                                          <p:spTgt spid="6123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2358" grpId="0" build="p"/>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Date Placeholder 2"/>
          <p:cNvSpPr>
            <a:spLocks noGrp="1"/>
          </p:cNvSpPr>
          <p:nvPr>
            <p:ph type="dt" sz="half" idx="10"/>
          </p:nvPr>
        </p:nvSpPr>
        <p:spPr/>
        <p:txBody>
          <a:bodyPr/>
          <a:lstStyle/>
          <a:p>
            <a:r>
              <a:rPr lang="de-CH"/>
              <a:t>© Oscar Nierstrasz</a:t>
            </a:r>
          </a:p>
        </p:txBody>
      </p:sp>
      <p:sp>
        <p:nvSpPr>
          <p:cNvPr id="15" name="Slide Number Placeholder 4"/>
          <p:cNvSpPr>
            <a:spLocks noGrp="1"/>
          </p:cNvSpPr>
          <p:nvPr>
            <p:ph type="sldNum" sz="quarter" idx="12"/>
          </p:nvPr>
        </p:nvSpPr>
        <p:spPr/>
        <p:txBody>
          <a:bodyPr/>
          <a:lstStyle/>
          <a:p>
            <a:fld id="{A5D0D4D2-3386-4645-AF0A-61D55C86FF55}" type="slidenum">
              <a:rPr lang="de-CH"/>
              <a:pPr/>
              <a:t>22</a:t>
            </a:fld>
            <a:endParaRPr lang="de-CH" sz="1400">
              <a:solidFill>
                <a:srgbClr val="7E7E7E"/>
              </a:solidFill>
              <a:latin typeface="Times" charset="0"/>
            </a:endParaRPr>
          </a:p>
        </p:txBody>
      </p:sp>
      <p:sp>
        <p:nvSpPr>
          <p:cNvPr id="613378" name="Rectangle 2"/>
          <p:cNvSpPr>
            <a:spLocks noGrp="1" noChangeArrowheads="1"/>
          </p:cNvSpPr>
          <p:nvPr>
            <p:ph type="title"/>
          </p:nvPr>
        </p:nvSpPr>
        <p:spPr/>
        <p:txBody>
          <a:bodyPr/>
          <a:lstStyle/>
          <a:p>
            <a:r>
              <a:rPr lang="en-GB"/>
              <a:t>A Map of Reengineering Patterns</a:t>
            </a:r>
          </a:p>
        </p:txBody>
      </p:sp>
      <p:sp>
        <p:nvSpPr>
          <p:cNvPr id="613380" name="Freeform 4"/>
          <p:cNvSpPr>
            <a:spLocks/>
          </p:cNvSpPr>
          <p:nvPr/>
        </p:nvSpPr>
        <p:spPr bwMode="auto">
          <a:xfrm>
            <a:off x="2797175" y="2598738"/>
            <a:ext cx="2917825" cy="3192462"/>
          </a:xfrm>
          <a:custGeom>
            <a:avLst/>
            <a:gdLst/>
            <a:ahLst/>
            <a:cxnLst>
              <a:cxn ang="0">
                <a:pos x="0" y="1848"/>
              </a:cxn>
              <a:cxn ang="0">
                <a:pos x="672" y="264"/>
              </a:cxn>
              <a:cxn ang="0">
                <a:pos x="1728" y="264"/>
              </a:cxn>
              <a:cxn ang="0">
                <a:pos x="2400" y="1848"/>
              </a:cxn>
            </a:cxnLst>
            <a:rect l="0" t="0" r="r" b="b"/>
            <a:pathLst>
              <a:path w="2400" h="1848">
                <a:moveTo>
                  <a:pt x="0" y="1848"/>
                </a:moveTo>
                <a:cubicBezTo>
                  <a:pt x="192" y="1187"/>
                  <a:pt x="384" y="527"/>
                  <a:pt x="672" y="264"/>
                </a:cubicBezTo>
                <a:cubicBezTo>
                  <a:pt x="959" y="0"/>
                  <a:pt x="1440" y="0"/>
                  <a:pt x="1728" y="264"/>
                </a:cubicBezTo>
                <a:cubicBezTo>
                  <a:pt x="2015" y="527"/>
                  <a:pt x="2207" y="1187"/>
                  <a:pt x="2400" y="1848"/>
                </a:cubicBezTo>
              </a:path>
            </a:pathLst>
          </a:custGeom>
          <a:noFill/>
          <a:ln w="57150" cap="flat" cmpd="sng">
            <a:solidFill>
              <a:schemeClr val="tx1"/>
            </a:solidFill>
            <a:prstDash val="solid"/>
            <a:round/>
            <a:headEnd type="none" w="med" len="med"/>
            <a:tailEnd type="stealth" w="lg" len="lg"/>
          </a:ln>
          <a:effectLst/>
        </p:spPr>
        <p:txBody>
          <a:bodyPr wrap="none" anchor="ctr">
            <a:prstTxWarp prst="textNoShape">
              <a:avLst/>
            </a:prstTxWarp>
          </a:bodyPr>
          <a:lstStyle/>
          <a:p>
            <a:endParaRPr lang="en-US"/>
          </a:p>
        </p:txBody>
      </p:sp>
      <p:sp>
        <p:nvSpPr>
          <p:cNvPr id="613381" name="Rectangle 5"/>
          <p:cNvSpPr>
            <a:spLocks noChangeArrowheads="1"/>
          </p:cNvSpPr>
          <p:nvPr/>
        </p:nvSpPr>
        <p:spPr bwMode="auto">
          <a:xfrm>
            <a:off x="2797175" y="2032000"/>
            <a:ext cx="2736850" cy="336550"/>
          </a:xfrm>
          <a:prstGeom prst="rect">
            <a:avLst/>
          </a:prstGeom>
          <a:noFill/>
          <a:ln w="9525">
            <a:noFill/>
            <a:miter lim="800000"/>
            <a:headEnd/>
            <a:tailEnd/>
          </a:ln>
          <a:effectLst/>
        </p:spPr>
        <p:txBody>
          <a:bodyPr wrap="none">
            <a:prstTxWarp prst="textNoShape">
              <a:avLst/>
            </a:prstTxWarp>
            <a:spAutoFit/>
          </a:bodyPr>
          <a:lstStyle/>
          <a:p>
            <a:r>
              <a:rPr lang="en-US" sz="1600" b="1">
                <a:solidFill>
                  <a:srgbClr val="050C80"/>
                </a:solidFill>
              </a:rPr>
              <a:t>Tests: Your Life Insurance</a:t>
            </a:r>
          </a:p>
        </p:txBody>
      </p:sp>
      <p:sp>
        <p:nvSpPr>
          <p:cNvPr id="613382" name="Rectangle 6"/>
          <p:cNvSpPr>
            <a:spLocks noChangeArrowheads="1"/>
          </p:cNvSpPr>
          <p:nvPr/>
        </p:nvSpPr>
        <p:spPr bwMode="auto">
          <a:xfrm>
            <a:off x="1068388" y="2733675"/>
            <a:ext cx="2441575" cy="336550"/>
          </a:xfrm>
          <a:prstGeom prst="rect">
            <a:avLst/>
          </a:prstGeom>
          <a:noFill/>
          <a:ln w="9525">
            <a:noFill/>
            <a:miter lim="800000"/>
            <a:headEnd/>
            <a:tailEnd/>
          </a:ln>
          <a:effectLst/>
        </p:spPr>
        <p:txBody>
          <a:bodyPr wrap="none">
            <a:prstTxWarp prst="textNoShape">
              <a:avLst/>
            </a:prstTxWarp>
            <a:spAutoFit/>
          </a:bodyPr>
          <a:lstStyle/>
          <a:p>
            <a:pPr algn="ctr"/>
            <a:r>
              <a:rPr lang="en-US" sz="1600" b="1">
                <a:solidFill>
                  <a:srgbClr val="050C80"/>
                </a:solidFill>
              </a:rPr>
              <a:t>Detailed Model Capture</a:t>
            </a:r>
          </a:p>
        </p:txBody>
      </p:sp>
      <p:sp>
        <p:nvSpPr>
          <p:cNvPr id="613383" name="Rectangle 7"/>
          <p:cNvSpPr>
            <a:spLocks noChangeArrowheads="1"/>
          </p:cNvSpPr>
          <p:nvPr/>
        </p:nvSpPr>
        <p:spPr bwMode="auto">
          <a:xfrm>
            <a:off x="931863" y="3575050"/>
            <a:ext cx="2205037" cy="336550"/>
          </a:xfrm>
          <a:prstGeom prst="rect">
            <a:avLst/>
          </a:prstGeom>
          <a:noFill/>
          <a:ln w="9525">
            <a:noFill/>
            <a:miter lim="800000"/>
            <a:headEnd/>
            <a:tailEnd/>
          </a:ln>
          <a:effectLst/>
        </p:spPr>
        <p:txBody>
          <a:bodyPr wrap="none">
            <a:prstTxWarp prst="textNoShape">
              <a:avLst/>
            </a:prstTxWarp>
            <a:spAutoFit/>
          </a:bodyPr>
          <a:lstStyle/>
          <a:p>
            <a:pPr algn="ctr"/>
            <a:r>
              <a:rPr lang="en-US" sz="1600" b="1">
                <a:solidFill>
                  <a:srgbClr val="050C80"/>
                </a:solidFill>
              </a:rPr>
              <a:t>Initial Understanding</a:t>
            </a:r>
          </a:p>
        </p:txBody>
      </p:sp>
      <p:sp>
        <p:nvSpPr>
          <p:cNvPr id="613384" name="Rectangle 8"/>
          <p:cNvSpPr>
            <a:spLocks noChangeArrowheads="1"/>
          </p:cNvSpPr>
          <p:nvPr/>
        </p:nvSpPr>
        <p:spPr bwMode="auto">
          <a:xfrm>
            <a:off x="1333500" y="4427538"/>
            <a:ext cx="1730375" cy="336550"/>
          </a:xfrm>
          <a:prstGeom prst="rect">
            <a:avLst/>
          </a:prstGeom>
          <a:noFill/>
          <a:ln w="9525">
            <a:noFill/>
            <a:miter lim="800000"/>
            <a:headEnd/>
            <a:tailEnd/>
          </a:ln>
          <a:effectLst/>
        </p:spPr>
        <p:txBody>
          <a:bodyPr>
            <a:prstTxWarp prst="textNoShape">
              <a:avLst/>
            </a:prstTxWarp>
            <a:spAutoFit/>
          </a:bodyPr>
          <a:lstStyle/>
          <a:p>
            <a:pPr algn="ctr"/>
            <a:r>
              <a:rPr lang="en-US" sz="1600" b="1">
                <a:solidFill>
                  <a:srgbClr val="050C80"/>
                </a:solidFill>
              </a:rPr>
              <a:t>First Contact</a:t>
            </a:r>
          </a:p>
        </p:txBody>
      </p:sp>
      <p:sp>
        <p:nvSpPr>
          <p:cNvPr id="613385" name="Rectangle 9"/>
          <p:cNvSpPr>
            <a:spLocks noChangeArrowheads="1"/>
          </p:cNvSpPr>
          <p:nvPr/>
        </p:nvSpPr>
        <p:spPr bwMode="auto">
          <a:xfrm>
            <a:off x="800100" y="5381625"/>
            <a:ext cx="1997075" cy="336550"/>
          </a:xfrm>
          <a:prstGeom prst="rect">
            <a:avLst/>
          </a:prstGeom>
          <a:noFill/>
          <a:ln w="9525">
            <a:noFill/>
            <a:miter lim="800000"/>
            <a:headEnd/>
            <a:tailEnd/>
          </a:ln>
          <a:effectLst/>
        </p:spPr>
        <p:txBody>
          <a:bodyPr>
            <a:prstTxWarp prst="textNoShape">
              <a:avLst/>
            </a:prstTxWarp>
            <a:spAutoFit/>
          </a:bodyPr>
          <a:lstStyle/>
          <a:p>
            <a:pPr algn="ctr"/>
            <a:r>
              <a:rPr lang="en-US" sz="1600" b="1">
                <a:solidFill>
                  <a:srgbClr val="050C80"/>
                </a:solidFill>
              </a:rPr>
              <a:t>Setting Direction</a:t>
            </a:r>
          </a:p>
        </p:txBody>
      </p:sp>
      <p:sp>
        <p:nvSpPr>
          <p:cNvPr id="613386" name="Rectangle 10"/>
          <p:cNvSpPr>
            <a:spLocks noChangeArrowheads="1"/>
          </p:cNvSpPr>
          <p:nvPr/>
        </p:nvSpPr>
        <p:spPr bwMode="auto">
          <a:xfrm>
            <a:off x="5143500" y="2663825"/>
            <a:ext cx="2136775" cy="336550"/>
          </a:xfrm>
          <a:prstGeom prst="rect">
            <a:avLst/>
          </a:prstGeom>
          <a:noFill/>
          <a:ln w="9525">
            <a:noFill/>
            <a:miter lim="800000"/>
            <a:headEnd/>
            <a:tailEnd/>
          </a:ln>
          <a:effectLst/>
        </p:spPr>
        <p:txBody>
          <a:bodyPr wrap="none">
            <a:prstTxWarp prst="textNoShape">
              <a:avLst/>
            </a:prstTxWarp>
            <a:spAutoFit/>
          </a:bodyPr>
          <a:lstStyle/>
          <a:p>
            <a:pPr algn="ctr"/>
            <a:r>
              <a:rPr lang="en-US" sz="1600" b="1">
                <a:solidFill>
                  <a:srgbClr val="050C80"/>
                </a:solidFill>
              </a:rPr>
              <a:t>Migration Strategies</a:t>
            </a:r>
          </a:p>
        </p:txBody>
      </p:sp>
      <p:sp>
        <p:nvSpPr>
          <p:cNvPr id="613387" name="Rectangle 11"/>
          <p:cNvSpPr>
            <a:spLocks noChangeArrowheads="1"/>
          </p:cNvSpPr>
          <p:nvPr/>
        </p:nvSpPr>
        <p:spPr bwMode="auto">
          <a:xfrm>
            <a:off x="5440363" y="3505200"/>
            <a:ext cx="2770187" cy="336550"/>
          </a:xfrm>
          <a:prstGeom prst="rect">
            <a:avLst/>
          </a:prstGeom>
          <a:noFill/>
          <a:ln w="9525">
            <a:noFill/>
            <a:miter lim="800000"/>
            <a:headEnd/>
            <a:tailEnd/>
          </a:ln>
          <a:effectLst/>
        </p:spPr>
        <p:txBody>
          <a:bodyPr wrap="none">
            <a:prstTxWarp prst="textNoShape">
              <a:avLst/>
            </a:prstTxWarp>
            <a:spAutoFit/>
          </a:bodyPr>
          <a:lstStyle/>
          <a:p>
            <a:pPr algn="ctr"/>
            <a:r>
              <a:rPr lang="en-US" sz="1600" b="1">
                <a:solidFill>
                  <a:srgbClr val="050C80"/>
                </a:solidFill>
              </a:rPr>
              <a:t>Detecting Duplicated Code</a:t>
            </a:r>
          </a:p>
        </p:txBody>
      </p:sp>
      <p:sp>
        <p:nvSpPr>
          <p:cNvPr id="613388" name="Rectangle 12"/>
          <p:cNvSpPr>
            <a:spLocks noChangeArrowheads="1"/>
          </p:cNvSpPr>
          <p:nvPr/>
        </p:nvSpPr>
        <p:spPr bwMode="auto">
          <a:xfrm>
            <a:off x="5726113" y="4141788"/>
            <a:ext cx="1798637" cy="581025"/>
          </a:xfrm>
          <a:prstGeom prst="rect">
            <a:avLst/>
          </a:prstGeom>
          <a:noFill/>
          <a:ln w="9525">
            <a:noFill/>
            <a:miter lim="800000"/>
            <a:headEnd/>
            <a:tailEnd/>
          </a:ln>
          <a:effectLst/>
        </p:spPr>
        <p:txBody>
          <a:bodyPr>
            <a:prstTxWarp prst="textNoShape">
              <a:avLst/>
            </a:prstTxWarp>
            <a:spAutoFit/>
          </a:bodyPr>
          <a:lstStyle/>
          <a:p>
            <a:pPr algn="ctr"/>
            <a:r>
              <a:rPr lang="en-US" sz="1600" b="1">
                <a:solidFill>
                  <a:srgbClr val="050C80"/>
                </a:solidFill>
              </a:rPr>
              <a:t>Redistribute Responsibilities</a:t>
            </a:r>
          </a:p>
        </p:txBody>
      </p:sp>
      <p:sp>
        <p:nvSpPr>
          <p:cNvPr id="613389" name="Rectangle 13"/>
          <p:cNvSpPr>
            <a:spLocks noChangeArrowheads="1"/>
          </p:cNvSpPr>
          <p:nvPr/>
        </p:nvSpPr>
        <p:spPr bwMode="auto">
          <a:xfrm>
            <a:off x="5659438" y="5194300"/>
            <a:ext cx="2530475" cy="825500"/>
          </a:xfrm>
          <a:prstGeom prst="rect">
            <a:avLst/>
          </a:prstGeom>
          <a:noFill/>
          <a:ln w="9525">
            <a:noFill/>
            <a:miter lim="800000"/>
            <a:headEnd/>
            <a:tailEnd/>
          </a:ln>
          <a:effectLst/>
        </p:spPr>
        <p:txBody>
          <a:bodyPr>
            <a:prstTxWarp prst="textNoShape">
              <a:avLst/>
            </a:prstTxWarp>
            <a:spAutoFit/>
          </a:bodyPr>
          <a:lstStyle/>
          <a:p>
            <a:pPr algn="ctr"/>
            <a:r>
              <a:rPr lang="en-US" sz="1600" b="1">
                <a:solidFill>
                  <a:srgbClr val="050C80"/>
                </a:solidFill>
              </a:rPr>
              <a:t>Transform Conditionals to Polymorphism</a:t>
            </a:r>
          </a:p>
        </p:txBody>
      </p:sp>
      <p:sp>
        <p:nvSpPr>
          <p:cNvPr id="16" name="Footer Placeholder 4"/>
          <p:cNvSpPr>
            <a:spLocks noGrp="1"/>
          </p:cNvSpPr>
          <p:nvPr>
            <p:ph type="ftr" sz="quarter" idx="11"/>
          </p:nvPr>
        </p:nvSpPr>
        <p:spPr>
          <a:xfrm>
            <a:off x="107950" y="179388"/>
            <a:ext cx="5399088" cy="252412"/>
          </a:xfrm>
        </p:spPr>
        <p:txBody>
          <a:bodyPr/>
          <a:lstStyle/>
          <a:p>
            <a:pPr>
              <a:defRPr/>
            </a:pPr>
            <a:r>
              <a:rPr lang="en-US" dirty="0" smtClean="0"/>
              <a:t>ESE — Software Evolution</a:t>
            </a:r>
            <a:endParaRPr lang="de-CH"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33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33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338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338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338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338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338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338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133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3381" grpId="0"/>
      <p:bldP spid="613382" grpId="0"/>
      <p:bldP spid="613383" grpId="0"/>
      <p:bldP spid="613384" grpId="0"/>
      <p:bldP spid="613385" grpId="0"/>
      <p:bldP spid="613386" grpId="0"/>
      <p:bldP spid="613387" grpId="0"/>
      <p:bldP spid="613388" grpId="0"/>
      <p:bldP spid="613389" grpId="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 name="Date Placeholder 2"/>
          <p:cNvSpPr>
            <a:spLocks noGrp="1"/>
          </p:cNvSpPr>
          <p:nvPr>
            <p:ph type="dt" sz="half" idx="10"/>
          </p:nvPr>
        </p:nvSpPr>
        <p:spPr/>
        <p:txBody>
          <a:bodyPr/>
          <a:lstStyle/>
          <a:p>
            <a:r>
              <a:rPr lang="de-CH"/>
              <a:t>© Oscar Nierstrasz</a:t>
            </a:r>
          </a:p>
        </p:txBody>
      </p:sp>
      <p:sp>
        <p:nvSpPr>
          <p:cNvPr id="30" name="Slide Number Placeholder 4"/>
          <p:cNvSpPr>
            <a:spLocks noGrp="1"/>
          </p:cNvSpPr>
          <p:nvPr>
            <p:ph type="sldNum" sz="quarter" idx="12"/>
          </p:nvPr>
        </p:nvSpPr>
        <p:spPr/>
        <p:txBody>
          <a:bodyPr/>
          <a:lstStyle/>
          <a:p>
            <a:fld id="{4612EEB9-99E7-2149-90E6-9BDCFBBABCF5}" type="slidenum">
              <a:rPr lang="de-CH"/>
              <a:pPr/>
              <a:t>23</a:t>
            </a:fld>
            <a:endParaRPr lang="de-CH" sz="1400">
              <a:solidFill>
                <a:srgbClr val="7E7E7E"/>
              </a:solidFill>
              <a:latin typeface="Times" charset="0"/>
            </a:endParaRPr>
          </a:p>
        </p:txBody>
      </p:sp>
      <p:sp>
        <p:nvSpPr>
          <p:cNvPr id="615426" name="Rectangle 2"/>
          <p:cNvSpPr>
            <a:spLocks noGrp="1" noChangeArrowheads="1"/>
          </p:cNvSpPr>
          <p:nvPr>
            <p:ph type="title"/>
          </p:nvPr>
        </p:nvSpPr>
        <p:spPr/>
        <p:txBody>
          <a:bodyPr/>
          <a:lstStyle/>
          <a:p>
            <a:r>
              <a:rPr lang="en-US"/>
              <a:t>Setting Direction</a:t>
            </a:r>
          </a:p>
        </p:txBody>
      </p:sp>
      <p:sp>
        <p:nvSpPr>
          <p:cNvPr id="615427" name="Freeform 3"/>
          <p:cNvSpPr>
            <a:spLocks/>
          </p:cNvSpPr>
          <p:nvPr/>
        </p:nvSpPr>
        <p:spPr bwMode="auto">
          <a:xfrm>
            <a:off x="7848600" y="381000"/>
            <a:ext cx="914400" cy="685800"/>
          </a:xfrm>
          <a:custGeom>
            <a:avLst/>
            <a:gdLst/>
            <a:ahLst/>
            <a:cxnLst>
              <a:cxn ang="0">
                <a:pos x="0" y="1848"/>
              </a:cxn>
              <a:cxn ang="0">
                <a:pos x="672" y="264"/>
              </a:cxn>
              <a:cxn ang="0">
                <a:pos x="1728" y="264"/>
              </a:cxn>
              <a:cxn ang="0">
                <a:pos x="2400" y="1848"/>
              </a:cxn>
            </a:cxnLst>
            <a:rect l="0" t="0" r="r" b="b"/>
            <a:pathLst>
              <a:path w="2400" h="1848">
                <a:moveTo>
                  <a:pt x="0" y="1848"/>
                </a:moveTo>
                <a:cubicBezTo>
                  <a:pt x="192" y="1187"/>
                  <a:pt x="384" y="527"/>
                  <a:pt x="672" y="264"/>
                </a:cubicBezTo>
                <a:cubicBezTo>
                  <a:pt x="959" y="0"/>
                  <a:pt x="1440" y="0"/>
                  <a:pt x="1728" y="264"/>
                </a:cubicBezTo>
                <a:cubicBezTo>
                  <a:pt x="2015" y="527"/>
                  <a:pt x="2207" y="1187"/>
                  <a:pt x="2400" y="1848"/>
                </a:cubicBezTo>
              </a:path>
            </a:pathLst>
          </a:custGeom>
          <a:noFill/>
          <a:ln w="28575" cap="flat" cmpd="sng">
            <a:solidFill>
              <a:srgbClr val="1E067F"/>
            </a:solidFill>
            <a:prstDash val="solid"/>
            <a:round/>
            <a:headEnd type="none" w="med" len="med"/>
            <a:tailEnd type="stealth" w="lg" len="lg"/>
          </a:ln>
          <a:effectLst/>
        </p:spPr>
        <p:txBody>
          <a:bodyPr wrap="none" anchor="ctr">
            <a:prstTxWarp prst="textNoShape">
              <a:avLst/>
            </a:prstTxWarp>
          </a:bodyPr>
          <a:lstStyle/>
          <a:p>
            <a:endParaRPr lang="en-US"/>
          </a:p>
        </p:txBody>
      </p:sp>
      <p:sp>
        <p:nvSpPr>
          <p:cNvPr id="615428" name="Oval 4"/>
          <p:cNvSpPr>
            <a:spLocks noChangeArrowheads="1"/>
          </p:cNvSpPr>
          <p:nvPr/>
        </p:nvSpPr>
        <p:spPr bwMode="auto">
          <a:xfrm>
            <a:off x="7770813" y="990600"/>
            <a:ext cx="304800" cy="152400"/>
          </a:xfrm>
          <a:prstGeom prst="ellipse">
            <a:avLst/>
          </a:prstGeom>
          <a:solidFill>
            <a:srgbClr val="7F010D"/>
          </a:solidFill>
          <a:ln w="9525">
            <a:solidFill>
              <a:srgbClr val="1E067F"/>
            </a:solidFill>
            <a:round/>
            <a:headEnd/>
            <a:tailEnd/>
          </a:ln>
          <a:effectLst/>
        </p:spPr>
        <p:txBody>
          <a:bodyPr wrap="none" anchor="ctr">
            <a:prstTxWarp prst="textNoShape">
              <a:avLst/>
            </a:prstTxWarp>
          </a:bodyPr>
          <a:lstStyle/>
          <a:p>
            <a:endParaRPr lang="en-US"/>
          </a:p>
        </p:txBody>
      </p:sp>
      <p:sp>
        <p:nvSpPr>
          <p:cNvPr id="615429" name="Text Box 5"/>
          <p:cNvSpPr txBox="1">
            <a:spLocks noChangeArrowheads="1"/>
          </p:cNvSpPr>
          <p:nvPr/>
        </p:nvSpPr>
        <p:spPr bwMode="auto">
          <a:xfrm>
            <a:off x="1238250" y="2101850"/>
            <a:ext cx="2076450" cy="366713"/>
          </a:xfrm>
          <a:prstGeom prst="rect">
            <a:avLst/>
          </a:prstGeom>
          <a:noFill/>
          <a:ln w="9525">
            <a:noFill/>
            <a:miter lim="800000"/>
            <a:headEnd/>
            <a:tailEnd/>
          </a:ln>
          <a:effectLst/>
        </p:spPr>
        <p:txBody>
          <a:bodyPr wrap="none" anchor="ctr">
            <a:prstTxWarp prst="textNoShape">
              <a:avLst/>
            </a:prstTxWarp>
            <a:spAutoFit/>
          </a:bodyPr>
          <a:lstStyle/>
          <a:p>
            <a:pPr algn="ctr"/>
            <a:r>
              <a:rPr lang="en-GB" sz="1800" b="1">
                <a:solidFill>
                  <a:srgbClr val="1E067F"/>
                </a:solidFill>
              </a:rPr>
              <a:t>Agree on Maxims</a:t>
            </a:r>
          </a:p>
        </p:txBody>
      </p:sp>
      <p:sp>
        <p:nvSpPr>
          <p:cNvPr id="615430" name="Text Box 6"/>
          <p:cNvSpPr txBox="1">
            <a:spLocks noChangeArrowheads="1"/>
          </p:cNvSpPr>
          <p:nvPr/>
        </p:nvSpPr>
        <p:spPr bwMode="auto">
          <a:xfrm>
            <a:off x="758825" y="3276600"/>
            <a:ext cx="1239838" cy="641350"/>
          </a:xfrm>
          <a:prstGeom prst="rect">
            <a:avLst/>
          </a:prstGeom>
          <a:noFill/>
          <a:ln w="9525">
            <a:noFill/>
            <a:miter lim="800000"/>
            <a:headEnd/>
            <a:tailEnd/>
          </a:ln>
          <a:effectLst/>
        </p:spPr>
        <p:txBody>
          <a:bodyPr wrap="none" anchor="ctr">
            <a:prstTxWarp prst="textNoShape">
              <a:avLst/>
            </a:prstTxWarp>
            <a:spAutoFit/>
          </a:bodyPr>
          <a:lstStyle/>
          <a:p>
            <a:pPr algn="ctr"/>
            <a:r>
              <a:rPr lang="en-GB" sz="1800" b="1">
                <a:solidFill>
                  <a:srgbClr val="1E067F"/>
                </a:solidFill>
              </a:rPr>
              <a:t>Appoint a</a:t>
            </a:r>
            <a:br>
              <a:rPr lang="en-GB" sz="1800" b="1">
                <a:solidFill>
                  <a:srgbClr val="1E067F"/>
                </a:solidFill>
              </a:rPr>
            </a:br>
            <a:r>
              <a:rPr lang="en-GB" sz="1800" b="1">
                <a:solidFill>
                  <a:srgbClr val="1E067F"/>
                </a:solidFill>
              </a:rPr>
              <a:t>Navigator</a:t>
            </a:r>
          </a:p>
        </p:txBody>
      </p:sp>
      <p:sp>
        <p:nvSpPr>
          <p:cNvPr id="615431" name="Text Box 7"/>
          <p:cNvSpPr txBox="1">
            <a:spLocks noChangeArrowheads="1"/>
          </p:cNvSpPr>
          <p:nvPr/>
        </p:nvSpPr>
        <p:spPr bwMode="auto">
          <a:xfrm>
            <a:off x="2246313" y="3260725"/>
            <a:ext cx="1568450" cy="641350"/>
          </a:xfrm>
          <a:prstGeom prst="rect">
            <a:avLst/>
          </a:prstGeom>
          <a:noFill/>
          <a:ln w="9525">
            <a:noFill/>
            <a:miter lim="800000"/>
            <a:headEnd/>
            <a:tailEnd/>
          </a:ln>
          <a:effectLst/>
        </p:spPr>
        <p:txBody>
          <a:bodyPr wrap="none" anchor="ctr">
            <a:prstTxWarp prst="textNoShape">
              <a:avLst/>
            </a:prstTxWarp>
            <a:spAutoFit/>
          </a:bodyPr>
          <a:lstStyle/>
          <a:p>
            <a:pPr algn="ctr"/>
            <a:r>
              <a:rPr lang="en-GB" sz="1800" b="1">
                <a:solidFill>
                  <a:srgbClr val="1E067F"/>
                </a:solidFill>
              </a:rPr>
              <a:t>Speak to the</a:t>
            </a:r>
          </a:p>
          <a:p>
            <a:pPr algn="ctr"/>
            <a:r>
              <a:rPr lang="en-GB" sz="1800" b="1">
                <a:solidFill>
                  <a:srgbClr val="1E067F"/>
                </a:solidFill>
              </a:rPr>
              <a:t>Round Table</a:t>
            </a:r>
          </a:p>
        </p:txBody>
      </p:sp>
      <p:sp>
        <p:nvSpPr>
          <p:cNvPr id="615433" name="Text Box 9"/>
          <p:cNvSpPr txBox="1">
            <a:spLocks noChangeArrowheads="1"/>
          </p:cNvSpPr>
          <p:nvPr/>
        </p:nvSpPr>
        <p:spPr bwMode="auto">
          <a:xfrm>
            <a:off x="4241800" y="4130675"/>
            <a:ext cx="1797050" cy="641350"/>
          </a:xfrm>
          <a:prstGeom prst="rect">
            <a:avLst/>
          </a:prstGeom>
          <a:noFill/>
          <a:ln w="9525">
            <a:noFill/>
            <a:miter lim="800000"/>
            <a:headEnd/>
            <a:tailEnd/>
          </a:ln>
          <a:effectLst/>
        </p:spPr>
        <p:txBody>
          <a:bodyPr wrap="none" anchor="ctr">
            <a:prstTxWarp prst="textNoShape">
              <a:avLst/>
            </a:prstTxWarp>
            <a:spAutoFit/>
          </a:bodyPr>
          <a:lstStyle/>
          <a:p>
            <a:pPr algn="ctr"/>
            <a:r>
              <a:rPr lang="en-GB" sz="1800" b="1">
                <a:solidFill>
                  <a:srgbClr val="1E067F"/>
                </a:solidFill>
              </a:rPr>
              <a:t>Fix Problems,</a:t>
            </a:r>
            <a:br>
              <a:rPr lang="en-GB" sz="1800" b="1">
                <a:solidFill>
                  <a:srgbClr val="1E067F"/>
                </a:solidFill>
              </a:rPr>
            </a:br>
            <a:r>
              <a:rPr lang="en-GB" sz="1800" b="1">
                <a:solidFill>
                  <a:srgbClr val="1E067F"/>
                </a:solidFill>
              </a:rPr>
              <a:t>Not Symptoms</a:t>
            </a:r>
          </a:p>
        </p:txBody>
      </p:sp>
      <p:sp>
        <p:nvSpPr>
          <p:cNvPr id="615434" name="Text Box 10"/>
          <p:cNvSpPr txBox="1">
            <a:spLocks noChangeArrowheads="1"/>
          </p:cNvSpPr>
          <p:nvPr/>
        </p:nvSpPr>
        <p:spPr bwMode="auto">
          <a:xfrm>
            <a:off x="6216650" y="4114800"/>
            <a:ext cx="1800225" cy="641350"/>
          </a:xfrm>
          <a:prstGeom prst="rect">
            <a:avLst/>
          </a:prstGeom>
          <a:noFill/>
          <a:ln w="9525">
            <a:noFill/>
            <a:miter lim="800000"/>
            <a:headEnd/>
            <a:tailEnd/>
          </a:ln>
          <a:effectLst/>
        </p:spPr>
        <p:txBody>
          <a:bodyPr wrap="none" anchor="ctr">
            <a:prstTxWarp prst="textNoShape">
              <a:avLst/>
            </a:prstTxWarp>
            <a:spAutoFit/>
          </a:bodyPr>
          <a:lstStyle/>
          <a:p>
            <a:pPr algn="ctr"/>
            <a:r>
              <a:rPr lang="en-GB" sz="1800" b="1">
                <a:solidFill>
                  <a:srgbClr val="1E067F"/>
                </a:solidFill>
              </a:rPr>
              <a:t>If It Ain't Broke</a:t>
            </a:r>
            <a:br>
              <a:rPr lang="en-GB" sz="1800" b="1">
                <a:solidFill>
                  <a:srgbClr val="1E067F"/>
                </a:solidFill>
              </a:rPr>
            </a:br>
            <a:r>
              <a:rPr lang="en-GB" sz="1800" b="1">
                <a:solidFill>
                  <a:srgbClr val="1E067F"/>
                </a:solidFill>
              </a:rPr>
              <a:t>Don't Fix It</a:t>
            </a:r>
          </a:p>
        </p:txBody>
      </p:sp>
      <p:sp>
        <p:nvSpPr>
          <p:cNvPr id="615435" name="Text Box 11"/>
          <p:cNvSpPr txBox="1">
            <a:spLocks noChangeArrowheads="1"/>
          </p:cNvSpPr>
          <p:nvPr/>
        </p:nvSpPr>
        <p:spPr bwMode="auto">
          <a:xfrm>
            <a:off x="4267200" y="5356225"/>
            <a:ext cx="2057400" cy="366713"/>
          </a:xfrm>
          <a:prstGeom prst="rect">
            <a:avLst/>
          </a:prstGeom>
          <a:noFill/>
          <a:ln w="9525">
            <a:noFill/>
            <a:miter lim="800000"/>
            <a:headEnd/>
            <a:tailEnd/>
          </a:ln>
          <a:effectLst/>
        </p:spPr>
        <p:txBody>
          <a:bodyPr anchor="ctr">
            <a:prstTxWarp prst="textNoShape">
              <a:avLst/>
            </a:prstTxWarp>
            <a:spAutoFit/>
          </a:bodyPr>
          <a:lstStyle/>
          <a:p>
            <a:pPr algn="ctr"/>
            <a:r>
              <a:rPr lang="en-GB" sz="1800" b="1">
                <a:solidFill>
                  <a:srgbClr val="1E067F"/>
                </a:solidFill>
              </a:rPr>
              <a:t>Keep it Simple</a:t>
            </a:r>
          </a:p>
        </p:txBody>
      </p:sp>
      <p:sp>
        <p:nvSpPr>
          <p:cNvPr id="615436" name="Freeform 12"/>
          <p:cNvSpPr>
            <a:spLocks/>
          </p:cNvSpPr>
          <p:nvPr/>
        </p:nvSpPr>
        <p:spPr bwMode="auto">
          <a:xfrm>
            <a:off x="1457325" y="2482850"/>
            <a:ext cx="561975" cy="762000"/>
          </a:xfrm>
          <a:custGeom>
            <a:avLst/>
            <a:gdLst/>
            <a:ahLst/>
            <a:cxnLst>
              <a:cxn ang="0">
                <a:pos x="576" y="0"/>
              </a:cxn>
              <a:cxn ang="0">
                <a:pos x="144" y="192"/>
              </a:cxn>
              <a:cxn ang="0">
                <a:pos x="0" y="480"/>
              </a:cxn>
            </a:cxnLst>
            <a:rect l="0" t="0" r="r" b="b"/>
            <a:pathLst>
              <a:path w="576" h="480">
                <a:moveTo>
                  <a:pt x="576" y="0"/>
                </a:moveTo>
                <a:cubicBezTo>
                  <a:pt x="408" y="56"/>
                  <a:pt x="240" y="112"/>
                  <a:pt x="144" y="192"/>
                </a:cubicBezTo>
                <a:cubicBezTo>
                  <a:pt x="48" y="272"/>
                  <a:pt x="24" y="376"/>
                  <a:pt x="0" y="480"/>
                </a:cubicBezTo>
              </a:path>
            </a:pathLst>
          </a:custGeom>
          <a:noFill/>
          <a:ln w="19050" cap="flat" cmpd="sng">
            <a:solidFill>
              <a:srgbClr val="1E067F"/>
            </a:solidFill>
            <a:prstDash val="solid"/>
            <a:round/>
            <a:headEnd/>
            <a:tailEnd type="stealth" w="lg" len="lg"/>
          </a:ln>
          <a:effectLst/>
        </p:spPr>
        <p:txBody>
          <a:bodyPr wrap="none" anchor="ctr">
            <a:prstTxWarp prst="textNoShape">
              <a:avLst/>
            </a:prstTxWarp>
          </a:bodyPr>
          <a:lstStyle/>
          <a:p>
            <a:endParaRPr lang="en-US"/>
          </a:p>
        </p:txBody>
      </p:sp>
      <p:sp>
        <p:nvSpPr>
          <p:cNvPr id="615437" name="Freeform 13"/>
          <p:cNvSpPr>
            <a:spLocks/>
          </p:cNvSpPr>
          <p:nvPr/>
        </p:nvSpPr>
        <p:spPr bwMode="auto">
          <a:xfrm flipH="1">
            <a:off x="2441575" y="2482850"/>
            <a:ext cx="563563" cy="762000"/>
          </a:xfrm>
          <a:custGeom>
            <a:avLst/>
            <a:gdLst/>
            <a:ahLst/>
            <a:cxnLst>
              <a:cxn ang="0">
                <a:pos x="576" y="0"/>
              </a:cxn>
              <a:cxn ang="0">
                <a:pos x="144" y="192"/>
              </a:cxn>
              <a:cxn ang="0">
                <a:pos x="0" y="480"/>
              </a:cxn>
            </a:cxnLst>
            <a:rect l="0" t="0" r="r" b="b"/>
            <a:pathLst>
              <a:path w="576" h="480">
                <a:moveTo>
                  <a:pt x="576" y="0"/>
                </a:moveTo>
                <a:cubicBezTo>
                  <a:pt x="408" y="56"/>
                  <a:pt x="240" y="112"/>
                  <a:pt x="144" y="192"/>
                </a:cubicBezTo>
                <a:cubicBezTo>
                  <a:pt x="48" y="272"/>
                  <a:pt x="24" y="376"/>
                  <a:pt x="0" y="480"/>
                </a:cubicBezTo>
              </a:path>
            </a:pathLst>
          </a:custGeom>
          <a:noFill/>
          <a:ln w="19050" cap="flat" cmpd="sng">
            <a:solidFill>
              <a:srgbClr val="1E067F"/>
            </a:solidFill>
            <a:prstDash val="solid"/>
            <a:round/>
            <a:headEnd/>
            <a:tailEnd type="stealth" w="lg" len="lg"/>
          </a:ln>
          <a:effectLst/>
        </p:spPr>
        <p:txBody>
          <a:bodyPr wrap="none" anchor="ctr">
            <a:prstTxWarp prst="textNoShape">
              <a:avLst/>
            </a:prstTxWarp>
          </a:bodyPr>
          <a:lstStyle/>
          <a:p>
            <a:endParaRPr lang="en-US"/>
          </a:p>
        </p:txBody>
      </p:sp>
      <p:sp>
        <p:nvSpPr>
          <p:cNvPr id="615438" name="Freeform 14"/>
          <p:cNvSpPr>
            <a:spLocks/>
          </p:cNvSpPr>
          <p:nvPr/>
        </p:nvSpPr>
        <p:spPr bwMode="auto">
          <a:xfrm>
            <a:off x="2301875" y="1447800"/>
            <a:ext cx="746125" cy="730250"/>
          </a:xfrm>
          <a:custGeom>
            <a:avLst/>
            <a:gdLst/>
            <a:ahLst/>
            <a:cxnLst>
              <a:cxn ang="0">
                <a:pos x="576" y="0"/>
              </a:cxn>
              <a:cxn ang="0">
                <a:pos x="144" y="192"/>
              </a:cxn>
              <a:cxn ang="0">
                <a:pos x="0" y="480"/>
              </a:cxn>
            </a:cxnLst>
            <a:rect l="0" t="0" r="r" b="b"/>
            <a:pathLst>
              <a:path w="576" h="480">
                <a:moveTo>
                  <a:pt x="576" y="0"/>
                </a:moveTo>
                <a:cubicBezTo>
                  <a:pt x="408" y="56"/>
                  <a:pt x="240" y="112"/>
                  <a:pt x="144" y="192"/>
                </a:cubicBezTo>
                <a:cubicBezTo>
                  <a:pt x="48" y="272"/>
                  <a:pt x="24" y="376"/>
                  <a:pt x="0" y="480"/>
                </a:cubicBezTo>
              </a:path>
            </a:pathLst>
          </a:custGeom>
          <a:noFill/>
          <a:ln w="19050" cap="flat" cmpd="sng">
            <a:solidFill>
              <a:srgbClr val="1E067F"/>
            </a:solidFill>
            <a:prstDash val="solid"/>
            <a:round/>
            <a:headEnd/>
            <a:tailEnd type="stealth" w="lg" len="lg"/>
          </a:ln>
          <a:effectLst/>
        </p:spPr>
        <p:txBody>
          <a:bodyPr wrap="none" anchor="ctr">
            <a:prstTxWarp prst="textNoShape">
              <a:avLst/>
            </a:prstTxWarp>
          </a:bodyPr>
          <a:lstStyle/>
          <a:p>
            <a:endParaRPr lang="en-US"/>
          </a:p>
        </p:txBody>
      </p:sp>
      <p:sp>
        <p:nvSpPr>
          <p:cNvPr id="615439" name="Freeform 15"/>
          <p:cNvSpPr>
            <a:spLocks/>
          </p:cNvSpPr>
          <p:nvPr/>
        </p:nvSpPr>
        <p:spPr bwMode="auto">
          <a:xfrm>
            <a:off x="5203825" y="3352800"/>
            <a:ext cx="561975" cy="762000"/>
          </a:xfrm>
          <a:custGeom>
            <a:avLst/>
            <a:gdLst/>
            <a:ahLst/>
            <a:cxnLst>
              <a:cxn ang="0">
                <a:pos x="576" y="0"/>
              </a:cxn>
              <a:cxn ang="0">
                <a:pos x="144" y="192"/>
              </a:cxn>
              <a:cxn ang="0">
                <a:pos x="0" y="480"/>
              </a:cxn>
            </a:cxnLst>
            <a:rect l="0" t="0" r="r" b="b"/>
            <a:pathLst>
              <a:path w="576" h="480">
                <a:moveTo>
                  <a:pt x="576" y="0"/>
                </a:moveTo>
                <a:cubicBezTo>
                  <a:pt x="408" y="56"/>
                  <a:pt x="240" y="112"/>
                  <a:pt x="144" y="192"/>
                </a:cubicBezTo>
                <a:cubicBezTo>
                  <a:pt x="48" y="272"/>
                  <a:pt x="24" y="376"/>
                  <a:pt x="0" y="480"/>
                </a:cubicBezTo>
              </a:path>
            </a:pathLst>
          </a:custGeom>
          <a:noFill/>
          <a:ln w="19050" cap="flat" cmpd="sng">
            <a:solidFill>
              <a:srgbClr val="1E067F"/>
            </a:solidFill>
            <a:prstDash val="solid"/>
            <a:round/>
            <a:headEnd/>
            <a:tailEnd type="stealth" w="lg" len="lg"/>
          </a:ln>
          <a:effectLst/>
        </p:spPr>
        <p:txBody>
          <a:bodyPr wrap="none" anchor="ctr">
            <a:prstTxWarp prst="textNoShape">
              <a:avLst/>
            </a:prstTxWarp>
          </a:bodyPr>
          <a:lstStyle/>
          <a:p>
            <a:endParaRPr lang="en-US"/>
          </a:p>
        </p:txBody>
      </p:sp>
      <p:sp>
        <p:nvSpPr>
          <p:cNvPr id="615440" name="Freeform 16"/>
          <p:cNvSpPr>
            <a:spLocks/>
          </p:cNvSpPr>
          <p:nvPr/>
        </p:nvSpPr>
        <p:spPr bwMode="auto">
          <a:xfrm flipH="1">
            <a:off x="6540500" y="3352800"/>
            <a:ext cx="561975" cy="762000"/>
          </a:xfrm>
          <a:custGeom>
            <a:avLst/>
            <a:gdLst/>
            <a:ahLst/>
            <a:cxnLst>
              <a:cxn ang="0">
                <a:pos x="576" y="0"/>
              </a:cxn>
              <a:cxn ang="0">
                <a:pos x="144" y="192"/>
              </a:cxn>
              <a:cxn ang="0">
                <a:pos x="0" y="480"/>
              </a:cxn>
            </a:cxnLst>
            <a:rect l="0" t="0" r="r" b="b"/>
            <a:pathLst>
              <a:path w="576" h="480">
                <a:moveTo>
                  <a:pt x="576" y="0"/>
                </a:moveTo>
                <a:cubicBezTo>
                  <a:pt x="408" y="56"/>
                  <a:pt x="240" y="112"/>
                  <a:pt x="144" y="192"/>
                </a:cubicBezTo>
                <a:cubicBezTo>
                  <a:pt x="48" y="272"/>
                  <a:pt x="24" y="376"/>
                  <a:pt x="0" y="480"/>
                </a:cubicBezTo>
              </a:path>
            </a:pathLst>
          </a:custGeom>
          <a:noFill/>
          <a:ln w="19050" cap="flat" cmpd="sng">
            <a:solidFill>
              <a:srgbClr val="1E067F"/>
            </a:solidFill>
            <a:prstDash val="solid"/>
            <a:round/>
            <a:headEnd/>
            <a:tailEnd type="stealth" w="lg" len="lg"/>
          </a:ln>
          <a:effectLst/>
        </p:spPr>
        <p:txBody>
          <a:bodyPr wrap="none" anchor="ctr">
            <a:prstTxWarp prst="textNoShape">
              <a:avLst/>
            </a:prstTxWarp>
          </a:bodyPr>
          <a:lstStyle/>
          <a:p>
            <a:endParaRPr lang="en-US"/>
          </a:p>
        </p:txBody>
      </p:sp>
      <p:sp>
        <p:nvSpPr>
          <p:cNvPr id="615442" name="Freeform 18"/>
          <p:cNvSpPr>
            <a:spLocks/>
          </p:cNvSpPr>
          <p:nvPr/>
        </p:nvSpPr>
        <p:spPr bwMode="auto">
          <a:xfrm flipH="1">
            <a:off x="4851400" y="4800600"/>
            <a:ext cx="141288" cy="533400"/>
          </a:xfrm>
          <a:custGeom>
            <a:avLst/>
            <a:gdLst/>
            <a:ahLst/>
            <a:cxnLst>
              <a:cxn ang="0">
                <a:pos x="0" y="0"/>
              </a:cxn>
              <a:cxn ang="0">
                <a:pos x="432" y="528"/>
              </a:cxn>
              <a:cxn ang="0">
                <a:pos x="240" y="1056"/>
              </a:cxn>
            </a:cxnLst>
            <a:rect l="0" t="0" r="r" b="b"/>
            <a:pathLst>
              <a:path w="471" h="1056">
                <a:moveTo>
                  <a:pt x="0" y="0"/>
                </a:moveTo>
                <a:cubicBezTo>
                  <a:pt x="196" y="176"/>
                  <a:pt x="392" y="352"/>
                  <a:pt x="432" y="528"/>
                </a:cubicBezTo>
                <a:cubicBezTo>
                  <a:pt x="471" y="703"/>
                  <a:pt x="355" y="879"/>
                  <a:pt x="240" y="1056"/>
                </a:cubicBezTo>
              </a:path>
            </a:pathLst>
          </a:custGeom>
          <a:noFill/>
          <a:ln w="19050" cap="flat" cmpd="sng">
            <a:solidFill>
              <a:srgbClr val="1E067F"/>
            </a:solidFill>
            <a:prstDash val="solid"/>
            <a:round/>
            <a:headEnd/>
            <a:tailEnd type="stealth" w="lg" len="lg"/>
          </a:ln>
          <a:effectLst/>
        </p:spPr>
        <p:txBody>
          <a:bodyPr wrap="none" anchor="ctr">
            <a:prstTxWarp prst="textNoShape">
              <a:avLst/>
            </a:prstTxWarp>
          </a:bodyPr>
          <a:lstStyle/>
          <a:p>
            <a:endParaRPr lang="en-US"/>
          </a:p>
        </p:txBody>
      </p:sp>
      <p:sp>
        <p:nvSpPr>
          <p:cNvPr id="615443" name="Text Box 19"/>
          <p:cNvSpPr txBox="1">
            <a:spLocks noChangeArrowheads="1"/>
          </p:cNvSpPr>
          <p:nvPr/>
        </p:nvSpPr>
        <p:spPr bwMode="auto">
          <a:xfrm>
            <a:off x="882650" y="1568450"/>
            <a:ext cx="1454150" cy="366713"/>
          </a:xfrm>
          <a:prstGeom prst="rect">
            <a:avLst/>
          </a:prstGeom>
          <a:noFill/>
          <a:ln w="9525">
            <a:noFill/>
            <a:miter lim="800000"/>
            <a:headEnd/>
            <a:tailEnd/>
          </a:ln>
          <a:effectLst/>
        </p:spPr>
        <p:txBody>
          <a:bodyPr wrap="none" anchor="ctr">
            <a:prstTxWarp prst="textNoShape">
              <a:avLst/>
            </a:prstTxWarp>
            <a:spAutoFit/>
          </a:bodyPr>
          <a:lstStyle/>
          <a:p>
            <a:pPr algn="ctr"/>
            <a:r>
              <a:rPr lang="en-GB" sz="1800" i="1">
                <a:solidFill>
                  <a:srgbClr val="7F010D"/>
                </a:solidFill>
              </a:rPr>
              <a:t>Set direction</a:t>
            </a:r>
          </a:p>
        </p:txBody>
      </p:sp>
      <p:sp>
        <p:nvSpPr>
          <p:cNvPr id="615444" name="Text Box 20"/>
          <p:cNvSpPr txBox="1">
            <a:spLocks noChangeArrowheads="1"/>
          </p:cNvSpPr>
          <p:nvPr/>
        </p:nvSpPr>
        <p:spPr bwMode="auto">
          <a:xfrm>
            <a:off x="228600" y="2482850"/>
            <a:ext cx="1047750" cy="641350"/>
          </a:xfrm>
          <a:prstGeom prst="rect">
            <a:avLst/>
          </a:prstGeom>
          <a:noFill/>
          <a:ln w="9525">
            <a:noFill/>
            <a:miter lim="800000"/>
            <a:headEnd/>
            <a:tailEnd/>
          </a:ln>
          <a:effectLst/>
        </p:spPr>
        <p:txBody>
          <a:bodyPr wrap="none" anchor="ctr">
            <a:prstTxWarp prst="textNoShape">
              <a:avLst/>
            </a:prstTxWarp>
            <a:spAutoFit/>
          </a:bodyPr>
          <a:lstStyle/>
          <a:p>
            <a:r>
              <a:rPr lang="en-GB" sz="1800" i="1">
                <a:solidFill>
                  <a:srgbClr val="7F010D"/>
                </a:solidFill>
              </a:rPr>
              <a:t>Maintain</a:t>
            </a:r>
            <a:br>
              <a:rPr lang="en-GB" sz="1800" i="1">
                <a:solidFill>
                  <a:srgbClr val="7F010D"/>
                </a:solidFill>
              </a:rPr>
            </a:br>
            <a:r>
              <a:rPr lang="en-GB" sz="1800" i="1">
                <a:solidFill>
                  <a:srgbClr val="7F010D"/>
                </a:solidFill>
              </a:rPr>
              <a:t>direction</a:t>
            </a:r>
          </a:p>
        </p:txBody>
      </p:sp>
      <p:sp>
        <p:nvSpPr>
          <p:cNvPr id="615445" name="Text Box 21"/>
          <p:cNvSpPr txBox="1">
            <a:spLocks noChangeArrowheads="1"/>
          </p:cNvSpPr>
          <p:nvPr/>
        </p:nvSpPr>
        <p:spPr bwMode="auto">
          <a:xfrm>
            <a:off x="2933700" y="2482850"/>
            <a:ext cx="1301750" cy="641350"/>
          </a:xfrm>
          <a:prstGeom prst="rect">
            <a:avLst/>
          </a:prstGeom>
          <a:noFill/>
          <a:ln w="9525">
            <a:noFill/>
            <a:miter lim="800000"/>
            <a:headEnd/>
            <a:tailEnd/>
          </a:ln>
          <a:effectLst/>
        </p:spPr>
        <p:txBody>
          <a:bodyPr wrap="none" anchor="ctr">
            <a:prstTxWarp prst="textNoShape">
              <a:avLst/>
            </a:prstTxWarp>
            <a:spAutoFit/>
          </a:bodyPr>
          <a:lstStyle/>
          <a:p>
            <a:pPr algn="r"/>
            <a:r>
              <a:rPr lang="en-GB" sz="1800" i="1">
                <a:solidFill>
                  <a:srgbClr val="7F010D"/>
                </a:solidFill>
              </a:rPr>
              <a:t>Coordinate</a:t>
            </a:r>
            <a:br>
              <a:rPr lang="en-GB" sz="1800" i="1">
                <a:solidFill>
                  <a:srgbClr val="7F010D"/>
                </a:solidFill>
              </a:rPr>
            </a:br>
            <a:r>
              <a:rPr lang="en-GB" sz="1800" i="1">
                <a:solidFill>
                  <a:srgbClr val="7F010D"/>
                </a:solidFill>
              </a:rPr>
              <a:t>direction</a:t>
            </a:r>
          </a:p>
        </p:txBody>
      </p:sp>
      <p:sp>
        <p:nvSpPr>
          <p:cNvPr id="615446" name="Text Box 22"/>
          <p:cNvSpPr txBox="1">
            <a:spLocks noChangeArrowheads="1"/>
          </p:cNvSpPr>
          <p:nvPr/>
        </p:nvSpPr>
        <p:spPr bwMode="auto">
          <a:xfrm>
            <a:off x="5089525" y="1927225"/>
            <a:ext cx="1619250" cy="366713"/>
          </a:xfrm>
          <a:prstGeom prst="rect">
            <a:avLst/>
          </a:prstGeom>
          <a:noFill/>
          <a:ln w="9525">
            <a:noFill/>
            <a:miter lim="800000"/>
            <a:headEnd/>
            <a:tailEnd/>
          </a:ln>
          <a:effectLst/>
        </p:spPr>
        <p:txBody>
          <a:bodyPr wrap="none" anchor="ctr">
            <a:prstTxWarp prst="textNoShape">
              <a:avLst/>
            </a:prstTxWarp>
            <a:spAutoFit/>
          </a:bodyPr>
          <a:lstStyle/>
          <a:p>
            <a:pPr algn="r"/>
            <a:r>
              <a:rPr lang="en-GB" sz="1800" i="1">
                <a:solidFill>
                  <a:srgbClr val="7F010D"/>
                </a:solidFill>
              </a:rPr>
              <a:t>Where to start</a:t>
            </a:r>
          </a:p>
        </p:txBody>
      </p:sp>
      <p:sp>
        <p:nvSpPr>
          <p:cNvPr id="615447" name="Text Box 23"/>
          <p:cNvSpPr txBox="1">
            <a:spLocks noChangeArrowheads="1"/>
          </p:cNvSpPr>
          <p:nvPr/>
        </p:nvSpPr>
        <p:spPr bwMode="auto">
          <a:xfrm>
            <a:off x="7089775" y="3429000"/>
            <a:ext cx="1671638" cy="366713"/>
          </a:xfrm>
          <a:prstGeom prst="rect">
            <a:avLst/>
          </a:prstGeom>
          <a:noFill/>
          <a:ln w="9525">
            <a:noFill/>
            <a:miter lim="800000"/>
            <a:headEnd/>
            <a:tailEnd/>
          </a:ln>
          <a:effectLst/>
        </p:spPr>
        <p:txBody>
          <a:bodyPr wrap="none" anchor="ctr">
            <a:prstTxWarp prst="textNoShape">
              <a:avLst/>
            </a:prstTxWarp>
            <a:spAutoFit/>
          </a:bodyPr>
          <a:lstStyle/>
          <a:p>
            <a:pPr algn="r"/>
            <a:r>
              <a:rPr lang="en-GB" sz="1800" i="1">
                <a:solidFill>
                  <a:srgbClr val="7F010D"/>
                </a:solidFill>
              </a:rPr>
              <a:t>What not to do</a:t>
            </a:r>
          </a:p>
        </p:txBody>
      </p:sp>
      <p:sp>
        <p:nvSpPr>
          <p:cNvPr id="615448" name="Text Box 24"/>
          <p:cNvSpPr txBox="1">
            <a:spLocks noChangeArrowheads="1"/>
          </p:cNvSpPr>
          <p:nvPr/>
        </p:nvSpPr>
        <p:spPr bwMode="auto">
          <a:xfrm>
            <a:off x="4049713" y="3505200"/>
            <a:ext cx="1289050" cy="366713"/>
          </a:xfrm>
          <a:prstGeom prst="rect">
            <a:avLst/>
          </a:prstGeom>
          <a:noFill/>
          <a:ln w="9525">
            <a:noFill/>
            <a:miter lim="800000"/>
            <a:headEnd/>
            <a:tailEnd/>
          </a:ln>
          <a:effectLst/>
        </p:spPr>
        <p:txBody>
          <a:bodyPr wrap="none" anchor="ctr">
            <a:prstTxWarp prst="textNoShape">
              <a:avLst/>
            </a:prstTxWarp>
            <a:spAutoFit/>
          </a:bodyPr>
          <a:lstStyle/>
          <a:p>
            <a:pPr algn="r"/>
            <a:r>
              <a:rPr lang="en-GB" sz="1800" i="1">
                <a:solidFill>
                  <a:srgbClr val="7F010D"/>
                </a:solidFill>
              </a:rPr>
              <a:t>What to do</a:t>
            </a:r>
          </a:p>
        </p:txBody>
      </p:sp>
      <p:sp>
        <p:nvSpPr>
          <p:cNvPr id="615449" name="Text Box 25"/>
          <p:cNvSpPr txBox="1">
            <a:spLocks noChangeArrowheads="1"/>
          </p:cNvSpPr>
          <p:nvPr/>
        </p:nvSpPr>
        <p:spPr bwMode="auto">
          <a:xfrm>
            <a:off x="5008563" y="4876800"/>
            <a:ext cx="1390650" cy="366713"/>
          </a:xfrm>
          <a:prstGeom prst="rect">
            <a:avLst/>
          </a:prstGeom>
          <a:noFill/>
          <a:ln w="9525">
            <a:noFill/>
            <a:miter lim="800000"/>
            <a:headEnd/>
            <a:tailEnd/>
          </a:ln>
          <a:effectLst/>
        </p:spPr>
        <p:txBody>
          <a:bodyPr wrap="none" anchor="ctr">
            <a:prstTxWarp prst="textNoShape">
              <a:avLst/>
            </a:prstTxWarp>
            <a:spAutoFit/>
          </a:bodyPr>
          <a:lstStyle/>
          <a:p>
            <a:pPr algn="r"/>
            <a:r>
              <a:rPr lang="en-GB" sz="1800" i="1">
                <a:solidFill>
                  <a:srgbClr val="7F010D"/>
                </a:solidFill>
              </a:rPr>
              <a:t>How to do it</a:t>
            </a:r>
          </a:p>
        </p:txBody>
      </p:sp>
      <p:sp>
        <p:nvSpPr>
          <p:cNvPr id="615450" name="AutoShape 26"/>
          <p:cNvSpPr>
            <a:spLocks noChangeArrowheads="1"/>
          </p:cNvSpPr>
          <p:nvPr/>
        </p:nvSpPr>
        <p:spPr bwMode="auto">
          <a:xfrm>
            <a:off x="304800" y="4724400"/>
            <a:ext cx="2971800" cy="1600200"/>
          </a:xfrm>
          <a:prstGeom prst="foldedCorner">
            <a:avLst>
              <a:gd name="adj" fmla="val 12500"/>
            </a:avLst>
          </a:prstGeom>
          <a:solidFill>
            <a:schemeClr val="accent1"/>
          </a:solidFill>
          <a:ln w="9525">
            <a:solidFill>
              <a:schemeClr val="tx1"/>
            </a:solidFill>
            <a:round/>
            <a:headEnd/>
            <a:tailEnd/>
          </a:ln>
          <a:effectLst>
            <a:outerShdw blurRad="63500" dist="38099" dir="2700000" algn="ctr" rotWithShape="0">
              <a:srgbClr val="0A017F">
                <a:alpha val="74998"/>
              </a:srgbClr>
            </a:outerShdw>
          </a:effectLst>
        </p:spPr>
        <p:txBody>
          <a:bodyPr anchor="ctr">
            <a:prstTxWarp prst="textNoShape">
              <a:avLst/>
            </a:prstTxWarp>
          </a:bodyPr>
          <a:lstStyle/>
          <a:p>
            <a:r>
              <a:rPr lang="en-GB" sz="1800" b="1" i="1">
                <a:solidFill>
                  <a:schemeClr val="accent2"/>
                </a:solidFill>
              </a:rPr>
              <a:t>Principles &amp; Guidelines</a:t>
            </a:r>
            <a:r>
              <a:rPr lang="en-GB" sz="1800" i="1">
                <a:solidFill>
                  <a:schemeClr val="accent2"/>
                </a:solidFill>
              </a:rPr>
              <a:t> for Software project management especially relevant for reengineering projects</a:t>
            </a:r>
            <a:endParaRPr lang="en-US" sz="1800" i="1">
              <a:solidFill>
                <a:schemeClr val="accent2"/>
              </a:solidFill>
              <a:latin typeface="Gill Sans" charset="0"/>
            </a:endParaRPr>
          </a:p>
        </p:txBody>
      </p:sp>
      <p:sp>
        <p:nvSpPr>
          <p:cNvPr id="615453" name="AutoShape 29"/>
          <p:cNvSpPr>
            <a:spLocks noChangeArrowheads="1"/>
          </p:cNvSpPr>
          <p:nvPr/>
        </p:nvSpPr>
        <p:spPr bwMode="auto">
          <a:xfrm>
            <a:off x="4724400" y="2743200"/>
            <a:ext cx="2667000" cy="762000"/>
          </a:xfrm>
          <a:prstGeom prst="star32">
            <a:avLst>
              <a:gd name="adj" fmla="val 43569"/>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15432" name="Text Box 8"/>
          <p:cNvSpPr txBox="1">
            <a:spLocks noChangeArrowheads="1"/>
          </p:cNvSpPr>
          <p:nvPr/>
        </p:nvSpPr>
        <p:spPr bwMode="auto">
          <a:xfrm>
            <a:off x="4899025" y="2955925"/>
            <a:ext cx="2279650" cy="366713"/>
          </a:xfrm>
          <a:prstGeom prst="rect">
            <a:avLst/>
          </a:prstGeom>
          <a:noFill/>
          <a:ln w="9525">
            <a:noFill/>
            <a:miter lim="800000"/>
            <a:headEnd/>
            <a:tailEnd/>
          </a:ln>
          <a:effectLst/>
        </p:spPr>
        <p:txBody>
          <a:bodyPr wrap="none" anchor="ctr">
            <a:prstTxWarp prst="textNoShape">
              <a:avLst/>
            </a:prstTxWarp>
            <a:spAutoFit/>
          </a:bodyPr>
          <a:lstStyle/>
          <a:p>
            <a:pPr algn="ctr"/>
            <a:r>
              <a:rPr lang="en-GB" sz="1800" b="1">
                <a:solidFill>
                  <a:srgbClr val="1E067F"/>
                </a:solidFill>
              </a:rPr>
              <a:t>Most Valuable First</a:t>
            </a:r>
          </a:p>
        </p:txBody>
      </p:sp>
      <p:sp>
        <p:nvSpPr>
          <p:cNvPr id="615441" name="Freeform 17"/>
          <p:cNvSpPr>
            <a:spLocks/>
          </p:cNvSpPr>
          <p:nvPr/>
        </p:nvSpPr>
        <p:spPr bwMode="auto">
          <a:xfrm>
            <a:off x="6172200" y="1447800"/>
            <a:ext cx="841375" cy="1447800"/>
          </a:xfrm>
          <a:custGeom>
            <a:avLst/>
            <a:gdLst/>
            <a:ahLst/>
            <a:cxnLst>
              <a:cxn ang="0">
                <a:pos x="0" y="0"/>
              </a:cxn>
              <a:cxn ang="0">
                <a:pos x="432" y="528"/>
              </a:cxn>
              <a:cxn ang="0">
                <a:pos x="240" y="1056"/>
              </a:cxn>
            </a:cxnLst>
            <a:rect l="0" t="0" r="r" b="b"/>
            <a:pathLst>
              <a:path w="471" h="1056">
                <a:moveTo>
                  <a:pt x="0" y="0"/>
                </a:moveTo>
                <a:cubicBezTo>
                  <a:pt x="196" y="176"/>
                  <a:pt x="392" y="352"/>
                  <a:pt x="432" y="528"/>
                </a:cubicBezTo>
                <a:cubicBezTo>
                  <a:pt x="471" y="703"/>
                  <a:pt x="355" y="879"/>
                  <a:pt x="240" y="1056"/>
                </a:cubicBezTo>
              </a:path>
            </a:pathLst>
          </a:custGeom>
          <a:noFill/>
          <a:ln w="19050" cap="flat" cmpd="sng">
            <a:solidFill>
              <a:srgbClr val="1E067F"/>
            </a:solidFill>
            <a:prstDash val="solid"/>
            <a:round/>
            <a:headEnd/>
            <a:tailEnd type="stealth" w="lg" len="lg"/>
          </a:ln>
          <a:effectLst/>
        </p:spPr>
        <p:txBody>
          <a:bodyPr wrap="none" anchor="ctr">
            <a:prstTxWarp prst="textNoShape">
              <a:avLst/>
            </a:prstTxWarp>
          </a:bodyPr>
          <a:lstStyle/>
          <a:p>
            <a:endParaRPr lang="en-US"/>
          </a:p>
        </p:txBody>
      </p:sp>
      <p:sp>
        <p:nvSpPr>
          <p:cNvPr id="31" name="Footer Placeholder 4"/>
          <p:cNvSpPr>
            <a:spLocks noGrp="1"/>
          </p:cNvSpPr>
          <p:nvPr>
            <p:ph type="ftr" sz="quarter" idx="11"/>
          </p:nvPr>
        </p:nvSpPr>
        <p:spPr>
          <a:xfrm>
            <a:off x="107950" y="179388"/>
            <a:ext cx="5399088" cy="252412"/>
          </a:xfrm>
        </p:spPr>
        <p:txBody>
          <a:bodyPr/>
          <a:lstStyle/>
          <a:p>
            <a:pPr>
              <a:defRPr/>
            </a:pPr>
            <a:r>
              <a:rPr lang="en-US" dirty="0" smtClean="0"/>
              <a:t>ESE — Software Evolution</a:t>
            </a:r>
            <a:endParaRPr lang="de-CH"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54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53" grpId="0" animBg="1"/>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de-CH"/>
              <a:t>© Oscar Nierstrasz</a:t>
            </a:r>
          </a:p>
        </p:txBody>
      </p:sp>
      <p:sp>
        <p:nvSpPr>
          <p:cNvPr id="7" name="Slide Number Placeholder 5"/>
          <p:cNvSpPr>
            <a:spLocks noGrp="1"/>
          </p:cNvSpPr>
          <p:nvPr>
            <p:ph type="sldNum" sz="quarter" idx="12"/>
          </p:nvPr>
        </p:nvSpPr>
        <p:spPr/>
        <p:txBody>
          <a:bodyPr/>
          <a:lstStyle/>
          <a:p>
            <a:fld id="{AC83A67D-A8FD-DB49-8BEE-67BCE7796FB4}" type="slidenum">
              <a:rPr lang="de-CH"/>
              <a:pPr/>
              <a:t>24</a:t>
            </a:fld>
            <a:endParaRPr lang="de-CH" sz="1400">
              <a:solidFill>
                <a:srgbClr val="7E7E7E"/>
              </a:solidFill>
              <a:latin typeface="Times" charset="0"/>
            </a:endParaRPr>
          </a:p>
        </p:txBody>
      </p:sp>
      <p:sp>
        <p:nvSpPr>
          <p:cNvPr id="667652" name="Rectangle 1028"/>
          <p:cNvSpPr>
            <a:spLocks noGrp="1" noChangeArrowheads="1"/>
          </p:cNvSpPr>
          <p:nvPr>
            <p:ph type="title"/>
          </p:nvPr>
        </p:nvSpPr>
        <p:spPr/>
        <p:txBody>
          <a:bodyPr/>
          <a:lstStyle/>
          <a:p>
            <a:r>
              <a:rPr lang="en-US"/>
              <a:t>Most Valuable First</a:t>
            </a:r>
          </a:p>
        </p:txBody>
      </p:sp>
      <p:sp>
        <p:nvSpPr>
          <p:cNvPr id="667653" name="Rectangle 1029"/>
          <p:cNvSpPr>
            <a:spLocks noGrp="1" noChangeArrowheads="1"/>
          </p:cNvSpPr>
          <p:nvPr>
            <p:ph type="body" idx="1"/>
          </p:nvPr>
        </p:nvSpPr>
        <p:spPr/>
        <p:txBody>
          <a:bodyPr/>
          <a:lstStyle/>
          <a:p>
            <a:pPr>
              <a:buFont typeface="Helvetica CE" pitchFamily="-105" charset="0"/>
              <a:buNone/>
            </a:pPr>
            <a:r>
              <a:rPr lang="en-US" b="1"/>
              <a:t>Problem:</a:t>
            </a:r>
            <a:r>
              <a:rPr lang="en-US"/>
              <a:t> </a:t>
            </a:r>
            <a:r>
              <a:rPr lang="en-US" i="1">
                <a:solidFill>
                  <a:schemeClr val="accent2"/>
                </a:solidFill>
              </a:rPr>
              <a:t>Which problems should you focus on first?</a:t>
            </a:r>
            <a:endParaRPr lang="en-US"/>
          </a:p>
          <a:p>
            <a:pPr>
              <a:buFont typeface="Helvetica CE" pitchFamily="-105" charset="0"/>
              <a:buNone/>
            </a:pPr>
            <a:endParaRPr lang="en-US" b="1"/>
          </a:p>
          <a:p>
            <a:pPr>
              <a:buFont typeface="Helvetica CE" pitchFamily="-105" charset="0"/>
              <a:buNone/>
            </a:pPr>
            <a:r>
              <a:rPr lang="en-US" b="1"/>
              <a:t>Solution:</a:t>
            </a:r>
            <a:r>
              <a:rPr lang="en-US"/>
              <a:t> Work on aspects that are </a:t>
            </a:r>
            <a:r>
              <a:rPr lang="en-US" i="1">
                <a:solidFill>
                  <a:schemeClr val="accent2"/>
                </a:solidFill>
              </a:rPr>
              <a:t>most valuable</a:t>
            </a:r>
            <a:r>
              <a:rPr lang="en-US"/>
              <a:t> to your customer</a:t>
            </a:r>
          </a:p>
          <a:p>
            <a:r>
              <a:rPr lang="en-US"/>
              <a:t>Maximize commitment, early results; build confidence</a:t>
            </a:r>
          </a:p>
          <a:p>
            <a:r>
              <a:rPr lang="en-US"/>
              <a:t>Difficulties and hints:</a:t>
            </a:r>
          </a:p>
          <a:p>
            <a:pPr lvl="1"/>
            <a:r>
              <a:rPr lang="en-US"/>
              <a:t>Which </a:t>
            </a:r>
            <a:r>
              <a:rPr lang="en-US" i="1">
                <a:solidFill>
                  <a:schemeClr val="accent2"/>
                </a:solidFill>
              </a:rPr>
              <a:t>stakeholder</a:t>
            </a:r>
            <a:r>
              <a:rPr lang="en-US"/>
              <a:t> do you listen to?</a:t>
            </a:r>
          </a:p>
          <a:p>
            <a:pPr lvl="1"/>
            <a:r>
              <a:rPr lang="en-US"/>
              <a:t>What </a:t>
            </a:r>
            <a:r>
              <a:rPr lang="en-US" i="1">
                <a:solidFill>
                  <a:schemeClr val="accent2"/>
                </a:solidFill>
              </a:rPr>
              <a:t>measurable goal</a:t>
            </a:r>
            <a:r>
              <a:rPr lang="en-US"/>
              <a:t> to aim for?</a:t>
            </a:r>
          </a:p>
          <a:p>
            <a:pPr lvl="1"/>
            <a:r>
              <a:rPr lang="en-US"/>
              <a:t>Consult </a:t>
            </a:r>
            <a:r>
              <a:rPr lang="en-US" i="1">
                <a:solidFill>
                  <a:schemeClr val="accent2"/>
                </a:solidFill>
              </a:rPr>
              <a:t>change logs</a:t>
            </a:r>
            <a:r>
              <a:rPr lang="en-US"/>
              <a:t> for high activity</a:t>
            </a:r>
          </a:p>
          <a:p>
            <a:pPr lvl="1"/>
            <a:r>
              <a:rPr lang="en-US"/>
              <a:t>Play the </a:t>
            </a:r>
            <a:r>
              <a:rPr lang="en-US" i="1">
                <a:solidFill>
                  <a:schemeClr val="accent2"/>
                </a:solidFill>
              </a:rPr>
              <a:t>Planning Game</a:t>
            </a:r>
            <a:endParaRPr lang="en-US"/>
          </a:p>
          <a:p>
            <a:pPr lvl="1"/>
            <a:r>
              <a:rPr lang="en-US"/>
              <a:t>Wrap, refactor or rewrite? — </a:t>
            </a:r>
            <a:r>
              <a:rPr lang="en-US" i="1">
                <a:solidFill>
                  <a:schemeClr val="accent2"/>
                </a:solidFill>
              </a:rPr>
              <a:t>Fix Problems, not Symptoms</a:t>
            </a:r>
            <a:endParaRPr lang="en-US"/>
          </a:p>
        </p:txBody>
      </p:sp>
      <p:sp>
        <p:nvSpPr>
          <p:cNvPr id="667654" name="AutoShape 1030"/>
          <p:cNvSpPr>
            <a:spLocks noChangeArrowheads="1"/>
          </p:cNvSpPr>
          <p:nvPr/>
        </p:nvSpPr>
        <p:spPr bwMode="auto">
          <a:xfrm>
            <a:off x="6400800" y="4114800"/>
            <a:ext cx="2514600" cy="1295400"/>
          </a:xfrm>
          <a:prstGeom prst="foldedCorner">
            <a:avLst>
              <a:gd name="adj" fmla="val 12500"/>
            </a:avLst>
          </a:prstGeom>
          <a:solidFill>
            <a:schemeClr val="accent1"/>
          </a:solidFill>
          <a:ln w="9525">
            <a:solidFill>
              <a:schemeClr val="tx1"/>
            </a:solidFill>
            <a:round/>
            <a:headEnd/>
            <a:tailEnd/>
          </a:ln>
          <a:effectLst>
            <a:outerShdw blurRad="63500" dist="38099" dir="2700000" algn="ctr" rotWithShape="0">
              <a:srgbClr val="0A017F">
                <a:alpha val="74998"/>
              </a:srgbClr>
            </a:outerShdw>
          </a:effectLst>
        </p:spPr>
        <p:txBody>
          <a:bodyPr anchor="ctr">
            <a:prstTxWarp prst="textNoShape">
              <a:avLst/>
            </a:prstTxWarp>
          </a:bodyPr>
          <a:lstStyle/>
          <a:p>
            <a:pPr algn="ctr"/>
            <a:r>
              <a:rPr lang="en-US" i="1">
                <a:solidFill>
                  <a:schemeClr val="accent2"/>
                </a:solidFill>
              </a:rPr>
              <a:t>Vs. Fix the Buggiest First?</a:t>
            </a:r>
          </a:p>
        </p:txBody>
      </p:sp>
      <p:sp>
        <p:nvSpPr>
          <p:cNvPr id="8" name="Footer Placeholder 4"/>
          <p:cNvSpPr>
            <a:spLocks noGrp="1"/>
          </p:cNvSpPr>
          <p:nvPr>
            <p:ph type="ftr" sz="quarter" idx="11"/>
          </p:nvPr>
        </p:nvSpPr>
        <p:spPr>
          <a:xfrm>
            <a:off x="107950" y="179388"/>
            <a:ext cx="5399088" cy="252412"/>
          </a:xfrm>
        </p:spPr>
        <p:txBody>
          <a:bodyPr/>
          <a:lstStyle/>
          <a:p>
            <a:pPr>
              <a:defRPr/>
            </a:pPr>
            <a:r>
              <a:rPr lang="en-US" dirty="0" smtClean="0"/>
              <a:t>ESE — Software Evolution</a:t>
            </a:r>
            <a:endParaRPr lang="de-CH"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765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765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765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6765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6765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6765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6765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6765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6765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676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7653" grpId="0" build="p"/>
      <p:bldP spid="667654" grpId="0" animBg="1"/>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 name="Date Placeholder 2"/>
          <p:cNvSpPr>
            <a:spLocks noGrp="1"/>
          </p:cNvSpPr>
          <p:nvPr>
            <p:ph type="dt" sz="half" idx="10"/>
          </p:nvPr>
        </p:nvSpPr>
        <p:spPr/>
        <p:txBody>
          <a:bodyPr/>
          <a:lstStyle/>
          <a:p>
            <a:r>
              <a:rPr lang="de-CH"/>
              <a:t>© Oscar Nierstrasz</a:t>
            </a:r>
          </a:p>
        </p:txBody>
      </p:sp>
      <p:sp>
        <p:nvSpPr>
          <p:cNvPr id="31" name="Slide Number Placeholder 4"/>
          <p:cNvSpPr>
            <a:spLocks noGrp="1"/>
          </p:cNvSpPr>
          <p:nvPr>
            <p:ph type="sldNum" sz="quarter" idx="12"/>
          </p:nvPr>
        </p:nvSpPr>
        <p:spPr/>
        <p:txBody>
          <a:bodyPr/>
          <a:lstStyle/>
          <a:p>
            <a:fld id="{DA2FAC73-7E4A-C94C-A779-BAB9D76C9A8C}" type="slidenum">
              <a:rPr lang="de-CH"/>
              <a:pPr/>
              <a:t>25</a:t>
            </a:fld>
            <a:endParaRPr lang="de-CH" sz="1400">
              <a:solidFill>
                <a:srgbClr val="7E7E7E"/>
              </a:solidFill>
              <a:latin typeface="Times" charset="0"/>
            </a:endParaRPr>
          </a:p>
        </p:txBody>
      </p:sp>
      <p:sp>
        <p:nvSpPr>
          <p:cNvPr id="617474" name="Rectangle 2"/>
          <p:cNvSpPr>
            <a:spLocks noGrp="1" noChangeArrowheads="1"/>
          </p:cNvSpPr>
          <p:nvPr>
            <p:ph type="title"/>
          </p:nvPr>
        </p:nvSpPr>
        <p:spPr/>
        <p:txBody>
          <a:bodyPr/>
          <a:lstStyle/>
          <a:p>
            <a:r>
              <a:rPr lang="en-US"/>
              <a:t>First Contact</a:t>
            </a:r>
          </a:p>
        </p:txBody>
      </p:sp>
      <p:sp>
        <p:nvSpPr>
          <p:cNvPr id="617477" name="Rectangle 5"/>
          <p:cNvSpPr>
            <a:spLocks noChangeArrowheads="1"/>
          </p:cNvSpPr>
          <p:nvPr/>
        </p:nvSpPr>
        <p:spPr bwMode="auto">
          <a:xfrm>
            <a:off x="381000" y="1752600"/>
            <a:ext cx="5064125" cy="2209800"/>
          </a:xfrm>
          <a:prstGeom prst="rect">
            <a:avLst/>
          </a:prstGeom>
          <a:noFill/>
          <a:ln w="9525">
            <a:solidFill>
              <a:schemeClr val="tx1"/>
            </a:solidFill>
            <a:prstDash val="dash"/>
            <a:miter lim="800000"/>
            <a:headEnd/>
            <a:tailEnd/>
          </a:ln>
          <a:effectLst/>
        </p:spPr>
        <p:txBody>
          <a:bodyPr wrap="none" anchor="ctr">
            <a:prstTxWarp prst="textNoShape">
              <a:avLst/>
            </a:prstTxWarp>
          </a:bodyPr>
          <a:lstStyle/>
          <a:p>
            <a:endParaRPr lang="en-US"/>
          </a:p>
        </p:txBody>
      </p:sp>
      <p:sp>
        <p:nvSpPr>
          <p:cNvPr id="617478" name="Rectangle 6"/>
          <p:cNvSpPr>
            <a:spLocks noChangeArrowheads="1"/>
          </p:cNvSpPr>
          <p:nvPr/>
        </p:nvSpPr>
        <p:spPr bwMode="auto">
          <a:xfrm>
            <a:off x="2713038" y="4114800"/>
            <a:ext cx="5697537" cy="1981200"/>
          </a:xfrm>
          <a:prstGeom prst="rect">
            <a:avLst/>
          </a:prstGeom>
          <a:noFill/>
          <a:ln w="9525">
            <a:solidFill>
              <a:schemeClr val="tx1"/>
            </a:solidFill>
            <a:prstDash val="dash"/>
            <a:miter lim="800000"/>
            <a:headEnd/>
            <a:tailEnd/>
          </a:ln>
          <a:effectLst/>
        </p:spPr>
        <p:txBody>
          <a:bodyPr wrap="none" anchor="ctr">
            <a:prstTxWarp prst="textNoShape">
              <a:avLst/>
            </a:prstTxWarp>
          </a:bodyPr>
          <a:lstStyle/>
          <a:p>
            <a:endParaRPr lang="en-US"/>
          </a:p>
        </p:txBody>
      </p:sp>
      <p:sp>
        <p:nvSpPr>
          <p:cNvPr id="617479" name="Text Box 7"/>
          <p:cNvSpPr txBox="1">
            <a:spLocks noChangeArrowheads="1"/>
          </p:cNvSpPr>
          <p:nvPr/>
        </p:nvSpPr>
        <p:spPr bwMode="auto">
          <a:xfrm>
            <a:off x="1930400" y="1905000"/>
            <a:ext cx="1758950" cy="366713"/>
          </a:xfrm>
          <a:prstGeom prst="rect">
            <a:avLst/>
          </a:prstGeom>
          <a:noFill/>
          <a:ln w="9525">
            <a:noFill/>
            <a:miter lim="800000"/>
            <a:headEnd/>
            <a:tailEnd/>
          </a:ln>
          <a:effectLst/>
        </p:spPr>
        <p:txBody>
          <a:bodyPr wrap="none" anchor="ctr">
            <a:prstTxWarp prst="textNoShape">
              <a:avLst/>
            </a:prstTxWarp>
            <a:spAutoFit/>
          </a:bodyPr>
          <a:lstStyle/>
          <a:p>
            <a:pPr algn="ctr"/>
            <a:r>
              <a:rPr lang="en-GB" sz="1800" i="1">
                <a:solidFill>
                  <a:srgbClr val="1E067F"/>
                </a:solidFill>
              </a:rPr>
              <a:t>System experts</a:t>
            </a:r>
          </a:p>
        </p:txBody>
      </p:sp>
      <p:sp>
        <p:nvSpPr>
          <p:cNvPr id="617480" name="Text Box 8"/>
          <p:cNvSpPr txBox="1">
            <a:spLocks noChangeArrowheads="1"/>
          </p:cNvSpPr>
          <p:nvPr/>
        </p:nvSpPr>
        <p:spPr bwMode="auto">
          <a:xfrm>
            <a:off x="1104900" y="3079750"/>
            <a:ext cx="1619250" cy="641350"/>
          </a:xfrm>
          <a:prstGeom prst="rect">
            <a:avLst/>
          </a:prstGeom>
          <a:noFill/>
          <a:ln w="9525">
            <a:noFill/>
            <a:miter lim="800000"/>
            <a:headEnd/>
            <a:tailEnd/>
          </a:ln>
          <a:effectLst/>
        </p:spPr>
        <p:txBody>
          <a:bodyPr wrap="none" anchor="ctr">
            <a:prstTxWarp prst="textNoShape">
              <a:avLst/>
            </a:prstTxWarp>
            <a:spAutoFit/>
          </a:bodyPr>
          <a:lstStyle/>
          <a:p>
            <a:pPr algn="ctr"/>
            <a:r>
              <a:rPr lang="en-GB" sz="1800" b="1">
                <a:solidFill>
                  <a:srgbClr val="1E067F"/>
                </a:solidFill>
              </a:rPr>
              <a:t>Chat with the</a:t>
            </a:r>
            <a:br>
              <a:rPr lang="en-GB" sz="1800" b="1">
                <a:solidFill>
                  <a:srgbClr val="1E067F"/>
                </a:solidFill>
              </a:rPr>
            </a:br>
            <a:r>
              <a:rPr lang="en-GB" sz="1800" b="1">
                <a:solidFill>
                  <a:srgbClr val="1E067F"/>
                </a:solidFill>
              </a:rPr>
              <a:t>Maintainers</a:t>
            </a:r>
          </a:p>
        </p:txBody>
      </p:sp>
      <p:sp>
        <p:nvSpPr>
          <p:cNvPr id="617481" name="Text Box 9"/>
          <p:cNvSpPr txBox="1">
            <a:spLocks noChangeArrowheads="1"/>
          </p:cNvSpPr>
          <p:nvPr/>
        </p:nvSpPr>
        <p:spPr bwMode="auto">
          <a:xfrm>
            <a:off x="2870200" y="3063875"/>
            <a:ext cx="1593850" cy="641350"/>
          </a:xfrm>
          <a:prstGeom prst="rect">
            <a:avLst/>
          </a:prstGeom>
          <a:noFill/>
          <a:ln w="9525">
            <a:noFill/>
            <a:miter lim="800000"/>
            <a:headEnd/>
            <a:tailEnd/>
          </a:ln>
          <a:effectLst/>
        </p:spPr>
        <p:txBody>
          <a:bodyPr wrap="none" anchor="ctr">
            <a:prstTxWarp prst="textNoShape">
              <a:avLst/>
            </a:prstTxWarp>
            <a:spAutoFit/>
          </a:bodyPr>
          <a:lstStyle/>
          <a:p>
            <a:pPr algn="ctr"/>
            <a:r>
              <a:rPr lang="en-GB" sz="1800" b="1">
                <a:solidFill>
                  <a:srgbClr val="1E067F"/>
                </a:solidFill>
              </a:rPr>
              <a:t>Interview</a:t>
            </a:r>
            <a:br>
              <a:rPr lang="en-GB" sz="1800" b="1">
                <a:solidFill>
                  <a:srgbClr val="1E067F"/>
                </a:solidFill>
              </a:rPr>
            </a:br>
            <a:r>
              <a:rPr lang="en-GB" sz="1800" b="1">
                <a:solidFill>
                  <a:srgbClr val="1E067F"/>
                </a:solidFill>
              </a:rPr>
              <a:t>during Demo</a:t>
            </a:r>
          </a:p>
        </p:txBody>
      </p:sp>
      <p:sp>
        <p:nvSpPr>
          <p:cNvPr id="617482" name="Text Box 10"/>
          <p:cNvSpPr txBox="1">
            <a:spLocks noChangeArrowheads="1"/>
          </p:cNvSpPr>
          <p:nvPr/>
        </p:nvSpPr>
        <p:spPr bwMode="auto">
          <a:xfrm>
            <a:off x="395288" y="2330450"/>
            <a:ext cx="1301750" cy="641350"/>
          </a:xfrm>
          <a:prstGeom prst="rect">
            <a:avLst/>
          </a:prstGeom>
          <a:noFill/>
          <a:ln w="9525">
            <a:noFill/>
            <a:miter lim="800000"/>
            <a:headEnd/>
            <a:tailEnd/>
          </a:ln>
          <a:effectLst/>
        </p:spPr>
        <p:txBody>
          <a:bodyPr wrap="none" anchor="ctr">
            <a:prstTxWarp prst="textNoShape">
              <a:avLst/>
            </a:prstTxWarp>
            <a:spAutoFit/>
          </a:bodyPr>
          <a:lstStyle/>
          <a:p>
            <a:pPr algn="ctr"/>
            <a:r>
              <a:rPr lang="en-GB" sz="1800" i="1">
                <a:solidFill>
                  <a:srgbClr val="7F010D"/>
                </a:solidFill>
              </a:rPr>
              <a:t>Talk with</a:t>
            </a:r>
            <a:br>
              <a:rPr lang="en-GB" sz="1800" i="1">
                <a:solidFill>
                  <a:srgbClr val="7F010D"/>
                </a:solidFill>
              </a:rPr>
            </a:br>
            <a:r>
              <a:rPr lang="en-GB" sz="1800" i="1">
                <a:solidFill>
                  <a:srgbClr val="7F010D"/>
                </a:solidFill>
              </a:rPr>
              <a:t>developers</a:t>
            </a:r>
          </a:p>
        </p:txBody>
      </p:sp>
      <p:sp>
        <p:nvSpPr>
          <p:cNvPr id="617483" name="Text Box 11"/>
          <p:cNvSpPr txBox="1">
            <a:spLocks noChangeArrowheads="1"/>
          </p:cNvSpPr>
          <p:nvPr/>
        </p:nvSpPr>
        <p:spPr bwMode="auto">
          <a:xfrm>
            <a:off x="4092575" y="2286000"/>
            <a:ext cx="1187450" cy="641350"/>
          </a:xfrm>
          <a:prstGeom prst="rect">
            <a:avLst/>
          </a:prstGeom>
          <a:noFill/>
          <a:ln w="9525">
            <a:noFill/>
            <a:miter lim="800000"/>
            <a:headEnd/>
            <a:tailEnd/>
          </a:ln>
          <a:effectLst/>
        </p:spPr>
        <p:txBody>
          <a:bodyPr wrap="none" anchor="ctr">
            <a:prstTxWarp prst="textNoShape">
              <a:avLst/>
            </a:prstTxWarp>
            <a:spAutoFit/>
          </a:bodyPr>
          <a:lstStyle/>
          <a:p>
            <a:pPr algn="ctr"/>
            <a:r>
              <a:rPr lang="en-GB" sz="1800" i="1">
                <a:solidFill>
                  <a:srgbClr val="7F010D"/>
                </a:solidFill>
              </a:rPr>
              <a:t>Talk with</a:t>
            </a:r>
          </a:p>
          <a:p>
            <a:pPr algn="ctr"/>
            <a:r>
              <a:rPr lang="en-GB" sz="1800" i="1">
                <a:solidFill>
                  <a:srgbClr val="7F010D"/>
                </a:solidFill>
              </a:rPr>
              <a:t>end users</a:t>
            </a:r>
          </a:p>
        </p:txBody>
      </p:sp>
      <p:sp>
        <p:nvSpPr>
          <p:cNvPr id="617484" name="Freeform 12"/>
          <p:cNvSpPr>
            <a:spLocks/>
          </p:cNvSpPr>
          <p:nvPr/>
        </p:nvSpPr>
        <p:spPr bwMode="auto">
          <a:xfrm>
            <a:off x="3657600" y="2209800"/>
            <a:ext cx="374650" cy="914400"/>
          </a:xfrm>
          <a:custGeom>
            <a:avLst/>
            <a:gdLst/>
            <a:ahLst/>
            <a:cxnLst>
              <a:cxn ang="0">
                <a:pos x="0" y="0"/>
              </a:cxn>
              <a:cxn ang="0">
                <a:pos x="432" y="528"/>
              </a:cxn>
              <a:cxn ang="0">
                <a:pos x="240" y="1056"/>
              </a:cxn>
            </a:cxnLst>
            <a:rect l="0" t="0" r="r" b="b"/>
            <a:pathLst>
              <a:path w="471" h="1056">
                <a:moveTo>
                  <a:pt x="0" y="0"/>
                </a:moveTo>
                <a:cubicBezTo>
                  <a:pt x="196" y="176"/>
                  <a:pt x="392" y="352"/>
                  <a:pt x="432" y="528"/>
                </a:cubicBezTo>
                <a:cubicBezTo>
                  <a:pt x="471" y="703"/>
                  <a:pt x="355" y="879"/>
                  <a:pt x="240" y="1056"/>
                </a:cubicBezTo>
              </a:path>
            </a:pathLst>
          </a:custGeom>
          <a:noFill/>
          <a:ln w="19050" cap="flat" cmpd="sng">
            <a:solidFill>
              <a:srgbClr val="1E067F"/>
            </a:solidFill>
            <a:prstDash val="solid"/>
            <a:round/>
            <a:headEnd/>
            <a:tailEnd type="stealth" w="lg" len="lg"/>
          </a:ln>
          <a:effectLst/>
        </p:spPr>
        <p:txBody>
          <a:bodyPr wrap="none" anchor="ctr">
            <a:prstTxWarp prst="textNoShape">
              <a:avLst/>
            </a:prstTxWarp>
          </a:bodyPr>
          <a:lstStyle/>
          <a:p>
            <a:endParaRPr lang="en-US"/>
          </a:p>
        </p:txBody>
      </p:sp>
      <p:sp>
        <p:nvSpPr>
          <p:cNvPr id="617485" name="Freeform 13"/>
          <p:cNvSpPr>
            <a:spLocks/>
          </p:cNvSpPr>
          <p:nvPr/>
        </p:nvSpPr>
        <p:spPr bwMode="auto">
          <a:xfrm flipH="1">
            <a:off x="1646238" y="2209800"/>
            <a:ext cx="334962" cy="914400"/>
          </a:xfrm>
          <a:custGeom>
            <a:avLst/>
            <a:gdLst/>
            <a:ahLst/>
            <a:cxnLst>
              <a:cxn ang="0">
                <a:pos x="0" y="0"/>
              </a:cxn>
              <a:cxn ang="0">
                <a:pos x="432" y="528"/>
              </a:cxn>
              <a:cxn ang="0">
                <a:pos x="240" y="1056"/>
              </a:cxn>
            </a:cxnLst>
            <a:rect l="0" t="0" r="r" b="b"/>
            <a:pathLst>
              <a:path w="471" h="1056">
                <a:moveTo>
                  <a:pt x="0" y="0"/>
                </a:moveTo>
                <a:cubicBezTo>
                  <a:pt x="196" y="176"/>
                  <a:pt x="392" y="352"/>
                  <a:pt x="432" y="528"/>
                </a:cubicBezTo>
                <a:cubicBezTo>
                  <a:pt x="471" y="703"/>
                  <a:pt x="355" y="879"/>
                  <a:pt x="240" y="1056"/>
                </a:cubicBezTo>
              </a:path>
            </a:pathLst>
          </a:custGeom>
          <a:noFill/>
          <a:ln w="19050" cap="flat" cmpd="sng">
            <a:solidFill>
              <a:srgbClr val="1E067F"/>
            </a:solidFill>
            <a:prstDash val="solid"/>
            <a:round/>
            <a:headEnd/>
            <a:tailEnd type="stealth" w="lg" len="lg"/>
          </a:ln>
          <a:effectLst/>
        </p:spPr>
        <p:txBody>
          <a:bodyPr wrap="none" anchor="ctr">
            <a:prstTxWarp prst="textNoShape">
              <a:avLst/>
            </a:prstTxWarp>
          </a:bodyPr>
          <a:lstStyle/>
          <a:p>
            <a:endParaRPr lang="en-US"/>
          </a:p>
        </p:txBody>
      </p:sp>
      <p:sp>
        <p:nvSpPr>
          <p:cNvPr id="617486" name="Text Box 14"/>
          <p:cNvSpPr txBox="1">
            <a:spLocks noChangeArrowheads="1"/>
          </p:cNvSpPr>
          <p:nvPr/>
        </p:nvSpPr>
        <p:spPr bwMode="auto">
          <a:xfrm>
            <a:off x="4760913" y="4175125"/>
            <a:ext cx="1911350" cy="366713"/>
          </a:xfrm>
          <a:prstGeom prst="rect">
            <a:avLst/>
          </a:prstGeom>
          <a:noFill/>
          <a:ln w="9525">
            <a:noFill/>
            <a:miter lim="800000"/>
            <a:headEnd/>
            <a:tailEnd/>
          </a:ln>
          <a:effectLst/>
        </p:spPr>
        <p:txBody>
          <a:bodyPr wrap="none" anchor="ctr">
            <a:prstTxWarp prst="textNoShape">
              <a:avLst/>
            </a:prstTxWarp>
            <a:spAutoFit/>
          </a:bodyPr>
          <a:lstStyle/>
          <a:p>
            <a:pPr algn="ctr"/>
            <a:r>
              <a:rPr lang="en-GB" sz="1800" i="1">
                <a:solidFill>
                  <a:srgbClr val="1E067F"/>
                </a:solidFill>
              </a:rPr>
              <a:t>Software System</a:t>
            </a:r>
          </a:p>
        </p:txBody>
      </p:sp>
      <p:sp>
        <p:nvSpPr>
          <p:cNvPr id="617487" name="Text Box 15"/>
          <p:cNvSpPr txBox="1">
            <a:spLocks noChangeArrowheads="1"/>
          </p:cNvSpPr>
          <p:nvPr/>
        </p:nvSpPr>
        <p:spPr bwMode="auto">
          <a:xfrm>
            <a:off x="2843213" y="5334000"/>
            <a:ext cx="2139950" cy="641350"/>
          </a:xfrm>
          <a:prstGeom prst="rect">
            <a:avLst/>
          </a:prstGeom>
          <a:noFill/>
          <a:ln w="9525">
            <a:noFill/>
            <a:miter lim="800000"/>
            <a:headEnd/>
            <a:tailEnd/>
          </a:ln>
          <a:effectLst/>
        </p:spPr>
        <p:txBody>
          <a:bodyPr wrap="none" anchor="ctr">
            <a:prstTxWarp prst="textNoShape">
              <a:avLst/>
            </a:prstTxWarp>
            <a:spAutoFit/>
          </a:bodyPr>
          <a:lstStyle/>
          <a:p>
            <a:pPr algn="ctr"/>
            <a:r>
              <a:rPr lang="en-GB" sz="1800" b="1">
                <a:solidFill>
                  <a:srgbClr val="1E067F"/>
                </a:solidFill>
              </a:rPr>
              <a:t>Read All the Code</a:t>
            </a:r>
          </a:p>
          <a:p>
            <a:pPr algn="ctr"/>
            <a:r>
              <a:rPr lang="en-GB" sz="1800" b="1">
                <a:solidFill>
                  <a:srgbClr val="1E067F"/>
                </a:solidFill>
              </a:rPr>
              <a:t>in One Hour</a:t>
            </a:r>
          </a:p>
        </p:txBody>
      </p:sp>
      <p:sp>
        <p:nvSpPr>
          <p:cNvPr id="617488" name="Text Box 16"/>
          <p:cNvSpPr txBox="1">
            <a:spLocks noChangeArrowheads="1"/>
          </p:cNvSpPr>
          <p:nvPr/>
        </p:nvSpPr>
        <p:spPr bwMode="auto">
          <a:xfrm>
            <a:off x="6823075" y="5334000"/>
            <a:ext cx="1390650" cy="641350"/>
          </a:xfrm>
          <a:prstGeom prst="rect">
            <a:avLst/>
          </a:prstGeom>
          <a:noFill/>
          <a:ln w="9525">
            <a:noFill/>
            <a:miter lim="800000"/>
            <a:headEnd/>
            <a:tailEnd/>
          </a:ln>
          <a:effectLst/>
        </p:spPr>
        <p:txBody>
          <a:bodyPr wrap="none" anchor="ctr">
            <a:prstTxWarp prst="textNoShape">
              <a:avLst/>
            </a:prstTxWarp>
            <a:spAutoFit/>
          </a:bodyPr>
          <a:lstStyle/>
          <a:p>
            <a:pPr algn="ctr"/>
            <a:r>
              <a:rPr lang="en-GB" sz="1800" b="1">
                <a:solidFill>
                  <a:srgbClr val="1E067F"/>
                </a:solidFill>
              </a:rPr>
              <a:t>Do a Mock</a:t>
            </a:r>
            <a:br>
              <a:rPr lang="en-GB" sz="1800" b="1">
                <a:solidFill>
                  <a:srgbClr val="1E067F"/>
                </a:solidFill>
              </a:rPr>
            </a:br>
            <a:r>
              <a:rPr lang="en-GB" sz="1800" b="1">
                <a:solidFill>
                  <a:srgbClr val="1E067F"/>
                </a:solidFill>
              </a:rPr>
              <a:t>Installation</a:t>
            </a:r>
          </a:p>
        </p:txBody>
      </p:sp>
      <p:sp>
        <p:nvSpPr>
          <p:cNvPr id="617489" name="Text Box 17"/>
          <p:cNvSpPr txBox="1">
            <a:spLocks noChangeArrowheads="1"/>
          </p:cNvSpPr>
          <p:nvPr/>
        </p:nvSpPr>
        <p:spPr bwMode="auto">
          <a:xfrm>
            <a:off x="3217863" y="4746625"/>
            <a:ext cx="908050" cy="366713"/>
          </a:xfrm>
          <a:prstGeom prst="rect">
            <a:avLst/>
          </a:prstGeom>
          <a:noFill/>
          <a:ln w="9525">
            <a:noFill/>
            <a:miter lim="800000"/>
            <a:headEnd/>
            <a:tailEnd/>
          </a:ln>
          <a:effectLst/>
        </p:spPr>
        <p:txBody>
          <a:bodyPr wrap="none" anchor="ctr">
            <a:prstTxWarp prst="textNoShape">
              <a:avLst/>
            </a:prstTxWarp>
            <a:spAutoFit/>
          </a:bodyPr>
          <a:lstStyle/>
          <a:p>
            <a:pPr algn="ctr"/>
            <a:r>
              <a:rPr lang="en-GB" sz="1800" i="1">
                <a:solidFill>
                  <a:srgbClr val="7F010D"/>
                </a:solidFill>
              </a:rPr>
              <a:t>Read it</a:t>
            </a:r>
          </a:p>
        </p:txBody>
      </p:sp>
      <p:sp>
        <p:nvSpPr>
          <p:cNvPr id="617490" name="Text Box 18"/>
          <p:cNvSpPr txBox="1">
            <a:spLocks noChangeArrowheads="1"/>
          </p:cNvSpPr>
          <p:nvPr/>
        </p:nvSpPr>
        <p:spPr bwMode="auto">
          <a:xfrm>
            <a:off x="7178675" y="4746625"/>
            <a:ext cx="1200150" cy="366713"/>
          </a:xfrm>
          <a:prstGeom prst="rect">
            <a:avLst/>
          </a:prstGeom>
          <a:noFill/>
          <a:ln w="9525">
            <a:noFill/>
            <a:miter lim="800000"/>
            <a:headEnd/>
            <a:tailEnd/>
          </a:ln>
          <a:effectLst/>
        </p:spPr>
        <p:txBody>
          <a:bodyPr wrap="none" anchor="ctr">
            <a:prstTxWarp prst="textNoShape">
              <a:avLst/>
            </a:prstTxWarp>
            <a:spAutoFit/>
          </a:bodyPr>
          <a:lstStyle/>
          <a:p>
            <a:pPr algn="ctr"/>
            <a:r>
              <a:rPr lang="en-GB" sz="1800" i="1">
                <a:solidFill>
                  <a:srgbClr val="7F010D"/>
                </a:solidFill>
              </a:rPr>
              <a:t>Compile it</a:t>
            </a:r>
          </a:p>
        </p:txBody>
      </p:sp>
      <p:sp>
        <p:nvSpPr>
          <p:cNvPr id="617491" name="Text Box 19"/>
          <p:cNvSpPr txBox="1">
            <a:spLocks noChangeArrowheads="1"/>
          </p:cNvSpPr>
          <p:nvPr/>
        </p:nvSpPr>
        <p:spPr bwMode="auto">
          <a:xfrm>
            <a:off x="4973638" y="5334000"/>
            <a:ext cx="1847850" cy="641350"/>
          </a:xfrm>
          <a:prstGeom prst="rect">
            <a:avLst/>
          </a:prstGeom>
          <a:noFill/>
          <a:ln w="9525">
            <a:noFill/>
            <a:miter lim="800000"/>
            <a:headEnd/>
            <a:tailEnd/>
          </a:ln>
          <a:effectLst/>
        </p:spPr>
        <p:txBody>
          <a:bodyPr wrap="none" anchor="ctr">
            <a:prstTxWarp prst="textNoShape">
              <a:avLst/>
            </a:prstTxWarp>
            <a:spAutoFit/>
          </a:bodyPr>
          <a:lstStyle/>
          <a:p>
            <a:pPr algn="ctr"/>
            <a:r>
              <a:rPr lang="en-GB" sz="1800" b="1">
                <a:solidFill>
                  <a:srgbClr val="1E067F"/>
                </a:solidFill>
              </a:rPr>
              <a:t>Skim the</a:t>
            </a:r>
            <a:br>
              <a:rPr lang="en-GB" sz="1800" b="1">
                <a:solidFill>
                  <a:srgbClr val="1E067F"/>
                </a:solidFill>
              </a:rPr>
            </a:br>
            <a:r>
              <a:rPr lang="en-GB" sz="1800" b="1">
                <a:solidFill>
                  <a:srgbClr val="1E067F"/>
                </a:solidFill>
              </a:rPr>
              <a:t>Documentation</a:t>
            </a:r>
          </a:p>
        </p:txBody>
      </p:sp>
      <p:sp>
        <p:nvSpPr>
          <p:cNvPr id="617492" name="Line 20"/>
          <p:cNvSpPr>
            <a:spLocks noChangeShapeType="1"/>
          </p:cNvSpPr>
          <p:nvPr/>
        </p:nvSpPr>
        <p:spPr bwMode="auto">
          <a:xfrm>
            <a:off x="5707063" y="4572000"/>
            <a:ext cx="0" cy="685800"/>
          </a:xfrm>
          <a:prstGeom prst="line">
            <a:avLst/>
          </a:prstGeom>
          <a:noFill/>
          <a:ln w="19050">
            <a:solidFill>
              <a:srgbClr val="1E067F"/>
            </a:solidFill>
            <a:round/>
            <a:headEnd/>
            <a:tailEnd type="stealth" w="lg" len="lg"/>
          </a:ln>
          <a:effectLst/>
        </p:spPr>
        <p:txBody>
          <a:bodyPr wrap="none" anchor="ctr">
            <a:prstTxWarp prst="textNoShape">
              <a:avLst/>
            </a:prstTxWarp>
          </a:bodyPr>
          <a:lstStyle/>
          <a:p>
            <a:endParaRPr lang="en-US"/>
          </a:p>
        </p:txBody>
      </p:sp>
      <p:sp>
        <p:nvSpPr>
          <p:cNvPr id="617493" name="Freeform 21"/>
          <p:cNvSpPr>
            <a:spLocks/>
          </p:cNvSpPr>
          <p:nvPr/>
        </p:nvSpPr>
        <p:spPr bwMode="auto">
          <a:xfrm>
            <a:off x="4038600" y="4495800"/>
            <a:ext cx="893763" cy="762000"/>
          </a:xfrm>
          <a:custGeom>
            <a:avLst/>
            <a:gdLst/>
            <a:ahLst/>
            <a:cxnLst>
              <a:cxn ang="0">
                <a:pos x="576" y="0"/>
              </a:cxn>
              <a:cxn ang="0">
                <a:pos x="144" y="192"/>
              </a:cxn>
              <a:cxn ang="0">
                <a:pos x="0" y="480"/>
              </a:cxn>
            </a:cxnLst>
            <a:rect l="0" t="0" r="r" b="b"/>
            <a:pathLst>
              <a:path w="576" h="480">
                <a:moveTo>
                  <a:pt x="576" y="0"/>
                </a:moveTo>
                <a:cubicBezTo>
                  <a:pt x="408" y="56"/>
                  <a:pt x="240" y="112"/>
                  <a:pt x="144" y="192"/>
                </a:cubicBezTo>
                <a:cubicBezTo>
                  <a:pt x="48" y="272"/>
                  <a:pt x="24" y="376"/>
                  <a:pt x="0" y="480"/>
                </a:cubicBezTo>
              </a:path>
            </a:pathLst>
          </a:custGeom>
          <a:noFill/>
          <a:ln w="19050" cap="flat" cmpd="sng">
            <a:solidFill>
              <a:srgbClr val="1E067F"/>
            </a:solidFill>
            <a:prstDash val="solid"/>
            <a:round/>
            <a:headEnd/>
            <a:tailEnd type="stealth" w="lg" len="lg"/>
          </a:ln>
          <a:effectLst/>
        </p:spPr>
        <p:txBody>
          <a:bodyPr wrap="none" anchor="ctr">
            <a:prstTxWarp prst="textNoShape">
              <a:avLst/>
            </a:prstTxWarp>
          </a:bodyPr>
          <a:lstStyle/>
          <a:p>
            <a:endParaRPr lang="en-US"/>
          </a:p>
        </p:txBody>
      </p:sp>
      <p:sp>
        <p:nvSpPr>
          <p:cNvPr id="617494" name="Freeform 22"/>
          <p:cNvSpPr>
            <a:spLocks/>
          </p:cNvSpPr>
          <p:nvPr/>
        </p:nvSpPr>
        <p:spPr bwMode="auto">
          <a:xfrm flipH="1">
            <a:off x="6480175" y="4495800"/>
            <a:ext cx="682625" cy="762000"/>
          </a:xfrm>
          <a:custGeom>
            <a:avLst/>
            <a:gdLst/>
            <a:ahLst/>
            <a:cxnLst>
              <a:cxn ang="0">
                <a:pos x="576" y="0"/>
              </a:cxn>
              <a:cxn ang="0">
                <a:pos x="144" y="192"/>
              </a:cxn>
              <a:cxn ang="0">
                <a:pos x="0" y="480"/>
              </a:cxn>
            </a:cxnLst>
            <a:rect l="0" t="0" r="r" b="b"/>
            <a:pathLst>
              <a:path w="576" h="480">
                <a:moveTo>
                  <a:pt x="576" y="0"/>
                </a:moveTo>
                <a:cubicBezTo>
                  <a:pt x="408" y="56"/>
                  <a:pt x="240" y="112"/>
                  <a:pt x="144" y="192"/>
                </a:cubicBezTo>
                <a:cubicBezTo>
                  <a:pt x="48" y="272"/>
                  <a:pt x="24" y="376"/>
                  <a:pt x="0" y="480"/>
                </a:cubicBezTo>
              </a:path>
            </a:pathLst>
          </a:custGeom>
          <a:noFill/>
          <a:ln w="19050" cap="flat" cmpd="sng">
            <a:solidFill>
              <a:srgbClr val="1E067F"/>
            </a:solidFill>
            <a:prstDash val="solid"/>
            <a:round/>
            <a:headEnd/>
            <a:tailEnd type="stealth" w="lg" len="lg"/>
          </a:ln>
          <a:effectLst/>
        </p:spPr>
        <p:txBody>
          <a:bodyPr wrap="none" anchor="ctr">
            <a:prstTxWarp prst="textNoShape">
              <a:avLst/>
            </a:prstTxWarp>
          </a:bodyPr>
          <a:lstStyle/>
          <a:p>
            <a:endParaRPr lang="en-US"/>
          </a:p>
        </p:txBody>
      </p:sp>
      <p:sp>
        <p:nvSpPr>
          <p:cNvPr id="617495" name="Freeform 23"/>
          <p:cNvSpPr>
            <a:spLocks/>
          </p:cNvSpPr>
          <p:nvPr/>
        </p:nvSpPr>
        <p:spPr bwMode="auto">
          <a:xfrm>
            <a:off x="762000" y="3962400"/>
            <a:ext cx="1951038" cy="1676400"/>
          </a:xfrm>
          <a:custGeom>
            <a:avLst/>
            <a:gdLst/>
            <a:ahLst/>
            <a:cxnLst>
              <a:cxn ang="0">
                <a:pos x="152" y="0"/>
              </a:cxn>
              <a:cxn ang="0">
                <a:pos x="152" y="912"/>
              </a:cxn>
              <a:cxn ang="0">
                <a:pos x="1064" y="1248"/>
              </a:cxn>
            </a:cxnLst>
            <a:rect l="0" t="0" r="r" b="b"/>
            <a:pathLst>
              <a:path w="1064" h="1248">
                <a:moveTo>
                  <a:pt x="152" y="0"/>
                </a:moveTo>
                <a:cubicBezTo>
                  <a:pt x="76" y="352"/>
                  <a:pt x="0" y="704"/>
                  <a:pt x="152" y="912"/>
                </a:cubicBezTo>
                <a:cubicBezTo>
                  <a:pt x="303" y="1119"/>
                  <a:pt x="683" y="1183"/>
                  <a:pt x="1064" y="1248"/>
                </a:cubicBezTo>
              </a:path>
            </a:pathLst>
          </a:custGeom>
          <a:noFill/>
          <a:ln w="19050" cap="flat" cmpd="sng">
            <a:solidFill>
              <a:srgbClr val="1E067F"/>
            </a:solidFill>
            <a:prstDash val="dash"/>
            <a:round/>
            <a:headEnd type="none" w="med" len="med"/>
            <a:tailEnd type="stealth" w="lg" len="lg"/>
          </a:ln>
          <a:effectLst/>
        </p:spPr>
        <p:txBody>
          <a:bodyPr wrap="none" anchor="ctr">
            <a:prstTxWarp prst="textNoShape">
              <a:avLst/>
            </a:prstTxWarp>
          </a:bodyPr>
          <a:lstStyle/>
          <a:p>
            <a:endParaRPr lang="en-US"/>
          </a:p>
        </p:txBody>
      </p:sp>
      <p:sp>
        <p:nvSpPr>
          <p:cNvPr id="617496" name="Freeform 24"/>
          <p:cNvSpPr>
            <a:spLocks/>
          </p:cNvSpPr>
          <p:nvPr/>
        </p:nvSpPr>
        <p:spPr bwMode="auto">
          <a:xfrm rot="16200000" flipH="1">
            <a:off x="5621338" y="2532062"/>
            <a:ext cx="1447800" cy="1717675"/>
          </a:xfrm>
          <a:custGeom>
            <a:avLst/>
            <a:gdLst/>
            <a:ahLst/>
            <a:cxnLst>
              <a:cxn ang="0">
                <a:pos x="152" y="0"/>
              </a:cxn>
              <a:cxn ang="0">
                <a:pos x="152" y="912"/>
              </a:cxn>
              <a:cxn ang="0">
                <a:pos x="1064" y="1248"/>
              </a:cxn>
            </a:cxnLst>
            <a:rect l="0" t="0" r="r" b="b"/>
            <a:pathLst>
              <a:path w="1064" h="1248">
                <a:moveTo>
                  <a:pt x="152" y="0"/>
                </a:moveTo>
                <a:cubicBezTo>
                  <a:pt x="76" y="352"/>
                  <a:pt x="0" y="704"/>
                  <a:pt x="152" y="912"/>
                </a:cubicBezTo>
                <a:cubicBezTo>
                  <a:pt x="303" y="1119"/>
                  <a:pt x="683" y="1183"/>
                  <a:pt x="1064" y="1248"/>
                </a:cubicBezTo>
              </a:path>
            </a:pathLst>
          </a:custGeom>
          <a:noFill/>
          <a:ln w="19050" cap="flat" cmpd="sng">
            <a:solidFill>
              <a:srgbClr val="1E067F"/>
            </a:solidFill>
            <a:prstDash val="dash"/>
            <a:round/>
            <a:headEnd type="stealth" w="lg" len="lg"/>
            <a:tailEnd type="none" w="lg" len="lg"/>
          </a:ln>
          <a:effectLst/>
        </p:spPr>
        <p:txBody>
          <a:bodyPr wrap="none" anchor="ctr">
            <a:prstTxWarp prst="textNoShape">
              <a:avLst/>
            </a:prstTxWarp>
          </a:bodyPr>
          <a:lstStyle/>
          <a:p>
            <a:endParaRPr lang="en-US"/>
          </a:p>
        </p:txBody>
      </p:sp>
      <p:sp>
        <p:nvSpPr>
          <p:cNvPr id="617497" name="Text Box 25"/>
          <p:cNvSpPr txBox="1">
            <a:spLocks noChangeArrowheads="1"/>
          </p:cNvSpPr>
          <p:nvPr/>
        </p:nvSpPr>
        <p:spPr bwMode="auto">
          <a:xfrm>
            <a:off x="7070725" y="2917825"/>
            <a:ext cx="1428750" cy="366713"/>
          </a:xfrm>
          <a:prstGeom prst="rect">
            <a:avLst/>
          </a:prstGeom>
          <a:noFill/>
          <a:ln w="9525">
            <a:noFill/>
            <a:miter lim="800000"/>
            <a:headEnd/>
            <a:tailEnd/>
          </a:ln>
          <a:effectLst/>
        </p:spPr>
        <p:txBody>
          <a:bodyPr wrap="none" anchor="ctr">
            <a:prstTxWarp prst="textNoShape">
              <a:avLst/>
            </a:prstTxWarp>
            <a:spAutoFit/>
          </a:bodyPr>
          <a:lstStyle/>
          <a:p>
            <a:pPr algn="ctr"/>
            <a:r>
              <a:rPr lang="en-GB" sz="1800" i="1">
                <a:solidFill>
                  <a:srgbClr val="7F010D"/>
                </a:solidFill>
              </a:rPr>
              <a:t>Talk about it</a:t>
            </a:r>
          </a:p>
        </p:txBody>
      </p:sp>
      <p:sp>
        <p:nvSpPr>
          <p:cNvPr id="617498" name="Text Box 26"/>
          <p:cNvSpPr txBox="1">
            <a:spLocks noChangeArrowheads="1"/>
          </p:cNvSpPr>
          <p:nvPr/>
        </p:nvSpPr>
        <p:spPr bwMode="auto">
          <a:xfrm>
            <a:off x="1109663" y="4343400"/>
            <a:ext cx="1314450" cy="641350"/>
          </a:xfrm>
          <a:prstGeom prst="rect">
            <a:avLst/>
          </a:prstGeom>
          <a:noFill/>
          <a:ln w="9525">
            <a:noFill/>
            <a:miter lim="800000"/>
            <a:headEnd/>
            <a:tailEnd/>
          </a:ln>
          <a:effectLst/>
        </p:spPr>
        <p:txBody>
          <a:bodyPr wrap="none" anchor="ctr">
            <a:prstTxWarp prst="textNoShape">
              <a:avLst/>
            </a:prstTxWarp>
            <a:spAutoFit/>
          </a:bodyPr>
          <a:lstStyle/>
          <a:p>
            <a:pPr algn="ctr"/>
            <a:r>
              <a:rPr lang="en-GB" sz="1800" i="1">
                <a:solidFill>
                  <a:srgbClr val="7F010D"/>
                </a:solidFill>
              </a:rPr>
              <a:t>Verify what</a:t>
            </a:r>
            <a:br>
              <a:rPr lang="en-GB" sz="1800" i="1">
                <a:solidFill>
                  <a:srgbClr val="7F010D"/>
                </a:solidFill>
              </a:rPr>
            </a:br>
            <a:r>
              <a:rPr lang="en-GB" sz="1800" i="1">
                <a:solidFill>
                  <a:srgbClr val="7F010D"/>
                </a:solidFill>
              </a:rPr>
              <a:t>you hear</a:t>
            </a:r>
          </a:p>
        </p:txBody>
      </p:sp>
      <p:sp>
        <p:nvSpPr>
          <p:cNvPr id="617499" name="Text Box 27"/>
          <p:cNvSpPr txBox="1">
            <a:spLocks noChangeArrowheads="1"/>
          </p:cNvSpPr>
          <p:nvPr/>
        </p:nvSpPr>
        <p:spPr bwMode="auto">
          <a:xfrm>
            <a:off x="4495800" y="4610100"/>
            <a:ext cx="1169988" cy="641350"/>
          </a:xfrm>
          <a:prstGeom prst="rect">
            <a:avLst/>
          </a:prstGeom>
          <a:noFill/>
          <a:ln w="9525">
            <a:noFill/>
            <a:miter lim="800000"/>
            <a:headEnd/>
            <a:tailEnd/>
          </a:ln>
          <a:effectLst/>
        </p:spPr>
        <p:txBody>
          <a:bodyPr anchor="ctr">
            <a:prstTxWarp prst="textNoShape">
              <a:avLst/>
            </a:prstTxWarp>
            <a:spAutoFit/>
          </a:bodyPr>
          <a:lstStyle/>
          <a:p>
            <a:pPr algn="r"/>
            <a:r>
              <a:rPr lang="en-GB" sz="1800" i="1">
                <a:solidFill>
                  <a:srgbClr val="7F010D"/>
                </a:solidFill>
              </a:rPr>
              <a:t>Read about it</a:t>
            </a:r>
          </a:p>
        </p:txBody>
      </p:sp>
      <p:sp>
        <p:nvSpPr>
          <p:cNvPr id="617500" name="AutoShape 28"/>
          <p:cNvSpPr>
            <a:spLocks noChangeArrowheads="1"/>
          </p:cNvSpPr>
          <p:nvPr/>
        </p:nvSpPr>
        <p:spPr bwMode="auto">
          <a:xfrm>
            <a:off x="6248400" y="1752600"/>
            <a:ext cx="2590800" cy="762000"/>
          </a:xfrm>
          <a:prstGeom prst="foldedCorner">
            <a:avLst>
              <a:gd name="adj" fmla="val 12500"/>
            </a:avLst>
          </a:prstGeom>
          <a:solidFill>
            <a:schemeClr val="accent1"/>
          </a:solidFill>
          <a:ln w="9525">
            <a:solidFill>
              <a:schemeClr val="tx1"/>
            </a:solidFill>
            <a:round/>
            <a:headEnd/>
            <a:tailEnd/>
          </a:ln>
          <a:effectLst>
            <a:outerShdw blurRad="63500" dist="38099" dir="2700000" algn="ctr" rotWithShape="0">
              <a:srgbClr val="0A017F">
                <a:alpha val="74998"/>
              </a:srgbClr>
            </a:outerShdw>
          </a:effectLst>
        </p:spPr>
        <p:txBody>
          <a:bodyPr anchor="ctr">
            <a:prstTxWarp prst="textNoShape">
              <a:avLst/>
            </a:prstTxWarp>
          </a:bodyPr>
          <a:lstStyle/>
          <a:p>
            <a:r>
              <a:rPr lang="en-GB" sz="1800">
                <a:solidFill>
                  <a:srgbClr val="1E067F"/>
                </a:solidFill>
              </a:rPr>
              <a:t>Feasibility assessment (one week time)</a:t>
            </a:r>
          </a:p>
        </p:txBody>
      </p:sp>
      <p:sp>
        <p:nvSpPr>
          <p:cNvPr id="32" name="Footer Placeholder 4"/>
          <p:cNvSpPr>
            <a:spLocks noGrp="1"/>
          </p:cNvSpPr>
          <p:nvPr>
            <p:ph type="ftr" sz="quarter" idx="11"/>
          </p:nvPr>
        </p:nvSpPr>
        <p:spPr>
          <a:xfrm>
            <a:off x="107950" y="179388"/>
            <a:ext cx="5399088" cy="252412"/>
          </a:xfrm>
        </p:spPr>
        <p:txBody>
          <a:bodyPr/>
          <a:lstStyle/>
          <a:p>
            <a:pPr>
              <a:defRPr/>
            </a:pPr>
            <a:r>
              <a:rPr lang="en-US" dirty="0" smtClean="0"/>
              <a:t>ESE — Software Evolution</a:t>
            </a:r>
            <a:endParaRPr lang="de-CH" dirty="0"/>
          </a:p>
        </p:txBody>
      </p:sp>
      <p:sp>
        <p:nvSpPr>
          <p:cNvPr id="33" name="Freeform 3"/>
          <p:cNvSpPr>
            <a:spLocks/>
          </p:cNvSpPr>
          <p:nvPr/>
        </p:nvSpPr>
        <p:spPr bwMode="auto">
          <a:xfrm>
            <a:off x="7848600" y="381000"/>
            <a:ext cx="914400" cy="685800"/>
          </a:xfrm>
          <a:custGeom>
            <a:avLst/>
            <a:gdLst/>
            <a:ahLst/>
            <a:cxnLst>
              <a:cxn ang="0">
                <a:pos x="0" y="1848"/>
              </a:cxn>
              <a:cxn ang="0">
                <a:pos x="672" y="264"/>
              </a:cxn>
              <a:cxn ang="0">
                <a:pos x="1728" y="264"/>
              </a:cxn>
              <a:cxn ang="0">
                <a:pos x="2400" y="1848"/>
              </a:cxn>
            </a:cxnLst>
            <a:rect l="0" t="0" r="r" b="b"/>
            <a:pathLst>
              <a:path w="2400" h="1848">
                <a:moveTo>
                  <a:pt x="0" y="1848"/>
                </a:moveTo>
                <a:cubicBezTo>
                  <a:pt x="192" y="1187"/>
                  <a:pt x="384" y="527"/>
                  <a:pt x="672" y="264"/>
                </a:cubicBezTo>
                <a:cubicBezTo>
                  <a:pt x="959" y="0"/>
                  <a:pt x="1440" y="0"/>
                  <a:pt x="1728" y="264"/>
                </a:cubicBezTo>
                <a:cubicBezTo>
                  <a:pt x="2015" y="527"/>
                  <a:pt x="2207" y="1187"/>
                  <a:pt x="2400" y="1848"/>
                </a:cubicBezTo>
              </a:path>
            </a:pathLst>
          </a:custGeom>
          <a:noFill/>
          <a:ln w="28575" cap="flat" cmpd="sng">
            <a:solidFill>
              <a:srgbClr val="1E067F"/>
            </a:solidFill>
            <a:prstDash val="solid"/>
            <a:round/>
            <a:headEnd type="none" w="med" len="med"/>
            <a:tailEnd type="stealth" w="lg" len="lg"/>
          </a:ln>
          <a:effectLst/>
        </p:spPr>
        <p:txBody>
          <a:bodyPr wrap="none" anchor="ctr">
            <a:prstTxWarp prst="textNoShape">
              <a:avLst/>
            </a:prstTxWarp>
          </a:bodyPr>
          <a:lstStyle/>
          <a:p>
            <a:endParaRPr lang="en-US"/>
          </a:p>
        </p:txBody>
      </p:sp>
      <p:sp>
        <p:nvSpPr>
          <p:cNvPr id="34" name="Oval 4"/>
          <p:cNvSpPr>
            <a:spLocks noChangeArrowheads="1"/>
          </p:cNvSpPr>
          <p:nvPr/>
        </p:nvSpPr>
        <p:spPr bwMode="auto">
          <a:xfrm>
            <a:off x="7772400" y="762000"/>
            <a:ext cx="304800" cy="152400"/>
          </a:xfrm>
          <a:prstGeom prst="ellipse">
            <a:avLst/>
          </a:prstGeom>
          <a:solidFill>
            <a:srgbClr val="7F010D"/>
          </a:solidFill>
          <a:ln w="9525">
            <a:solidFill>
              <a:srgbClr val="1E067F"/>
            </a:solidFill>
            <a:round/>
            <a:headEnd/>
            <a:tailEn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 name="Date Placeholder 2"/>
          <p:cNvSpPr>
            <a:spLocks noGrp="1"/>
          </p:cNvSpPr>
          <p:nvPr>
            <p:ph type="dt" sz="half" idx="10"/>
          </p:nvPr>
        </p:nvSpPr>
        <p:spPr/>
        <p:txBody>
          <a:bodyPr/>
          <a:lstStyle/>
          <a:p>
            <a:r>
              <a:rPr lang="de-CH"/>
              <a:t>© Oscar Nierstrasz</a:t>
            </a:r>
          </a:p>
        </p:txBody>
      </p:sp>
      <p:sp>
        <p:nvSpPr>
          <p:cNvPr id="22" name="Slide Number Placeholder 4"/>
          <p:cNvSpPr>
            <a:spLocks noGrp="1"/>
          </p:cNvSpPr>
          <p:nvPr>
            <p:ph type="sldNum" sz="quarter" idx="12"/>
          </p:nvPr>
        </p:nvSpPr>
        <p:spPr/>
        <p:txBody>
          <a:bodyPr/>
          <a:lstStyle/>
          <a:p>
            <a:fld id="{CEB5F05F-51A3-BE4E-8F53-185E47F9621B}" type="slidenum">
              <a:rPr lang="de-CH"/>
              <a:pPr/>
              <a:t>26</a:t>
            </a:fld>
            <a:endParaRPr lang="de-CH" sz="1400">
              <a:solidFill>
                <a:srgbClr val="7E7E7E"/>
              </a:solidFill>
              <a:latin typeface="Times" charset="0"/>
            </a:endParaRPr>
          </a:p>
        </p:txBody>
      </p:sp>
      <p:sp>
        <p:nvSpPr>
          <p:cNvPr id="619539" name="AutoShape 19"/>
          <p:cNvSpPr>
            <a:spLocks noChangeArrowheads="1"/>
          </p:cNvSpPr>
          <p:nvPr/>
        </p:nvSpPr>
        <p:spPr bwMode="auto">
          <a:xfrm>
            <a:off x="5943600" y="3917950"/>
            <a:ext cx="2667000" cy="914400"/>
          </a:xfrm>
          <a:prstGeom prst="star32">
            <a:avLst>
              <a:gd name="adj" fmla="val 44523"/>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19522" name="Rectangle 2"/>
          <p:cNvSpPr>
            <a:spLocks noGrp="1" noChangeArrowheads="1"/>
          </p:cNvSpPr>
          <p:nvPr>
            <p:ph type="title"/>
          </p:nvPr>
        </p:nvSpPr>
        <p:spPr/>
        <p:txBody>
          <a:bodyPr/>
          <a:lstStyle/>
          <a:p>
            <a:r>
              <a:rPr lang="en-US"/>
              <a:t>Initial Understanding</a:t>
            </a:r>
          </a:p>
        </p:txBody>
      </p:sp>
      <p:sp>
        <p:nvSpPr>
          <p:cNvPr id="619525" name="Text Box 5"/>
          <p:cNvSpPr txBox="1">
            <a:spLocks noChangeArrowheads="1"/>
          </p:cNvSpPr>
          <p:nvPr/>
        </p:nvSpPr>
        <p:spPr bwMode="auto">
          <a:xfrm>
            <a:off x="3730625" y="1698625"/>
            <a:ext cx="1187450" cy="366713"/>
          </a:xfrm>
          <a:prstGeom prst="rect">
            <a:avLst/>
          </a:prstGeom>
          <a:noFill/>
          <a:ln w="9525">
            <a:noFill/>
            <a:miter lim="800000"/>
            <a:headEnd/>
            <a:tailEnd/>
          </a:ln>
          <a:effectLst/>
        </p:spPr>
        <p:txBody>
          <a:bodyPr wrap="none" anchor="ctr">
            <a:prstTxWarp prst="textNoShape">
              <a:avLst/>
            </a:prstTxWarp>
            <a:spAutoFit/>
          </a:bodyPr>
          <a:lstStyle/>
          <a:p>
            <a:pPr algn="ctr"/>
            <a:r>
              <a:rPr lang="en-GB" sz="1800" i="1">
                <a:solidFill>
                  <a:srgbClr val="1E067F"/>
                </a:solidFill>
              </a:rPr>
              <a:t>Top down</a:t>
            </a:r>
          </a:p>
        </p:txBody>
      </p:sp>
      <p:sp>
        <p:nvSpPr>
          <p:cNvPr id="619526" name="Text Box 6"/>
          <p:cNvSpPr txBox="1">
            <a:spLocks noChangeArrowheads="1"/>
          </p:cNvSpPr>
          <p:nvPr/>
        </p:nvSpPr>
        <p:spPr bwMode="auto">
          <a:xfrm>
            <a:off x="4111625" y="2765425"/>
            <a:ext cx="2774950" cy="366713"/>
          </a:xfrm>
          <a:prstGeom prst="rect">
            <a:avLst/>
          </a:prstGeom>
          <a:noFill/>
          <a:ln w="9525">
            <a:noFill/>
            <a:miter lim="800000"/>
            <a:headEnd/>
            <a:tailEnd/>
          </a:ln>
          <a:effectLst/>
        </p:spPr>
        <p:txBody>
          <a:bodyPr wrap="none" anchor="ctr">
            <a:prstTxWarp prst="textNoShape">
              <a:avLst/>
            </a:prstTxWarp>
            <a:spAutoFit/>
          </a:bodyPr>
          <a:lstStyle/>
          <a:p>
            <a:pPr algn="ctr"/>
            <a:r>
              <a:rPr lang="en-GB" sz="1800" b="1">
                <a:solidFill>
                  <a:srgbClr val="1E067F"/>
                </a:solidFill>
              </a:rPr>
              <a:t>Speculate about Design</a:t>
            </a:r>
          </a:p>
        </p:txBody>
      </p:sp>
      <p:sp>
        <p:nvSpPr>
          <p:cNvPr id="619527" name="Text Box 7"/>
          <p:cNvSpPr txBox="1">
            <a:spLocks noChangeArrowheads="1"/>
          </p:cNvSpPr>
          <p:nvPr/>
        </p:nvSpPr>
        <p:spPr bwMode="auto">
          <a:xfrm>
            <a:off x="5562600" y="2025650"/>
            <a:ext cx="1127125" cy="641350"/>
          </a:xfrm>
          <a:prstGeom prst="rect">
            <a:avLst/>
          </a:prstGeom>
          <a:noFill/>
          <a:ln w="9525">
            <a:noFill/>
            <a:miter lim="800000"/>
            <a:headEnd/>
            <a:tailEnd/>
          </a:ln>
          <a:effectLst/>
        </p:spPr>
        <p:txBody>
          <a:bodyPr anchor="ctr">
            <a:prstTxWarp prst="textNoShape">
              <a:avLst/>
            </a:prstTxWarp>
            <a:spAutoFit/>
          </a:bodyPr>
          <a:lstStyle/>
          <a:p>
            <a:pPr algn="ctr"/>
            <a:r>
              <a:rPr lang="en-GB" sz="1800" i="1">
                <a:solidFill>
                  <a:srgbClr val="7F010D"/>
                </a:solidFill>
              </a:rPr>
              <a:t>Recover design</a:t>
            </a:r>
          </a:p>
        </p:txBody>
      </p:sp>
      <p:sp>
        <p:nvSpPr>
          <p:cNvPr id="619528" name="Text Box 8"/>
          <p:cNvSpPr txBox="1">
            <a:spLocks noChangeArrowheads="1"/>
          </p:cNvSpPr>
          <p:nvPr/>
        </p:nvSpPr>
        <p:spPr bwMode="auto">
          <a:xfrm>
            <a:off x="3505200" y="4006850"/>
            <a:ext cx="2133600" cy="641350"/>
          </a:xfrm>
          <a:prstGeom prst="rect">
            <a:avLst/>
          </a:prstGeom>
          <a:noFill/>
          <a:ln w="9525">
            <a:noFill/>
            <a:miter lim="800000"/>
            <a:headEnd/>
            <a:tailEnd/>
          </a:ln>
          <a:effectLst/>
        </p:spPr>
        <p:txBody>
          <a:bodyPr anchor="ctr">
            <a:prstTxWarp prst="textNoShape">
              <a:avLst/>
            </a:prstTxWarp>
            <a:spAutoFit/>
          </a:bodyPr>
          <a:lstStyle/>
          <a:p>
            <a:pPr algn="ctr"/>
            <a:r>
              <a:rPr lang="en-GB" sz="1800" b="1">
                <a:solidFill>
                  <a:srgbClr val="1E067F"/>
                </a:solidFill>
              </a:rPr>
              <a:t>Analyze the Persistent Data</a:t>
            </a:r>
          </a:p>
        </p:txBody>
      </p:sp>
      <p:sp>
        <p:nvSpPr>
          <p:cNvPr id="619529" name="Text Box 9"/>
          <p:cNvSpPr txBox="1">
            <a:spLocks noChangeArrowheads="1"/>
          </p:cNvSpPr>
          <p:nvPr/>
        </p:nvSpPr>
        <p:spPr bwMode="auto">
          <a:xfrm>
            <a:off x="6096000" y="4006850"/>
            <a:ext cx="2397125" cy="641350"/>
          </a:xfrm>
          <a:prstGeom prst="rect">
            <a:avLst/>
          </a:prstGeom>
          <a:noFill/>
          <a:ln w="9525">
            <a:noFill/>
            <a:miter lim="800000"/>
            <a:headEnd/>
            <a:tailEnd/>
          </a:ln>
          <a:effectLst/>
        </p:spPr>
        <p:txBody>
          <a:bodyPr anchor="ctr">
            <a:prstTxWarp prst="textNoShape">
              <a:avLst/>
            </a:prstTxWarp>
            <a:spAutoFit/>
          </a:bodyPr>
          <a:lstStyle/>
          <a:p>
            <a:pPr algn="ctr"/>
            <a:r>
              <a:rPr lang="en-GB" sz="1800" b="1">
                <a:solidFill>
                  <a:srgbClr val="1E067F"/>
                </a:solidFill>
              </a:rPr>
              <a:t>Study the Exceptional Entities</a:t>
            </a:r>
          </a:p>
        </p:txBody>
      </p:sp>
      <p:sp>
        <p:nvSpPr>
          <p:cNvPr id="619530" name="Text Box 10"/>
          <p:cNvSpPr txBox="1">
            <a:spLocks noChangeArrowheads="1"/>
          </p:cNvSpPr>
          <p:nvPr/>
        </p:nvSpPr>
        <p:spPr bwMode="auto">
          <a:xfrm>
            <a:off x="3757613" y="5118100"/>
            <a:ext cx="908050" cy="366713"/>
          </a:xfrm>
          <a:prstGeom prst="rect">
            <a:avLst/>
          </a:prstGeom>
          <a:noFill/>
          <a:ln w="9525">
            <a:noFill/>
            <a:miter lim="800000"/>
            <a:headEnd/>
            <a:tailEnd/>
          </a:ln>
          <a:effectLst/>
        </p:spPr>
        <p:txBody>
          <a:bodyPr wrap="none" anchor="ctr">
            <a:prstTxWarp prst="textNoShape">
              <a:avLst/>
            </a:prstTxWarp>
            <a:spAutoFit/>
          </a:bodyPr>
          <a:lstStyle/>
          <a:p>
            <a:pPr algn="ctr"/>
            <a:r>
              <a:rPr lang="en-GB" sz="1800" i="1">
                <a:solidFill>
                  <a:srgbClr val="7F010D"/>
                </a:solidFill>
              </a:rPr>
              <a:t>Read it</a:t>
            </a:r>
          </a:p>
        </p:txBody>
      </p:sp>
      <p:sp>
        <p:nvSpPr>
          <p:cNvPr id="619531" name="Text Box 11"/>
          <p:cNvSpPr txBox="1">
            <a:spLocks noChangeArrowheads="1"/>
          </p:cNvSpPr>
          <p:nvPr/>
        </p:nvSpPr>
        <p:spPr bwMode="auto">
          <a:xfrm>
            <a:off x="7192963" y="5073650"/>
            <a:ext cx="1200150" cy="366713"/>
          </a:xfrm>
          <a:prstGeom prst="rect">
            <a:avLst/>
          </a:prstGeom>
          <a:noFill/>
          <a:ln w="9525">
            <a:noFill/>
            <a:miter lim="800000"/>
            <a:headEnd/>
            <a:tailEnd/>
          </a:ln>
          <a:effectLst/>
        </p:spPr>
        <p:txBody>
          <a:bodyPr wrap="none" anchor="ctr">
            <a:prstTxWarp prst="textNoShape">
              <a:avLst/>
            </a:prstTxWarp>
            <a:spAutoFit/>
          </a:bodyPr>
          <a:lstStyle/>
          <a:p>
            <a:pPr algn="ctr"/>
            <a:r>
              <a:rPr lang="en-GB" sz="1800" i="1">
                <a:solidFill>
                  <a:srgbClr val="7F010D"/>
                </a:solidFill>
              </a:rPr>
              <a:t>Compile it</a:t>
            </a:r>
          </a:p>
        </p:txBody>
      </p:sp>
      <p:sp>
        <p:nvSpPr>
          <p:cNvPr id="619532" name="Freeform 12"/>
          <p:cNvSpPr>
            <a:spLocks/>
          </p:cNvSpPr>
          <p:nvPr/>
        </p:nvSpPr>
        <p:spPr bwMode="auto">
          <a:xfrm flipV="1">
            <a:off x="4572000" y="4876800"/>
            <a:ext cx="762000" cy="914400"/>
          </a:xfrm>
          <a:custGeom>
            <a:avLst/>
            <a:gdLst/>
            <a:ahLst/>
            <a:cxnLst>
              <a:cxn ang="0">
                <a:pos x="576" y="0"/>
              </a:cxn>
              <a:cxn ang="0">
                <a:pos x="144" y="192"/>
              </a:cxn>
              <a:cxn ang="0">
                <a:pos x="0" y="480"/>
              </a:cxn>
            </a:cxnLst>
            <a:rect l="0" t="0" r="r" b="b"/>
            <a:pathLst>
              <a:path w="576" h="480">
                <a:moveTo>
                  <a:pt x="576" y="0"/>
                </a:moveTo>
                <a:cubicBezTo>
                  <a:pt x="408" y="56"/>
                  <a:pt x="240" y="112"/>
                  <a:pt x="144" y="192"/>
                </a:cubicBezTo>
                <a:cubicBezTo>
                  <a:pt x="48" y="272"/>
                  <a:pt x="24" y="376"/>
                  <a:pt x="0" y="480"/>
                </a:cubicBezTo>
              </a:path>
            </a:pathLst>
          </a:custGeom>
          <a:noFill/>
          <a:ln w="19050" cap="flat" cmpd="sng">
            <a:solidFill>
              <a:srgbClr val="1E067F"/>
            </a:solidFill>
            <a:prstDash val="solid"/>
            <a:round/>
            <a:headEnd/>
            <a:tailEnd type="stealth" w="lg" len="lg"/>
          </a:ln>
          <a:effectLst/>
        </p:spPr>
        <p:txBody>
          <a:bodyPr wrap="none" anchor="ctr">
            <a:prstTxWarp prst="textNoShape">
              <a:avLst/>
            </a:prstTxWarp>
          </a:bodyPr>
          <a:lstStyle/>
          <a:p>
            <a:endParaRPr lang="en-US"/>
          </a:p>
        </p:txBody>
      </p:sp>
      <p:sp>
        <p:nvSpPr>
          <p:cNvPr id="619533" name="Freeform 13"/>
          <p:cNvSpPr>
            <a:spLocks/>
          </p:cNvSpPr>
          <p:nvPr/>
        </p:nvSpPr>
        <p:spPr bwMode="auto">
          <a:xfrm flipH="1" flipV="1">
            <a:off x="6477000" y="4876800"/>
            <a:ext cx="768350" cy="838200"/>
          </a:xfrm>
          <a:custGeom>
            <a:avLst/>
            <a:gdLst/>
            <a:ahLst/>
            <a:cxnLst>
              <a:cxn ang="0">
                <a:pos x="576" y="0"/>
              </a:cxn>
              <a:cxn ang="0">
                <a:pos x="144" y="192"/>
              </a:cxn>
              <a:cxn ang="0">
                <a:pos x="0" y="480"/>
              </a:cxn>
            </a:cxnLst>
            <a:rect l="0" t="0" r="r" b="b"/>
            <a:pathLst>
              <a:path w="576" h="480">
                <a:moveTo>
                  <a:pt x="576" y="0"/>
                </a:moveTo>
                <a:cubicBezTo>
                  <a:pt x="408" y="56"/>
                  <a:pt x="240" y="112"/>
                  <a:pt x="144" y="192"/>
                </a:cubicBezTo>
                <a:cubicBezTo>
                  <a:pt x="48" y="272"/>
                  <a:pt x="24" y="376"/>
                  <a:pt x="0" y="480"/>
                </a:cubicBezTo>
              </a:path>
            </a:pathLst>
          </a:custGeom>
          <a:noFill/>
          <a:ln w="19050" cap="flat" cmpd="sng">
            <a:solidFill>
              <a:srgbClr val="1E067F"/>
            </a:solidFill>
            <a:prstDash val="solid"/>
            <a:round/>
            <a:headEnd/>
            <a:tailEnd type="stealth" w="lg" len="lg"/>
          </a:ln>
          <a:effectLst/>
        </p:spPr>
        <p:txBody>
          <a:bodyPr wrap="none" anchor="ctr">
            <a:prstTxWarp prst="textNoShape">
              <a:avLst/>
            </a:prstTxWarp>
          </a:bodyPr>
          <a:lstStyle/>
          <a:p>
            <a:endParaRPr lang="en-US"/>
          </a:p>
        </p:txBody>
      </p:sp>
      <p:sp>
        <p:nvSpPr>
          <p:cNvPr id="619534" name="Freeform 14"/>
          <p:cNvSpPr>
            <a:spLocks/>
          </p:cNvSpPr>
          <p:nvPr/>
        </p:nvSpPr>
        <p:spPr bwMode="auto">
          <a:xfrm flipH="1">
            <a:off x="4975225" y="1905000"/>
            <a:ext cx="563563" cy="762000"/>
          </a:xfrm>
          <a:custGeom>
            <a:avLst/>
            <a:gdLst/>
            <a:ahLst/>
            <a:cxnLst>
              <a:cxn ang="0">
                <a:pos x="576" y="0"/>
              </a:cxn>
              <a:cxn ang="0">
                <a:pos x="144" y="192"/>
              </a:cxn>
              <a:cxn ang="0">
                <a:pos x="0" y="480"/>
              </a:cxn>
            </a:cxnLst>
            <a:rect l="0" t="0" r="r" b="b"/>
            <a:pathLst>
              <a:path w="576" h="480">
                <a:moveTo>
                  <a:pt x="576" y="0"/>
                </a:moveTo>
                <a:cubicBezTo>
                  <a:pt x="408" y="56"/>
                  <a:pt x="240" y="112"/>
                  <a:pt x="144" y="192"/>
                </a:cubicBezTo>
                <a:cubicBezTo>
                  <a:pt x="48" y="272"/>
                  <a:pt x="24" y="376"/>
                  <a:pt x="0" y="480"/>
                </a:cubicBezTo>
              </a:path>
            </a:pathLst>
          </a:custGeom>
          <a:noFill/>
          <a:ln w="19050" cap="flat" cmpd="sng">
            <a:solidFill>
              <a:srgbClr val="1E067F"/>
            </a:solidFill>
            <a:prstDash val="solid"/>
            <a:round/>
            <a:headEnd/>
            <a:tailEnd type="stealth" w="lg" len="lg"/>
          </a:ln>
          <a:effectLst/>
        </p:spPr>
        <p:txBody>
          <a:bodyPr wrap="none" anchor="ctr">
            <a:prstTxWarp prst="textNoShape">
              <a:avLst/>
            </a:prstTxWarp>
          </a:bodyPr>
          <a:lstStyle/>
          <a:p>
            <a:endParaRPr lang="en-US"/>
          </a:p>
        </p:txBody>
      </p:sp>
      <p:sp>
        <p:nvSpPr>
          <p:cNvPr id="619535" name="Text Box 15"/>
          <p:cNvSpPr txBox="1">
            <a:spLocks noChangeArrowheads="1"/>
          </p:cNvSpPr>
          <p:nvPr/>
        </p:nvSpPr>
        <p:spPr bwMode="auto">
          <a:xfrm>
            <a:off x="5280025" y="5630863"/>
            <a:ext cx="1225550" cy="366712"/>
          </a:xfrm>
          <a:prstGeom prst="rect">
            <a:avLst/>
          </a:prstGeom>
          <a:noFill/>
          <a:ln w="9525">
            <a:noFill/>
            <a:miter lim="800000"/>
            <a:headEnd/>
            <a:tailEnd/>
          </a:ln>
          <a:effectLst/>
        </p:spPr>
        <p:txBody>
          <a:bodyPr wrap="none" anchor="ctr">
            <a:prstTxWarp prst="textNoShape">
              <a:avLst/>
            </a:prstTxWarp>
            <a:spAutoFit/>
          </a:bodyPr>
          <a:lstStyle/>
          <a:p>
            <a:pPr algn="ctr"/>
            <a:r>
              <a:rPr lang="en-GB" sz="1800" i="1">
                <a:solidFill>
                  <a:srgbClr val="1E067F"/>
                </a:solidFill>
              </a:rPr>
              <a:t>Bottom up</a:t>
            </a:r>
          </a:p>
        </p:txBody>
      </p:sp>
      <p:sp>
        <p:nvSpPr>
          <p:cNvPr id="619536" name="Freeform 16"/>
          <p:cNvSpPr>
            <a:spLocks/>
          </p:cNvSpPr>
          <p:nvPr/>
        </p:nvSpPr>
        <p:spPr bwMode="auto">
          <a:xfrm>
            <a:off x="1600200" y="1828800"/>
            <a:ext cx="2133600" cy="1600200"/>
          </a:xfrm>
          <a:custGeom>
            <a:avLst/>
            <a:gdLst/>
            <a:ahLst/>
            <a:cxnLst>
              <a:cxn ang="0">
                <a:pos x="0" y="1152"/>
              </a:cxn>
              <a:cxn ang="0">
                <a:pos x="96" y="432"/>
              </a:cxn>
              <a:cxn ang="0">
                <a:pos x="432" y="96"/>
              </a:cxn>
              <a:cxn ang="0">
                <a:pos x="1296" y="0"/>
              </a:cxn>
            </a:cxnLst>
            <a:rect l="0" t="0" r="r" b="b"/>
            <a:pathLst>
              <a:path w="1296" h="1152">
                <a:moveTo>
                  <a:pt x="0" y="1152"/>
                </a:moveTo>
                <a:cubicBezTo>
                  <a:pt x="12" y="879"/>
                  <a:pt x="24" y="607"/>
                  <a:pt x="96" y="432"/>
                </a:cubicBezTo>
                <a:cubicBezTo>
                  <a:pt x="167" y="256"/>
                  <a:pt x="232" y="168"/>
                  <a:pt x="432" y="96"/>
                </a:cubicBezTo>
                <a:cubicBezTo>
                  <a:pt x="632" y="24"/>
                  <a:pt x="964" y="12"/>
                  <a:pt x="1296" y="0"/>
                </a:cubicBezTo>
              </a:path>
            </a:pathLst>
          </a:custGeom>
          <a:noFill/>
          <a:ln w="19050" cap="flat" cmpd="sng">
            <a:solidFill>
              <a:srgbClr val="1E067F"/>
            </a:solidFill>
            <a:prstDash val="solid"/>
            <a:round/>
            <a:headEnd type="none" w="med" len="med"/>
            <a:tailEnd type="stealth" w="lg" len="lg"/>
          </a:ln>
          <a:effectLst/>
        </p:spPr>
        <p:txBody>
          <a:bodyPr wrap="none" anchor="ctr">
            <a:prstTxWarp prst="textNoShape">
              <a:avLst/>
            </a:prstTxWarp>
          </a:bodyPr>
          <a:lstStyle/>
          <a:p>
            <a:endParaRPr lang="en-US"/>
          </a:p>
        </p:txBody>
      </p:sp>
      <p:sp>
        <p:nvSpPr>
          <p:cNvPr id="619537" name="Freeform 17"/>
          <p:cNvSpPr>
            <a:spLocks/>
          </p:cNvSpPr>
          <p:nvPr/>
        </p:nvSpPr>
        <p:spPr bwMode="auto">
          <a:xfrm flipV="1">
            <a:off x="1600200" y="4191000"/>
            <a:ext cx="3581400" cy="1676400"/>
          </a:xfrm>
          <a:custGeom>
            <a:avLst/>
            <a:gdLst/>
            <a:ahLst/>
            <a:cxnLst>
              <a:cxn ang="0">
                <a:pos x="0" y="1152"/>
              </a:cxn>
              <a:cxn ang="0">
                <a:pos x="96" y="432"/>
              </a:cxn>
              <a:cxn ang="0">
                <a:pos x="432" y="96"/>
              </a:cxn>
              <a:cxn ang="0">
                <a:pos x="1296" y="0"/>
              </a:cxn>
            </a:cxnLst>
            <a:rect l="0" t="0" r="r" b="b"/>
            <a:pathLst>
              <a:path w="1296" h="1152">
                <a:moveTo>
                  <a:pt x="0" y="1152"/>
                </a:moveTo>
                <a:cubicBezTo>
                  <a:pt x="12" y="879"/>
                  <a:pt x="24" y="607"/>
                  <a:pt x="96" y="432"/>
                </a:cubicBezTo>
                <a:cubicBezTo>
                  <a:pt x="167" y="256"/>
                  <a:pt x="232" y="168"/>
                  <a:pt x="432" y="96"/>
                </a:cubicBezTo>
                <a:cubicBezTo>
                  <a:pt x="632" y="24"/>
                  <a:pt x="964" y="12"/>
                  <a:pt x="1296" y="0"/>
                </a:cubicBezTo>
              </a:path>
            </a:pathLst>
          </a:custGeom>
          <a:noFill/>
          <a:ln w="19050" cap="flat" cmpd="sng">
            <a:solidFill>
              <a:srgbClr val="1E067F"/>
            </a:solidFill>
            <a:prstDash val="solid"/>
            <a:round/>
            <a:headEnd type="none" w="med" len="med"/>
            <a:tailEnd type="stealth" w="lg" len="lg"/>
          </a:ln>
          <a:effectLst/>
        </p:spPr>
        <p:txBody>
          <a:bodyPr wrap="none" anchor="ctr">
            <a:prstTxWarp prst="textNoShape">
              <a:avLst/>
            </a:prstTxWarp>
          </a:bodyPr>
          <a:lstStyle/>
          <a:p>
            <a:endParaRPr lang="en-US"/>
          </a:p>
        </p:txBody>
      </p:sp>
      <p:sp>
        <p:nvSpPr>
          <p:cNvPr id="619538" name="AutoShape 18"/>
          <p:cNvSpPr>
            <a:spLocks noChangeArrowheads="1"/>
          </p:cNvSpPr>
          <p:nvPr/>
        </p:nvSpPr>
        <p:spPr bwMode="auto">
          <a:xfrm>
            <a:off x="304800" y="3429000"/>
            <a:ext cx="3048000" cy="838200"/>
          </a:xfrm>
          <a:prstGeom prst="foldedCorner">
            <a:avLst>
              <a:gd name="adj" fmla="val 12500"/>
            </a:avLst>
          </a:prstGeom>
          <a:solidFill>
            <a:schemeClr val="accent1"/>
          </a:solidFill>
          <a:ln w="9525">
            <a:solidFill>
              <a:schemeClr val="tx1"/>
            </a:solidFill>
            <a:round/>
            <a:headEnd/>
            <a:tailEnd/>
          </a:ln>
          <a:effectLst>
            <a:outerShdw blurRad="63500" dist="38099" dir="2700000" algn="ctr" rotWithShape="0">
              <a:srgbClr val="0A017F">
                <a:alpha val="74998"/>
              </a:srgbClr>
            </a:outerShdw>
          </a:effectLst>
        </p:spPr>
        <p:txBody>
          <a:bodyPr anchor="ctr">
            <a:prstTxWarp prst="textNoShape">
              <a:avLst/>
            </a:prstTxWarp>
          </a:bodyPr>
          <a:lstStyle/>
          <a:p>
            <a:r>
              <a:rPr lang="en-GB" sz="1800" i="1">
                <a:solidFill>
                  <a:schemeClr val="accent2"/>
                </a:solidFill>
              </a:rPr>
              <a:t>understand</a:t>
            </a:r>
            <a:r>
              <a:rPr lang="en-GB" sz="1800">
                <a:solidFill>
                  <a:srgbClr val="1E067F"/>
                </a:solidFill>
              </a:rPr>
              <a:t> </a:t>
            </a:r>
            <a:r>
              <a:rPr lang="en-GB" sz="1800">
                <a:solidFill>
                  <a:srgbClr val="1E067F"/>
                </a:solidFill>
                <a:sym typeface="Symbol" charset="2"/>
              </a:rPr>
              <a:t></a:t>
            </a:r>
            <a:endParaRPr lang="en-GB" sz="1800">
              <a:solidFill>
                <a:srgbClr val="1E067F"/>
              </a:solidFill>
            </a:endParaRPr>
          </a:p>
          <a:p>
            <a:r>
              <a:rPr lang="en-GB" sz="1800">
                <a:solidFill>
                  <a:srgbClr val="1E067F"/>
                </a:solidFill>
              </a:rPr>
              <a:t>Obtain a higher-level model</a:t>
            </a:r>
          </a:p>
        </p:txBody>
      </p:sp>
      <p:sp>
        <p:nvSpPr>
          <p:cNvPr id="23" name="Footer Placeholder 4"/>
          <p:cNvSpPr>
            <a:spLocks noGrp="1"/>
          </p:cNvSpPr>
          <p:nvPr>
            <p:ph type="ftr" sz="quarter" idx="11"/>
          </p:nvPr>
        </p:nvSpPr>
        <p:spPr>
          <a:xfrm>
            <a:off x="107950" y="179388"/>
            <a:ext cx="5399088" cy="252412"/>
          </a:xfrm>
        </p:spPr>
        <p:txBody>
          <a:bodyPr/>
          <a:lstStyle/>
          <a:p>
            <a:pPr>
              <a:defRPr/>
            </a:pPr>
            <a:r>
              <a:rPr lang="en-US" dirty="0" smtClean="0"/>
              <a:t>ESE — Software Evolution</a:t>
            </a:r>
            <a:endParaRPr lang="de-CH" dirty="0"/>
          </a:p>
        </p:txBody>
      </p:sp>
      <p:sp>
        <p:nvSpPr>
          <p:cNvPr id="24" name="Freeform 3"/>
          <p:cNvSpPr>
            <a:spLocks/>
          </p:cNvSpPr>
          <p:nvPr/>
        </p:nvSpPr>
        <p:spPr bwMode="auto">
          <a:xfrm>
            <a:off x="7848600" y="381000"/>
            <a:ext cx="914400" cy="685800"/>
          </a:xfrm>
          <a:custGeom>
            <a:avLst/>
            <a:gdLst/>
            <a:ahLst/>
            <a:cxnLst>
              <a:cxn ang="0">
                <a:pos x="0" y="1848"/>
              </a:cxn>
              <a:cxn ang="0">
                <a:pos x="672" y="264"/>
              </a:cxn>
              <a:cxn ang="0">
                <a:pos x="1728" y="264"/>
              </a:cxn>
              <a:cxn ang="0">
                <a:pos x="2400" y="1848"/>
              </a:cxn>
            </a:cxnLst>
            <a:rect l="0" t="0" r="r" b="b"/>
            <a:pathLst>
              <a:path w="2400" h="1848">
                <a:moveTo>
                  <a:pt x="0" y="1848"/>
                </a:moveTo>
                <a:cubicBezTo>
                  <a:pt x="192" y="1187"/>
                  <a:pt x="384" y="527"/>
                  <a:pt x="672" y="264"/>
                </a:cubicBezTo>
                <a:cubicBezTo>
                  <a:pt x="959" y="0"/>
                  <a:pt x="1440" y="0"/>
                  <a:pt x="1728" y="264"/>
                </a:cubicBezTo>
                <a:cubicBezTo>
                  <a:pt x="2015" y="527"/>
                  <a:pt x="2207" y="1187"/>
                  <a:pt x="2400" y="1848"/>
                </a:cubicBezTo>
              </a:path>
            </a:pathLst>
          </a:custGeom>
          <a:noFill/>
          <a:ln w="28575" cap="flat" cmpd="sng">
            <a:solidFill>
              <a:srgbClr val="1E067F"/>
            </a:solidFill>
            <a:prstDash val="solid"/>
            <a:round/>
            <a:headEnd type="none" w="med" len="med"/>
            <a:tailEnd type="stealth" w="lg" len="lg"/>
          </a:ln>
          <a:effectLst/>
        </p:spPr>
        <p:txBody>
          <a:bodyPr wrap="none" anchor="ctr">
            <a:prstTxWarp prst="textNoShape">
              <a:avLst/>
            </a:prstTxWarp>
          </a:bodyPr>
          <a:lstStyle/>
          <a:p>
            <a:endParaRPr lang="en-US"/>
          </a:p>
        </p:txBody>
      </p:sp>
      <p:sp>
        <p:nvSpPr>
          <p:cNvPr id="25" name="Oval 4"/>
          <p:cNvSpPr>
            <a:spLocks noChangeArrowheads="1"/>
          </p:cNvSpPr>
          <p:nvPr/>
        </p:nvSpPr>
        <p:spPr bwMode="auto">
          <a:xfrm>
            <a:off x="7848600" y="533400"/>
            <a:ext cx="304800" cy="152400"/>
          </a:xfrm>
          <a:prstGeom prst="ellipse">
            <a:avLst/>
          </a:prstGeom>
          <a:solidFill>
            <a:srgbClr val="7F010D"/>
          </a:solidFill>
          <a:ln w="9525">
            <a:solidFill>
              <a:srgbClr val="1E067F"/>
            </a:solidFill>
            <a:round/>
            <a:headEnd/>
            <a:tailEn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95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9539" grpId="0" animBg="1"/>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de-CH"/>
              <a:t>© Oscar Nierstrasz</a:t>
            </a:r>
          </a:p>
        </p:txBody>
      </p:sp>
      <p:sp>
        <p:nvSpPr>
          <p:cNvPr id="6" name="Slide Number Placeholder 5"/>
          <p:cNvSpPr>
            <a:spLocks noGrp="1"/>
          </p:cNvSpPr>
          <p:nvPr>
            <p:ph type="sldNum" sz="quarter" idx="12"/>
          </p:nvPr>
        </p:nvSpPr>
        <p:spPr/>
        <p:txBody>
          <a:bodyPr/>
          <a:lstStyle/>
          <a:p>
            <a:fld id="{2BAD4868-00DB-F845-AD23-07B6F7698387}" type="slidenum">
              <a:rPr lang="de-CH"/>
              <a:pPr/>
              <a:t>27</a:t>
            </a:fld>
            <a:endParaRPr lang="de-CH" sz="1400">
              <a:solidFill>
                <a:srgbClr val="7E7E7E"/>
              </a:solidFill>
              <a:latin typeface="Times" charset="0"/>
            </a:endParaRPr>
          </a:p>
        </p:txBody>
      </p:sp>
      <p:sp>
        <p:nvSpPr>
          <p:cNvPr id="621570" name="Rectangle 2"/>
          <p:cNvSpPr>
            <a:spLocks noGrp="1" noChangeArrowheads="1"/>
          </p:cNvSpPr>
          <p:nvPr>
            <p:ph type="title"/>
          </p:nvPr>
        </p:nvSpPr>
        <p:spPr/>
        <p:txBody>
          <a:bodyPr/>
          <a:lstStyle/>
          <a:p>
            <a:r>
              <a:rPr lang="en-US"/>
              <a:t>Pattern: Study the Exceptional Entities</a:t>
            </a:r>
          </a:p>
        </p:txBody>
      </p:sp>
      <p:sp>
        <p:nvSpPr>
          <p:cNvPr id="621571" name="Rectangle 3"/>
          <p:cNvSpPr>
            <a:spLocks noGrp="1" noChangeArrowheads="1"/>
          </p:cNvSpPr>
          <p:nvPr>
            <p:ph type="body" idx="1"/>
          </p:nvPr>
        </p:nvSpPr>
        <p:spPr/>
        <p:txBody>
          <a:bodyPr/>
          <a:lstStyle/>
          <a:p>
            <a:pPr>
              <a:buFont typeface="Helvetica CE" pitchFamily="-105" charset="0"/>
              <a:buNone/>
            </a:pPr>
            <a:r>
              <a:rPr lang="en-US" b="1" i="1"/>
              <a:t>Problem</a:t>
            </a:r>
            <a:endParaRPr lang="en-US"/>
          </a:p>
          <a:p>
            <a:pPr lvl="1"/>
            <a:r>
              <a:rPr lang="en-US" b="1">
                <a:solidFill>
                  <a:schemeClr val="tx1"/>
                </a:solidFill>
              </a:rPr>
              <a:t>How can you quickly gain insight into complex software?</a:t>
            </a:r>
            <a:endParaRPr lang="en-US">
              <a:solidFill>
                <a:schemeClr val="tx1"/>
              </a:solidFill>
            </a:endParaRPr>
          </a:p>
          <a:p>
            <a:pPr>
              <a:buFont typeface="Helvetica CE" pitchFamily="-105" charset="0"/>
              <a:buNone/>
            </a:pPr>
            <a:r>
              <a:rPr lang="en-US" b="1" i="1"/>
              <a:t>Solution</a:t>
            </a:r>
          </a:p>
          <a:p>
            <a:pPr lvl="1"/>
            <a:r>
              <a:rPr lang="en-US" i="1">
                <a:solidFill>
                  <a:srgbClr val="7F0101"/>
                </a:solidFill>
              </a:rPr>
              <a:t>Measure</a:t>
            </a:r>
            <a:r>
              <a:rPr lang="en-US"/>
              <a:t> software entities and </a:t>
            </a:r>
            <a:r>
              <a:rPr lang="en-US" i="1">
                <a:solidFill>
                  <a:srgbClr val="7F0101"/>
                </a:solidFill>
              </a:rPr>
              <a:t>study the anomalous ones</a:t>
            </a:r>
            <a:endParaRPr lang="en-US"/>
          </a:p>
          <a:p>
            <a:endParaRPr lang="en-US"/>
          </a:p>
          <a:p>
            <a:pPr>
              <a:buFont typeface="Helvetica CE" pitchFamily="-105" charset="0"/>
              <a:buNone/>
            </a:pPr>
            <a:r>
              <a:rPr lang="en-US" b="1" i="1"/>
              <a:t>Steps</a:t>
            </a:r>
          </a:p>
          <a:p>
            <a:pPr lvl="1"/>
            <a:r>
              <a:rPr lang="en-US"/>
              <a:t>Use simple metrics</a:t>
            </a:r>
          </a:p>
          <a:p>
            <a:pPr lvl="1"/>
            <a:r>
              <a:rPr lang="en-US"/>
              <a:t>Visualize metrics to get an overview</a:t>
            </a:r>
          </a:p>
          <a:p>
            <a:pPr lvl="1"/>
            <a:r>
              <a:rPr lang="en-US"/>
              <a:t>Browse the code to get insight into the anomalies</a:t>
            </a:r>
          </a:p>
        </p:txBody>
      </p:sp>
      <p:sp>
        <p:nvSpPr>
          <p:cNvPr id="7" name="Footer Placeholder 4"/>
          <p:cNvSpPr>
            <a:spLocks noGrp="1"/>
          </p:cNvSpPr>
          <p:nvPr>
            <p:ph type="ftr" sz="quarter" idx="11"/>
          </p:nvPr>
        </p:nvSpPr>
        <p:spPr>
          <a:xfrm>
            <a:off x="107950" y="179388"/>
            <a:ext cx="5399088" cy="252412"/>
          </a:xfrm>
        </p:spPr>
        <p:txBody>
          <a:bodyPr/>
          <a:lstStyle/>
          <a:p>
            <a:pPr>
              <a:defRPr/>
            </a:pPr>
            <a:r>
              <a:rPr lang="en-US" dirty="0" smtClean="0"/>
              <a:t>ESE — Software Evolution</a:t>
            </a:r>
            <a:endParaRPr lang="de-CH"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15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62157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62157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62157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2157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62157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621571">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6215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1571" grpId="0" build="p" autoUpdateAnimBg="0"/>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 name="Date Placeholder 2"/>
          <p:cNvSpPr>
            <a:spLocks noGrp="1"/>
          </p:cNvSpPr>
          <p:nvPr>
            <p:ph type="dt" sz="half" idx="10"/>
          </p:nvPr>
        </p:nvSpPr>
        <p:spPr/>
        <p:txBody>
          <a:bodyPr/>
          <a:lstStyle/>
          <a:p>
            <a:r>
              <a:rPr lang="de-CH"/>
              <a:t>© Oscar Nierstrasz</a:t>
            </a:r>
          </a:p>
        </p:txBody>
      </p:sp>
      <p:sp>
        <p:nvSpPr>
          <p:cNvPr id="23" name="Slide Number Placeholder 4"/>
          <p:cNvSpPr>
            <a:spLocks noGrp="1"/>
          </p:cNvSpPr>
          <p:nvPr>
            <p:ph type="sldNum" sz="quarter" idx="12"/>
          </p:nvPr>
        </p:nvSpPr>
        <p:spPr/>
        <p:txBody>
          <a:bodyPr/>
          <a:lstStyle/>
          <a:p>
            <a:fld id="{65619750-EA3F-404F-A6C9-9D47BFD31F38}" type="slidenum">
              <a:rPr lang="de-CH"/>
              <a:pPr/>
              <a:t>28</a:t>
            </a:fld>
            <a:endParaRPr lang="de-CH" sz="1400">
              <a:solidFill>
                <a:srgbClr val="7E7E7E"/>
              </a:solidFill>
              <a:latin typeface="Times" charset="0"/>
            </a:endParaRPr>
          </a:p>
        </p:txBody>
      </p:sp>
      <p:pic>
        <p:nvPicPr>
          <p:cNvPr id="623618" name="Picture 2"/>
          <p:cNvPicPr>
            <a:picLocks noChangeAspect="1" noChangeArrowheads="1"/>
          </p:cNvPicPr>
          <p:nvPr/>
        </p:nvPicPr>
        <p:blipFill>
          <a:blip r:embed="rId3"/>
          <a:srcRect/>
          <a:stretch>
            <a:fillRect/>
          </a:stretch>
        </p:blipFill>
        <p:spPr bwMode="auto">
          <a:xfrm>
            <a:off x="685800" y="1676400"/>
            <a:ext cx="7924800" cy="1747838"/>
          </a:xfrm>
          <a:prstGeom prst="rect">
            <a:avLst/>
          </a:prstGeom>
          <a:noFill/>
        </p:spPr>
      </p:pic>
      <p:pic>
        <p:nvPicPr>
          <p:cNvPr id="623619" name="Picture 3"/>
          <p:cNvPicPr>
            <a:picLocks noChangeAspect="1" noChangeArrowheads="1"/>
          </p:cNvPicPr>
          <p:nvPr/>
        </p:nvPicPr>
        <p:blipFill>
          <a:blip r:embed="rId4"/>
          <a:srcRect/>
          <a:stretch>
            <a:fillRect/>
          </a:stretch>
        </p:blipFill>
        <p:spPr bwMode="auto">
          <a:xfrm>
            <a:off x="620713" y="1676400"/>
            <a:ext cx="7989887" cy="2463800"/>
          </a:xfrm>
          <a:prstGeom prst="rect">
            <a:avLst/>
          </a:prstGeom>
          <a:noFill/>
        </p:spPr>
      </p:pic>
      <p:sp>
        <p:nvSpPr>
          <p:cNvPr id="623620" name="Rectangle 4"/>
          <p:cNvSpPr>
            <a:spLocks noGrp="1" noChangeArrowheads="1"/>
          </p:cNvSpPr>
          <p:nvPr>
            <p:ph type="title"/>
          </p:nvPr>
        </p:nvSpPr>
        <p:spPr/>
        <p:txBody>
          <a:bodyPr/>
          <a:lstStyle/>
          <a:p>
            <a:r>
              <a:rPr lang="en-US"/>
              <a:t>System Complexity View</a:t>
            </a:r>
          </a:p>
        </p:txBody>
      </p:sp>
      <p:sp>
        <p:nvSpPr>
          <p:cNvPr id="623621" name="Text Box 5"/>
          <p:cNvSpPr txBox="1">
            <a:spLocks noChangeArrowheads="1"/>
          </p:cNvSpPr>
          <p:nvPr/>
        </p:nvSpPr>
        <p:spPr bwMode="auto">
          <a:xfrm>
            <a:off x="533400" y="4343400"/>
            <a:ext cx="3657600" cy="701675"/>
          </a:xfrm>
          <a:prstGeom prst="rect">
            <a:avLst/>
          </a:prstGeom>
          <a:solidFill>
            <a:srgbClr val="00FFFF"/>
          </a:solidFill>
          <a:ln w="12700">
            <a:noFill/>
            <a:miter lim="800000"/>
            <a:headEnd/>
            <a:tailEnd/>
          </a:ln>
          <a:effectLst/>
        </p:spPr>
        <p:txBody>
          <a:bodyPr>
            <a:prstTxWarp prst="textNoShape">
              <a:avLst/>
            </a:prstTxWarp>
            <a:spAutoFit/>
          </a:bodyPr>
          <a:lstStyle/>
          <a:p>
            <a:r>
              <a:rPr lang="en-US" sz="2000">
                <a:latin typeface="Arial Narrow" charset="0"/>
              </a:rPr>
              <a:t>Nodes = 	Classes</a:t>
            </a:r>
          </a:p>
          <a:p>
            <a:r>
              <a:rPr lang="en-US" sz="2000">
                <a:latin typeface="Arial Narrow" charset="0"/>
              </a:rPr>
              <a:t>Edges = 	Inheritance Relationships</a:t>
            </a:r>
          </a:p>
        </p:txBody>
      </p:sp>
      <p:sp>
        <p:nvSpPr>
          <p:cNvPr id="623622" name="Text Box 6"/>
          <p:cNvSpPr txBox="1">
            <a:spLocks noChangeArrowheads="1"/>
          </p:cNvSpPr>
          <p:nvPr/>
        </p:nvSpPr>
        <p:spPr bwMode="auto">
          <a:xfrm>
            <a:off x="533400" y="5105400"/>
            <a:ext cx="3657600" cy="1006475"/>
          </a:xfrm>
          <a:prstGeom prst="rect">
            <a:avLst/>
          </a:prstGeom>
          <a:solidFill>
            <a:srgbClr val="00FFFF"/>
          </a:solidFill>
          <a:ln w="12700">
            <a:noFill/>
            <a:miter lim="800000"/>
            <a:headEnd/>
            <a:tailEnd/>
          </a:ln>
          <a:effectLst/>
        </p:spPr>
        <p:txBody>
          <a:bodyPr>
            <a:prstTxWarp prst="textNoShape">
              <a:avLst/>
            </a:prstTxWarp>
            <a:spAutoFit/>
          </a:bodyPr>
          <a:lstStyle/>
          <a:p>
            <a:r>
              <a:rPr lang="en-US" sz="2000">
                <a:latin typeface="Arial Narrow" charset="0"/>
              </a:rPr>
              <a:t>Width = 	Number of Attributes</a:t>
            </a:r>
          </a:p>
          <a:p>
            <a:r>
              <a:rPr lang="en-US" sz="2000">
                <a:latin typeface="Arial Narrow" charset="0"/>
              </a:rPr>
              <a:t>Height = 	Number of Methods</a:t>
            </a:r>
          </a:p>
          <a:p>
            <a:r>
              <a:rPr lang="en-US" sz="2000">
                <a:latin typeface="Arial Narrow" charset="0"/>
              </a:rPr>
              <a:t>Color = 	Number of Lines of Code</a:t>
            </a:r>
          </a:p>
        </p:txBody>
      </p:sp>
      <p:sp>
        <p:nvSpPr>
          <p:cNvPr id="623623" name="Text Box 7"/>
          <p:cNvSpPr txBox="1">
            <a:spLocks noChangeArrowheads="1"/>
          </p:cNvSpPr>
          <p:nvPr/>
        </p:nvSpPr>
        <p:spPr bwMode="auto">
          <a:xfrm>
            <a:off x="533400" y="3810000"/>
            <a:ext cx="3657600" cy="457200"/>
          </a:xfrm>
          <a:prstGeom prst="rect">
            <a:avLst/>
          </a:prstGeom>
          <a:solidFill>
            <a:srgbClr val="00FFFF"/>
          </a:solidFill>
          <a:ln w="12700">
            <a:noFill/>
            <a:miter lim="800000"/>
            <a:headEnd/>
            <a:tailEnd/>
          </a:ln>
          <a:effectLst/>
        </p:spPr>
        <p:txBody>
          <a:bodyPr>
            <a:prstTxWarp prst="textNoShape">
              <a:avLst/>
            </a:prstTxWarp>
            <a:spAutoFit/>
          </a:bodyPr>
          <a:lstStyle/>
          <a:p>
            <a:r>
              <a:rPr lang="en-US" b="1">
                <a:latin typeface="Arial Narrow" charset="0"/>
              </a:rPr>
              <a:t>System Complexity View</a:t>
            </a:r>
            <a:endParaRPr lang="en-US">
              <a:latin typeface="Arial Narrow" charset="0"/>
            </a:endParaRPr>
          </a:p>
        </p:txBody>
      </p:sp>
      <p:grpSp>
        <p:nvGrpSpPr>
          <p:cNvPr id="2" name="Group 8"/>
          <p:cNvGrpSpPr>
            <a:grpSpLocks/>
          </p:cNvGrpSpPr>
          <p:nvPr/>
        </p:nvGrpSpPr>
        <p:grpSpPr bwMode="auto">
          <a:xfrm>
            <a:off x="5562600" y="3886200"/>
            <a:ext cx="2438400" cy="2514600"/>
            <a:chOff x="3504" y="2448"/>
            <a:chExt cx="1536" cy="1584"/>
          </a:xfrm>
        </p:grpSpPr>
        <p:sp>
          <p:nvSpPr>
            <p:cNvPr id="623625" name="Rectangle 9"/>
            <p:cNvSpPr>
              <a:spLocks noChangeArrowheads="1"/>
            </p:cNvSpPr>
            <p:nvPr/>
          </p:nvSpPr>
          <p:spPr bwMode="auto">
            <a:xfrm>
              <a:off x="4226" y="2741"/>
              <a:ext cx="464" cy="258"/>
            </a:xfrm>
            <a:prstGeom prst="rect">
              <a:avLst/>
            </a:prstGeom>
            <a:solidFill>
              <a:srgbClr val="000000"/>
            </a:solidFill>
            <a:ln w="25400">
              <a:solidFill>
                <a:schemeClr val="tx1"/>
              </a:solidFill>
              <a:miter lim="800000"/>
              <a:headEnd/>
              <a:tailEnd/>
            </a:ln>
            <a:effectLst/>
          </p:spPr>
          <p:txBody>
            <a:bodyPr wrap="none" anchor="ctr">
              <a:prstTxWarp prst="textNoShape">
                <a:avLst/>
              </a:prstTxWarp>
            </a:bodyPr>
            <a:lstStyle/>
            <a:p>
              <a:endParaRPr lang="en-US"/>
            </a:p>
          </p:txBody>
        </p:sp>
        <p:sp>
          <p:nvSpPr>
            <p:cNvPr id="623626" name="Rectangle 10"/>
            <p:cNvSpPr>
              <a:spLocks noChangeArrowheads="1"/>
            </p:cNvSpPr>
            <p:nvPr/>
          </p:nvSpPr>
          <p:spPr bwMode="auto">
            <a:xfrm>
              <a:off x="4020" y="3575"/>
              <a:ext cx="232" cy="218"/>
            </a:xfrm>
            <a:prstGeom prst="rect">
              <a:avLst/>
            </a:prstGeom>
            <a:solidFill>
              <a:schemeClr val="accent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623627" name="Rectangle 11"/>
            <p:cNvSpPr>
              <a:spLocks noChangeArrowheads="1"/>
            </p:cNvSpPr>
            <p:nvPr/>
          </p:nvSpPr>
          <p:spPr bwMode="auto">
            <a:xfrm>
              <a:off x="4461" y="3575"/>
              <a:ext cx="579" cy="457"/>
            </a:xfrm>
            <a:prstGeom prst="rect">
              <a:avLst/>
            </a:prstGeom>
            <a:solidFill>
              <a:srgbClr val="C0C0C0"/>
            </a:solidFill>
            <a:ln w="25400">
              <a:solidFill>
                <a:schemeClr val="tx1"/>
              </a:solidFill>
              <a:miter lim="800000"/>
              <a:headEnd/>
              <a:tailEnd/>
            </a:ln>
            <a:effectLst/>
          </p:spPr>
          <p:txBody>
            <a:bodyPr wrap="none" anchor="ctr">
              <a:prstTxWarp prst="textNoShape">
                <a:avLst/>
              </a:prstTxWarp>
            </a:bodyPr>
            <a:lstStyle/>
            <a:p>
              <a:pPr algn="ctr"/>
              <a:r>
                <a:rPr lang="en-US" sz="1200" b="1">
                  <a:latin typeface="Arial" charset="0"/>
                </a:rPr>
                <a:t>Color</a:t>
              </a:r>
            </a:p>
            <a:p>
              <a:pPr algn="ctr"/>
              <a:r>
                <a:rPr lang="en-US" sz="1200" b="1">
                  <a:latin typeface="Arial" charset="0"/>
                </a:rPr>
                <a:t>Metric</a:t>
              </a:r>
            </a:p>
          </p:txBody>
        </p:sp>
        <p:cxnSp>
          <p:nvCxnSpPr>
            <p:cNvPr id="623628" name="AutoShape 12"/>
            <p:cNvCxnSpPr>
              <a:cxnSpLocks noChangeShapeType="1"/>
              <a:stCxn id="623626" idx="0"/>
              <a:endCxn id="623625" idx="2"/>
            </p:cNvCxnSpPr>
            <p:nvPr/>
          </p:nvCxnSpPr>
          <p:spPr bwMode="auto">
            <a:xfrm flipV="1">
              <a:off x="4136" y="3004"/>
              <a:ext cx="323" cy="566"/>
            </a:xfrm>
            <a:prstGeom prst="straightConnector1">
              <a:avLst/>
            </a:prstGeom>
            <a:noFill/>
            <a:ln w="25400">
              <a:solidFill>
                <a:schemeClr val="tx1"/>
              </a:solidFill>
              <a:round/>
              <a:headEnd/>
              <a:tailEnd/>
            </a:ln>
            <a:effectLst/>
          </p:spPr>
        </p:cxnSp>
        <p:cxnSp>
          <p:nvCxnSpPr>
            <p:cNvPr id="623629" name="AutoShape 13"/>
            <p:cNvCxnSpPr>
              <a:cxnSpLocks noChangeShapeType="1"/>
              <a:stCxn id="623627" idx="0"/>
              <a:endCxn id="623625" idx="2"/>
            </p:cNvCxnSpPr>
            <p:nvPr/>
          </p:nvCxnSpPr>
          <p:spPr bwMode="auto">
            <a:xfrm flipH="1" flipV="1">
              <a:off x="4459" y="3004"/>
              <a:ext cx="292" cy="566"/>
            </a:xfrm>
            <a:prstGeom prst="straightConnector1">
              <a:avLst/>
            </a:prstGeom>
            <a:noFill/>
            <a:ln w="25400">
              <a:solidFill>
                <a:schemeClr val="tx1"/>
              </a:solidFill>
              <a:round/>
              <a:headEnd/>
              <a:tailEnd/>
            </a:ln>
            <a:effectLst/>
          </p:spPr>
        </p:cxnSp>
        <p:sp>
          <p:nvSpPr>
            <p:cNvPr id="623630" name="Line 14"/>
            <p:cNvSpPr>
              <a:spLocks noChangeShapeType="1"/>
            </p:cNvSpPr>
            <p:nvPr/>
          </p:nvSpPr>
          <p:spPr bwMode="auto">
            <a:xfrm>
              <a:off x="3705" y="3580"/>
              <a:ext cx="263" cy="1"/>
            </a:xfrm>
            <a:prstGeom prst="line">
              <a:avLst/>
            </a:prstGeom>
            <a:noFill/>
            <a:ln w="19050">
              <a:solidFill>
                <a:schemeClr val="tx1"/>
              </a:solidFill>
              <a:round/>
              <a:headEnd/>
              <a:tailEnd type="triangle" w="med" len="med"/>
            </a:ln>
            <a:effectLst/>
          </p:spPr>
          <p:txBody>
            <a:bodyPr wrap="none" anchor="ctr">
              <a:prstTxWarp prst="textNoShape">
                <a:avLst/>
              </a:prstTxWarp>
            </a:bodyPr>
            <a:lstStyle/>
            <a:p>
              <a:endParaRPr lang="en-US"/>
            </a:p>
          </p:txBody>
        </p:sp>
        <p:sp>
          <p:nvSpPr>
            <p:cNvPr id="623631" name="Line 15"/>
            <p:cNvSpPr>
              <a:spLocks noChangeShapeType="1"/>
            </p:cNvSpPr>
            <p:nvPr/>
          </p:nvSpPr>
          <p:spPr bwMode="auto">
            <a:xfrm>
              <a:off x="4033" y="3312"/>
              <a:ext cx="0" cy="216"/>
            </a:xfrm>
            <a:prstGeom prst="line">
              <a:avLst/>
            </a:prstGeom>
            <a:noFill/>
            <a:ln w="19050">
              <a:solidFill>
                <a:schemeClr val="tx1"/>
              </a:solidFill>
              <a:round/>
              <a:headEnd/>
              <a:tailEnd type="triangle" w="med" len="med"/>
            </a:ln>
            <a:effectLst/>
          </p:spPr>
          <p:txBody>
            <a:bodyPr wrap="none" anchor="ctr">
              <a:prstTxWarp prst="textNoShape">
                <a:avLst/>
              </a:prstTxWarp>
            </a:bodyPr>
            <a:lstStyle/>
            <a:p>
              <a:endParaRPr lang="en-US"/>
            </a:p>
          </p:txBody>
        </p:sp>
        <p:sp>
          <p:nvSpPr>
            <p:cNvPr id="623632" name="Rectangle 16"/>
            <p:cNvSpPr>
              <a:spLocks noChangeArrowheads="1"/>
            </p:cNvSpPr>
            <p:nvPr/>
          </p:nvSpPr>
          <p:spPr bwMode="auto">
            <a:xfrm>
              <a:off x="3504" y="3264"/>
              <a:ext cx="484" cy="288"/>
            </a:xfrm>
            <a:prstGeom prst="rect">
              <a:avLst/>
            </a:prstGeom>
            <a:noFill/>
            <a:ln w="9525">
              <a:noFill/>
              <a:miter lim="800000"/>
              <a:headEnd/>
              <a:tailEnd/>
            </a:ln>
            <a:effectLst/>
          </p:spPr>
          <p:txBody>
            <a:bodyPr wrap="none">
              <a:prstTxWarp prst="textNoShape">
                <a:avLst/>
              </a:prstTxWarp>
              <a:spAutoFit/>
            </a:bodyPr>
            <a:lstStyle/>
            <a:p>
              <a:r>
                <a:rPr lang="en-US" sz="1200" b="1">
                  <a:latin typeface="Arial" charset="0"/>
                </a:rPr>
                <a:t>Position</a:t>
              </a:r>
            </a:p>
            <a:p>
              <a:r>
                <a:rPr lang="en-US" sz="1200" b="1">
                  <a:latin typeface="Arial" charset="0"/>
                </a:rPr>
                <a:t>Metrics</a:t>
              </a:r>
            </a:p>
          </p:txBody>
        </p:sp>
        <p:sp>
          <p:nvSpPr>
            <p:cNvPr id="623633" name="Line 17"/>
            <p:cNvSpPr>
              <a:spLocks noChangeShapeType="1"/>
            </p:cNvSpPr>
            <p:nvPr/>
          </p:nvSpPr>
          <p:spPr bwMode="auto">
            <a:xfrm>
              <a:off x="4226" y="2640"/>
              <a:ext cx="461" cy="0"/>
            </a:xfrm>
            <a:prstGeom prst="line">
              <a:avLst/>
            </a:prstGeom>
            <a:noFill/>
            <a:ln w="1905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623634" name="Line 18"/>
            <p:cNvSpPr>
              <a:spLocks noChangeShapeType="1"/>
            </p:cNvSpPr>
            <p:nvPr/>
          </p:nvSpPr>
          <p:spPr bwMode="auto">
            <a:xfrm>
              <a:off x="4141" y="2741"/>
              <a:ext cx="1" cy="265"/>
            </a:xfrm>
            <a:prstGeom prst="line">
              <a:avLst/>
            </a:prstGeom>
            <a:noFill/>
            <a:ln w="1905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623635" name="Rectangle 19"/>
            <p:cNvSpPr>
              <a:spLocks noChangeArrowheads="1"/>
            </p:cNvSpPr>
            <p:nvPr/>
          </p:nvSpPr>
          <p:spPr bwMode="auto">
            <a:xfrm>
              <a:off x="4108" y="2448"/>
              <a:ext cx="692" cy="173"/>
            </a:xfrm>
            <a:prstGeom prst="rect">
              <a:avLst/>
            </a:prstGeom>
            <a:noFill/>
            <a:ln w="9525">
              <a:noFill/>
              <a:miter lim="800000"/>
              <a:headEnd/>
              <a:tailEnd/>
            </a:ln>
            <a:effectLst/>
          </p:spPr>
          <p:txBody>
            <a:bodyPr wrap="none">
              <a:prstTxWarp prst="textNoShape">
                <a:avLst/>
              </a:prstTxWarp>
              <a:spAutoFit/>
            </a:bodyPr>
            <a:lstStyle/>
            <a:p>
              <a:r>
                <a:rPr lang="en-US" sz="1200" b="1">
                  <a:latin typeface="Arial" charset="0"/>
                </a:rPr>
                <a:t>Width Metric</a:t>
              </a:r>
            </a:p>
          </p:txBody>
        </p:sp>
        <p:sp>
          <p:nvSpPr>
            <p:cNvPr id="623636" name="Rectangle 20"/>
            <p:cNvSpPr>
              <a:spLocks noChangeArrowheads="1"/>
            </p:cNvSpPr>
            <p:nvPr/>
          </p:nvSpPr>
          <p:spPr bwMode="auto">
            <a:xfrm>
              <a:off x="3648" y="2736"/>
              <a:ext cx="428" cy="288"/>
            </a:xfrm>
            <a:prstGeom prst="rect">
              <a:avLst/>
            </a:prstGeom>
            <a:noFill/>
            <a:ln w="9525">
              <a:noFill/>
              <a:miter lim="800000"/>
              <a:headEnd/>
              <a:tailEnd/>
            </a:ln>
            <a:effectLst/>
          </p:spPr>
          <p:txBody>
            <a:bodyPr wrap="none">
              <a:prstTxWarp prst="textNoShape">
                <a:avLst/>
              </a:prstTxWarp>
              <a:spAutoFit/>
            </a:bodyPr>
            <a:lstStyle/>
            <a:p>
              <a:r>
                <a:rPr lang="en-US" sz="1200" b="1">
                  <a:latin typeface="Arial" charset="0"/>
                </a:rPr>
                <a:t>Height </a:t>
              </a:r>
            </a:p>
            <a:p>
              <a:r>
                <a:rPr lang="en-US" sz="1200" b="1">
                  <a:latin typeface="Arial" charset="0"/>
                </a:rPr>
                <a:t>Metric</a:t>
              </a:r>
            </a:p>
          </p:txBody>
        </p:sp>
      </p:grpSp>
      <p:sp>
        <p:nvSpPr>
          <p:cNvPr id="24" name="Footer Placeholder 4"/>
          <p:cNvSpPr>
            <a:spLocks noGrp="1"/>
          </p:cNvSpPr>
          <p:nvPr>
            <p:ph type="ftr" sz="quarter" idx="11"/>
          </p:nvPr>
        </p:nvSpPr>
        <p:spPr>
          <a:xfrm>
            <a:off x="107950" y="179388"/>
            <a:ext cx="5399088" cy="252412"/>
          </a:xfrm>
        </p:spPr>
        <p:txBody>
          <a:bodyPr/>
          <a:lstStyle/>
          <a:p>
            <a:pPr>
              <a:defRPr/>
            </a:pPr>
            <a:r>
              <a:rPr lang="en-US" dirty="0" smtClean="0"/>
              <a:t>ESE — Software Evolution</a:t>
            </a:r>
            <a:endParaRPr lang="de-CH"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36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6236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6236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3622" grpId="0" animBg="1"/>
      <p:bldP spid="623623" grpId="0" animBg="1" autoUpdateAnimBg="0"/>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 name="Date Placeholder 2"/>
          <p:cNvSpPr>
            <a:spLocks noGrp="1"/>
          </p:cNvSpPr>
          <p:nvPr>
            <p:ph type="dt" sz="half" idx="10"/>
          </p:nvPr>
        </p:nvSpPr>
        <p:spPr/>
        <p:txBody>
          <a:bodyPr/>
          <a:lstStyle/>
          <a:p>
            <a:r>
              <a:rPr lang="de-CH"/>
              <a:t>© Oscar Nierstrasz</a:t>
            </a:r>
          </a:p>
        </p:txBody>
      </p:sp>
      <p:sp>
        <p:nvSpPr>
          <p:cNvPr id="27" name="Slide Number Placeholder 4"/>
          <p:cNvSpPr>
            <a:spLocks noGrp="1"/>
          </p:cNvSpPr>
          <p:nvPr>
            <p:ph type="sldNum" sz="quarter" idx="12"/>
          </p:nvPr>
        </p:nvSpPr>
        <p:spPr/>
        <p:txBody>
          <a:bodyPr/>
          <a:lstStyle/>
          <a:p>
            <a:fld id="{4F828F91-43B1-3349-893D-3C78FEAE5C42}" type="slidenum">
              <a:rPr lang="de-CH"/>
              <a:pPr/>
              <a:t>29</a:t>
            </a:fld>
            <a:endParaRPr lang="de-CH" sz="1400">
              <a:solidFill>
                <a:srgbClr val="7E7E7E"/>
              </a:solidFill>
              <a:latin typeface="Times" charset="0"/>
            </a:endParaRPr>
          </a:p>
        </p:txBody>
      </p:sp>
      <p:sp>
        <p:nvSpPr>
          <p:cNvPr id="625666" name="Rectangle 2"/>
          <p:cNvSpPr>
            <a:spLocks noGrp="1" noChangeArrowheads="1"/>
          </p:cNvSpPr>
          <p:nvPr>
            <p:ph type="title"/>
          </p:nvPr>
        </p:nvSpPr>
        <p:spPr/>
        <p:txBody>
          <a:bodyPr/>
          <a:lstStyle/>
          <a:p>
            <a:r>
              <a:rPr lang="en-US"/>
              <a:t>Detailed Model Capture</a:t>
            </a:r>
          </a:p>
        </p:txBody>
      </p:sp>
      <p:sp>
        <p:nvSpPr>
          <p:cNvPr id="625669" name="Text Box 5"/>
          <p:cNvSpPr txBox="1">
            <a:spLocks noChangeArrowheads="1"/>
          </p:cNvSpPr>
          <p:nvPr/>
        </p:nvSpPr>
        <p:spPr bwMode="auto">
          <a:xfrm>
            <a:off x="846138" y="1622425"/>
            <a:ext cx="2800350" cy="366713"/>
          </a:xfrm>
          <a:prstGeom prst="rect">
            <a:avLst/>
          </a:prstGeom>
          <a:noFill/>
          <a:ln w="9525">
            <a:noFill/>
            <a:miter lim="800000"/>
            <a:headEnd/>
            <a:tailEnd/>
          </a:ln>
          <a:effectLst/>
        </p:spPr>
        <p:txBody>
          <a:bodyPr wrap="none" anchor="ctr">
            <a:prstTxWarp prst="textNoShape">
              <a:avLst/>
            </a:prstTxWarp>
            <a:spAutoFit/>
          </a:bodyPr>
          <a:lstStyle/>
          <a:p>
            <a:pPr algn="ctr"/>
            <a:r>
              <a:rPr lang="en-GB" sz="1800" b="1">
                <a:solidFill>
                  <a:srgbClr val="1E067F"/>
                </a:solidFill>
              </a:rPr>
              <a:t>Tie Code and Questions</a:t>
            </a:r>
          </a:p>
        </p:txBody>
      </p:sp>
      <p:sp>
        <p:nvSpPr>
          <p:cNvPr id="625670" name="Text Box 6"/>
          <p:cNvSpPr txBox="1">
            <a:spLocks noChangeArrowheads="1"/>
          </p:cNvSpPr>
          <p:nvPr/>
        </p:nvSpPr>
        <p:spPr bwMode="auto">
          <a:xfrm>
            <a:off x="3878263" y="2559050"/>
            <a:ext cx="2724150" cy="366713"/>
          </a:xfrm>
          <a:prstGeom prst="rect">
            <a:avLst/>
          </a:prstGeom>
          <a:noFill/>
          <a:ln w="9525">
            <a:noFill/>
            <a:miter lim="800000"/>
            <a:headEnd/>
            <a:tailEnd/>
          </a:ln>
          <a:effectLst/>
        </p:spPr>
        <p:txBody>
          <a:bodyPr wrap="none" anchor="ctr">
            <a:prstTxWarp prst="textNoShape">
              <a:avLst/>
            </a:prstTxWarp>
            <a:spAutoFit/>
          </a:bodyPr>
          <a:lstStyle/>
          <a:p>
            <a:pPr algn="ctr"/>
            <a:r>
              <a:rPr lang="en-GB" sz="1800" b="1">
                <a:solidFill>
                  <a:srgbClr val="1E067F"/>
                </a:solidFill>
              </a:rPr>
              <a:t>Refactor to Understand</a:t>
            </a:r>
          </a:p>
        </p:txBody>
      </p:sp>
      <p:sp>
        <p:nvSpPr>
          <p:cNvPr id="625671" name="Text Box 7"/>
          <p:cNvSpPr txBox="1">
            <a:spLocks noChangeArrowheads="1"/>
          </p:cNvSpPr>
          <p:nvPr/>
        </p:nvSpPr>
        <p:spPr bwMode="auto">
          <a:xfrm>
            <a:off x="498475" y="2254250"/>
            <a:ext cx="2141538" cy="641350"/>
          </a:xfrm>
          <a:prstGeom prst="rect">
            <a:avLst/>
          </a:prstGeom>
          <a:noFill/>
          <a:ln w="9525">
            <a:noFill/>
            <a:miter lim="800000"/>
            <a:headEnd/>
            <a:tailEnd/>
          </a:ln>
          <a:effectLst/>
        </p:spPr>
        <p:txBody>
          <a:bodyPr wrap="none" anchor="ctr">
            <a:prstTxWarp prst="textNoShape">
              <a:avLst/>
            </a:prstTxWarp>
            <a:spAutoFit/>
          </a:bodyPr>
          <a:lstStyle/>
          <a:p>
            <a:pPr algn="ctr"/>
            <a:r>
              <a:rPr lang="en-GB" sz="1800" i="1">
                <a:solidFill>
                  <a:srgbClr val="7F010D"/>
                </a:solidFill>
              </a:rPr>
              <a:t>Keep track of</a:t>
            </a:r>
          </a:p>
          <a:p>
            <a:pPr algn="ctr"/>
            <a:r>
              <a:rPr lang="en-GB" sz="1800" i="1">
                <a:solidFill>
                  <a:srgbClr val="7F010D"/>
                </a:solidFill>
              </a:rPr>
              <a:t>your understanding</a:t>
            </a:r>
          </a:p>
        </p:txBody>
      </p:sp>
      <p:sp>
        <p:nvSpPr>
          <p:cNvPr id="625672" name="Text Box 8"/>
          <p:cNvSpPr txBox="1">
            <a:spLocks noChangeArrowheads="1"/>
          </p:cNvSpPr>
          <p:nvPr/>
        </p:nvSpPr>
        <p:spPr bwMode="auto">
          <a:xfrm>
            <a:off x="3124200" y="2079625"/>
            <a:ext cx="1684338" cy="366713"/>
          </a:xfrm>
          <a:prstGeom prst="rect">
            <a:avLst/>
          </a:prstGeom>
          <a:noFill/>
          <a:ln w="9525">
            <a:noFill/>
            <a:miter lim="800000"/>
            <a:headEnd/>
            <a:tailEnd/>
          </a:ln>
          <a:effectLst/>
        </p:spPr>
        <p:txBody>
          <a:bodyPr wrap="none" anchor="ctr">
            <a:prstTxWarp prst="textNoShape">
              <a:avLst/>
            </a:prstTxWarp>
            <a:spAutoFit/>
          </a:bodyPr>
          <a:lstStyle/>
          <a:p>
            <a:pPr algn="r"/>
            <a:r>
              <a:rPr lang="en-GB" sz="1800" i="1">
                <a:solidFill>
                  <a:srgbClr val="7F010D"/>
                </a:solidFill>
              </a:rPr>
              <a:t>Expose design</a:t>
            </a:r>
          </a:p>
        </p:txBody>
      </p:sp>
      <p:sp>
        <p:nvSpPr>
          <p:cNvPr id="625673" name="Freeform 9"/>
          <p:cNvSpPr>
            <a:spLocks/>
          </p:cNvSpPr>
          <p:nvPr/>
        </p:nvSpPr>
        <p:spPr bwMode="auto">
          <a:xfrm>
            <a:off x="3743325" y="1774825"/>
            <a:ext cx="1209675" cy="815975"/>
          </a:xfrm>
          <a:custGeom>
            <a:avLst/>
            <a:gdLst/>
            <a:ahLst/>
            <a:cxnLst>
              <a:cxn ang="0">
                <a:pos x="0" y="0"/>
              </a:cxn>
              <a:cxn ang="0">
                <a:pos x="912" y="96"/>
              </a:cxn>
              <a:cxn ang="0">
                <a:pos x="1296" y="336"/>
              </a:cxn>
              <a:cxn ang="0">
                <a:pos x="1344" y="528"/>
              </a:cxn>
            </a:cxnLst>
            <a:rect l="0" t="0" r="r" b="b"/>
            <a:pathLst>
              <a:path w="1368" h="528">
                <a:moveTo>
                  <a:pt x="0" y="0"/>
                </a:moveTo>
                <a:cubicBezTo>
                  <a:pt x="348" y="20"/>
                  <a:pt x="696" y="40"/>
                  <a:pt x="912" y="96"/>
                </a:cubicBezTo>
                <a:cubicBezTo>
                  <a:pt x="1127" y="151"/>
                  <a:pt x="1224" y="264"/>
                  <a:pt x="1296" y="336"/>
                </a:cubicBezTo>
                <a:cubicBezTo>
                  <a:pt x="1368" y="408"/>
                  <a:pt x="1356" y="468"/>
                  <a:pt x="1344" y="528"/>
                </a:cubicBezTo>
              </a:path>
            </a:pathLst>
          </a:custGeom>
          <a:noFill/>
          <a:ln w="19050" cap="flat" cmpd="sng">
            <a:solidFill>
              <a:srgbClr val="1E067F"/>
            </a:solidFill>
            <a:prstDash val="solid"/>
            <a:round/>
            <a:headEnd/>
            <a:tailEnd type="stealth" w="lg" len="lg"/>
          </a:ln>
          <a:effectLst/>
        </p:spPr>
        <p:txBody>
          <a:bodyPr wrap="none" anchor="ctr">
            <a:prstTxWarp prst="textNoShape">
              <a:avLst/>
            </a:prstTxWarp>
          </a:bodyPr>
          <a:lstStyle/>
          <a:p>
            <a:endParaRPr lang="en-US"/>
          </a:p>
        </p:txBody>
      </p:sp>
      <p:sp>
        <p:nvSpPr>
          <p:cNvPr id="625674" name="Freeform 10"/>
          <p:cNvSpPr>
            <a:spLocks/>
          </p:cNvSpPr>
          <p:nvPr/>
        </p:nvSpPr>
        <p:spPr bwMode="auto">
          <a:xfrm rot="10800000">
            <a:off x="2295525" y="1927225"/>
            <a:ext cx="1447800" cy="838200"/>
          </a:xfrm>
          <a:custGeom>
            <a:avLst/>
            <a:gdLst/>
            <a:ahLst/>
            <a:cxnLst>
              <a:cxn ang="0">
                <a:pos x="0" y="0"/>
              </a:cxn>
              <a:cxn ang="0">
                <a:pos x="912" y="96"/>
              </a:cxn>
              <a:cxn ang="0">
                <a:pos x="1296" y="336"/>
              </a:cxn>
              <a:cxn ang="0">
                <a:pos x="1344" y="528"/>
              </a:cxn>
            </a:cxnLst>
            <a:rect l="0" t="0" r="r" b="b"/>
            <a:pathLst>
              <a:path w="1368" h="528">
                <a:moveTo>
                  <a:pt x="0" y="0"/>
                </a:moveTo>
                <a:cubicBezTo>
                  <a:pt x="348" y="20"/>
                  <a:pt x="696" y="40"/>
                  <a:pt x="912" y="96"/>
                </a:cubicBezTo>
                <a:cubicBezTo>
                  <a:pt x="1127" y="151"/>
                  <a:pt x="1224" y="264"/>
                  <a:pt x="1296" y="336"/>
                </a:cubicBezTo>
                <a:cubicBezTo>
                  <a:pt x="1368" y="408"/>
                  <a:pt x="1356" y="468"/>
                  <a:pt x="1344" y="528"/>
                </a:cubicBezTo>
              </a:path>
            </a:pathLst>
          </a:custGeom>
          <a:noFill/>
          <a:ln w="19050" cap="flat" cmpd="sng">
            <a:solidFill>
              <a:srgbClr val="1E067F"/>
            </a:solidFill>
            <a:prstDash val="solid"/>
            <a:round/>
            <a:headEnd/>
            <a:tailEnd type="stealth" w="lg" len="lg"/>
          </a:ln>
          <a:effectLst/>
        </p:spPr>
        <p:txBody>
          <a:bodyPr wrap="none" anchor="ctr">
            <a:prstTxWarp prst="textNoShape">
              <a:avLst/>
            </a:prstTxWarp>
          </a:bodyPr>
          <a:lstStyle/>
          <a:p>
            <a:endParaRPr lang="en-US"/>
          </a:p>
        </p:txBody>
      </p:sp>
      <p:sp>
        <p:nvSpPr>
          <p:cNvPr id="625675" name="Text Box 11"/>
          <p:cNvSpPr txBox="1">
            <a:spLocks noChangeArrowheads="1"/>
          </p:cNvSpPr>
          <p:nvPr/>
        </p:nvSpPr>
        <p:spPr bwMode="auto">
          <a:xfrm>
            <a:off x="922338" y="3451225"/>
            <a:ext cx="3168650" cy="366713"/>
          </a:xfrm>
          <a:prstGeom prst="rect">
            <a:avLst/>
          </a:prstGeom>
          <a:noFill/>
          <a:ln w="9525">
            <a:noFill/>
            <a:miter lim="800000"/>
            <a:headEnd/>
            <a:tailEnd/>
          </a:ln>
          <a:effectLst/>
        </p:spPr>
        <p:txBody>
          <a:bodyPr wrap="none" anchor="ctr">
            <a:prstTxWarp prst="textNoShape">
              <a:avLst/>
            </a:prstTxWarp>
            <a:spAutoFit/>
          </a:bodyPr>
          <a:lstStyle/>
          <a:p>
            <a:pPr algn="ctr"/>
            <a:r>
              <a:rPr lang="en-GB" sz="1800" b="1">
                <a:solidFill>
                  <a:srgbClr val="1E067F"/>
                </a:solidFill>
              </a:rPr>
              <a:t>Step through the Execution</a:t>
            </a:r>
          </a:p>
        </p:txBody>
      </p:sp>
      <p:sp>
        <p:nvSpPr>
          <p:cNvPr id="625676" name="Text Box 12"/>
          <p:cNvSpPr txBox="1">
            <a:spLocks noChangeArrowheads="1"/>
          </p:cNvSpPr>
          <p:nvPr/>
        </p:nvSpPr>
        <p:spPr bwMode="auto">
          <a:xfrm>
            <a:off x="2265363" y="4365625"/>
            <a:ext cx="2635250" cy="366713"/>
          </a:xfrm>
          <a:prstGeom prst="rect">
            <a:avLst/>
          </a:prstGeom>
          <a:noFill/>
          <a:ln w="9525">
            <a:noFill/>
            <a:miter lim="800000"/>
            <a:headEnd/>
            <a:tailEnd/>
          </a:ln>
          <a:effectLst/>
        </p:spPr>
        <p:txBody>
          <a:bodyPr wrap="none" anchor="ctr">
            <a:prstTxWarp prst="textNoShape">
              <a:avLst/>
            </a:prstTxWarp>
            <a:spAutoFit/>
          </a:bodyPr>
          <a:lstStyle/>
          <a:p>
            <a:pPr algn="ctr"/>
            <a:r>
              <a:rPr lang="en-GB" sz="1800" b="1">
                <a:solidFill>
                  <a:srgbClr val="1E067F"/>
                </a:solidFill>
              </a:rPr>
              <a:t>Look for the Contracts</a:t>
            </a:r>
          </a:p>
        </p:txBody>
      </p:sp>
      <p:sp>
        <p:nvSpPr>
          <p:cNvPr id="625677" name="Text Box 13"/>
          <p:cNvSpPr txBox="1">
            <a:spLocks noChangeArrowheads="1"/>
          </p:cNvSpPr>
          <p:nvPr/>
        </p:nvSpPr>
        <p:spPr bwMode="auto">
          <a:xfrm>
            <a:off x="5089525" y="5508625"/>
            <a:ext cx="2330450" cy="366713"/>
          </a:xfrm>
          <a:prstGeom prst="rect">
            <a:avLst/>
          </a:prstGeom>
          <a:noFill/>
          <a:ln w="9525">
            <a:noFill/>
            <a:miter lim="800000"/>
            <a:headEnd/>
            <a:tailEnd/>
          </a:ln>
          <a:effectLst/>
        </p:spPr>
        <p:txBody>
          <a:bodyPr wrap="none" anchor="ctr">
            <a:prstTxWarp prst="textNoShape">
              <a:avLst/>
            </a:prstTxWarp>
            <a:spAutoFit/>
          </a:bodyPr>
          <a:lstStyle/>
          <a:p>
            <a:pPr algn="ctr"/>
            <a:r>
              <a:rPr lang="en-GB" sz="1800" b="1">
                <a:solidFill>
                  <a:srgbClr val="1E067F"/>
                </a:solidFill>
              </a:rPr>
              <a:t>Learn from the Past</a:t>
            </a:r>
          </a:p>
        </p:txBody>
      </p:sp>
      <p:sp>
        <p:nvSpPr>
          <p:cNvPr id="625678" name="Text Box 14"/>
          <p:cNvSpPr txBox="1">
            <a:spLocks noChangeArrowheads="1"/>
          </p:cNvSpPr>
          <p:nvPr/>
        </p:nvSpPr>
        <p:spPr bwMode="auto">
          <a:xfrm>
            <a:off x="2673350" y="3070225"/>
            <a:ext cx="2420938" cy="366713"/>
          </a:xfrm>
          <a:prstGeom prst="rect">
            <a:avLst/>
          </a:prstGeom>
          <a:noFill/>
          <a:ln w="9525">
            <a:noFill/>
            <a:miter lim="800000"/>
            <a:headEnd/>
            <a:tailEnd/>
          </a:ln>
          <a:effectLst/>
        </p:spPr>
        <p:txBody>
          <a:bodyPr wrap="none" anchor="ctr">
            <a:prstTxWarp prst="textNoShape">
              <a:avLst/>
            </a:prstTxWarp>
            <a:spAutoFit/>
          </a:bodyPr>
          <a:lstStyle/>
          <a:p>
            <a:pPr algn="r"/>
            <a:r>
              <a:rPr lang="en-GB" sz="1800" i="1">
                <a:solidFill>
                  <a:srgbClr val="7F010D"/>
                </a:solidFill>
              </a:rPr>
              <a:t>Expose collaborations</a:t>
            </a:r>
          </a:p>
        </p:txBody>
      </p:sp>
      <p:sp>
        <p:nvSpPr>
          <p:cNvPr id="625679" name="Text Box 15"/>
          <p:cNvSpPr txBox="1">
            <a:spLocks noChangeArrowheads="1"/>
          </p:cNvSpPr>
          <p:nvPr/>
        </p:nvSpPr>
        <p:spPr bwMode="auto">
          <a:xfrm>
            <a:off x="1393825" y="3984625"/>
            <a:ext cx="1938338" cy="366713"/>
          </a:xfrm>
          <a:prstGeom prst="rect">
            <a:avLst/>
          </a:prstGeom>
          <a:noFill/>
          <a:ln w="9525">
            <a:noFill/>
            <a:miter lim="800000"/>
            <a:headEnd/>
            <a:tailEnd/>
          </a:ln>
          <a:effectLst/>
        </p:spPr>
        <p:txBody>
          <a:bodyPr wrap="none" anchor="ctr">
            <a:prstTxWarp prst="textNoShape">
              <a:avLst/>
            </a:prstTxWarp>
            <a:spAutoFit/>
          </a:bodyPr>
          <a:lstStyle/>
          <a:p>
            <a:pPr algn="r"/>
            <a:r>
              <a:rPr lang="en-GB" sz="1800" i="1">
                <a:solidFill>
                  <a:srgbClr val="7F010D"/>
                </a:solidFill>
              </a:rPr>
              <a:t>Expose contracts</a:t>
            </a:r>
          </a:p>
        </p:txBody>
      </p:sp>
      <p:sp>
        <p:nvSpPr>
          <p:cNvPr id="625680" name="Text Box 16"/>
          <p:cNvSpPr txBox="1">
            <a:spLocks noChangeArrowheads="1"/>
          </p:cNvSpPr>
          <p:nvPr/>
        </p:nvSpPr>
        <p:spPr bwMode="auto">
          <a:xfrm>
            <a:off x="6053138" y="4746625"/>
            <a:ext cx="1925637" cy="366713"/>
          </a:xfrm>
          <a:prstGeom prst="rect">
            <a:avLst/>
          </a:prstGeom>
          <a:noFill/>
          <a:ln w="9525">
            <a:noFill/>
            <a:miter lim="800000"/>
            <a:headEnd/>
            <a:tailEnd/>
          </a:ln>
          <a:effectLst/>
        </p:spPr>
        <p:txBody>
          <a:bodyPr wrap="none" anchor="ctr">
            <a:prstTxWarp prst="textNoShape">
              <a:avLst/>
            </a:prstTxWarp>
            <a:spAutoFit/>
          </a:bodyPr>
          <a:lstStyle/>
          <a:p>
            <a:pPr algn="r"/>
            <a:r>
              <a:rPr lang="en-GB" sz="1800" i="1">
                <a:solidFill>
                  <a:srgbClr val="7F010D"/>
                </a:solidFill>
              </a:rPr>
              <a:t>Expose evolution</a:t>
            </a:r>
          </a:p>
        </p:txBody>
      </p:sp>
      <p:sp>
        <p:nvSpPr>
          <p:cNvPr id="625681" name="Freeform 17"/>
          <p:cNvSpPr>
            <a:spLocks/>
          </p:cNvSpPr>
          <p:nvPr/>
        </p:nvSpPr>
        <p:spPr bwMode="auto">
          <a:xfrm>
            <a:off x="4200525" y="2971800"/>
            <a:ext cx="1014413" cy="698500"/>
          </a:xfrm>
          <a:custGeom>
            <a:avLst/>
            <a:gdLst/>
            <a:ahLst/>
            <a:cxnLst>
              <a:cxn ang="0">
                <a:pos x="624" y="0"/>
              </a:cxn>
              <a:cxn ang="0">
                <a:pos x="624" y="192"/>
              </a:cxn>
              <a:cxn ang="0">
                <a:pos x="528" y="384"/>
              </a:cxn>
              <a:cxn ang="0">
                <a:pos x="192" y="432"/>
              </a:cxn>
              <a:cxn ang="0">
                <a:pos x="0" y="432"/>
              </a:cxn>
            </a:cxnLst>
            <a:rect l="0" t="0" r="r" b="b"/>
            <a:pathLst>
              <a:path w="639" h="440">
                <a:moveTo>
                  <a:pt x="624" y="0"/>
                </a:moveTo>
                <a:cubicBezTo>
                  <a:pt x="631" y="64"/>
                  <a:pt x="639" y="128"/>
                  <a:pt x="624" y="192"/>
                </a:cubicBezTo>
                <a:cubicBezTo>
                  <a:pt x="608" y="255"/>
                  <a:pt x="600" y="343"/>
                  <a:pt x="528" y="384"/>
                </a:cubicBezTo>
                <a:cubicBezTo>
                  <a:pt x="455" y="424"/>
                  <a:pt x="280" y="424"/>
                  <a:pt x="192" y="432"/>
                </a:cubicBezTo>
                <a:cubicBezTo>
                  <a:pt x="104" y="440"/>
                  <a:pt x="52" y="436"/>
                  <a:pt x="0" y="432"/>
                </a:cubicBezTo>
              </a:path>
            </a:pathLst>
          </a:custGeom>
          <a:noFill/>
          <a:ln w="19050" cap="flat" cmpd="sng">
            <a:solidFill>
              <a:srgbClr val="1E067F"/>
            </a:solidFill>
            <a:prstDash val="solid"/>
            <a:round/>
            <a:headEnd/>
            <a:tailEnd type="stealth" w="lg" len="lg"/>
          </a:ln>
          <a:effectLst/>
        </p:spPr>
        <p:txBody>
          <a:bodyPr wrap="none" anchor="ctr">
            <a:prstTxWarp prst="textNoShape">
              <a:avLst/>
            </a:prstTxWarp>
          </a:bodyPr>
          <a:lstStyle/>
          <a:p>
            <a:endParaRPr lang="en-US"/>
          </a:p>
        </p:txBody>
      </p:sp>
      <p:sp>
        <p:nvSpPr>
          <p:cNvPr id="625682" name="Freeform 18"/>
          <p:cNvSpPr>
            <a:spLocks/>
          </p:cNvSpPr>
          <p:nvPr/>
        </p:nvSpPr>
        <p:spPr bwMode="auto">
          <a:xfrm flipH="1">
            <a:off x="1152525" y="3886200"/>
            <a:ext cx="1014413" cy="698500"/>
          </a:xfrm>
          <a:custGeom>
            <a:avLst/>
            <a:gdLst/>
            <a:ahLst/>
            <a:cxnLst>
              <a:cxn ang="0">
                <a:pos x="624" y="0"/>
              </a:cxn>
              <a:cxn ang="0">
                <a:pos x="624" y="192"/>
              </a:cxn>
              <a:cxn ang="0">
                <a:pos x="528" y="384"/>
              </a:cxn>
              <a:cxn ang="0">
                <a:pos x="192" y="432"/>
              </a:cxn>
              <a:cxn ang="0">
                <a:pos x="0" y="432"/>
              </a:cxn>
            </a:cxnLst>
            <a:rect l="0" t="0" r="r" b="b"/>
            <a:pathLst>
              <a:path w="639" h="440">
                <a:moveTo>
                  <a:pt x="624" y="0"/>
                </a:moveTo>
                <a:cubicBezTo>
                  <a:pt x="631" y="64"/>
                  <a:pt x="639" y="128"/>
                  <a:pt x="624" y="192"/>
                </a:cubicBezTo>
                <a:cubicBezTo>
                  <a:pt x="608" y="255"/>
                  <a:pt x="600" y="343"/>
                  <a:pt x="528" y="384"/>
                </a:cubicBezTo>
                <a:cubicBezTo>
                  <a:pt x="455" y="424"/>
                  <a:pt x="280" y="424"/>
                  <a:pt x="192" y="432"/>
                </a:cubicBezTo>
                <a:cubicBezTo>
                  <a:pt x="104" y="440"/>
                  <a:pt x="52" y="436"/>
                  <a:pt x="0" y="432"/>
                </a:cubicBezTo>
              </a:path>
            </a:pathLst>
          </a:custGeom>
          <a:noFill/>
          <a:ln w="19050" cap="flat" cmpd="sng">
            <a:solidFill>
              <a:srgbClr val="1E067F"/>
            </a:solidFill>
            <a:prstDash val="solid"/>
            <a:round/>
            <a:headEnd/>
            <a:tailEnd type="stealth" w="lg" len="lg"/>
          </a:ln>
          <a:effectLst/>
        </p:spPr>
        <p:txBody>
          <a:bodyPr wrap="none" anchor="ctr">
            <a:prstTxWarp prst="textNoShape">
              <a:avLst/>
            </a:prstTxWarp>
          </a:bodyPr>
          <a:lstStyle/>
          <a:p>
            <a:endParaRPr lang="en-US"/>
          </a:p>
        </p:txBody>
      </p:sp>
      <p:sp>
        <p:nvSpPr>
          <p:cNvPr id="625683" name="Freeform 19"/>
          <p:cNvSpPr>
            <a:spLocks/>
          </p:cNvSpPr>
          <p:nvPr/>
        </p:nvSpPr>
        <p:spPr bwMode="auto">
          <a:xfrm>
            <a:off x="4886325" y="4572000"/>
            <a:ext cx="1285875" cy="990600"/>
          </a:xfrm>
          <a:custGeom>
            <a:avLst/>
            <a:gdLst/>
            <a:ahLst/>
            <a:cxnLst>
              <a:cxn ang="0">
                <a:pos x="0" y="0"/>
              </a:cxn>
              <a:cxn ang="0">
                <a:pos x="912" y="96"/>
              </a:cxn>
              <a:cxn ang="0">
                <a:pos x="1296" y="336"/>
              </a:cxn>
              <a:cxn ang="0">
                <a:pos x="1344" y="528"/>
              </a:cxn>
            </a:cxnLst>
            <a:rect l="0" t="0" r="r" b="b"/>
            <a:pathLst>
              <a:path w="1368" h="528">
                <a:moveTo>
                  <a:pt x="0" y="0"/>
                </a:moveTo>
                <a:cubicBezTo>
                  <a:pt x="348" y="20"/>
                  <a:pt x="696" y="40"/>
                  <a:pt x="912" y="96"/>
                </a:cubicBezTo>
                <a:cubicBezTo>
                  <a:pt x="1127" y="151"/>
                  <a:pt x="1224" y="264"/>
                  <a:pt x="1296" y="336"/>
                </a:cubicBezTo>
                <a:cubicBezTo>
                  <a:pt x="1368" y="408"/>
                  <a:pt x="1356" y="468"/>
                  <a:pt x="1344" y="528"/>
                </a:cubicBezTo>
              </a:path>
            </a:pathLst>
          </a:custGeom>
          <a:noFill/>
          <a:ln w="19050" cap="flat" cmpd="sng">
            <a:solidFill>
              <a:srgbClr val="1E067F"/>
            </a:solidFill>
            <a:prstDash val="solid"/>
            <a:round/>
            <a:headEnd/>
            <a:tailEnd type="stealth" w="lg" len="lg"/>
          </a:ln>
          <a:effectLst/>
        </p:spPr>
        <p:txBody>
          <a:bodyPr wrap="none" anchor="ctr">
            <a:prstTxWarp prst="textNoShape">
              <a:avLst/>
            </a:prstTxWarp>
          </a:bodyPr>
          <a:lstStyle/>
          <a:p>
            <a:endParaRPr lang="en-US"/>
          </a:p>
        </p:txBody>
      </p:sp>
      <p:sp>
        <p:nvSpPr>
          <p:cNvPr id="625684" name="Freeform 20"/>
          <p:cNvSpPr>
            <a:spLocks/>
          </p:cNvSpPr>
          <p:nvPr/>
        </p:nvSpPr>
        <p:spPr bwMode="auto">
          <a:xfrm>
            <a:off x="6715125" y="2819400"/>
            <a:ext cx="838200" cy="990600"/>
          </a:xfrm>
          <a:custGeom>
            <a:avLst/>
            <a:gdLst/>
            <a:ahLst/>
            <a:cxnLst>
              <a:cxn ang="0">
                <a:pos x="0" y="0"/>
              </a:cxn>
              <a:cxn ang="0">
                <a:pos x="912" y="96"/>
              </a:cxn>
              <a:cxn ang="0">
                <a:pos x="1296" y="336"/>
              </a:cxn>
              <a:cxn ang="0">
                <a:pos x="1344" y="528"/>
              </a:cxn>
            </a:cxnLst>
            <a:rect l="0" t="0" r="r" b="b"/>
            <a:pathLst>
              <a:path w="1368" h="528">
                <a:moveTo>
                  <a:pt x="0" y="0"/>
                </a:moveTo>
                <a:cubicBezTo>
                  <a:pt x="348" y="20"/>
                  <a:pt x="696" y="40"/>
                  <a:pt x="912" y="96"/>
                </a:cubicBezTo>
                <a:cubicBezTo>
                  <a:pt x="1127" y="151"/>
                  <a:pt x="1224" y="264"/>
                  <a:pt x="1296" y="336"/>
                </a:cubicBezTo>
                <a:cubicBezTo>
                  <a:pt x="1368" y="408"/>
                  <a:pt x="1356" y="468"/>
                  <a:pt x="1344" y="528"/>
                </a:cubicBezTo>
              </a:path>
            </a:pathLst>
          </a:custGeom>
          <a:noFill/>
          <a:ln w="19050" cap="flat" cmpd="sng">
            <a:solidFill>
              <a:srgbClr val="1E067F"/>
            </a:solidFill>
            <a:prstDash val="dash"/>
            <a:round/>
            <a:headEnd type="stealth" w="lg" len="lg"/>
            <a:tailEnd type="stealth" w="lg" len="lg"/>
          </a:ln>
          <a:effectLst/>
        </p:spPr>
        <p:txBody>
          <a:bodyPr wrap="none" anchor="ctr">
            <a:prstTxWarp prst="textNoShape">
              <a:avLst/>
            </a:prstTxWarp>
          </a:bodyPr>
          <a:lstStyle/>
          <a:p>
            <a:endParaRPr lang="en-US"/>
          </a:p>
        </p:txBody>
      </p:sp>
      <p:sp>
        <p:nvSpPr>
          <p:cNvPr id="625685" name="Text Box 21"/>
          <p:cNvSpPr txBox="1">
            <a:spLocks noChangeArrowheads="1"/>
          </p:cNvSpPr>
          <p:nvPr/>
        </p:nvSpPr>
        <p:spPr bwMode="auto">
          <a:xfrm>
            <a:off x="6577013" y="3805238"/>
            <a:ext cx="1743075" cy="650875"/>
          </a:xfrm>
          <a:prstGeom prst="rect">
            <a:avLst/>
          </a:prstGeom>
          <a:solidFill>
            <a:schemeClr val="bg1"/>
          </a:solidFill>
          <a:ln w="9525">
            <a:solidFill>
              <a:schemeClr val="tx1"/>
            </a:solidFill>
            <a:miter lim="800000"/>
            <a:headEnd/>
            <a:tailEnd/>
          </a:ln>
          <a:effectLst>
            <a:outerShdw blurRad="63500" dist="38099" dir="2700000" algn="ctr" rotWithShape="0">
              <a:srgbClr val="0A017F">
                <a:alpha val="74998"/>
              </a:srgbClr>
            </a:outerShdw>
          </a:effectLst>
        </p:spPr>
        <p:txBody>
          <a:bodyPr wrap="none" anchor="ctr">
            <a:prstTxWarp prst="textNoShape">
              <a:avLst/>
            </a:prstTxWarp>
            <a:spAutoFit/>
          </a:bodyPr>
          <a:lstStyle/>
          <a:p>
            <a:pPr algn="ctr"/>
            <a:r>
              <a:rPr lang="en-GB" sz="1800" b="1" i="1">
                <a:solidFill>
                  <a:srgbClr val="1E067F"/>
                </a:solidFill>
              </a:rPr>
              <a:t>Write Tests</a:t>
            </a:r>
          </a:p>
          <a:p>
            <a:pPr algn="ctr"/>
            <a:r>
              <a:rPr lang="en-GB" sz="1800" b="1" i="1">
                <a:solidFill>
                  <a:srgbClr val="1E067F"/>
                </a:solidFill>
              </a:rPr>
              <a:t>to Understand</a:t>
            </a:r>
          </a:p>
        </p:txBody>
      </p:sp>
      <p:sp>
        <p:nvSpPr>
          <p:cNvPr id="625686" name="Freeform 22"/>
          <p:cNvSpPr>
            <a:spLocks/>
          </p:cNvSpPr>
          <p:nvPr/>
        </p:nvSpPr>
        <p:spPr bwMode="auto">
          <a:xfrm>
            <a:off x="3743325" y="3810000"/>
            <a:ext cx="2819400" cy="241300"/>
          </a:xfrm>
          <a:custGeom>
            <a:avLst/>
            <a:gdLst/>
            <a:ahLst/>
            <a:cxnLst>
              <a:cxn ang="0">
                <a:pos x="1776" y="144"/>
              </a:cxn>
              <a:cxn ang="0">
                <a:pos x="1200" y="144"/>
              </a:cxn>
              <a:cxn ang="0">
                <a:pos x="384" y="96"/>
              </a:cxn>
              <a:cxn ang="0">
                <a:pos x="0" y="0"/>
              </a:cxn>
            </a:cxnLst>
            <a:rect l="0" t="0" r="r" b="b"/>
            <a:pathLst>
              <a:path w="1776" h="152">
                <a:moveTo>
                  <a:pt x="1776" y="144"/>
                </a:moveTo>
                <a:cubicBezTo>
                  <a:pt x="1604" y="148"/>
                  <a:pt x="1432" y="152"/>
                  <a:pt x="1200" y="144"/>
                </a:cubicBezTo>
                <a:cubicBezTo>
                  <a:pt x="968" y="136"/>
                  <a:pt x="584" y="120"/>
                  <a:pt x="384" y="96"/>
                </a:cubicBezTo>
                <a:cubicBezTo>
                  <a:pt x="184" y="72"/>
                  <a:pt x="92" y="36"/>
                  <a:pt x="0" y="0"/>
                </a:cubicBezTo>
              </a:path>
            </a:pathLst>
          </a:custGeom>
          <a:noFill/>
          <a:ln w="19050" cap="flat" cmpd="sng">
            <a:solidFill>
              <a:srgbClr val="1E067F"/>
            </a:solidFill>
            <a:prstDash val="dash"/>
            <a:round/>
            <a:headEnd type="stealth" w="lg" len="lg"/>
            <a:tailEnd type="stealth" w="lg" len="lg"/>
          </a:ln>
          <a:effectLst/>
        </p:spPr>
        <p:txBody>
          <a:bodyPr wrap="none" anchor="ctr">
            <a:prstTxWarp prst="textNoShape">
              <a:avLst/>
            </a:prstTxWarp>
          </a:bodyPr>
          <a:lstStyle/>
          <a:p>
            <a:endParaRPr lang="en-US"/>
          </a:p>
        </p:txBody>
      </p:sp>
      <p:sp>
        <p:nvSpPr>
          <p:cNvPr id="625687" name="AutoShape 23"/>
          <p:cNvSpPr>
            <a:spLocks noChangeArrowheads="1"/>
          </p:cNvSpPr>
          <p:nvPr/>
        </p:nvSpPr>
        <p:spPr bwMode="auto">
          <a:xfrm>
            <a:off x="5638800" y="1752600"/>
            <a:ext cx="3200400" cy="685800"/>
          </a:xfrm>
          <a:prstGeom prst="foldedCorner">
            <a:avLst>
              <a:gd name="adj" fmla="val 12500"/>
            </a:avLst>
          </a:prstGeom>
          <a:solidFill>
            <a:schemeClr val="accent1"/>
          </a:solidFill>
          <a:ln w="9525">
            <a:solidFill>
              <a:schemeClr val="tx1"/>
            </a:solidFill>
            <a:round/>
            <a:headEnd/>
            <a:tailEnd/>
          </a:ln>
          <a:effectLst>
            <a:outerShdw blurRad="63500" dist="38099" dir="2700000" algn="ctr" rotWithShape="0">
              <a:srgbClr val="0A017F">
                <a:alpha val="74998"/>
              </a:srgbClr>
            </a:outerShdw>
          </a:effectLst>
        </p:spPr>
        <p:txBody>
          <a:bodyPr anchor="ctr">
            <a:prstTxWarp prst="textNoShape">
              <a:avLst/>
            </a:prstTxWarp>
          </a:bodyPr>
          <a:lstStyle/>
          <a:p>
            <a:r>
              <a:rPr lang="en-GB" sz="1800" i="1">
                <a:solidFill>
                  <a:schemeClr val="accent2"/>
                </a:solidFill>
              </a:rPr>
              <a:t>Expose the design &amp; make sure it remains exposed</a:t>
            </a:r>
          </a:p>
        </p:txBody>
      </p:sp>
      <p:sp>
        <p:nvSpPr>
          <p:cNvPr id="625688" name="AutoShape 24"/>
          <p:cNvSpPr>
            <a:spLocks noChangeArrowheads="1"/>
          </p:cNvSpPr>
          <p:nvPr/>
        </p:nvSpPr>
        <p:spPr bwMode="auto">
          <a:xfrm>
            <a:off x="457200" y="4953000"/>
            <a:ext cx="3429000" cy="1447800"/>
          </a:xfrm>
          <a:prstGeom prst="foldedCorner">
            <a:avLst>
              <a:gd name="adj" fmla="val 12500"/>
            </a:avLst>
          </a:prstGeom>
          <a:solidFill>
            <a:schemeClr val="accent1"/>
          </a:solidFill>
          <a:ln w="9525">
            <a:solidFill>
              <a:schemeClr val="tx1"/>
            </a:solidFill>
            <a:round/>
            <a:headEnd/>
            <a:tailEnd/>
          </a:ln>
          <a:effectLst>
            <a:outerShdw blurRad="63500" dist="38099" dir="2700000" algn="ctr" rotWithShape="0">
              <a:srgbClr val="0A017F">
                <a:alpha val="74998"/>
              </a:srgbClr>
            </a:outerShdw>
          </a:effectLst>
        </p:spPr>
        <p:txBody>
          <a:bodyPr anchor="ctr">
            <a:prstTxWarp prst="textNoShape">
              <a:avLst/>
            </a:prstTxWarp>
          </a:bodyPr>
          <a:lstStyle/>
          <a:p>
            <a:pPr marL="190500" indent="-190500">
              <a:buFont typeface="Times" charset="0"/>
              <a:buChar char="•"/>
            </a:pPr>
            <a:r>
              <a:rPr lang="en-GB" sz="1600" i="1">
                <a:solidFill>
                  <a:srgbClr val="1E067F"/>
                </a:solidFill>
              </a:rPr>
              <a:t>Use Your Tools</a:t>
            </a:r>
          </a:p>
          <a:p>
            <a:pPr marL="190500" indent="-190500">
              <a:buFont typeface="Times" charset="0"/>
              <a:buChar char="•"/>
            </a:pPr>
            <a:r>
              <a:rPr lang="en-GB" sz="1600" i="1">
                <a:solidFill>
                  <a:srgbClr val="1E067F"/>
                </a:solidFill>
              </a:rPr>
              <a:t>Look for Key Methods</a:t>
            </a:r>
          </a:p>
          <a:p>
            <a:pPr marL="190500" indent="-190500">
              <a:buFont typeface="Times" charset="0"/>
              <a:buChar char="•"/>
            </a:pPr>
            <a:r>
              <a:rPr lang="en-GB" sz="1600" i="1">
                <a:solidFill>
                  <a:srgbClr val="1E067F"/>
                </a:solidFill>
              </a:rPr>
              <a:t>Look for Constructor Calls</a:t>
            </a:r>
          </a:p>
          <a:p>
            <a:pPr marL="190500" indent="-190500">
              <a:buFont typeface="Times" charset="0"/>
              <a:buChar char="•"/>
            </a:pPr>
            <a:r>
              <a:rPr lang="en-GB" sz="1600" i="1">
                <a:solidFill>
                  <a:srgbClr val="1E067F"/>
                </a:solidFill>
              </a:rPr>
              <a:t>Look for Template/Hook Methods</a:t>
            </a:r>
          </a:p>
          <a:p>
            <a:pPr marL="190500" indent="-190500">
              <a:buFont typeface="Times" charset="0"/>
              <a:buChar char="•"/>
            </a:pPr>
            <a:r>
              <a:rPr lang="en-GB" sz="1600" i="1">
                <a:solidFill>
                  <a:srgbClr val="1E067F"/>
                </a:solidFill>
              </a:rPr>
              <a:t>Look for Super Calls</a:t>
            </a:r>
          </a:p>
        </p:txBody>
      </p:sp>
      <p:sp>
        <p:nvSpPr>
          <p:cNvPr id="28" name="Footer Placeholder 4"/>
          <p:cNvSpPr>
            <a:spLocks noGrp="1"/>
          </p:cNvSpPr>
          <p:nvPr>
            <p:ph type="ftr" sz="quarter" idx="11"/>
          </p:nvPr>
        </p:nvSpPr>
        <p:spPr>
          <a:xfrm>
            <a:off x="107950" y="179388"/>
            <a:ext cx="5399088" cy="252412"/>
          </a:xfrm>
        </p:spPr>
        <p:txBody>
          <a:bodyPr/>
          <a:lstStyle/>
          <a:p>
            <a:pPr>
              <a:defRPr/>
            </a:pPr>
            <a:r>
              <a:rPr lang="en-US" dirty="0" smtClean="0"/>
              <a:t>ESE — Software Evolution</a:t>
            </a:r>
            <a:endParaRPr lang="de-CH" dirty="0"/>
          </a:p>
        </p:txBody>
      </p:sp>
      <p:sp>
        <p:nvSpPr>
          <p:cNvPr id="29" name="Freeform 3"/>
          <p:cNvSpPr>
            <a:spLocks/>
          </p:cNvSpPr>
          <p:nvPr/>
        </p:nvSpPr>
        <p:spPr bwMode="auto">
          <a:xfrm>
            <a:off x="7848600" y="381000"/>
            <a:ext cx="914400" cy="685800"/>
          </a:xfrm>
          <a:custGeom>
            <a:avLst/>
            <a:gdLst/>
            <a:ahLst/>
            <a:cxnLst>
              <a:cxn ang="0">
                <a:pos x="0" y="1848"/>
              </a:cxn>
              <a:cxn ang="0">
                <a:pos x="672" y="264"/>
              </a:cxn>
              <a:cxn ang="0">
                <a:pos x="1728" y="264"/>
              </a:cxn>
              <a:cxn ang="0">
                <a:pos x="2400" y="1848"/>
              </a:cxn>
            </a:cxnLst>
            <a:rect l="0" t="0" r="r" b="b"/>
            <a:pathLst>
              <a:path w="2400" h="1848">
                <a:moveTo>
                  <a:pt x="0" y="1848"/>
                </a:moveTo>
                <a:cubicBezTo>
                  <a:pt x="192" y="1187"/>
                  <a:pt x="384" y="527"/>
                  <a:pt x="672" y="264"/>
                </a:cubicBezTo>
                <a:cubicBezTo>
                  <a:pt x="959" y="0"/>
                  <a:pt x="1440" y="0"/>
                  <a:pt x="1728" y="264"/>
                </a:cubicBezTo>
                <a:cubicBezTo>
                  <a:pt x="2015" y="527"/>
                  <a:pt x="2207" y="1187"/>
                  <a:pt x="2400" y="1848"/>
                </a:cubicBezTo>
              </a:path>
            </a:pathLst>
          </a:custGeom>
          <a:noFill/>
          <a:ln w="28575" cap="flat" cmpd="sng">
            <a:solidFill>
              <a:srgbClr val="1E067F"/>
            </a:solidFill>
            <a:prstDash val="solid"/>
            <a:round/>
            <a:headEnd type="none" w="med" len="med"/>
            <a:tailEnd type="stealth" w="lg" len="lg"/>
          </a:ln>
          <a:effectLst/>
        </p:spPr>
        <p:txBody>
          <a:bodyPr wrap="none" anchor="ctr">
            <a:prstTxWarp prst="textNoShape">
              <a:avLst/>
            </a:prstTxWarp>
          </a:bodyPr>
          <a:lstStyle/>
          <a:p>
            <a:endParaRPr lang="en-US"/>
          </a:p>
        </p:txBody>
      </p:sp>
      <p:sp>
        <p:nvSpPr>
          <p:cNvPr id="30" name="Oval 4"/>
          <p:cNvSpPr>
            <a:spLocks noChangeArrowheads="1"/>
          </p:cNvSpPr>
          <p:nvPr/>
        </p:nvSpPr>
        <p:spPr bwMode="auto">
          <a:xfrm>
            <a:off x="8001000" y="381000"/>
            <a:ext cx="304800" cy="152400"/>
          </a:xfrm>
          <a:prstGeom prst="ellipse">
            <a:avLst/>
          </a:prstGeom>
          <a:solidFill>
            <a:srgbClr val="7F010D"/>
          </a:solidFill>
          <a:ln w="9525">
            <a:solidFill>
              <a:srgbClr val="1E067F"/>
            </a:solidFill>
            <a:round/>
            <a:headEnd/>
            <a:tailEn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Literature</a:t>
            </a:r>
            <a:endParaRPr lang="en-US" dirty="0"/>
          </a:p>
        </p:txBody>
      </p:sp>
      <p:sp>
        <p:nvSpPr>
          <p:cNvPr id="4" name="Date Placeholder 3"/>
          <p:cNvSpPr>
            <a:spLocks noGrp="1"/>
          </p:cNvSpPr>
          <p:nvPr>
            <p:ph type="dt" sz="half" idx="10"/>
          </p:nvPr>
        </p:nvSpPr>
        <p:spPr/>
        <p:txBody>
          <a:bodyPr/>
          <a:lstStyle/>
          <a:p>
            <a:pPr>
              <a:defRPr/>
            </a:pPr>
            <a:r>
              <a:rPr lang="en-US" smtClean="0"/>
              <a:t>© Oscar Nierstrasz</a:t>
            </a:r>
            <a:endParaRPr lang="de-CH"/>
          </a:p>
        </p:txBody>
      </p:sp>
      <p:sp>
        <p:nvSpPr>
          <p:cNvPr id="5" name="Footer Placeholder 4"/>
          <p:cNvSpPr>
            <a:spLocks noGrp="1"/>
          </p:cNvSpPr>
          <p:nvPr>
            <p:ph type="ftr" sz="quarter" idx="11"/>
          </p:nvPr>
        </p:nvSpPr>
        <p:spPr/>
        <p:txBody>
          <a:bodyPr/>
          <a:lstStyle/>
          <a:p>
            <a:pPr>
              <a:defRPr/>
            </a:pPr>
            <a:r>
              <a:rPr lang="en-US" smtClean="0"/>
              <a:t>ESE — Software Evolution</a:t>
            </a:r>
            <a:endParaRPr lang="de-CH"/>
          </a:p>
        </p:txBody>
      </p:sp>
      <p:sp>
        <p:nvSpPr>
          <p:cNvPr id="6" name="Slide Number Placeholder 5"/>
          <p:cNvSpPr>
            <a:spLocks noGrp="1"/>
          </p:cNvSpPr>
          <p:nvPr>
            <p:ph type="sldNum" sz="quarter" idx="12"/>
          </p:nvPr>
        </p:nvSpPr>
        <p:spPr/>
        <p:txBody>
          <a:bodyPr/>
          <a:lstStyle/>
          <a:p>
            <a:pPr>
              <a:defRPr/>
            </a:pPr>
            <a:fld id="{67EDAA12-228B-B548-A94B-1F3AA1E24D74}" type="slidenum">
              <a:rPr lang="de-CH" smtClean="0"/>
              <a:pPr>
                <a:defRPr/>
              </a:pPr>
              <a:t>3</a:t>
            </a:fld>
            <a:endParaRPr lang="de-CH" sz="1400">
              <a:solidFill>
                <a:srgbClr val="7E7E7E"/>
              </a:solidFill>
              <a:latin typeface="Times" pitchFamily="-105" charset="0"/>
            </a:endParaRPr>
          </a:p>
        </p:txBody>
      </p:sp>
      <p:sp>
        <p:nvSpPr>
          <p:cNvPr id="11" name="Content Placeholder 10"/>
          <p:cNvSpPr>
            <a:spLocks noGrp="1"/>
          </p:cNvSpPr>
          <p:nvPr>
            <p:ph idx="1"/>
          </p:nvPr>
        </p:nvSpPr>
        <p:spPr/>
        <p:txBody>
          <a:bodyPr/>
          <a:lstStyle/>
          <a:p>
            <a:r>
              <a:rPr lang="en-US" dirty="0" err="1" smtClean="0"/>
              <a:t>Demeyer</a:t>
            </a:r>
            <a:r>
              <a:rPr lang="en-US" dirty="0" smtClean="0"/>
              <a:t>, </a:t>
            </a:r>
            <a:r>
              <a:rPr lang="en-US" dirty="0" err="1" smtClean="0"/>
              <a:t>Ducasse</a:t>
            </a:r>
            <a:r>
              <a:rPr lang="en-US" dirty="0" smtClean="0"/>
              <a:t>, and Nierstrasz. </a:t>
            </a:r>
            <a:r>
              <a:rPr lang="en-US" i="1" dirty="0" smtClean="0"/>
              <a:t>Object-Oriented Reengineering Patterns</a:t>
            </a:r>
            <a:r>
              <a:rPr lang="en-US" dirty="0" smtClean="0"/>
              <a:t>, Square Bracket Associates, 2008. </a:t>
            </a:r>
          </a:p>
          <a:p>
            <a:pPr>
              <a:buNone/>
            </a:pPr>
            <a:endParaRPr lang="en-US" dirty="0"/>
          </a:p>
        </p:txBody>
      </p:sp>
      <p:pic>
        <p:nvPicPr>
          <p:cNvPr id="12" name="Picture 11" descr="oorp.jpg"/>
          <p:cNvPicPr>
            <a:picLocks noChangeAspect="1"/>
          </p:cNvPicPr>
          <p:nvPr/>
        </p:nvPicPr>
        <p:blipFill>
          <a:blip r:embed="rId2"/>
          <a:stretch>
            <a:fillRect/>
          </a:stretch>
        </p:blipFill>
        <p:spPr>
          <a:xfrm>
            <a:off x="6934200" y="4114800"/>
            <a:ext cx="1600200" cy="2329132"/>
          </a:xfrm>
          <a:prstGeom prst="rect">
            <a:avLst/>
          </a:prstGeom>
        </p:spPr>
      </p:pic>
      <p:sp>
        <p:nvSpPr>
          <p:cNvPr id="8" name="Rectangle 7"/>
          <p:cNvSpPr/>
          <p:nvPr/>
        </p:nvSpPr>
        <p:spPr>
          <a:xfrm>
            <a:off x="2971800" y="5867400"/>
            <a:ext cx="3810000" cy="369332"/>
          </a:xfrm>
          <a:prstGeom prst="rect">
            <a:avLst/>
          </a:prstGeom>
          <a:solidFill>
            <a:schemeClr val="accent1"/>
          </a:solidFill>
          <a:effectLst>
            <a:outerShdw blurRad="50800" dist="38100" dir="2700000">
              <a:srgbClr val="000000">
                <a:alpha val="43000"/>
              </a:srgbClr>
            </a:outerShdw>
          </a:effectLst>
        </p:spPr>
        <p:txBody>
          <a:bodyPr wrap="square">
            <a:spAutoFit/>
          </a:bodyPr>
          <a:lstStyle/>
          <a:p>
            <a:r>
              <a:rPr lang="en-US" sz="1800" dirty="0" smtClean="0"/>
              <a:t>http://</a:t>
            </a:r>
            <a:r>
              <a:rPr lang="en-US" sz="1800" dirty="0" err="1" smtClean="0"/>
              <a:t>scg.unibe.ch/download/oorp</a:t>
            </a:r>
            <a:r>
              <a:rPr lang="en-US" sz="1800" dirty="0" smtClean="0"/>
              <a: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 name="Date Placeholder 2"/>
          <p:cNvSpPr>
            <a:spLocks noGrp="1"/>
          </p:cNvSpPr>
          <p:nvPr>
            <p:ph type="dt" sz="half" idx="10"/>
          </p:nvPr>
        </p:nvSpPr>
        <p:spPr/>
        <p:txBody>
          <a:bodyPr/>
          <a:lstStyle/>
          <a:p>
            <a:r>
              <a:rPr lang="de-CH"/>
              <a:t>© Oscar Nierstrasz</a:t>
            </a:r>
          </a:p>
        </p:txBody>
      </p:sp>
      <p:sp>
        <p:nvSpPr>
          <p:cNvPr id="24" name="Slide Number Placeholder 4"/>
          <p:cNvSpPr>
            <a:spLocks noGrp="1"/>
          </p:cNvSpPr>
          <p:nvPr>
            <p:ph type="sldNum" sz="quarter" idx="12"/>
          </p:nvPr>
        </p:nvSpPr>
        <p:spPr/>
        <p:txBody>
          <a:bodyPr/>
          <a:lstStyle/>
          <a:p>
            <a:fld id="{C10F9005-4906-8543-97F6-D22014F28B7E}" type="slidenum">
              <a:rPr lang="de-CH"/>
              <a:pPr/>
              <a:t>30</a:t>
            </a:fld>
            <a:endParaRPr lang="de-CH" sz="1400">
              <a:solidFill>
                <a:srgbClr val="7E7E7E"/>
              </a:solidFill>
              <a:latin typeface="Times" charset="0"/>
            </a:endParaRPr>
          </a:p>
        </p:txBody>
      </p:sp>
      <p:sp>
        <p:nvSpPr>
          <p:cNvPr id="627714" name="Rectangle 2"/>
          <p:cNvSpPr>
            <a:spLocks noGrp="1" noChangeArrowheads="1"/>
          </p:cNvSpPr>
          <p:nvPr>
            <p:ph type="title"/>
          </p:nvPr>
        </p:nvSpPr>
        <p:spPr/>
        <p:txBody>
          <a:bodyPr/>
          <a:lstStyle/>
          <a:p>
            <a:r>
              <a:rPr lang="en-US"/>
              <a:t>Tests: Your Life Insurance</a:t>
            </a:r>
          </a:p>
        </p:txBody>
      </p:sp>
      <p:sp>
        <p:nvSpPr>
          <p:cNvPr id="627717" name="Text Box 5"/>
          <p:cNvSpPr txBox="1">
            <a:spLocks noChangeArrowheads="1"/>
          </p:cNvSpPr>
          <p:nvPr/>
        </p:nvSpPr>
        <p:spPr bwMode="auto">
          <a:xfrm>
            <a:off x="300038" y="1927225"/>
            <a:ext cx="3613150" cy="366713"/>
          </a:xfrm>
          <a:prstGeom prst="rect">
            <a:avLst/>
          </a:prstGeom>
          <a:noFill/>
          <a:ln w="9525">
            <a:noFill/>
            <a:miter lim="800000"/>
            <a:headEnd/>
            <a:tailEnd/>
          </a:ln>
          <a:effectLst/>
        </p:spPr>
        <p:txBody>
          <a:bodyPr wrap="none" anchor="ctr">
            <a:prstTxWarp prst="textNoShape">
              <a:avLst/>
            </a:prstTxWarp>
            <a:spAutoFit/>
          </a:bodyPr>
          <a:lstStyle/>
          <a:p>
            <a:pPr algn="ctr"/>
            <a:r>
              <a:rPr lang="en-GB" sz="1800" b="1">
                <a:solidFill>
                  <a:srgbClr val="1E067F"/>
                </a:solidFill>
              </a:rPr>
              <a:t>Write Tests to Enable Evolution</a:t>
            </a:r>
          </a:p>
        </p:txBody>
      </p:sp>
      <p:sp>
        <p:nvSpPr>
          <p:cNvPr id="627718" name="Text Box 6"/>
          <p:cNvSpPr txBox="1">
            <a:spLocks noChangeArrowheads="1"/>
          </p:cNvSpPr>
          <p:nvPr/>
        </p:nvSpPr>
        <p:spPr bwMode="auto">
          <a:xfrm>
            <a:off x="1543050" y="2940050"/>
            <a:ext cx="2268538" cy="641350"/>
          </a:xfrm>
          <a:prstGeom prst="rect">
            <a:avLst/>
          </a:prstGeom>
          <a:noFill/>
          <a:ln w="9525">
            <a:noFill/>
            <a:miter lim="800000"/>
            <a:headEnd/>
            <a:tailEnd/>
          </a:ln>
          <a:effectLst/>
        </p:spPr>
        <p:txBody>
          <a:bodyPr wrap="none" anchor="ctr">
            <a:prstTxWarp prst="textNoShape">
              <a:avLst/>
            </a:prstTxWarp>
            <a:spAutoFit/>
          </a:bodyPr>
          <a:lstStyle/>
          <a:p>
            <a:pPr algn="ctr"/>
            <a:r>
              <a:rPr lang="en-GB" sz="1800" b="1">
                <a:solidFill>
                  <a:srgbClr val="1E067F"/>
                </a:solidFill>
              </a:rPr>
              <a:t>Grow Your Test</a:t>
            </a:r>
            <a:br>
              <a:rPr lang="en-GB" sz="1800" b="1">
                <a:solidFill>
                  <a:srgbClr val="1E067F"/>
                </a:solidFill>
              </a:rPr>
            </a:br>
            <a:r>
              <a:rPr lang="en-GB" sz="1800" b="1">
                <a:solidFill>
                  <a:srgbClr val="1E067F"/>
                </a:solidFill>
              </a:rPr>
              <a:t>Base Incrementally</a:t>
            </a:r>
          </a:p>
        </p:txBody>
      </p:sp>
      <p:sp>
        <p:nvSpPr>
          <p:cNvPr id="627719" name="Freeform 7"/>
          <p:cNvSpPr>
            <a:spLocks/>
          </p:cNvSpPr>
          <p:nvPr/>
        </p:nvSpPr>
        <p:spPr bwMode="auto">
          <a:xfrm rot="5400000" flipH="1" flipV="1">
            <a:off x="1000919" y="2448719"/>
            <a:ext cx="838200" cy="512762"/>
          </a:xfrm>
          <a:custGeom>
            <a:avLst/>
            <a:gdLst/>
            <a:ahLst/>
            <a:cxnLst>
              <a:cxn ang="0">
                <a:pos x="576" y="0"/>
              </a:cxn>
              <a:cxn ang="0">
                <a:pos x="144" y="192"/>
              </a:cxn>
              <a:cxn ang="0">
                <a:pos x="0" y="480"/>
              </a:cxn>
            </a:cxnLst>
            <a:rect l="0" t="0" r="r" b="b"/>
            <a:pathLst>
              <a:path w="576" h="480">
                <a:moveTo>
                  <a:pt x="576" y="0"/>
                </a:moveTo>
                <a:cubicBezTo>
                  <a:pt x="408" y="56"/>
                  <a:pt x="240" y="112"/>
                  <a:pt x="144" y="192"/>
                </a:cubicBezTo>
                <a:cubicBezTo>
                  <a:pt x="48" y="272"/>
                  <a:pt x="24" y="376"/>
                  <a:pt x="0" y="480"/>
                </a:cubicBezTo>
              </a:path>
            </a:pathLst>
          </a:custGeom>
          <a:noFill/>
          <a:ln w="19050" cap="flat" cmpd="sng">
            <a:solidFill>
              <a:srgbClr val="1E067F"/>
            </a:solidFill>
            <a:prstDash val="solid"/>
            <a:round/>
            <a:headEnd/>
            <a:tailEnd type="stealth" w="lg" len="lg"/>
          </a:ln>
          <a:effectLst/>
        </p:spPr>
        <p:txBody>
          <a:bodyPr wrap="none" anchor="ctr">
            <a:prstTxWarp prst="textNoShape">
              <a:avLst/>
            </a:prstTxWarp>
          </a:bodyPr>
          <a:lstStyle/>
          <a:p>
            <a:endParaRPr lang="en-US"/>
          </a:p>
        </p:txBody>
      </p:sp>
      <p:sp>
        <p:nvSpPr>
          <p:cNvPr id="627720" name="Text Box 8"/>
          <p:cNvSpPr txBox="1">
            <a:spLocks noChangeArrowheads="1"/>
          </p:cNvSpPr>
          <p:nvPr/>
        </p:nvSpPr>
        <p:spPr bwMode="auto">
          <a:xfrm>
            <a:off x="1452563" y="2308225"/>
            <a:ext cx="1735137" cy="366713"/>
          </a:xfrm>
          <a:prstGeom prst="rect">
            <a:avLst/>
          </a:prstGeom>
          <a:noFill/>
          <a:ln w="9525">
            <a:noFill/>
            <a:miter lim="800000"/>
            <a:headEnd/>
            <a:tailEnd/>
          </a:ln>
          <a:effectLst/>
        </p:spPr>
        <p:txBody>
          <a:bodyPr wrap="none" anchor="ctr">
            <a:prstTxWarp prst="textNoShape">
              <a:avLst/>
            </a:prstTxWarp>
            <a:spAutoFit/>
          </a:bodyPr>
          <a:lstStyle/>
          <a:p>
            <a:pPr algn="r"/>
            <a:r>
              <a:rPr lang="en-GB" sz="1800" i="1">
                <a:solidFill>
                  <a:srgbClr val="7F010D"/>
                </a:solidFill>
              </a:rPr>
              <a:t>Managing tests</a:t>
            </a:r>
          </a:p>
        </p:txBody>
      </p:sp>
      <p:sp>
        <p:nvSpPr>
          <p:cNvPr id="627721" name="Text Box 9"/>
          <p:cNvSpPr txBox="1">
            <a:spLocks noChangeArrowheads="1"/>
          </p:cNvSpPr>
          <p:nvPr/>
        </p:nvSpPr>
        <p:spPr bwMode="auto">
          <a:xfrm>
            <a:off x="5591175" y="2025650"/>
            <a:ext cx="1670050" cy="641350"/>
          </a:xfrm>
          <a:prstGeom prst="rect">
            <a:avLst/>
          </a:prstGeom>
          <a:noFill/>
          <a:ln w="9525">
            <a:noFill/>
            <a:miter lim="800000"/>
            <a:headEnd/>
            <a:tailEnd/>
          </a:ln>
          <a:effectLst/>
        </p:spPr>
        <p:txBody>
          <a:bodyPr wrap="none" anchor="ctr">
            <a:prstTxWarp prst="textNoShape">
              <a:avLst/>
            </a:prstTxWarp>
            <a:spAutoFit/>
          </a:bodyPr>
          <a:lstStyle/>
          <a:p>
            <a:pPr algn="ctr"/>
            <a:r>
              <a:rPr lang="en-GB" sz="1800" b="1">
                <a:solidFill>
                  <a:srgbClr val="1E067F"/>
                </a:solidFill>
              </a:rPr>
              <a:t>Use a Testing</a:t>
            </a:r>
          </a:p>
          <a:p>
            <a:pPr algn="ctr"/>
            <a:r>
              <a:rPr lang="en-GB" sz="1800" b="1">
                <a:solidFill>
                  <a:srgbClr val="1E067F"/>
                </a:solidFill>
              </a:rPr>
              <a:t>Framework</a:t>
            </a:r>
          </a:p>
        </p:txBody>
      </p:sp>
      <p:sp>
        <p:nvSpPr>
          <p:cNvPr id="627722" name="Text Box 10"/>
          <p:cNvSpPr txBox="1">
            <a:spLocks noChangeArrowheads="1"/>
          </p:cNvSpPr>
          <p:nvPr/>
        </p:nvSpPr>
        <p:spPr bwMode="auto">
          <a:xfrm>
            <a:off x="3948113" y="3397250"/>
            <a:ext cx="2724150" cy="641350"/>
          </a:xfrm>
          <a:prstGeom prst="rect">
            <a:avLst/>
          </a:prstGeom>
          <a:noFill/>
          <a:ln w="9525">
            <a:noFill/>
            <a:miter lim="800000"/>
            <a:headEnd/>
            <a:tailEnd/>
          </a:ln>
          <a:effectLst/>
        </p:spPr>
        <p:txBody>
          <a:bodyPr wrap="none" anchor="ctr">
            <a:prstTxWarp prst="textNoShape">
              <a:avLst/>
            </a:prstTxWarp>
            <a:spAutoFit/>
          </a:bodyPr>
          <a:lstStyle/>
          <a:p>
            <a:pPr algn="ctr"/>
            <a:r>
              <a:rPr lang="en-GB" sz="1800" b="1">
                <a:solidFill>
                  <a:srgbClr val="1E067F"/>
                </a:solidFill>
              </a:rPr>
              <a:t>Test the Interface,</a:t>
            </a:r>
          </a:p>
          <a:p>
            <a:pPr algn="ctr"/>
            <a:r>
              <a:rPr lang="en-GB" sz="1800" b="1">
                <a:solidFill>
                  <a:srgbClr val="1E067F"/>
                </a:solidFill>
              </a:rPr>
              <a:t>Not the Implementation</a:t>
            </a:r>
          </a:p>
        </p:txBody>
      </p:sp>
      <p:sp>
        <p:nvSpPr>
          <p:cNvPr id="627723" name="Text Box 11"/>
          <p:cNvSpPr txBox="1">
            <a:spLocks noChangeArrowheads="1"/>
          </p:cNvSpPr>
          <p:nvPr/>
        </p:nvSpPr>
        <p:spPr bwMode="auto">
          <a:xfrm>
            <a:off x="6805613" y="3352800"/>
            <a:ext cx="2051050" cy="641350"/>
          </a:xfrm>
          <a:prstGeom prst="rect">
            <a:avLst/>
          </a:prstGeom>
          <a:noFill/>
          <a:ln w="9525">
            <a:noFill/>
            <a:miter lim="800000"/>
            <a:headEnd/>
            <a:tailEnd/>
          </a:ln>
          <a:effectLst/>
        </p:spPr>
        <p:txBody>
          <a:bodyPr wrap="none" anchor="ctr">
            <a:prstTxWarp prst="textNoShape">
              <a:avLst/>
            </a:prstTxWarp>
            <a:spAutoFit/>
          </a:bodyPr>
          <a:lstStyle/>
          <a:p>
            <a:pPr algn="ctr"/>
            <a:r>
              <a:rPr lang="en-GB" sz="1800" b="1">
                <a:solidFill>
                  <a:srgbClr val="1E067F"/>
                </a:solidFill>
              </a:rPr>
              <a:t>Record Business</a:t>
            </a:r>
            <a:br>
              <a:rPr lang="en-GB" sz="1800" b="1">
                <a:solidFill>
                  <a:srgbClr val="1E067F"/>
                </a:solidFill>
              </a:rPr>
            </a:br>
            <a:r>
              <a:rPr lang="en-GB" sz="1800" b="1">
                <a:solidFill>
                  <a:srgbClr val="1E067F"/>
                </a:solidFill>
              </a:rPr>
              <a:t>Rules as Tests</a:t>
            </a:r>
          </a:p>
        </p:txBody>
      </p:sp>
      <p:sp>
        <p:nvSpPr>
          <p:cNvPr id="627724" name="Freeform 12"/>
          <p:cNvSpPr>
            <a:spLocks/>
          </p:cNvSpPr>
          <p:nvPr/>
        </p:nvSpPr>
        <p:spPr bwMode="auto">
          <a:xfrm>
            <a:off x="5680075" y="2667000"/>
            <a:ext cx="561975" cy="762000"/>
          </a:xfrm>
          <a:custGeom>
            <a:avLst/>
            <a:gdLst/>
            <a:ahLst/>
            <a:cxnLst>
              <a:cxn ang="0">
                <a:pos x="576" y="0"/>
              </a:cxn>
              <a:cxn ang="0">
                <a:pos x="144" y="192"/>
              </a:cxn>
              <a:cxn ang="0">
                <a:pos x="0" y="480"/>
              </a:cxn>
            </a:cxnLst>
            <a:rect l="0" t="0" r="r" b="b"/>
            <a:pathLst>
              <a:path w="576" h="480">
                <a:moveTo>
                  <a:pt x="576" y="0"/>
                </a:moveTo>
                <a:cubicBezTo>
                  <a:pt x="408" y="56"/>
                  <a:pt x="240" y="112"/>
                  <a:pt x="144" y="192"/>
                </a:cubicBezTo>
                <a:cubicBezTo>
                  <a:pt x="48" y="272"/>
                  <a:pt x="24" y="376"/>
                  <a:pt x="0" y="480"/>
                </a:cubicBezTo>
              </a:path>
            </a:pathLst>
          </a:custGeom>
          <a:noFill/>
          <a:ln w="19050" cap="flat" cmpd="sng">
            <a:solidFill>
              <a:srgbClr val="1E067F"/>
            </a:solidFill>
            <a:prstDash val="solid"/>
            <a:round/>
            <a:headEnd/>
            <a:tailEnd type="stealth" w="lg" len="lg"/>
          </a:ln>
          <a:effectLst/>
        </p:spPr>
        <p:txBody>
          <a:bodyPr wrap="none" anchor="ctr">
            <a:prstTxWarp prst="textNoShape">
              <a:avLst/>
            </a:prstTxWarp>
          </a:bodyPr>
          <a:lstStyle/>
          <a:p>
            <a:endParaRPr lang="en-US"/>
          </a:p>
        </p:txBody>
      </p:sp>
      <p:sp>
        <p:nvSpPr>
          <p:cNvPr id="627725" name="Freeform 13"/>
          <p:cNvSpPr>
            <a:spLocks/>
          </p:cNvSpPr>
          <p:nvPr/>
        </p:nvSpPr>
        <p:spPr bwMode="auto">
          <a:xfrm flipH="1">
            <a:off x="6664325" y="2667000"/>
            <a:ext cx="563563" cy="762000"/>
          </a:xfrm>
          <a:custGeom>
            <a:avLst/>
            <a:gdLst/>
            <a:ahLst/>
            <a:cxnLst>
              <a:cxn ang="0">
                <a:pos x="576" y="0"/>
              </a:cxn>
              <a:cxn ang="0">
                <a:pos x="144" y="192"/>
              </a:cxn>
              <a:cxn ang="0">
                <a:pos x="0" y="480"/>
              </a:cxn>
            </a:cxnLst>
            <a:rect l="0" t="0" r="r" b="b"/>
            <a:pathLst>
              <a:path w="576" h="480">
                <a:moveTo>
                  <a:pt x="576" y="0"/>
                </a:moveTo>
                <a:cubicBezTo>
                  <a:pt x="408" y="56"/>
                  <a:pt x="240" y="112"/>
                  <a:pt x="144" y="192"/>
                </a:cubicBezTo>
                <a:cubicBezTo>
                  <a:pt x="48" y="272"/>
                  <a:pt x="24" y="376"/>
                  <a:pt x="0" y="480"/>
                </a:cubicBezTo>
              </a:path>
            </a:pathLst>
          </a:custGeom>
          <a:noFill/>
          <a:ln w="19050" cap="flat" cmpd="sng">
            <a:solidFill>
              <a:srgbClr val="1E067F"/>
            </a:solidFill>
            <a:prstDash val="solid"/>
            <a:round/>
            <a:headEnd/>
            <a:tailEnd type="stealth" w="lg" len="lg"/>
          </a:ln>
          <a:effectLst/>
        </p:spPr>
        <p:txBody>
          <a:bodyPr wrap="none" anchor="ctr">
            <a:prstTxWarp prst="textNoShape">
              <a:avLst/>
            </a:prstTxWarp>
          </a:bodyPr>
          <a:lstStyle/>
          <a:p>
            <a:endParaRPr lang="en-US"/>
          </a:p>
        </p:txBody>
      </p:sp>
      <p:sp>
        <p:nvSpPr>
          <p:cNvPr id="627726" name="Text Box 14"/>
          <p:cNvSpPr txBox="1">
            <a:spLocks noChangeArrowheads="1"/>
          </p:cNvSpPr>
          <p:nvPr/>
        </p:nvSpPr>
        <p:spPr bwMode="auto">
          <a:xfrm>
            <a:off x="5862638" y="2819400"/>
            <a:ext cx="1200150" cy="641350"/>
          </a:xfrm>
          <a:prstGeom prst="rect">
            <a:avLst/>
          </a:prstGeom>
          <a:noFill/>
          <a:ln w="9525">
            <a:noFill/>
            <a:miter lim="800000"/>
            <a:headEnd/>
            <a:tailEnd/>
          </a:ln>
          <a:effectLst/>
        </p:spPr>
        <p:txBody>
          <a:bodyPr wrap="none" anchor="ctr">
            <a:prstTxWarp prst="textNoShape">
              <a:avLst/>
            </a:prstTxWarp>
            <a:spAutoFit/>
          </a:bodyPr>
          <a:lstStyle/>
          <a:p>
            <a:pPr algn="ctr"/>
            <a:r>
              <a:rPr lang="en-GB" sz="1800" i="1">
                <a:solidFill>
                  <a:srgbClr val="7F010D"/>
                </a:solidFill>
              </a:rPr>
              <a:t>Designing</a:t>
            </a:r>
          </a:p>
          <a:p>
            <a:pPr algn="ctr"/>
            <a:r>
              <a:rPr lang="en-GB" sz="1800" i="1">
                <a:solidFill>
                  <a:srgbClr val="7F010D"/>
                </a:solidFill>
              </a:rPr>
              <a:t>tests</a:t>
            </a:r>
          </a:p>
        </p:txBody>
      </p:sp>
      <p:sp>
        <p:nvSpPr>
          <p:cNvPr id="627727" name="Text Box 15"/>
          <p:cNvSpPr txBox="1">
            <a:spLocks noChangeArrowheads="1"/>
          </p:cNvSpPr>
          <p:nvPr/>
        </p:nvSpPr>
        <p:spPr bwMode="auto">
          <a:xfrm>
            <a:off x="2041525" y="4387850"/>
            <a:ext cx="1733550" cy="641350"/>
          </a:xfrm>
          <a:prstGeom prst="rect">
            <a:avLst/>
          </a:prstGeom>
          <a:noFill/>
          <a:ln w="9525">
            <a:noFill/>
            <a:miter lim="800000"/>
            <a:headEnd/>
            <a:tailEnd/>
          </a:ln>
          <a:effectLst/>
        </p:spPr>
        <p:txBody>
          <a:bodyPr wrap="none" anchor="ctr">
            <a:prstTxWarp prst="textNoShape">
              <a:avLst/>
            </a:prstTxWarp>
            <a:spAutoFit/>
          </a:bodyPr>
          <a:lstStyle/>
          <a:p>
            <a:pPr algn="ctr"/>
            <a:r>
              <a:rPr lang="en-GB" sz="1800" b="1">
                <a:solidFill>
                  <a:srgbClr val="1E067F"/>
                </a:solidFill>
              </a:rPr>
              <a:t>Write Tests</a:t>
            </a:r>
          </a:p>
          <a:p>
            <a:pPr algn="ctr"/>
            <a:r>
              <a:rPr lang="en-GB" sz="1800" b="1">
                <a:solidFill>
                  <a:srgbClr val="1E067F"/>
                </a:solidFill>
              </a:rPr>
              <a:t>to Understand</a:t>
            </a:r>
          </a:p>
        </p:txBody>
      </p:sp>
      <p:sp>
        <p:nvSpPr>
          <p:cNvPr id="627728" name="Text Box 16"/>
          <p:cNvSpPr txBox="1">
            <a:spLocks noChangeArrowheads="1"/>
          </p:cNvSpPr>
          <p:nvPr/>
        </p:nvSpPr>
        <p:spPr bwMode="auto">
          <a:xfrm>
            <a:off x="3962400" y="4329113"/>
            <a:ext cx="3160713" cy="925512"/>
          </a:xfrm>
          <a:prstGeom prst="rect">
            <a:avLst/>
          </a:prstGeom>
          <a:solidFill>
            <a:schemeClr val="bg1"/>
          </a:solidFill>
          <a:ln w="9525">
            <a:solidFill>
              <a:schemeClr val="tx1"/>
            </a:solidFill>
            <a:miter lim="800000"/>
            <a:headEnd/>
            <a:tailEnd/>
          </a:ln>
          <a:effectLst>
            <a:outerShdw blurRad="63500" dist="38099" dir="2700000" algn="ctr" rotWithShape="0">
              <a:srgbClr val="0A017F">
                <a:alpha val="74998"/>
              </a:srgbClr>
            </a:outerShdw>
          </a:effectLst>
        </p:spPr>
        <p:txBody>
          <a:bodyPr wrap="none" anchor="ctr">
            <a:prstTxWarp prst="textNoShape">
              <a:avLst/>
            </a:prstTxWarp>
            <a:spAutoFit/>
          </a:bodyPr>
          <a:lstStyle/>
          <a:p>
            <a:pPr marL="196850" indent="-196850">
              <a:buFontTx/>
              <a:buChar char="•"/>
            </a:pPr>
            <a:r>
              <a:rPr lang="en-GB" sz="1800" i="1">
                <a:solidFill>
                  <a:srgbClr val="1E067F"/>
                </a:solidFill>
              </a:rPr>
              <a:t>Test Fuzzy features</a:t>
            </a:r>
          </a:p>
          <a:p>
            <a:pPr marL="196850" indent="-196850">
              <a:buFontTx/>
              <a:buChar char="•"/>
            </a:pPr>
            <a:r>
              <a:rPr lang="en-GB" sz="1800" i="1">
                <a:solidFill>
                  <a:srgbClr val="1E067F"/>
                </a:solidFill>
              </a:rPr>
              <a:t>Test Old Bugs</a:t>
            </a:r>
          </a:p>
          <a:p>
            <a:pPr marL="196850" indent="-196850">
              <a:buFontTx/>
              <a:buChar char="•"/>
            </a:pPr>
            <a:r>
              <a:rPr lang="en-GB" sz="1800" i="1">
                <a:solidFill>
                  <a:srgbClr val="1E067F"/>
                </a:solidFill>
              </a:rPr>
              <a:t>Retest Persistent Problems</a:t>
            </a:r>
          </a:p>
        </p:txBody>
      </p:sp>
      <p:sp>
        <p:nvSpPr>
          <p:cNvPr id="627729" name="Freeform 17"/>
          <p:cNvSpPr>
            <a:spLocks/>
          </p:cNvSpPr>
          <p:nvPr/>
        </p:nvSpPr>
        <p:spPr bwMode="auto">
          <a:xfrm>
            <a:off x="990600" y="2286000"/>
            <a:ext cx="1066800" cy="2362200"/>
          </a:xfrm>
          <a:custGeom>
            <a:avLst/>
            <a:gdLst/>
            <a:ahLst/>
            <a:cxnLst>
              <a:cxn ang="0">
                <a:pos x="0" y="0"/>
              </a:cxn>
              <a:cxn ang="0">
                <a:pos x="48" y="1296"/>
              </a:cxn>
              <a:cxn ang="0">
                <a:pos x="144" y="1824"/>
              </a:cxn>
              <a:cxn ang="0">
                <a:pos x="528" y="1968"/>
              </a:cxn>
            </a:cxnLst>
            <a:rect l="0" t="0" r="r" b="b"/>
            <a:pathLst>
              <a:path w="528" h="1968">
                <a:moveTo>
                  <a:pt x="0" y="0"/>
                </a:moveTo>
                <a:cubicBezTo>
                  <a:pt x="12" y="496"/>
                  <a:pt x="24" y="992"/>
                  <a:pt x="48" y="1296"/>
                </a:cubicBezTo>
                <a:cubicBezTo>
                  <a:pt x="71" y="1599"/>
                  <a:pt x="64" y="1712"/>
                  <a:pt x="144" y="1824"/>
                </a:cubicBezTo>
                <a:cubicBezTo>
                  <a:pt x="223" y="1935"/>
                  <a:pt x="375" y="1951"/>
                  <a:pt x="528" y="1968"/>
                </a:cubicBezTo>
              </a:path>
            </a:pathLst>
          </a:custGeom>
          <a:noFill/>
          <a:ln w="19050" cmpd="sng">
            <a:solidFill>
              <a:srgbClr val="1E067F"/>
            </a:solidFill>
            <a:round/>
            <a:headEnd/>
            <a:tailEnd type="stealth" w="lg" len="lg"/>
          </a:ln>
          <a:effectLst/>
        </p:spPr>
        <p:txBody>
          <a:bodyPr wrap="none" anchor="ctr">
            <a:prstTxWarp prst="textNoShape">
              <a:avLst/>
            </a:prstTxWarp>
          </a:bodyPr>
          <a:lstStyle/>
          <a:p>
            <a:endParaRPr lang="en-US"/>
          </a:p>
        </p:txBody>
      </p:sp>
      <p:sp>
        <p:nvSpPr>
          <p:cNvPr id="627730" name="Text Box 18"/>
          <p:cNvSpPr txBox="1">
            <a:spLocks noChangeArrowheads="1"/>
          </p:cNvSpPr>
          <p:nvPr/>
        </p:nvSpPr>
        <p:spPr bwMode="auto">
          <a:xfrm>
            <a:off x="2097088" y="5481638"/>
            <a:ext cx="2278062" cy="650875"/>
          </a:xfrm>
          <a:prstGeom prst="rect">
            <a:avLst/>
          </a:prstGeom>
          <a:solidFill>
            <a:schemeClr val="bg1"/>
          </a:solidFill>
          <a:ln w="9525">
            <a:solidFill>
              <a:schemeClr val="tx1"/>
            </a:solidFill>
            <a:miter lim="800000"/>
            <a:headEnd/>
            <a:tailEnd/>
          </a:ln>
          <a:effectLst>
            <a:outerShdw blurRad="63500" dist="38099" dir="2700000" algn="ctr" rotWithShape="0">
              <a:srgbClr val="0A017F">
                <a:alpha val="74998"/>
              </a:srgbClr>
            </a:outerShdw>
          </a:effectLst>
        </p:spPr>
        <p:txBody>
          <a:bodyPr wrap="none" anchor="ctr">
            <a:prstTxWarp prst="textNoShape">
              <a:avLst/>
            </a:prstTxWarp>
            <a:spAutoFit/>
          </a:bodyPr>
          <a:lstStyle/>
          <a:p>
            <a:pPr algn="ctr"/>
            <a:r>
              <a:rPr lang="en-GB" sz="1800" b="1">
                <a:solidFill>
                  <a:srgbClr val="1E067F"/>
                </a:solidFill>
              </a:rPr>
              <a:t>Regression Test</a:t>
            </a:r>
            <a:br>
              <a:rPr lang="en-GB" sz="1800" b="1">
                <a:solidFill>
                  <a:srgbClr val="1E067F"/>
                </a:solidFill>
              </a:rPr>
            </a:br>
            <a:r>
              <a:rPr lang="en-GB" sz="1800" b="1">
                <a:solidFill>
                  <a:srgbClr val="1E067F"/>
                </a:solidFill>
              </a:rPr>
              <a:t>after Every Change</a:t>
            </a:r>
          </a:p>
        </p:txBody>
      </p:sp>
      <p:sp>
        <p:nvSpPr>
          <p:cNvPr id="627731" name="Freeform 19"/>
          <p:cNvSpPr>
            <a:spLocks/>
          </p:cNvSpPr>
          <p:nvPr/>
        </p:nvSpPr>
        <p:spPr bwMode="auto">
          <a:xfrm>
            <a:off x="762000" y="2362200"/>
            <a:ext cx="1524000" cy="3352800"/>
          </a:xfrm>
          <a:custGeom>
            <a:avLst/>
            <a:gdLst/>
            <a:ahLst/>
            <a:cxnLst>
              <a:cxn ang="0">
                <a:pos x="0" y="0"/>
              </a:cxn>
              <a:cxn ang="0">
                <a:pos x="48" y="1296"/>
              </a:cxn>
              <a:cxn ang="0">
                <a:pos x="144" y="1824"/>
              </a:cxn>
              <a:cxn ang="0">
                <a:pos x="528" y="1968"/>
              </a:cxn>
            </a:cxnLst>
            <a:rect l="0" t="0" r="r" b="b"/>
            <a:pathLst>
              <a:path w="528" h="1968">
                <a:moveTo>
                  <a:pt x="0" y="0"/>
                </a:moveTo>
                <a:cubicBezTo>
                  <a:pt x="12" y="496"/>
                  <a:pt x="24" y="992"/>
                  <a:pt x="48" y="1296"/>
                </a:cubicBezTo>
                <a:cubicBezTo>
                  <a:pt x="71" y="1599"/>
                  <a:pt x="64" y="1712"/>
                  <a:pt x="144" y="1824"/>
                </a:cubicBezTo>
                <a:cubicBezTo>
                  <a:pt x="223" y="1935"/>
                  <a:pt x="375" y="1951"/>
                  <a:pt x="528" y="1968"/>
                </a:cubicBezTo>
              </a:path>
            </a:pathLst>
          </a:custGeom>
          <a:noFill/>
          <a:ln w="19050" cap="flat" cmpd="sng">
            <a:solidFill>
              <a:srgbClr val="1E067F"/>
            </a:solidFill>
            <a:prstDash val="dash"/>
            <a:round/>
            <a:headEnd/>
            <a:tailEnd type="stealth" w="lg" len="lg"/>
          </a:ln>
          <a:effectLst/>
        </p:spPr>
        <p:txBody>
          <a:bodyPr wrap="none" anchor="ctr">
            <a:prstTxWarp prst="textNoShape">
              <a:avLst/>
            </a:prstTxWarp>
          </a:bodyPr>
          <a:lstStyle/>
          <a:p>
            <a:endParaRPr lang="en-US"/>
          </a:p>
        </p:txBody>
      </p:sp>
      <p:sp>
        <p:nvSpPr>
          <p:cNvPr id="627732" name="Text Box 20"/>
          <p:cNvSpPr txBox="1">
            <a:spLocks noChangeArrowheads="1"/>
          </p:cNvSpPr>
          <p:nvPr/>
        </p:nvSpPr>
        <p:spPr bwMode="auto">
          <a:xfrm>
            <a:off x="5813425" y="5584825"/>
            <a:ext cx="2390775" cy="376238"/>
          </a:xfrm>
          <a:prstGeom prst="rect">
            <a:avLst/>
          </a:prstGeom>
          <a:solidFill>
            <a:schemeClr val="bg1"/>
          </a:solidFill>
          <a:ln w="9525">
            <a:solidFill>
              <a:schemeClr val="tx1"/>
            </a:solidFill>
            <a:prstDash val="dash"/>
            <a:miter lim="800000"/>
            <a:headEnd/>
            <a:tailEnd/>
          </a:ln>
          <a:effectLst>
            <a:outerShdw blurRad="63500" dist="38099" dir="2700000" algn="ctr" rotWithShape="0">
              <a:srgbClr val="0A017F">
                <a:alpha val="74998"/>
              </a:srgbClr>
            </a:outerShdw>
          </a:effectLst>
        </p:spPr>
        <p:txBody>
          <a:bodyPr wrap="none" anchor="ctr">
            <a:prstTxWarp prst="textNoShape">
              <a:avLst/>
            </a:prstTxWarp>
            <a:spAutoFit/>
          </a:bodyPr>
          <a:lstStyle/>
          <a:p>
            <a:pPr algn="ctr"/>
            <a:r>
              <a:rPr lang="en-GB" sz="1800" b="1" i="1">
                <a:solidFill>
                  <a:srgbClr val="1E067F"/>
                </a:solidFill>
              </a:rPr>
              <a:t>Migration Strategies</a:t>
            </a:r>
          </a:p>
        </p:txBody>
      </p:sp>
      <p:sp>
        <p:nvSpPr>
          <p:cNvPr id="627733" name="Line 21"/>
          <p:cNvSpPr>
            <a:spLocks noChangeShapeType="1"/>
          </p:cNvSpPr>
          <p:nvPr/>
        </p:nvSpPr>
        <p:spPr bwMode="auto">
          <a:xfrm>
            <a:off x="4343400" y="5791200"/>
            <a:ext cx="1447800" cy="0"/>
          </a:xfrm>
          <a:prstGeom prst="line">
            <a:avLst/>
          </a:prstGeom>
          <a:noFill/>
          <a:ln w="19050">
            <a:solidFill>
              <a:srgbClr val="1E067F"/>
            </a:solidFill>
            <a:prstDash val="dash"/>
            <a:round/>
            <a:headEnd/>
            <a:tailEnd type="stealth" w="lg" len="lg"/>
          </a:ln>
          <a:effectLst/>
        </p:spPr>
        <p:txBody>
          <a:bodyPr wrap="none" anchor="ctr">
            <a:prstTxWarp prst="textNoShape">
              <a:avLst/>
            </a:prstTxWarp>
          </a:bodyPr>
          <a:lstStyle/>
          <a:p>
            <a:endParaRPr lang="en-US"/>
          </a:p>
        </p:txBody>
      </p:sp>
      <p:sp>
        <p:nvSpPr>
          <p:cNvPr id="25" name="Footer Placeholder 4"/>
          <p:cNvSpPr>
            <a:spLocks noGrp="1"/>
          </p:cNvSpPr>
          <p:nvPr>
            <p:ph type="ftr" sz="quarter" idx="11"/>
          </p:nvPr>
        </p:nvSpPr>
        <p:spPr>
          <a:xfrm>
            <a:off x="107950" y="179388"/>
            <a:ext cx="5399088" cy="252412"/>
          </a:xfrm>
        </p:spPr>
        <p:txBody>
          <a:bodyPr/>
          <a:lstStyle/>
          <a:p>
            <a:pPr>
              <a:defRPr/>
            </a:pPr>
            <a:r>
              <a:rPr lang="en-US" dirty="0" smtClean="0"/>
              <a:t>ESE — Software Evolution</a:t>
            </a:r>
            <a:endParaRPr lang="de-CH" dirty="0"/>
          </a:p>
        </p:txBody>
      </p:sp>
      <p:sp>
        <p:nvSpPr>
          <p:cNvPr id="26" name="Freeform 3"/>
          <p:cNvSpPr>
            <a:spLocks/>
          </p:cNvSpPr>
          <p:nvPr/>
        </p:nvSpPr>
        <p:spPr bwMode="auto">
          <a:xfrm>
            <a:off x="7848600" y="381000"/>
            <a:ext cx="914400" cy="685800"/>
          </a:xfrm>
          <a:custGeom>
            <a:avLst/>
            <a:gdLst/>
            <a:ahLst/>
            <a:cxnLst>
              <a:cxn ang="0">
                <a:pos x="0" y="1848"/>
              </a:cxn>
              <a:cxn ang="0">
                <a:pos x="672" y="264"/>
              </a:cxn>
              <a:cxn ang="0">
                <a:pos x="1728" y="264"/>
              </a:cxn>
              <a:cxn ang="0">
                <a:pos x="2400" y="1848"/>
              </a:cxn>
            </a:cxnLst>
            <a:rect l="0" t="0" r="r" b="b"/>
            <a:pathLst>
              <a:path w="2400" h="1848">
                <a:moveTo>
                  <a:pt x="0" y="1848"/>
                </a:moveTo>
                <a:cubicBezTo>
                  <a:pt x="192" y="1187"/>
                  <a:pt x="384" y="527"/>
                  <a:pt x="672" y="264"/>
                </a:cubicBezTo>
                <a:cubicBezTo>
                  <a:pt x="959" y="0"/>
                  <a:pt x="1440" y="0"/>
                  <a:pt x="1728" y="264"/>
                </a:cubicBezTo>
                <a:cubicBezTo>
                  <a:pt x="2015" y="527"/>
                  <a:pt x="2207" y="1187"/>
                  <a:pt x="2400" y="1848"/>
                </a:cubicBezTo>
              </a:path>
            </a:pathLst>
          </a:custGeom>
          <a:noFill/>
          <a:ln w="28575" cap="flat" cmpd="sng">
            <a:solidFill>
              <a:srgbClr val="1E067F"/>
            </a:solidFill>
            <a:prstDash val="solid"/>
            <a:round/>
            <a:headEnd type="none" w="med" len="med"/>
            <a:tailEnd type="stealth" w="lg" len="lg"/>
          </a:ln>
          <a:effectLst/>
        </p:spPr>
        <p:txBody>
          <a:bodyPr wrap="none" anchor="ctr">
            <a:prstTxWarp prst="textNoShape">
              <a:avLst/>
            </a:prstTxWarp>
          </a:bodyPr>
          <a:lstStyle/>
          <a:p>
            <a:endParaRPr lang="en-US"/>
          </a:p>
        </p:txBody>
      </p:sp>
      <p:sp>
        <p:nvSpPr>
          <p:cNvPr id="27" name="Oval 4"/>
          <p:cNvSpPr>
            <a:spLocks noChangeArrowheads="1"/>
          </p:cNvSpPr>
          <p:nvPr/>
        </p:nvSpPr>
        <p:spPr bwMode="auto">
          <a:xfrm>
            <a:off x="8153400" y="304800"/>
            <a:ext cx="304800" cy="152400"/>
          </a:xfrm>
          <a:prstGeom prst="ellipse">
            <a:avLst/>
          </a:prstGeom>
          <a:solidFill>
            <a:srgbClr val="7F010D"/>
          </a:solidFill>
          <a:ln w="9525">
            <a:solidFill>
              <a:srgbClr val="1E067F"/>
            </a:solidFill>
            <a:round/>
            <a:headEnd/>
            <a:tailEn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 name="Date Placeholder 2"/>
          <p:cNvSpPr>
            <a:spLocks noGrp="1"/>
          </p:cNvSpPr>
          <p:nvPr>
            <p:ph type="dt" sz="half" idx="10"/>
          </p:nvPr>
        </p:nvSpPr>
        <p:spPr/>
        <p:txBody>
          <a:bodyPr/>
          <a:lstStyle/>
          <a:p>
            <a:r>
              <a:rPr lang="de-CH"/>
              <a:t>© Oscar Nierstrasz</a:t>
            </a:r>
          </a:p>
        </p:txBody>
      </p:sp>
      <p:sp>
        <p:nvSpPr>
          <p:cNvPr id="40" name="Slide Number Placeholder 4"/>
          <p:cNvSpPr>
            <a:spLocks noGrp="1"/>
          </p:cNvSpPr>
          <p:nvPr>
            <p:ph type="sldNum" sz="quarter" idx="12"/>
          </p:nvPr>
        </p:nvSpPr>
        <p:spPr/>
        <p:txBody>
          <a:bodyPr/>
          <a:lstStyle/>
          <a:p>
            <a:fld id="{7398FA94-E926-0746-B8F7-148798A55720}" type="slidenum">
              <a:rPr lang="de-CH"/>
              <a:pPr/>
              <a:t>31</a:t>
            </a:fld>
            <a:endParaRPr lang="de-CH" sz="1400">
              <a:solidFill>
                <a:srgbClr val="7E7E7E"/>
              </a:solidFill>
              <a:latin typeface="Times" charset="0"/>
            </a:endParaRPr>
          </a:p>
        </p:txBody>
      </p:sp>
      <p:sp>
        <p:nvSpPr>
          <p:cNvPr id="629762" name="Rectangle 2"/>
          <p:cNvSpPr>
            <a:spLocks noGrp="1" noChangeArrowheads="1"/>
          </p:cNvSpPr>
          <p:nvPr>
            <p:ph type="title"/>
          </p:nvPr>
        </p:nvSpPr>
        <p:spPr/>
        <p:txBody>
          <a:bodyPr/>
          <a:lstStyle/>
          <a:p>
            <a:r>
              <a:rPr lang="en-US"/>
              <a:t>Migration</a:t>
            </a:r>
          </a:p>
        </p:txBody>
      </p:sp>
      <p:sp>
        <p:nvSpPr>
          <p:cNvPr id="629765" name="Text Box 5"/>
          <p:cNvSpPr txBox="1">
            <a:spLocks noChangeArrowheads="1"/>
          </p:cNvSpPr>
          <p:nvPr/>
        </p:nvSpPr>
        <p:spPr bwMode="auto">
          <a:xfrm>
            <a:off x="3155950" y="2703513"/>
            <a:ext cx="2000250" cy="530225"/>
          </a:xfrm>
          <a:prstGeom prst="rect">
            <a:avLst/>
          </a:prstGeom>
          <a:noFill/>
          <a:ln w="9525">
            <a:noFill/>
            <a:miter lim="800000"/>
            <a:headEnd/>
            <a:tailEnd/>
          </a:ln>
          <a:effectLst/>
        </p:spPr>
        <p:txBody>
          <a:bodyPr wrap="none" anchor="ctr">
            <a:prstTxWarp prst="textNoShape">
              <a:avLst/>
            </a:prstTxWarp>
            <a:spAutoFit/>
          </a:bodyPr>
          <a:lstStyle/>
          <a:p>
            <a:pPr algn="ctr">
              <a:lnSpc>
                <a:spcPct val="80000"/>
              </a:lnSpc>
            </a:pPr>
            <a:r>
              <a:rPr lang="en-GB" sz="1800" b="1" i="1">
                <a:solidFill>
                  <a:srgbClr val="1E067F"/>
                </a:solidFill>
              </a:rPr>
              <a:t>Migrate Systems</a:t>
            </a:r>
            <a:br>
              <a:rPr lang="en-GB" sz="1800" b="1" i="1">
                <a:solidFill>
                  <a:srgbClr val="1E067F"/>
                </a:solidFill>
              </a:rPr>
            </a:br>
            <a:r>
              <a:rPr lang="en-GB" sz="1800" b="1" i="1">
                <a:solidFill>
                  <a:srgbClr val="1E067F"/>
                </a:solidFill>
              </a:rPr>
              <a:t>Incrementally</a:t>
            </a:r>
          </a:p>
        </p:txBody>
      </p:sp>
      <p:sp>
        <p:nvSpPr>
          <p:cNvPr id="629766" name="Text Box 6"/>
          <p:cNvSpPr txBox="1">
            <a:spLocks noChangeArrowheads="1"/>
          </p:cNvSpPr>
          <p:nvPr/>
        </p:nvSpPr>
        <p:spPr bwMode="auto">
          <a:xfrm>
            <a:off x="6565900" y="2652713"/>
            <a:ext cx="1327150" cy="530225"/>
          </a:xfrm>
          <a:prstGeom prst="rect">
            <a:avLst/>
          </a:prstGeom>
          <a:noFill/>
          <a:ln w="9525">
            <a:noFill/>
            <a:miter lim="800000"/>
            <a:headEnd/>
            <a:tailEnd/>
          </a:ln>
          <a:effectLst/>
        </p:spPr>
        <p:txBody>
          <a:bodyPr wrap="none" anchor="ctr">
            <a:prstTxWarp prst="textNoShape">
              <a:avLst/>
            </a:prstTxWarp>
            <a:spAutoFit/>
          </a:bodyPr>
          <a:lstStyle/>
          <a:p>
            <a:pPr algn="ctr">
              <a:lnSpc>
                <a:spcPct val="80000"/>
              </a:lnSpc>
            </a:pPr>
            <a:r>
              <a:rPr lang="en-GB" sz="1800" b="1">
                <a:solidFill>
                  <a:srgbClr val="1E067F"/>
                </a:solidFill>
              </a:rPr>
              <a:t>Conserve</a:t>
            </a:r>
            <a:br>
              <a:rPr lang="en-GB" sz="1800" b="1">
                <a:solidFill>
                  <a:srgbClr val="1E067F"/>
                </a:solidFill>
              </a:rPr>
            </a:br>
            <a:r>
              <a:rPr lang="en-GB" sz="1800" b="1">
                <a:solidFill>
                  <a:srgbClr val="1E067F"/>
                </a:solidFill>
              </a:rPr>
              <a:t>Familiarity</a:t>
            </a:r>
          </a:p>
        </p:txBody>
      </p:sp>
      <p:sp>
        <p:nvSpPr>
          <p:cNvPr id="629767" name="Freeform 7"/>
          <p:cNvSpPr>
            <a:spLocks/>
          </p:cNvSpPr>
          <p:nvPr/>
        </p:nvSpPr>
        <p:spPr bwMode="auto">
          <a:xfrm flipH="1">
            <a:off x="5181600" y="2819400"/>
            <a:ext cx="990600" cy="463550"/>
          </a:xfrm>
          <a:custGeom>
            <a:avLst/>
            <a:gdLst/>
            <a:ahLst/>
            <a:cxnLst>
              <a:cxn ang="0">
                <a:pos x="576" y="0"/>
              </a:cxn>
              <a:cxn ang="0">
                <a:pos x="144" y="192"/>
              </a:cxn>
              <a:cxn ang="0">
                <a:pos x="0" y="480"/>
              </a:cxn>
            </a:cxnLst>
            <a:rect l="0" t="0" r="r" b="b"/>
            <a:pathLst>
              <a:path w="576" h="480">
                <a:moveTo>
                  <a:pt x="576" y="0"/>
                </a:moveTo>
                <a:cubicBezTo>
                  <a:pt x="408" y="56"/>
                  <a:pt x="240" y="112"/>
                  <a:pt x="144" y="192"/>
                </a:cubicBezTo>
                <a:cubicBezTo>
                  <a:pt x="48" y="272"/>
                  <a:pt x="24" y="376"/>
                  <a:pt x="0" y="480"/>
                </a:cubicBezTo>
              </a:path>
            </a:pathLst>
          </a:custGeom>
          <a:noFill/>
          <a:ln w="19050" cap="flat" cmpd="sng">
            <a:solidFill>
              <a:srgbClr val="1E067F"/>
            </a:solidFill>
            <a:prstDash val="solid"/>
            <a:round/>
            <a:headEnd/>
            <a:tailEnd type="stealth" w="lg" len="lg"/>
          </a:ln>
          <a:effectLst/>
        </p:spPr>
        <p:txBody>
          <a:bodyPr wrap="none" anchor="ctr">
            <a:prstTxWarp prst="textNoShape">
              <a:avLst/>
            </a:prstTxWarp>
          </a:bodyPr>
          <a:lstStyle/>
          <a:p>
            <a:endParaRPr lang="en-US"/>
          </a:p>
        </p:txBody>
      </p:sp>
      <p:sp>
        <p:nvSpPr>
          <p:cNvPr id="629768" name="Text Box 8"/>
          <p:cNvSpPr txBox="1">
            <a:spLocks noChangeArrowheads="1"/>
          </p:cNvSpPr>
          <p:nvPr/>
        </p:nvSpPr>
        <p:spPr bwMode="auto">
          <a:xfrm>
            <a:off x="5176838" y="3070225"/>
            <a:ext cx="641350" cy="366713"/>
          </a:xfrm>
          <a:prstGeom prst="rect">
            <a:avLst/>
          </a:prstGeom>
          <a:noFill/>
          <a:ln w="9525">
            <a:noFill/>
            <a:miter lim="800000"/>
            <a:headEnd/>
            <a:tailEnd/>
          </a:ln>
          <a:effectLst/>
        </p:spPr>
        <p:txBody>
          <a:bodyPr wrap="none" anchor="ctr">
            <a:prstTxWarp prst="textNoShape">
              <a:avLst/>
            </a:prstTxWarp>
            <a:spAutoFit/>
          </a:bodyPr>
          <a:lstStyle/>
          <a:p>
            <a:pPr algn="r"/>
            <a:r>
              <a:rPr lang="en-GB" sz="1800" i="1">
                <a:solidFill>
                  <a:srgbClr val="7F010D"/>
                </a:solidFill>
              </a:rPr>
              <a:t>How</a:t>
            </a:r>
          </a:p>
        </p:txBody>
      </p:sp>
      <p:sp>
        <p:nvSpPr>
          <p:cNvPr id="629769" name="Text Box 9"/>
          <p:cNvSpPr txBox="1">
            <a:spLocks noChangeArrowheads="1"/>
          </p:cNvSpPr>
          <p:nvPr/>
        </p:nvSpPr>
        <p:spPr bwMode="auto">
          <a:xfrm>
            <a:off x="5734050" y="3313113"/>
            <a:ext cx="2127250" cy="530225"/>
          </a:xfrm>
          <a:prstGeom prst="rect">
            <a:avLst/>
          </a:prstGeom>
          <a:noFill/>
          <a:ln w="9525">
            <a:noFill/>
            <a:miter lim="800000"/>
            <a:headEnd/>
            <a:tailEnd/>
          </a:ln>
          <a:effectLst/>
        </p:spPr>
        <p:txBody>
          <a:bodyPr wrap="none" anchor="ctr">
            <a:prstTxWarp prst="textNoShape">
              <a:avLst/>
            </a:prstTxWarp>
            <a:spAutoFit/>
          </a:bodyPr>
          <a:lstStyle/>
          <a:p>
            <a:pPr algn="ctr">
              <a:lnSpc>
                <a:spcPct val="80000"/>
              </a:lnSpc>
            </a:pPr>
            <a:r>
              <a:rPr lang="en-GB" sz="1800" b="1">
                <a:solidFill>
                  <a:srgbClr val="1E067F"/>
                </a:solidFill>
              </a:rPr>
              <a:t>Use Profiler</a:t>
            </a:r>
          </a:p>
          <a:p>
            <a:pPr algn="ctr">
              <a:lnSpc>
                <a:spcPct val="80000"/>
              </a:lnSpc>
            </a:pPr>
            <a:r>
              <a:rPr lang="en-GB" sz="1800" b="1">
                <a:solidFill>
                  <a:srgbClr val="1E067F"/>
                </a:solidFill>
              </a:rPr>
              <a:t>before Optimizing</a:t>
            </a:r>
          </a:p>
        </p:txBody>
      </p:sp>
      <p:sp>
        <p:nvSpPr>
          <p:cNvPr id="629770" name="Freeform 10"/>
          <p:cNvSpPr>
            <a:spLocks/>
          </p:cNvSpPr>
          <p:nvPr/>
        </p:nvSpPr>
        <p:spPr bwMode="auto">
          <a:xfrm>
            <a:off x="5257800" y="2819400"/>
            <a:ext cx="1371600" cy="74613"/>
          </a:xfrm>
          <a:custGeom>
            <a:avLst/>
            <a:gdLst/>
            <a:ahLst/>
            <a:cxnLst>
              <a:cxn ang="0">
                <a:pos x="0" y="0"/>
              </a:cxn>
              <a:cxn ang="0">
                <a:pos x="336" y="96"/>
              </a:cxn>
              <a:cxn ang="0">
                <a:pos x="480" y="96"/>
              </a:cxn>
            </a:cxnLst>
            <a:rect l="0" t="0" r="r" b="b"/>
            <a:pathLst>
              <a:path w="480" h="111">
                <a:moveTo>
                  <a:pt x="0" y="0"/>
                </a:moveTo>
                <a:cubicBezTo>
                  <a:pt x="128" y="40"/>
                  <a:pt x="256" y="80"/>
                  <a:pt x="336" y="96"/>
                </a:cubicBezTo>
                <a:cubicBezTo>
                  <a:pt x="415" y="111"/>
                  <a:pt x="447" y="103"/>
                  <a:pt x="480" y="96"/>
                </a:cubicBezTo>
              </a:path>
            </a:pathLst>
          </a:custGeom>
          <a:noFill/>
          <a:ln w="19050" cmpd="sng">
            <a:solidFill>
              <a:srgbClr val="1E067F"/>
            </a:solidFill>
            <a:round/>
            <a:headEnd/>
            <a:tailEnd type="stealth" w="lg" len="lg"/>
          </a:ln>
          <a:effectLst/>
        </p:spPr>
        <p:txBody>
          <a:bodyPr wrap="none" anchor="ctr">
            <a:prstTxWarp prst="textNoShape">
              <a:avLst/>
            </a:prstTxWarp>
          </a:bodyPr>
          <a:lstStyle/>
          <a:p>
            <a:endParaRPr lang="en-US"/>
          </a:p>
        </p:txBody>
      </p:sp>
      <p:sp>
        <p:nvSpPr>
          <p:cNvPr id="629771" name="Text Box 11"/>
          <p:cNvSpPr txBox="1">
            <a:spLocks noChangeArrowheads="1"/>
          </p:cNvSpPr>
          <p:nvPr/>
        </p:nvSpPr>
        <p:spPr bwMode="auto">
          <a:xfrm>
            <a:off x="5376863" y="1774825"/>
            <a:ext cx="2063750" cy="366713"/>
          </a:xfrm>
          <a:prstGeom prst="rect">
            <a:avLst/>
          </a:prstGeom>
          <a:noFill/>
          <a:ln w="9525">
            <a:noFill/>
            <a:miter lim="800000"/>
            <a:headEnd/>
            <a:tailEnd/>
          </a:ln>
          <a:effectLst/>
        </p:spPr>
        <p:txBody>
          <a:bodyPr wrap="none" anchor="ctr">
            <a:prstTxWarp prst="textNoShape">
              <a:avLst/>
            </a:prstTxWarp>
            <a:spAutoFit/>
          </a:bodyPr>
          <a:lstStyle/>
          <a:p>
            <a:pPr algn="ctr"/>
            <a:r>
              <a:rPr lang="en-GB" sz="1800" b="1">
                <a:solidFill>
                  <a:srgbClr val="1E067F"/>
                </a:solidFill>
              </a:rPr>
              <a:t>Build Confidence</a:t>
            </a:r>
          </a:p>
        </p:txBody>
      </p:sp>
      <p:sp>
        <p:nvSpPr>
          <p:cNvPr id="629772" name="Text Box 12"/>
          <p:cNvSpPr txBox="1">
            <a:spLocks noChangeArrowheads="1"/>
          </p:cNvSpPr>
          <p:nvPr/>
        </p:nvSpPr>
        <p:spPr bwMode="auto">
          <a:xfrm>
            <a:off x="496888" y="1851025"/>
            <a:ext cx="2078037" cy="366713"/>
          </a:xfrm>
          <a:prstGeom prst="rect">
            <a:avLst/>
          </a:prstGeom>
          <a:noFill/>
          <a:ln w="9525">
            <a:noFill/>
            <a:miter lim="800000"/>
            <a:headEnd/>
            <a:tailEnd/>
          </a:ln>
          <a:effectLst/>
        </p:spPr>
        <p:txBody>
          <a:bodyPr wrap="none" anchor="ctr">
            <a:prstTxWarp prst="textNoShape">
              <a:avLst/>
            </a:prstTxWarp>
            <a:spAutoFit/>
          </a:bodyPr>
          <a:lstStyle/>
          <a:p>
            <a:pPr algn="ctr"/>
            <a:r>
              <a:rPr lang="en-GB" sz="1800" b="1">
                <a:solidFill>
                  <a:srgbClr val="1E067F"/>
                </a:solidFill>
              </a:rPr>
              <a:t>Involve the Users</a:t>
            </a:r>
          </a:p>
        </p:txBody>
      </p:sp>
      <p:sp>
        <p:nvSpPr>
          <p:cNvPr id="629773" name="Freeform 13"/>
          <p:cNvSpPr>
            <a:spLocks/>
          </p:cNvSpPr>
          <p:nvPr/>
        </p:nvSpPr>
        <p:spPr bwMode="auto">
          <a:xfrm>
            <a:off x="4419600" y="2057400"/>
            <a:ext cx="990600" cy="609600"/>
          </a:xfrm>
          <a:custGeom>
            <a:avLst/>
            <a:gdLst/>
            <a:ahLst/>
            <a:cxnLst>
              <a:cxn ang="0">
                <a:pos x="432" y="0"/>
              </a:cxn>
              <a:cxn ang="0">
                <a:pos x="96" y="144"/>
              </a:cxn>
              <a:cxn ang="0">
                <a:pos x="0" y="384"/>
              </a:cxn>
            </a:cxnLst>
            <a:rect l="0" t="0" r="r" b="b"/>
            <a:pathLst>
              <a:path w="432" h="384">
                <a:moveTo>
                  <a:pt x="432" y="0"/>
                </a:moveTo>
                <a:cubicBezTo>
                  <a:pt x="300" y="39"/>
                  <a:pt x="168" y="79"/>
                  <a:pt x="96" y="144"/>
                </a:cubicBezTo>
                <a:cubicBezTo>
                  <a:pt x="23" y="208"/>
                  <a:pt x="11" y="296"/>
                  <a:pt x="0" y="384"/>
                </a:cubicBezTo>
              </a:path>
            </a:pathLst>
          </a:custGeom>
          <a:noFill/>
          <a:ln w="19050" cmpd="sng">
            <a:solidFill>
              <a:srgbClr val="1E067F"/>
            </a:solidFill>
            <a:round/>
            <a:headEnd/>
            <a:tailEnd type="stealth" w="lg" len="lg"/>
          </a:ln>
          <a:effectLst/>
        </p:spPr>
        <p:txBody>
          <a:bodyPr wrap="none" anchor="ctr">
            <a:prstTxWarp prst="textNoShape">
              <a:avLst/>
            </a:prstTxWarp>
          </a:bodyPr>
          <a:lstStyle/>
          <a:p>
            <a:endParaRPr lang="en-US"/>
          </a:p>
        </p:txBody>
      </p:sp>
      <p:sp>
        <p:nvSpPr>
          <p:cNvPr id="629774" name="Freeform 14"/>
          <p:cNvSpPr>
            <a:spLocks/>
          </p:cNvSpPr>
          <p:nvPr/>
        </p:nvSpPr>
        <p:spPr bwMode="auto">
          <a:xfrm>
            <a:off x="5029200" y="2057400"/>
            <a:ext cx="838200" cy="685800"/>
          </a:xfrm>
          <a:custGeom>
            <a:avLst/>
            <a:gdLst/>
            <a:ahLst/>
            <a:cxnLst>
              <a:cxn ang="0">
                <a:pos x="0" y="384"/>
              </a:cxn>
              <a:cxn ang="0">
                <a:pos x="480" y="288"/>
              </a:cxn>
              <a:cxn ang="0">
                <a:pos x="672" y="0"/>
              </a:cxn>
            </a:cxnLst>
            <a:rect l="0" t="0" r="r" b="b"/>
            <a:pathLst>
              <a:path w="672" h="384">
                <a:moveTo>
                  <a:pt x="0" y="384"/>
                </a:moveTo>
                <a:cubicBezTo>
                  <a:pt x="184" y="367"/>
                  <a:pt x="368" y="351"/>
                  <a:pt x="480" y="288"/>
                </a:cubicBezTo>
                <a:cubicBezTo>
                  <a:pt x="591" y="224"/>
                  <a:pt x="631" y="112"/>
                  <a:pt x="672" y="0"/>
                </a:cubicBezTo>
              </a:path>
            </a:pathLst>
          </a:custGeom>
          <a:noFill/>
          <a:ln w="19050" cmpd="sng">
            <a:solidFill>
              <a:srgbClr val="1E067F"/>
            </a:solidFill>
            <a:round/>
            <a:headEnd/>
            <a:tailEnd type="stealth" w="lg" len="lg"/>
          </a:ln>
          <a:effectLst/>
        </p:spPr>
        <p:txBody>
          <a:bodyPr wrap="none" anchor="ctr">
            <a:prstTxWarp prst="textNoShape">
              <a:avLst/>
            </a:prstTxWarp>
          </a:bodyPr>
          <a:lstStyle/>
          <a:p>
            <a:endParaRPr lang="en-US"/>
          </a:p>
        </p:txBody>
      </p:sp>
      <p:sp>
        <p:nvSpPr>
          <p:cNvPr id="629775" name="Freeform 15"/>
          <p:cNvSpPr>
            <a:spLocks/>
          </p:cNvSpPr>
          <p:nvPr/>
        </p:nvSpPr>
        <p:spPr bwMode="auto">
          <a:xfrm flipH="1">
            <a:off x="2590800" y="2133600"/>
            <a:ext cx="838200" cy="533400"/>
          </a:xfrm>
          <a:custGeom>
            <a:avLst/>
            <a:gdLst/>
            <a:ahLst/>
            <a:cxnLst>
              <a:cxn ang="0">
                <a:pos x="432" y="0"/>
              </a:cxn>
              <a:cxn ang="0">
                <a:pos x="96" y="144"/>
              </a:cxn>
              <a:cxn ang="0">
                <a:pos x="0" y="384"/>
              </a:cxn>
            </a:cxnLst>
            <a:rect l="0" t="0" r="r" b="b"/>
            <a:pathLst>
              <a:path w="432" h="384">
                <a:moveTo>
                  <a:pt x="432" y="0"/>
                </a:moveTo>
                <a:cubicBezTo>
                  <a:pt x="300" y="39"/>
                  <a:pt x="168" y="79"/>
                  <a:pt x="96" y="144"/>
                </a:cubicBezTo>
                <a:cubicBezTo>
                  <a:pt x="23" y="208"/>
                  <a:pt x="11" y="296"/>
                  <a:pt x="0" y="384"/>
                </a:cubicBezTo>
              </a:path>
            </a:pathLst>
          </a:custGeom>
          <a:noFill/>
          <a:ln w="19050" cmpd="sng">
            <a:solidFill>
              <a:srgbClr val="1E067F"/>
            </a:solidFill>
            <a:round/>
            <a:headEnd/>
            <a:tailEnd type="stealth" w="lg" len="lg"/>
          </a:ln>
          <a:effectLst/>
        </p:spPr>
        <p:txBody>
          <a:bodyPr wrap="none" anchor="ctr">
            <a:prstTxWarp prst="textNoShape">
              <a:avLst/>
            </a:prstTxWarp>
          </a:bodyPr>
          <a:lstStyle/>
          <a:p>
            <a:endParaRPr lang="en-US"/>
          </a:p>
        </p:txBody>
      </p:sp>
      <p:sp>
        <p:nvSpPr>
          <p:cNvPr id="629776" name="Freeform 16"/>
          <p:cNvSpPr>
            <a:spLocks/>
          </p:cNvSpPr>
          <p:nvPr/>
        </p:nvSpPr>
        <p:spPr bwMode="auto">
          <a:xfrm flipH="1">
            <a:off x="1981200" y="2209800"/>
            <a:ext cx="1066800" cy="609600"/>
          </a:xfrm>
          <a:custGeom>
            <a:avLst/>
            <a:gdLst/>
            <a:ahLst/>
            <a:cxnLst>
              <a:cxn ang="0">
                <a:pos x="0" y="384"/>
              </a:cxn>
              <a:cxn ang="0">
                <a:pos x="480" y="288"/>
              </a:cxn>
              <a:cxn ang="0">
                <a:pos x="672" y="0"/>
              </a:cxn>
            </a:cxnLst>
            <a:rect l="0" t="0" r="r" b="b"/>
            <a:pathLst>
              <a:path w="672" h="384">
                <a:moveTo>
                  <a:pt x="0" y="384"/>
                </a:moveTo>
                <a:cubicBezTo>
                  <a:pt x="184" y="367"/>
                  <a:pt x="368" y="351"/>
                  <a:pt x="480" y="288"/>
                </a:cubicBezTo>
                <a:cubicBezTo>
                  <a:pt x="591" y="224"/>
                  <a:pt x="631" y="112"/>
                  <a:pt x="672" y="0"/>
                </a:cubicBezTo>
              </a:path>
            </a:pathLst>
          </a:custGeom>
          <a:noFill/>
          <a:ln w="19050" cmpd="sng">
            <a:solidFill>
              <a:srgbClr val="1E067F"/>
            </a:solidFill>
            <a:round/>
            <a:headEnd/>
            <a:tailEnd type="stealth" w="lg" len="lg"/>
          </a:ln>
          <a:effectLst/>
        </p:spPr>
        <p:txBody>
          <a:bodyPr wrap="none" anchor="ctr">
            <a:prstTxWarp prst="textNoShape">
              <a:avLst/>
            </a:prstTxWarp>
          </a:bodyPr>
          <a:lstStyle/>
          <a:p>
            <a:endParaRPr lang="en-US"/>
          </a:p>
        </p:txBody>
      </p:sp>
      <p:sp>
        <p:nvSpPr>
          <p:cNvPr id="629777" name="Text Box 17"/>
          <p:cNvSpPr txBox="1">
            <a:spLocks noChangeArrowheads="1"/>
          </p:cNvSpPr>
          <p:nvPr/>
        </p:nvSpPr>
        <p:spPr bwMode="auto">
          <a:xfrm>
            <a:off x="3576638" y="2079625"/>
            <a:ext cx="641350" cy="366713"/>
          </a:xfrm>
          <a:prstGeom prst="rect">
            <a:avLst/>
          </a:prstGeom>
          <a:noFill/>
          <a:ln w="9525">
            <a:noFill/>
            <a:miter lim="800000"/>
            <a:headEnd/>
            <a:tailEnd/>
          </a:ln>
          <a:effectLst/>
        </p:spPr>
        <p:txBody>
          <a:bodyPr wrap="none" anchor="ctr">
            <a:prstTxWarp prst="textNoShape">
              <a:avLst/>
            </a:prstTxWarp>
            <a:spAutoFit/>
          </a:bodyPr>
          <a:lstStyle/>
          <a:p>
            <a:pPr algn="r"/>
            <a:r>
              <a:rPr lang="en-GB" sz="1800" i="1">
                <a:solidFill>
                  <a:srgbClr val="7F010D"/>
                </a:solidFill>
              </a:rPr>
              <a:t>How</a:t>
            </a:r>
          </a:p>
        </p:txBody>
      </p:sp>
      <p:sp>
        <p:nvSpPr>
          <p:cNvPr id="629778" name="Text Box 18"/>
          <p:cNvSpPr txBox="1">
            <a:spLocks noChangeArrowheads="1"/>
          </p:cNvSpPr>
          <p:nvPr/>
        </p:nvSpPr>
        <p:spPr bwMode="auto">
          <a:xfrm>
            <a:off x="5975350" y="2155825"/>
            <a:ext cx="641350" cy="366713"/>
          </a:xfrm>
          <a:prstGeom prst="rect">
            <a:avLst/>
          </a:prstGeom>
          <a:noFill/>
          <a:ln w="9525">
            <a:noFill/>
            <a:miter lim="800000"/>
            <a:headEnd/>
            <a:tailEnd/>
          </a:ln>
          <a:effectLst/>
        </p:spPr>
        <p:txBody>
          <a:bodyPr wrap="none" anchor="ctr">
            <a:prstTxWarp prst="textNoShape">
              <a:avLst/>
            </a:prstTxWarp>
            <a:spAutoFit/>
          </a:bodyPr>
          <a:lstStyle/>
          <a:p>
            <a:pPr algn="r"/>
            <a:r>
              <a:rPr lang="en-GB" sz="1800" i="1">
                <a:solidFill>
                  <a:srgbClr val="7F010D"/>
                </a:solidFill>
              </a:rPr>
              <a:t>Why</a:t>
            </a:r>
          </a:p>
        </p:txBody>
      </p:sp>
      <p:sp>
        <p:nvSpPr>
          <p:cNvPr id="629779" name="Text Box 19"/>
          <p:cNvSpPr txBox="1">
            <a:spLocks noChangeArrowheads="1"/>
          </p:cNvSpPr>
          <p:nvPr/>
        </p:nvSpPr>
        <p:spPr bwMode="auto">
          <a:xfrm>
            <a:off x="1250950" y="2308225"/>
            <a:ext cx="641350" cy="366713"/>
          </a:xfrm>
          <a:prstGeom prst="rect">
            <a:avLst/>
          </a:prstGeom>
          <a:noFill/>
          <a:ln w="9525">
            <a:noFill/>
            <a:miter lim="800000"/>
            <a:headEnd/>
            <a:tailEnd/>
          </a:ln>
          <a:effectLst/>
        </p:spPr>
        <p:txBody>
          <a:bodyPr wrap="none" anchor="ctr">
            <a:prstTxWarp prst="textNoShape">
              <a:avLst/>
            </a:prstTxWarp>
            <a:spAutoFit/>
          </a:bodyPr>
          <a:lstStyle/>
          <a:p>
            <a:pPr algn="r"/>
            <a:r>
              <a:rPr lang="en-GB" sz="1800" i="1">
                <a:solidFill>
                  <a:srgbClr val="7F010D"/>
                </a:solidFill>
              </a:rPr>
              <a:t>Why</a:t>
            </a:r>
          </a:p>
        </p:txBody>
      </p:sp>
      <p:sp>
        <p:nvSpPr>
          <p:cNvPr id="629780" name="Text Box 20"/>
          <p:cNvSpPr txBox="1">
            <a:spLocks noChangeArrowheads="1"/>
          </p:cNvSpPr>
          <p:nvPr/>
        </p:nvSpPr>
        <p:spPr bwMode="auto">
          <a:xfrm>
            <a:off x="481013" y="3541713"/>
            <a:ext cx="1860550" cy="530225"/>
          </a:xfrm>
          <a:prstGeom prst="rect">
            <a:avLst/>
          </a:prstGeom>
          <a:noFill/>
          <a:ln w="9525">
            <a:noFill/>
            <a:miter lim="800000"/>
            <a:headEnd/>
            <a:tailEnd/>
          </a:ln>
          <a:effectLst/>
        </p:spPr>
        <p:txBody>
          <a:bodyPr wrap="none" anchor="ctr">
            <a:prstTxWarp prst="textNoShape">
              <a:avLst/>
            </a:prstTxWarp>
            <a:spAutoFit/>
          </a:bodyPr>
          <a:lstStyle/>
          <a:p>
            <a:pPr algn="ctr">
              <a:lnSpc>
                <a:spcPct val="80000"/>
              </a:lnSpc>
            </a:pPr>
            <a:r>
              <a:rPr lang="en-GB" sz="1800" b="1">
                <a:solidFill>
                  <a:srgbClr val="1E067F"/>
                </a:solidFill>
              </a:rPr>
              <a:t>Prototype the</a:t>
            </a:r>
            <a:br>
              <a:rPr lang="en-GB" sz="1800" b="1">
                <a:solidFill>
                  <a:srgbClr val="1E067F"/>
                </a:solidFill>
              </a:rPr>
            </a:br>
            <a:r>
              <a:rPr lang="en-GB" sz="1800" b="1">
                <a:solidFill>
                  <a:srgbClr val="1E067F"/>
                </a:solidFill>
              </a:rPr>
              <a:t>Target Solution</a:t>
            </a:r>
          </a:p>
        </p:txBody>
      </p:sp>
      <p:sp>
        <p:nvSpPr>
          <p:cNvPr id="629781" name="Text Box 21"/>
          <p:cNvSpPr txBox="1">
            <a:spLocks noChangeArrowheads="1"/>
          </p:cNvSpPr>
          <p:nvPr/>
        </p:nvSpPr>
        <p:spPr bwMode="auto">
          <a:xfrm>
            <a:off x="714375" y="4303713"/>
            <a:ext cx="2012950" cy="530225"/>
          </a:xfrm>
          <a:prstGeom prst="rect">
            <a:avLst/>
          </a:prstGeom>
          <a:noFill/>
          <a:ln w="9525">
            <a:noFill/>
            <a:miter lim="800000"/>
            <a:headEnd/>
            <a:tailEnd/>
          </a:ln>
          <a:effectLst/>
        </p:spPr>
        <p:txBody>
          <a:bodyPr wrap="none" anchor="ctr">
            <a:prstTxWarp prst="textNoShape">
              <a:avLst/>
            </a:prstTxWarp>
            <a:spAutoFit/>
          </a:bodyPr>
          <a:lstStyle/>
          <a:p>
            <a:pPr algn="ctr">
              <a:lnSpc>
                <a:spcPct val="80000"/>
              </a:lnSpc>
            </a:pPr>
            <a:r>
              <a:rPr lang="en-GB" sz="1800" b="1">
                <a:solidFill>
                  <a:srgbClr val="1E067F"/>
                </a:solidFill>
              </a:rPr>
              <a:t>Always Have a</a:t>
            </a:r>
            <a:br>
              <a:rPr lang="en-GB" sz="1800" b="1">
                <a:solidFill>
                  <a:srgbClr val="1E067F"/>
                </a:solidFill>
              </a:rPr>
            </a:br>
            <a:r>
              <a:rPr lang="en-GB" sz="1800" b="1">
                <a:solidFill>
                  <a:srgbClr val="1E067F"/>
                </a:solidFill>
              </a:rPr>
              <a:t>Running Version</a:t>
            </a:r>
          </a:p>
        </p:txBody>
      </p:sp>
      <p:sp>
        <p:nvSpPr>
          <p:cNvPr id="629782" name="Text Box 22"/>
          <p:cNvSpPr txBox="1">
            <a:spLocks noChangeArrowheads="1"/>
          </p:cNvSpPr>
          <p:nvPr/>
        </p:nvSpPr>
        <p:spPr bwMode="auto">
          <a:xfrm>
            <a:off x="654050" y="5434013"/>
            <a:ext cx="2268538" cy="530225"/>
          </a:xfrm>
          <a:prstGeom prst="rect">
            <a:avLst/>
          </a:prstGeom>
          <a:noFill/>
          <a:ln w="9525">
            <a:noFill/>
            <a:miter lim="800000"/>
            <a:headEnd/>
            <a:tailEnd/>
          </a:ln>
          <a:effectLst/>
        </p:spPr>
        <p:txBody>
          <a:bodyPr wrap="none" anchor="ctr">
            <a:prstTxWarp prst="textNoShape">
              <a:avLst/>
            </a:prstTxWarp>
            <a:spAutoFit/>
          </a:bodyPr>
          <a:lstStyle/>
          <a:p>
            <a:pPr algn="ctr">
              <a:lnSpc>
                <a:spcPct val="80000"/>
              </a:lnSpc>
            </a:pPr>
            <a:r>
              <a:rPr lang="en-GB" sz="1800" b="1">
                <a:solidFill>
                  <a:srgbClr val="1E067F"/>
                </a:solidFill>
              </a:rPr>
              <a:t>Regression Test</a:t>
            </a:r>
          </a:p>
          <a:p>
            <a:pPr algn="ctr">
              <a:lnSpc>
                <a:spcPct val="80000"/>
              </a:lnSpc>
            </a:pPr>
            <a:r>
              <a:rPr lang="en-GB" sz="1800" b="1">
                <a:solidFill>
                  <a:srgbClr val="1E067F"/>
                </a:solidFill>
              </a:rPr>
              <a:t>after Every Change</a:t>
            </a:r>
          </a:p>
        </p:txBody>
      </p:sp>
      <p:sp>
        <p:nvSpPr>
          <p:cNvPr id="629783" name="Text Box 23"/>
          <p:cNvSpPr txBox="1">
            <a:spLocks noChangeArrowheads="1"/>
          </p:cNvSpPr>
          <p:nvPr/>
        </p:nvSpPr>
        <p:spPr bwMode="auto">
          <a:xfrm>
            <a:off x="6399213" y="4227513"/>
            <a:ext cx="1784350" cy="530225"/>
          </a:xfrm>
          <a:prstGeom prst="rect">
            <a:avLst/>
          </a:prstGeom>
          <a:noFill/>
          <a:ln w="9525">
            <a:noFill/>
            <a:miter lim="800000"/>
            <a:headEnd/>
            <a:tailEnd/>
          </a:ln>
          <a:effectLst/>
        </p:spPr>
        <p:txBody>
          <a:bodyPr wrap="none" anchor="ctr">
            <a:prstTxWarp prst="textNoShape">
              <a:avLst/>
            </a:prstTxWarp>
            <a:spAutoFit/>
          </a:bodyPr>
          <a:lstStyle/>
          <a:p>
            <a:pPr algn="ctr">
              <a:lnSpc>
                <a:spcPct val="80000"/>
              </a:lnSpc>
            </a:pPr>
            <a:r>
              <a:rPr lang="en-GB" sz="1800" b="1">
                <a:solidFill>
                  <a:srgbClr val="1E067F"/>
                </a:solidFill>
              </a:rPr>
              <a:t>Present the</a:t>
            </a:r>
            <a:br>
              <a:rPr lang="en-GB" sz="1800" b="1">
                <a:solidFill>
                  <a:srgbClr val="1E067F"/>
                </a:solidFill>
              </a:rPr>
            </a:br>
            <a:r>
              <a:rPr lang="en-GB" sz="1800" b="1">
                <a:solidFill>
                  <a:srgbClr val="1E067F"/>
                </a:solidFill>
              </a:rPr>
              <a:t>Right Interface</a:t>
            </a:r>
          </a:p>
        </p:txBody>
      </p:sp>
      <p:sp>
        <p:nvSpPr>
          <p:cNvPr id="629784" name="Text Box 24"/>
          <p:cNvSpPr txBox="1">
            <a:spLocks noChangeArrowheads="1"/>
          </p:cNvSpPr>
          <p:nvPr/>
        </p:nvSpPr>
        <p:spPr bwMode="auto">
          <a:xfrm>
            <a:off x="5313363" y="5599113"/>
            <a:ext cx="2990850" cy="530225"/>
          </a:xfrm>
          <a:prstGeom prst="rect">
            <a:avLst/>
          </a:prstGeom>
          <a:noFill/>
          <a:ln w="9525">
            <a:noFill/>
            <a:miter lim="800000"/>
            <a:headEnd/>
            <a:tailEnd/>
          </a:ln>
          <a:effectLst/>
        </p:spPr>
        <p:txBody>
          <a:bodyPr wrap="none" anchor="ctr">
            <a:prstTxWarp prst="textNoShape">
              <a:avLst/>
            </a:prstTxWarp>
            <a:spAutoFit/>
          </a:bodyPr>
          <a:lstStyle/>
          <a:p>
            <a:pPr algn="ctr">
              <a:lnSpc>
                <a:spcPct val="80000"/>
              </a:lnSpc>
            </a:pPr>
            <a:r>
              <a:rPr lang="en-GB" sz="1800" b="1">
                <a:solidFill>
                  <a:srgbClr val="1E067F"/>
                </a:solidFill>
              </a:rPr>
              <a:t>Distinguish Public</a:t>
            </a:r>
          </a:p>
          <a:p>
            <a:pPr algn="ctr">
              <a:lnSpc>
                <a:spcPct val="80000"/>
              </a:lnSpc>
            </a:pPr>
            <a:r>
              <a:rPr lang="en-GB" sz="1800" b="1">
                <a:solidFill>
                  <a:srgbClr val="1E067F"/>
                </a:solidFill>
              </a:rPr>
              <a:t>from Published Interfaces</a:t>
            </a:r>
          </a:p>
        </p:txBody>
      </p:sp>
      <p:sp>
        <p:nvSpPr>
          <p:cNvPr id="629785" name="Text Box 25"/>
          <p:cNvSpPr txBox="1">
            <a:spLocks noChangeArrowheads="1"/>
          </p:cNvSpPr>
          <p:nvPr/>
        </p:nvSpPr>
        <p:spPr bwMode="auto">
          <a:xfrm>
            <a:off x="6167438" y="4976813"/>
            <a:ext cx="2306637" cy="530225"/>
          </a:xfrm>
          <a:prstGeom prst="rect">
            <a:avLst/>
          </a:prstGeom>
          <a:noFill/>
          <a:ln w="9525">
            <a:noFill/>
            <a:miter lim="800000"/>
            <a:headEnd/>
            <a:tailEnd/>
          </a:ln>
          <a:effectLst/>
        </p:spPr>
        <p:txBody>
          <a:bodyPr wrap="none" anchor="ctr">
            <a:prstTxWarp prst="textNoShape">
              <a:avLst/>
            </a:prstTxWarp>
            <a:spAutoFit/>
          </a:bodyPr>
          <a:lstStyle/>
          <a:p>
            <a:pPr algn="ctr">
              <a:lnSpc>
                <a:spcPct val="80000"/>
              </a:lnSpc>
            </a:pPr>
            <a:r>
              <a:rPr lang="en-GB" sz="1800" b="1">
                <a:solidFill>
                  <a:srgbClr val="1E067F"/>
                </a:solidFill>
              </a:rPr>
              <a:t>Deprecate</a:t>
            </a:r>
            <a:br>
              <a:rPr lang="en-GB" sz="1800" b="1">
                <a:solidFill>
                  <a:srgbClr val="1E067F"/>
                </a:solidFill>
              </a:rPr>
            </a:br>
            <a:r>
              <a:rPr lang="en-GB" sz="1800" b="1">
                <a:solidFill>
                  <a:srgbClr val="1E067F"/>
                </a:solidFill>
              </a:rPr>
              <a:t>Obsolete Interfaces</a:t>
            </a:r>
          </a:p>
        </p:txBody>
      </p:sp>
      <p:sp>
        <p:nvSpPr>
          <p:cNvPr id="629786" name="Text Box 26"/>
          <p:cNvSpPr txBox="1">
            <a:spLocks noChangeArrowheads="1"/>
          </p:cNvSpPr>
          <p:nvPr/>
        </p:nvSpPr>
        <p:spPr bwMode="auto">
          <a:xfrm>
            <a:off x="3479800" y="4532313"/>
            <a:ext cx="2000250" cy="530225"/>
          </a:xfrm>
          <a:prstGeom prst="rect">
            <a:avLst/>
          </a:prstGeom>
          <a:noFill/>
          <a:ln w="9525">
            <a:noFill/>
            <a:miter lim="800000"/>
            <a:headEnd/>
            <a:tailEnd/>
          </a:ln>
          <a:effectLst/>
        </p:spPr>
        <p:txBody>
          <a:bodyPr wrap="none" anchor="ctr">
            <a:prstTxWarp prst="textNoShape">
              <a:avLst/>
            </a:prstTxWarp>
            <a:spAutoFit/>
          </a:bodyPr>
          <a:lstStyle/>
          <a:p>
            <a:pPr algn="ctr">
              <a:lnSpc>
                <a:spcPct val="80000"/>
              </a:lnSpc>
            </a:pPr>
            <a:r>
              <a:rPr lang="en-GB" sz="1800" b="1">
                <a:solidFill>
                  <a:srgbClr val="1E067F"/>
                </a:solidFill>
              </a:rPr>
              <a:t>Make a Bridge</a:t>
            </a:r>
          </a:p>
          <a:p>
            <a:pPr algn="ctr">
              <a:lnSpc>
                <a:spcPct val="80000"/>
              </a:lnSpc>
            </a:pPr>
            <a:r>
              <a:rPr lang="en-GB" sz="1800" b="1">
                <a:solidFill>
                  <a:srgbClr val="1E067F"/>
                </a:solidFill>
              </a:rPr>
              <a:t>to the New Town</a:t>
            </a:r>
          </a:p>
        </p:txBody>
      </p:sp>
      <p:sp>
        <p:nvSpPr>
          <p:cNvPr id="629787" name="Freeform 27"/>
          <p:cNvSpPr>
            <a:spLocks/>
          </p:cNvSpPr>
          <p:nvPr/>
        </p:nvSpPr>
        <p:spPr bwMode="auto">
          <a:xfrm>
            <a:off x="4648200" y="3200400"/>
            <a:ext cx="1752600" cy="1143000"/>
          </a:xfrm>
          <a:custGeom>
            <a:avLst/>
            <a:gdLst/>
            <a:ahLst/>
            <a:cxnLst>
              <a:cxn ang="0">
                <a:pos x="0" y="0"/>
              </a:cxn>
              <a:cxn ang="0">
                <a:pos x="192" y="672"/>
              </a:cxn>
              <a:cxn ang="0">
                <a:pos x="1152" y="1008"/>
              </a:cxn>
            </a:cxnLst>
            <a:rect l="0" t="0" r="r" b="b"/>
            <a:pathLst>
              <a:path w="1152" h="1008">
                <a:moveTo>
                  <a:pt x="0" y="0"/>
                </a:moveTo>
                <a:cubicBezTo>
                  <a:pt x="0" y="252"/>
                  <a:pt x="0" y="504"/>
                  <a:pt x="192" y="672"/>
                </a:cubicBezTo>
                <a:cubicBezTo>
                  <a:pt x="383" y="839"/>
                  <a:pt x="767" y="923"/>
                  <a:pt x="1152" y="1008"/>
                </a:cubicBezTo>
              </a:path>
            </a:pathLst>
          </a:custGeom>
          <a:noFill/>
          <a:ln w="19050" cmpd="sng">
            <a:solidFill>
              <a:srgbClr val="1E067F"/>
            </a:solidFill>
            <a:round/>
            <a:headEnd/>
            <a:tailEnd type="stealth" w="lg" len="lg"/>
          </a:ln>
          <a:effectLst/>
        </p:spPr>
        <p:txBody>
          <a:bodyPr wrap="none" anchor="ctr">
            <a:prstTxWarp prst="textNoShape">
              <a:avLst/>
            </a:prstTxWarp>
          </a:bodyPr>
          <a:lstStyle/>
          <a:p>
            <a:endParaRPr lang="en-US"/>
          </a:p>
        </p:txBody>
      </p:sp>
      <p:sp>
        <p:nvSpPr>
          <p:cNvPr id="629788" name="Freeform 28"/>
          <p:cNvSpPr>
            <a:spLocks/>
          </p:cNvSpPr>
          <p:nvPr/>
        </p:nvSpPr>
        <p:spPr bwMode="auto">
          <a:xfrm>
            <a:off x="4953000" y="3962400"/>
            <a:ext cx="1676400" cy="1108075"/>
          </a:xfrm>
          <a:custGeom>
            <a:avLst/>
            <a:gdLst/>
            <a:ahLst/>
            <a:cxnLst>
              <a:cxn ang="0">
                <a:pos x="0" y="0"/>
              </a:cxn>
              <a:cxn ang="0">
                <a:pos x="720" y="672"/>
              </a:cxn>
              <a:cxn ang="0">
                <a:pos x="1200" y="960"/>
              </a:cxn>
            </a:cxnLst>
            <a:rect l="0" t="0" r="r" b="b"/>
            <a:pathLst>
              <a:path w="1200" h="960">
                <a:moveTo>
                  <a:pt x="0" y="0"/>
                </a:moveTo>
                <a:cubicBezTo>
                  <a:pt x="260" y="256"/>
                  <a:pt x="520" y="512"/>
                  <a:pt x="720" y="672"/>
                </a:cubicBezTo>
                <a:cubicBezTo>
                  <a:pt x="919" y="831"/>
                  <a:pt x="1059" y="895"/>
                  <a:pt x="1200" y="960"/>
                </a:cubicBezTo>
              </a:path>
            </a:pathLst>
          </a:custGeom>
          <a:noFill/>
          <a:ln w="19050" cmpd="sng">
            <a:solidFill>
              <a:srgbClr val="1E067F"/>
            </a:solidFill>
            <a:round/>
            <a:headEnd/>
            <a:tailEnd type="stealth" w="lg" len="lg"/>
          </a:ln>
          <a:effectLst/>
        </p:spPr>
        <p:txBody>
          <a:bodyPr wrap="none" anchor="ctr">
            <a:prstTxWarp prst="textNoShape">
              <a:avLst/>
            </a:prstTxWarp>
          </a:bodyPr>
          <a:lstStyle/>
          <a:p>
            <a:endParaRPr lang="en-US"/>
          </a:p>
        </p:txBody>
      </p:sp>
      <p:sp>
        <p:nvSpPr>
          <p:cNvPr id="629789" name="Freeform 29"/>
          <p:cNvSpPr>
            <a:spLocks/>
          </p:cNvSpPr>
          <p:nvPr/>
        </p:nvSpPr>
        <p:spPr bwMode="auto">
          <a:xfrm>
            <a:off x="5334000" y="4267200"/>
            <a:ext cx="609600" cy="1295400"/>
          </a:xfrm>
          <a:custGeom>
            <a:avLst/>
            <a:gdLst/>
            <a:ahLst/>
            <a:cxnLst>
              <a:cxn ang="0">
                <a:pos x="0" y="0"/>
              </a:cxn>
              <a:cxn ang="0">
                <a:pos x="192" y="432"/>
              </a:cxn>
              <a:cxn ang="0">
                <a:pos x="240" y="720"/>
              </a:cxn>
            </a:cxnLst>
            <a:rect l="0" t="0" r="r" b="b"/>
            <a:pathLst>
              <a:path w="240" h="720">
                <a:moveTo>
                  <a:pt x="0" y="0"/>
                </a:moveTo>
                <a:cubicBezTo>
                  <a:pt x="76" y="156"/>
                  <a:pt x="152" y="312"/>
                  <a:pt x="192" y="432"/>
                </a:cubicBezTo>
                <a:cubicBezTo>
                  <a:pt x="232" y="552"/>
                  <a:pt x="236" y="636"/>
                  <a:pt x="240" y="720"/>
                </a:cubicBezTo>
              </a:path>
            </a:pathLst>
          </a:custGeom>
          <a:noFill/>
          <a:ln w="19050" cmpd="sng">
            <a:solidFill>
              <a:srgbClr val="1E067F"/>
            </a:solidFill>
            <a:round/>
            <a:headEnd/>
            <a:tailEnd type="stealth" w="lg" len="lg"/>
          </a:ln>
          <a:effectLst/>
        </p:spPr>
        <p:txBody>
          <a:bodyPr wrap="none" anchor="ctr">
            <a:prstTxWarp prst="textNoShape">
              <a:avLst/>
            </a:prstTxWarp>
          </a:bodyPr>
          <a:lstStyle/>
          <a:p>
            <a:endParaRPr lang="en-US"/>
          </a:p>
        </p:txBody>
      </p:sp>
      <p:sp>
        <p:nvSpPr>
          <p:cNvPr id="629790" name="Freeform 30"/>
          <p:cNvSpPr>
            <a:spLocks/>
          </p:cNvSpPr>
          <p:nvPr/>
        </p:nvSpPr>
        <p:spPr bwMode="auto">
          <a:xfrm>
            <a:off x="4724400" y="3733800"/>
            <a:ext cx="304800" cy="762000"/>
          </a:xfrm>
          <a:custGeom>
            <a:avLst/>
            <a:gdLst/>
            <a:ahLst/>
            <a:cxnLst>
              <a:cxn ang="0">
                <a:pos x="0" y="0"/>
              </a:cxn>
              <a:cxn ang="0">
                <a:pos x="192" y="432"/>
              </a:cxn>
              <a:cxn ang="0">
                <a:pos x="240" y="720"/>
              </a:cxn>
            </a:cxnLst>
            <a:rect l="0" t="0" r="r" b="b"/>
            <a:pathLst>
              <a:path w="240" h="720">
                <a:moveTo>
                  <a:pt x="0" y="0"/>
                </a:moveTo>
                <a:cubicBezTo>
                  <a:pt x="76" y="156"/>
                  <a:pt x="152" y="312"/>
                  <a:pt x="192" y="432"/>
                </a:cubicBezTo>
                <a:cubicBezTo>
                  <a:pt x="232" y="552"/>
                  <a:pt x="236" y="636"/>
                  <a:pt x="240" y="720"/>
                </a:cubicBezTo>
              </a:path>
            </a:pathLst>
          </a:custGeom>
          <a:noFill/>
          <a:ln w="19050" cmpd="sng">
            <a:solidFill>
              <a:srgbClr val="1E067F"/>
            </a:solidFill>
            <a:round/>
            <a:headEnd/>
            <a:tailEnd type="stealth" w="lg" len="lg"/>
          </a:ln>
          <a:effectLst/>
        </p:spPr>
        <p:txBody>
          <a:bodyPr wrap="none" anchor="ctr">
            <a:prstTxWarp prst="textNoShape">
              <a:avLst/>
            </a:prstTxWarp>
          </a:bodyPr>
          <a:lstStyle/>
          <a:p>
            <a:endParaRPr lang="en-US"/>
          </a:p>
        </p:txBody>
      </p:sp>
      <p:sp>
        <p:nvSpPr>
          <p:cNvPr id="629791" name="Text Box 31"/>
          <p:cNvSpPr txBox="1">
            <a:spLocks noChangeArrowheads="1"/>
          </p:cNvSpPr>
          <p:nvPr/>
        </p:nvSpPr>
        <p:spPr bwMode="auto">
          <a:xfrm>
            <a:off x="3805238" y="3603625"/>
            <a:ext cx="641350" cy="366713"/>
          </a:xfrm>
          <a:prstGeom prst="rect">
            <a:avLst/>
          </a:prstGeom>
          <a:noFill/>
          <a:ln w="9525">
            <a:noFill/>
            <a:miter lim="800000"/>
            <a:headEnd/>
            <a:tailEnd/>
          </a:ln>
          <a:effectLst/>
        </p:spPr>
        <p:txBody>
          <a:bodyPr wrap="none" anchor="ctr">
            <a:prstTxWarp prst="textNoShape">
              <a:avLst/>
            </a:prstTxWarp>
            <a:spAutoFit/>
          </a:bodyPr>
          <a:lstStyle/>
          <a:p>
            <a:pPr algn="r"/>
            <a:r>
              <a:rPr lang="en-GB" sz="1800" i="1">
                <a:solidFill>
                  <a:srgbClr val="7F010D"/>
                </a:solidFill>
              </a:rPr>
              <a:t>How</a:t>
            </a:r>
          </a:p>
        </p:txBody>
      </p:sp>
      <p:sp>
        <p:nvSpPr>
          <p:cNvPr id="629792" name="Freeform 32"/>
          <p:cNvSpPr>
            <a:spLocks/>
          </p:cNvSpPr>
          <p:nvPr/>
        </p:nvSpPr>
        <p:spPr bwMode="auto">
          <a:xfrm flipH="1">
            <a:off x="2590800" y="3276600"/>
            <a:ext cx="914400" cy="1143000"/>
          </a:xfrm>
          <a:custGeom>
            <a:avLst/>
            <a:gdLst/>
            <a:ahLst/>
            <a:cxnLst>
              <a:cxn ang="0">
                <a:pos x="0" y="0"/>
              </a:cxn>
              <a:cxn ang="0">
                <a:pos x="192" y="672"/>
              </a:cxn>
              <a:cxn ang="0">
                <a:pos x="1152" y="1008"/>
              </a:cxn>
            </a:cxnLst>
            <a:rect l="0" t="0" r="r" b="b"/>
            <a:pathLst>
              <a:path w="1152" h="1008">
                <a:moveTo>
                  <a:pt x="0" y="0"/>
                </a:moveTo>
                <a:cubicBezTo>
                  <a:pt x="0" y="252"/>
                  <a:pt x="0" y="504"/>
                  <a:pt x="192" y="672"/>
                </a:cubicBezTo>
                <a:cubicBezTo>
                  <a:pt x="383" y="839"/>
                  <a:pt x="767" y="923"/>
                  <a:pt x="1152" y="1008"/>
                </a:cubicBezTo>
              </a:path>
            </a:pathLst>
          </a:custGeom>
          <a:noFill/>
          <a:ln w="19050" cmpd="sng">
            <a:solidFill>
              <a:srgbClr val="1E067F"/>
            </a:solidFill>
            <a:round/>
            <a:headEnd/>
            <a:tailEnd type="stealth" w="lg" len="lg"/>
          </a:ln>
          <a:effectLst/>
        </p:spPr>
        <p:txBody>
          <a:bodyPr wrap="none" anchor="ctr">
            <a:prstTxWarp prst="textNoShape">
              <a:avLst/>
            </a:prstTxWarp>
          </a:bodyPr>
          <a:lstStyle/>
          <a:p>
            <a:endParaRPr lang="en-US"/>
          </a:p>
        </p:txBody>
      </p:sp>
      <p:sp>
        <p:nvSpPr>
          <p:cNvPr id="629793" name="Text Box 33"/>
          <p:cNvSpPr txBox="1">
            <a:spLocks noChangeArrowheads="1"/>
          </p:cNvSpPr>
          <p:nvPr/>
        </p:nvSpPr>
        <p:spPr bwMode="auto">
          <a:xfrm>
            <a:off x="3214688" y="5378450"/>
            <a:ext cx="1755775" cy="650875"/>
          </a:xfrm>
          <a:prstGeom prst="rect">
            <a:avLst/>
          </a:prstGeom>
          <a:solidFill>
            <a:schemeClr val="bg1"/>
          </a:solidFill>
          <a:ln w="9525">
            <a:solidFill>
              <a:schemeClr val="tx1"/>
            </a:solidFill>
            <a:prstDash val="dash"/>
            <a:miter lim="800000"/>
            <a:headEnd/>
            <a:tailEnd/>
          </a:ln>
          <a:effectLst>
            <a:outerShdw blurRad="63500" dist="38099" dir="2700000" algn="ctr" rotWithShape="0">
              <a:srgbClr val="0A017F">
                <a:alpha val="74998"/>
              </a:srgbClr>
            </a:outerShdw>
          </a:effectLst>
        </p:spPr>
        <p:txBody>
          <a:bodyPr wrap="none" anchor="ctr">
            <a:prstTxWarp prst="textNoShape">
              <a:avLst/>
            </a:prstTxWarp>
            <a:spAutoFit/>
          </a:bodyPr>
          <a:lstStyle/>
          <a:p>
            <a:pPr algn="ctr"/>
            <a:r>
              <a:rPr lang="en-GB" sz="1800" b="1" i="1">
                <a:solidFill>
                  <a:srgbClr val="1E067F"/>
                </a:solidFill>
              </a:rPr>
              <a:t>Tests, your</a:t>
            </a:r>
          </a:p>
          <a:p>
            <a:pPr algn="ctr"/>
            <a:r>
              <a:rPr lang="en-GB" sz="1800" b="1" i="1">
                <a:solidFill>
                  <a:srgbClr val="1E067F"/>
                </a:solidFill>
              </a:rPr>
              <a:t>Life-Insurance</a:t>
            </a:r>
          </a:p>
        </p:txBody>
      </p:sp>
      <p:sp>
        <p:nvSpPr>
          <p:cNvPr id="629794" name="Line 34"/>
          <p:cNvSpPr>
            <a:spLocks noChangeShapeType="1"/>
          </p:cNvSpPr>
          <p:nvPr/>
        </p:nvSpPr>
        <p:spPr bwMode="auto">
          <a:xfrm>
            <a:off x="2743200" y="5638800"/>
            <a:ext cx="457200" cy="0"/>
          </a:xfrm>
          <a:prstGeom prst="line">
            <a:avLst/>
          </a:prstGeom>
          <a:noFill/>
          <a:ln w="19050">
            <a:solidFill>
              <a:srgbClr val="1E067F"/>
            </a:solidFill>
            <a:prstDash val="dash"/>
            <a:round/>
            <a:headEnd/>
            <a:tailEnd type="stealth" w="lg" len="lg"/>
          </a:ln>
          <a:effectLst/>
        </p:spPr>
        <p:txBody>
          <a:bodyPr wrap="none" anchor="ctr">
            <a:prstTxWarp prst="textNoShape">
              <a:avLst/>
            </a:prstTxWarp>
          </a:bodyPr>
          <a:lstStyle/>
          <a:p>
            <a:endParaRPr lang="en-US"/>
          </a:p>
        </p:txBody>
      </p:sp>
      <p:sp>
        <p:nvSpPr>
          <p:cNvPr id="629795" name="Freeform 35"/>
          <p:cNvSpPr>
            <a:spLocks/>
          </p:cNvSpPr>
          <p:nvPr/>
        </p:nvSpPr>
        <p:spPr bwMode="auto">
          <a:xfrm>
            <a:off x="393700" y="4724400"/>
            <a:ext cx="444500" cy="838200"/>
          </a:xfrm>
          <a:custGeom>
            <a:avLst/>
            <a:gdLst/>
            <a:ahLst/>
            <a:cxnLst>
              <a:cxn ang="0">
                <a:pos x="232" y="0"/>
              </a:cxn>
              <a:cxn ang="0">
                <a:pos x="40" y="192"/>
              </a:cxn>
              <a:cxn ang="0">
                <a:pos x="40" y="432"/>
              </a:cxn>
              <a:cxn ang="0">
                <a:pos x="280" y="528"/>
              </a:cxn>
            </a:cxnLst>
            <a:rect l="0" t="0" r="r" b="b"/>
            <a:pathLst>
              <a:path w="280" h="528">
                <a:moveTo>
                  <a:pt x="232" y="0"/>
                </a:moveTo>
                <a:cubicBezTo>
                  <a:pt x="152" y="59"/>
                  <a:pt x="72" y="119"/>
                  <a:pt x="40" y="192"/>
                </a:cubicBezTo>
                <a:cubicBezTo>
                  <a:pt x="7" y="264"/>
                  <a:pt x="0" y="376"/>
                  <a:pt x="40" y="432"/>
                </a:cubicBezTo>
                <a:cubicBezTo>
                  <a:pt x="79" y="487"/>
                  <a:pt x="179" y="507"/>
                  <a:pt x="280" y="528"/>
                </a:cubicBezTo>
              </a:path>
            </a:pathLst>
          </a:custGeom>
          <a:noFill/>
          <a:ln w="19050" cmpd="sng">
            <a:solidFill>
              <a:srgbClr val="1E067F"/>
            </a:solidFill>
            <a:round/>
            <a:headEnd/>
            <a:tailEnd type="stealth" w="lg" len="lg"/>
          </a:ln>
          <a:effectLst/>
        </p:spPr>
        <p:txBody>
          <a:bodyPr wrap="none" anchor="ctr">
            <a:prstTxWarp prst="textNoShape">
              <a:avLst/>
            </a:prstTxWarp>
          </a:bodyPr>
          <a:lstStyle/>
          <a:p>
            <a:endParaRPr lang="en-US"/>
          </a:p>
        </p:txBody>
      </p:sp>
      <p:sp>
        <p:nvSpPr>
          <p:cNvPr id="629796" name="Freeform 36"/>
          <p:cNvSpPr>
            <a:spLocks/>
          </p:cNvSpPr>
          <p:nvPr/>
        </p:nvSpPr>
        <p:spPr bwMode="auto">
          <a:xfrm>
            <a:off x="1752600" y="3048000"/>
            <a:ext cx="1524000" cy="381000"/>
          </a:xfrm>
          <a:custGeom>
            <a:avLst/>
            <a:gdLst/>
            <a:ahLst/>
            <a:cxnLst>
              <a:cxn ang="0">
                <a:pos x="432" y="0"/>
              </a:cxn>
              <a:cxn ang="0">
                <a:pos x="96" y="144"/>
              </a:cxn>
              <a:cxn ang="0">
                <a:pos x="0" y="384"/>
              </a:cxn>
            </a:cxnLst>
            <a:rect l="0" t="0" r="r" b="b"/>
            <a:pathLst>
              <a:path w="432" h="384">
                <a:moveTo>
                  <a:pt x="432" y="0"/>
                </a:moveTo>
                <a:cubicBezTo>
                  <a:pt x="300" y="39"/>
                  <a:pt x="168" y="79"/>
                  <a:pt x="96" y="144"/>
                </a:cubicBezTo>
                <a:cubicBezTo>
                  <a:pt x="23" y="208"/>
                  <a:pt x="11" y="296"/>
                  <a:pt x="0" y="384"/>
                </a:cubicBezTo>
              </a:path>
            </a:pathLst>
          </a:custGeom>
          <a:noFill/>
          <a:ln w="19050" cmpd="sng">
            <a:solidFill>
              <a:srgbClr val="1E067F"/>
            </a:solidFill>
            <a:round/>
            <a:headEnd/>
            <a:tailEnd type="stealth" w="lg" len="lg"/>
          </a:ln>
          <a:effectLst/>
        </p:spPr>
        <p:txBody>
          <a:bodyPr wrap="none" anchor="ctr">
            <a:prstTxWarp prst="textNoShape">
              <a:avLst/>
            </a:prstTxWarp>
          </a:bodyPr>
          <a:lstStyle/>
          <a:p>
            <a:endParaRPr lang="en-US"/>
          </a:p>
        </p:txBody>
      </p:sp>
      <p:sp>
        <p:nvSpPr>
          <p:cNvPr id="629797" name="Text Box 37"/>
          <p:cNvSpPr txBox="1">
            <a:spLocks noChangeArrowheads="1"/>
          </p:cNvSpPr>
          <p:nvPr/>
        </p:nvSpPr>
        <p:spPr bwMode="auto">
          <a:xfrm>
            <a:off x="304800" y="3070225"/>
            <a:ext cx="1295400" cy="366713"/>
          </a:xfrm>
          <a:prstGeom prst="rect">
            <a:avLst/>
          </a:prstGeom>
          <a:noFill/>
          <a:ln w="9525">
            <a:noFill/>
            <a:miter lim="800000"/>
            <a:headEnd/>
            <a:tailEnd/>
          </a:ln>
          <a:effectLst/>
        </p:spPr>
        <p:txBody>
          <a:bodyPr anchor="ctr">
            <a:prstTxWarp prst="textNoShape">
              <a:avLst/>
            </a:prstTxWarp>
            <a:spAutoFit/>
          </a:bodyPr>
          <a:lstStyle/>
          <a:p>
            <a:pPr algn="r"/>
            <a:r>
              <a:rPr lang="en-GB" sz="1800" i="1">
                <a:solidFill>
                  <a:srgbClr val="7F010D"/>
                </a:solidFill>
              </a:rPr>
              <a:t>Where to</a:t>
            </a:r>
          </a:p>
        </p:txBody>
      </p:sp>
      <p:sp>
        <p:nvSpPr>
          <p:cNvPr id="41" name="Footer Placeholder 4"/>
          <p:cNvSpPr>
            <a:spLocks noGrp="1"/>
          </p:cNvSpPr>
          <p:nvPr>
            <p:ph type="ftr" sz="quarter" idx="11"/>
          </p:nvPr>
        </p:nvSpPr>
        <p:spPr>
          <a:xfrm>
            <a:off x="107950" y="179388"/>
            <a:ext cx="5399088" cy="252412"/>
          </a:xfrm>
        </p:spPr>
        <p:txBody>
          <a:bodyPr/>
          <a:lstStyle/>
          <a:p>
            <a:pPr>
              <a:defRPr/>
            </a:pPr>
            <a:r>
              <a:rPr lang="en-US" dirty="0" smtClean="0"/>
              <a:t>ESE — Software Evolution</a:t>
            </a:r>
            <a:endParaRPr lang="de-CH" dirty="0"/>
          </a:p>
        </p:txBody>
      </p:sp>
      <p:sp>
        <p:nvSpPr>
          <p:cNvPr id="42" name="Freeform 3"/>
          <p:cNvSpPr>
            <a:spLocks/>
          </p:cNvSpPr>
          <p:nvPr/>
        </p:nvSpPr>
        <p:spPr bwMode="auto">
          <a:xfrm>
            <a:off x="7848600" y="381000"/>
            <a:ext cx="914400" cy="685800"/>
          </a:xfrm>
          <a:custGeom>
            <a:avLst/>
            <a:gdLst/>
            <a:ahLst/>
            <a:cxnLst>
              <a:cxn ang="0">
                <a:pos x="0" y="1848"/>
              </a:cxn>
              <a:cxn ang="0">
                <a:pos x="672" y="264"/>
              </a:cxn>
              <a:cxn ang="0">
                <a:pos x="1728" y="264"/>
              </a:cxn>
              <a:cxn ang="0">
                <a:pos x="2400" y="1848"/>
              </a:cxn>
            </a:cxnLst>
            <a:rect l="0" t="0" r="r" b="b"/>
            <a:pathLst>
              <a:path w="2400" h="1848">
                <a:moveTo>
                  <a:pt x="0" y="1848"/>
                </a:moveTo>
                <a:cubicBezTo>
                  <a:pt x="192" y="1187"/>
                  <a:pt x="384" y="527"/>
                  <a:pt x="672" y="264"/>
                </a:cubicBezTo>
                <a:cubicBezTo>
                  <a:pt x="959" y="0"/>
                  <a:pt x="1440" y="0"/>
                  <a:pt x="1728" y="264"/>
                </a:cubicBezTo>
                <a:cubicBezTo>
                  <a:pt x="2015" y="527"/>
                  <a:pt x="2207" y="1187"/>
                  <a:pt x="2400" y="1848"/>
                </a:cubicBezTo>
              </a:path>
            </a:pathLst>
          </a:custGeom>
          <a:noFill/>
          <a:ln w="28575" cap="flat" cmpd="sng">
            <a:solidFill>
              <a:srgbClr val="1E067F"/>
            </a:solidFill>
            <a:prstDash val="solid"/>
            <a:round/>
            <a:headEnd type="none" w="med" len="med"/>
            <a:tailEnd type="stealth" w="lg" len="lg"/>
          </a:ln>
          <a:effectLst/>
        </p:spPr>
        <p:txBody>
          <a:bodyPr wrap="none" anchor="ctr">
            <a:prstTxWarp prst="textNoShape">
              <a:avLst/>
            </a:prstTxWarp>
          </a:bodyPr>
          <a:lstStyle/>
          <a:p>
            <a:endParaRPr lang="en-US"/>
          </a:p>
        </p:txBody>
      </p:sp>
      <p:sp>
        <p:nvSpPr>
          <p:cNvPr id="43" name="Oval 4"/>
          <p:cNvSpPr>
            <a:spLocks noChangeArrowheads="1"/>
          </p:cNvSpPr>
          <p:nvPr/>
        </p:nvSpPr>
        <p:spPr bwMode="auto">
          <a:xfrm>
            <a:off x="8382000" y="457200"/>
            <a:ext cx="304800" cy="152400"/>
          </a:xfrm>
          <a:prstGeom prst="ellipse">
            <a:avLst/>
          </a:prstGeom>
          <a:solidFill>
            <a:srgbClr val="7F010D"/>
          </a:solidFill>
          <a:ln w="9525">
            <a:solidFill>
              <a:srgbClr val="1E067F"/>
            </a:solidFill>
            <a:round/>
            <a:headEnd/>
            <a:tailEn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 name="Date Placeholder 2"/>
          <p:cNvSpPr>
            <a:spLocks noGrp="1"/>
          </p:cNvSpPr>
          <p:nvPr>
            <p:ph type="dt" sz="half" idx="10"/>
          </p:nvPr>
        </p:nvSpPr>
        <p:spPr/>
        <p:txBody>
          <a:bodyPr/>
          <a:lstStyle/>
          <a:p>
            <a:r>
              <a:rPr lang="de-CH"/>
              <a:t>© Oscar Nierstrasz</a:t>
            </a:r>
          </a:p>
        </p:txBody>
      </p:sp>
      <p:sp>
        <p:nvSpPr>
          <p:cNvPr id="18" name="Slide Number Placeholder 4"/>
          <p:cNvSpPr>
            <a:spLocks noGrp="1"/>
          </p:cNvSpPr>
          <p:nvPr>
            <p:ph type="sldNum" sz="quarter" idx="12"/>
          </p:nvPr>
        </p:nvSpPr>
        <p:spPr/>
        <p:txBody>
          <a:bodyPr/>
          <a:lstStyle/>
          <a:p>
            <a:fld id="{2C7C0A5E-E7D8-A44F-99C0-793A5246B15A}" type="slidenum">
              <a:rPr lang="de-CH"/>
              <a:pPr/>
              <a:t>32</a:t>
            </a:fld>
            <a:endParaRPr lang="de-CH" sz="1400">
              <a:solidFill>
                <a:srgbClr val="7E7E7E"/>
              </a:solidFill>
              <a:latin typeface="Times" charset="0"/>
            </a:endParaRPr>
          </a:p>
        </p:txBody>
      </p:sp>
      <p:sp>
        <p:nvSpPr>
          <p:cNvPr id="631823" name="AutoShape 15"/>
          <p:cNvSpPr>
            <a:spLocks noChangeArrowheads="1"/>
          </p:cNvSpPr>
          <p:nvPr/>
        </p:nvSpPr>
        <p:spPr bwMode="auto">
          <a:xfrm>
            <a:off x="3429000" y="3124200"/>
            <a:ext cx="3581400" cy="762000"/>
          </a:xfrm>
          <a:prstGeom prst="star32">
            <a:avLst>
              <a:gd name="adj" fmla="val 46190"/>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31810" name="Rectangle 2"/>
          <p:cNvSpPr>
            <a:spLocks noGrp="1" noChangeArrowheads="1"/>
          </p:cNvSpPr>
          <p:nvPr>
            <p:ph type="title"/>
          </p:nvPr>
        </p:nvSpPr>
        <p:spPr/>
        <p:txBody>
          <a:bodyPr/>
          <a:lstStyle/>
          <a:p>
            <a:r>
              <a:rPr lang="en-US"/>
              <a:t>Detecting Duplicated Code</a:t>
            </a:r>
          </a:p>
        </p:txBody>
      </p:sp>
      <p:sp>
        <p:nvSpPr>
          <p:cNvPr id="631813" name="Text Box 5"/>
          <p:cNvSpPr txBox="1">
            <a:spLocks noChangeArrowheads="1"/>
          </p:cNvSpPr>
          <p:nvPr/>
        </p:nvSpPr>
        <p:spPr bwMode="auto">
          <a:xfrm>
            <a:off x="2627313" y="2232025"/>
            <a:ext cx="3297237" cy="366713"/>
          </a:xfrm>
          <a:prstGeom prst="rect">
            <a:avLst/>
          </a:prstGeom>
          <a:noFill/>
          <a:ln w="9525">
            <a:noFill/>
            <a:miter lim="800000"/>
            <a:headEnd/>
            <a:tailEnd/>
          </a:ln>
          <a:effectLst/>
        </p:spPr>
        <p:txBody>
          <a:bodyPr wrap="none" anchor="ctr">
            <a:prstTxWarp prst="textNoShape">
              <a:avLst/>
            </a:prstTxWarp>
            <a:spAutoFit/>
          </a:bodyPr>
          <a:lstStyle/>
          <a:p>
            <a:pPr algn="ctr"/>
            <a:r>
              <a:rPr lang="en-GB" sz="1800" b="1">
                <a:solidFill>
                  <a:srgbClr val="1E067F"/>
                </a:solidFill>
              </a:rPr>
              <a:t>Compare Code Mechanically</a:t>
            </a:r>
          </a:p>
        </p:txBody>
      </p:sp>
      <p:sp>
        <p:nvSpPr>
          <p:cNvPr id="631814" name="Text Box 6"/>
          <p:cNvSpPr txBox="1">
            <a:spLocks noChangeArrowheads="1"/>
          </p:cNvSpPr>
          <p:nvPr/>
        </p:nvSpPr>
        <p:spPr bwMode="auto">
          <a:xfrm>
            <a:off x="3660775" y="3298825"/>
            <a:ext cx="3105150" cy="366713"/>
          </a:xfrm>
          <a:prstGeom prst="rect">
            <a:avLst/>
          </a:prstGeom>
          <a:noFill/>
          <a:ln w="9525">
            <a:noFill/>
            <a:miter lim="800000"/>
            <a:headEnd/>
            <a:tailEnd/>
          </a:ln>
          <a:effectLst/>
        </p:spPr>
        <p:txBody>
          <a:bodyPr wrap="none" anchor="ctr">
            <a:prstTxWarp prst="textNoShape">
              <a:avLst/>
            </a:prstTxWarp>
            <a:spAutoFit/>
          </a:bodyPr>
          <a:lstStyle/>
          <a:p>
            <a:pPr algn="ctr"/>
            <a:r>
              <a:rPr lang="en-GB" sz="1800" b="1">
                <a:solidFill>
                  <a:srgbClr val="1E067F"/>
                </a:solidFill>
              </a:rPr>
              <a:t>Visualize Code as Dotplots</a:t>
            </a:r>
          </a:p>
        </p:txBody>
      </p:sp>
      <p:sp>
        <p:nvSpPr>
          <p:cNvPr id="631815" name="Text Box 7"/>
          <p:cNvSpPr txBox="1">
            <a:spLocks noChangeArrowheads="1"/>
          </p:cNvSpPr>
          <p:nvPr/>
        </p:nvSpPr>
        <p:spPr bwMode="auto">
          <a:xfrm>
            <a:off x="914400" y="4464050"/>
            <a:ext cx="2179638" cy="650875"/>
          </a:xfrm>
          <a:prstGeom prst="rect">
            <a:avLst/>
          </a:prstGeom>
          <a:solidFill>
            <a:schemeClr val="bg1"/>
          </a:solidFill>
          <a:ln w="9525">
            <a:solidFill>
              <a:schemeClr val="tx1"/>
            </a:solidFill>
            <a:prstDash val="dash"/>
            <a:miter lim="800000"/>
            <a:headEnd/>
            <a:tailEnd/>
          </a:ln>
          <a:effectLst>
            <a:outerShdw blurRad="63500" dist="38099" dir="2700000" algn="ctr" rotWithShape="0">
              <a:srgbClr val="0A017F">
                <a:alpha val="74998"/>
              </a:srgbClr>
            </a:outerShdw>
          </a:effectLst>
        </p:spPr>
        <p:txBody>
          <a:bodyPr anchor="ctr">
            <a:prstTxWarp prst="textNoShape">
              <a:avLst/>
            </a:prstTxWarp>
            <a:spAutoFit/>
          </a:bodyPr>
          <a:lstStyle/>
          <a:p>
            <a:pPr algn="ctr"/>
            <a:r>
              <a:rPr lang="en-GB" sz="1800" b="1" i="1">
                <a:solidFill>
                  <a:srgbClr val="1E067F"/>
                </a:solidFill>
              </a:rPr>
              <a:t>Redistribute Responsibilities</a:t>
            </a:r>
          </a:p>
        </p:txBody>
      </p:sp>
      <p:sp>
        <p:nvSpPr>
          <p:cNvPr id="631816" name="Text Box 8"/>
          <p:cNvSpPr txBox="1">
            <a:spLocks noChangeArrowheads="1"/>
          </p:cNvSpPr>
          <p:nvPr/>
        </p:nvSpPr>
        <p:spPr bwMode="auto">
          <a:xfrm>
            <a:off x="4114800" y="4632325"/>
            <a:ext cx="2179638" cy="925513"/>
          </a:xfrm>
          <a:prstGeom prst="rect">
            <a:avLst/>
          </a:prstGeom>
          <a:solidFill>
            <a:schemeClr val="bg1"/>
          </a:solidFill>
          <a:ln w="9525">
            <a:solidFill>
              <a:schemeClr val="tx1"/>
            </a:solidFill>
            <a:prstDash val="dash"/>
            <a:miter lim="800000"/>
            <a:headEnd/>
            <a:tailEnd/>
          </a:ln>
          <a:effectLst>
            <a:outerShdw blurRad="63500" dist="38099" dir="2700000" algn="ctr" rotWithShape="0">
              <a:srgbClr val="0A017F">
                <a:alpha val="74998"/>
              </a:srgbClr>
            </a:outerShdw>
          </a:effectLst>
        </p:spPr>
        <p:txBody>
          <a:bodyPr anchor="ctr">
            <a:prstTxWarp prst="textNoShape">
              <a:avLst/>
            </a:prstTxWarp>
            <a:spAutoFit/>
          </a:bodyPr>
          <a:lstStyle/>
          <a:p>
            <a:pPr algn="ctr"/>
            <a:r>
              <a:rPr lang="en-GB" sz="1800" b="1" i="1">
                <a:solidFill>
                  <a:srgbClr val="1E067F"/>
                </a:solidFill>
              </a:rPr>
              <a:t>Transform Conditionals to Polymorphism</a:t>
            </a:r>
          </a:p>
        </p:txBody>
      </p:sp>
      <p:sp>
        <p:nvSpPr>
          <p:cNvPr id="631817" name="Freeform 9"/>
          <p:cNvSpPr>
            <a:spLocks/>
          </p:cNvSpPr>
          <p:nvPr/>
        </p:nvSpPr>
        <p:spPr bwMode="auto">
          <a:xfrm>
            <a:off x="1905000" y="1447800"/>
            <a:ext cx="685800" cy="914400"/>
          </a:xfrm>
          <a:custGeom>
            <a:avLst/>
            <a:gdLst/>
            <a:ahLst/>
            <a:cxnLst>
              <a:cxn ang="0">
                <a:pos x="8" y="0"/>
              </a:cxn>
              <a:cxn ang="0">
                <a:pos x="8" y="336"/>
              </a:cxn>
              <a:cxn ang="0">
                <a:pos x="56" y="528"/>
              </a:cxn>
            </a:cxnLst>
            <a:rect l="0" t="0" r="r" b="b"/>
            <a:pathLst>
              <a:path w="56" h="528">
                <a:moveTo>
                  <a:pt x="8" y="0"/>
                </a:moveTo>
                <a:cubicBezTo>
                  <a:pt x="4" y="124"/>
                  <a:pt x="0" y="248"/>
                  <a:pt x="8" y="336"/>
                </a:cubicBezTo>
                <a:cubicBezTo>
                  <a:pt x="16" y="424"/>
                  <a:pt x="36" y="476"/>
                  <a:pt x="56" y="528"/>
                </a:cubicBezTo>
              </a:path>
            </a:pathLst>
          </a:custGeom>
          <a:noFill/>
          <a:ln w="19050" cmpd="sng">
            <a:solidFill>
              <a:srgbClr val="1E067F"/>
            </a:solidFill>
            <a:round/>
            <a:headEnd/>
            <a:tailEnd type="stealth" w="lg" len="lg"/>
          </a:ln>
          <a:effectLst/>
        </p:spPr>
        <p:txBody>
          <a:bodyPr wrap="none" anchor="ctr">
            <a:prstTxWarp prst="textNoShape">
              <a:avLst/>
            </a:prstTxWarp>
          </a:bodyPr>
          <a:lstStyle/>
          <a:p>
            <a:endParaRPr lang="en-US"/>
          </a:p>
        </p:txBody>
      </p:sp>
      <p:sp>
        <p:nvSpPr>
          <p:cNvPr id="631818" name="Freeform 10"/>
          <p:cNvSpPr>
            <a:spLocks/>
          </p:cNvSpPr>
          <p:nvPr/>
        </p:nvSpPr>
        <p:spPr bwMode="auto">
          <a:xfrm>
            <a:off x="5867400" y="2438400"/>
            <a:ext cx="762000" cy="838200"/>
          </a:xfrm>
          <a:custGeom>
            <a:avLst/>
            <a:gdLst/>
            <a:ahLst/>
            <a:cxnLst>
              <a:cxn ang="0">
                <a:pos x="0" y="0"/>
              </a:cxn>
              <a:cxn ang="0">
                <a:pos x="432" y="192"/>
              </a:cxn>
              <a:cxn ang="0">
                <a:pos x="288" y="528"/>
              </a:cxn>
            </a:cxnLst>
            <a:rect l="0" t="0" r="r" b="b"/>
            <a:pathLst>
              <a:path w="480" h="528">
                <a:moveTo>
                  <a:pt x="0" y="0"/>
                </a:moveTo>
                <a:cubicBezTo>
                  <a:pt x="192" y="52"/>
                  <a:pt x="384" y="104"/>
                  <a:pt x="432" y="192"/>
                </a:cubicBezTo>
                <a:cubicBezTo>
                  <a:pt x="480" y="280"/>
                  <a:pt x="384" y="404"/>
                  <a:pt x="288" y="528"/>
                </a:cubicBezTo>
              </a:path>
            </a:pathLst>
          </a:custGeom>
          <a:noFill/>
          <a:ln w="19050" cmpd="sng">
            <a:solidFill>
              <a:srgbClr val="1E067F"/>
            </a:solidFill>
            <a:round/>
            <a:headEnd/>
            <a:tailEnd type="stealth" w="lg" len="lg"/>
          </a:ln>
          <a:effectLst/>
        </p:spPr>
        <p:txBody>
          <a:bodyPr wrap="none" anchor="ctr">
            <a:prstTxWarp prst="textNoShape">
              <a:avLst/>
            </a:prstTxWarp>
          </a:bodyPr>
          <a:lstStyle/>
          <a:p>
            <a:endParaRPr lang="en-US"/>
          </a:p>
        </p:txBody>
      </p:sp>
      <p:sp>
        <p:nvSpPr>
          <p:cNvPr id="631819" name="Freeform 11"/>
          <p:cNvSpPr>
            <a:spLocks/>
          </p:cNvSpPr>
          <p:nvPr/>
        </p:nvSpPr>
        <p:spPr bwMode="auto">
          <a:xfrm>
            <a:off x="3124200" y="3657600"/>
            <a:ext cx="685800" cy="762000"/>
          </a:xfrm>
          <a:custGeom>
            <a:avLst/>
            <a:gdLst/>
            <a:ahLst/>
            <a:cxnLst>
              <a:cxn ang="0">
                <a:pos x="432" y="0"/>
              </a:cxn>
              <a:cxn ang="0">
                <a:pos x="192" y="336"/>
              </a:cxn>
              <a:cxn ang="0">
                <a:pos x="0" y="480"/>
              </a:cxn>
            </a:cxnLst>
            <a:rect l="0" t="0" r="r" b="b"/>
            <a:pathLst>
              <a:path w="432" h="480">
                <a:moveTo>
                  <a:pt x="432" y="0"/>
                </a:moveTo>
                <a:cubicBezTo>
                  <a:pt x="348" y="128"/>
                  <a:pt x="264" y="256"/>
                  <a:pt x="192" y="336"/>
                </a:cubicBezTo>
                <a:cubicBezTo>
                  <a:pt x="120" y="416"/>
                  <a:pt x="60" y="448"/>
                  <a:pt x="0" y="480"/>
                </a:cubicBezTo>
              </a:path>
            </a:pathLst>
          </a:custGeom>
          <a:noFill/>
          <a:ln w="19050" cap="flat" cmpd="sng">
            <a:solidFill>
              <a:srgbClr val="1E067F"/>
            </a:solidFill>
            <a:prstDash val="dash"/>
            <a:round/>
            <a:headEnd/>
            <a:tailEnd type="stealth" w="lg" len="lg"/>
          </a:ln>
          <a:effectLst/>
        </p:spPr>
        <p:txBody>
          <a:bodyPr wrap="none" anchor="ctr">
            <a:prstTxWarp prst="textNoShape">
              <a:avLst/>
            </a:prstTxWarp>
          </a:bodyPr>
          <a:lstStyle/>
          <a:p>
            <a:endParaRPr lang="en-US"/>
          </a:p>
        </p:txBody>
      </p:sp>
      <p:sp>
        <p:nvSpPr>
          <p:cNvPr id="631820" name="Freeform 12"/>
          <p:cNvSpPr>
            <a:spLocks/>
          </p:cNvSpPr>
          <p:nvPr/>
        </p:nvSpPr>
        <p:spPr bwMode="auto">
          <a:xfrm>
            <a:off x="4876800" y="3657600"/>
            <a:ext cx="76200" cy="838200"/>
          </a:xfrm>
          <a:custGeom>
            <a:avLst/>
            <a:gdLst/>
            <a:ahLst/>
            <a:cxnLst>
              <a:cxn ang="0">
                <a:pos x="48" y="0"/>
              </a:cxn>
              <a:cxn ang="0">
                <a:pos x="0" y="240"/>
              </a:cxn>
              <a:cxn ang="0">
                <a:pos x="48" y="528"/>
              </a:cxn>
            </a:cxnLst>
            <a:rect l="0" t="0" r="r" b="b"/>
            <a:pathLst>
              <a:path w="48" h="528">
                <a:moveTo>
                  <a:pt x="48" y="0"/>
                </a:moveTo>
                <a:cubicBezTo>
                  <a:pt x="24" y="76"/>
                  <a:pt x="0" y="152"/>
                  <a:pt x="0" y="240"/>
                </a:cubicBezTo>
                <a:cubicBezTo>
                  <a:pt x="0" y="328"/>
                  <a:pt x="24" y="428"/>
                  <a:pt x="48" y="528"/>
                </a:cubicBezTo>
              </a:path>
            </a:pathLst>
          </a:custGeom>
          <a:noFill/>
          <a:ln w="19050" cap="flat" cmpd="sng">
            <a:solidFill>
              <a:srgbClr val="1E067F"/>
            </a:solidFill>
            <a:prstDash val="dash"/>
            <a:round/>
            <a:headEnd/>
            <a:tailEnd type="stealth" w="lg" len="lg"/>
          </a:ln>
          <a:effectLst/>
        </p:spPr>
        <p:txBody>
          <a:bodyPr wrap="none" anchor="ctr">
            <a:prstTxWarp prst="textNoShape">
              <a:avLst/>
            </a:prstTxWarp>
          </a:bodyPr>
          <a:lstStyle/>
          <a:p>
            <a:endParaRPr lang="en-US"/>
          </a:p>
        </p:txBody>
      </p:sp>
      <p:sp>
        <p:nvSpPr>
          <p:cNvPr id="631821" name="Text Box 13"/>
          <p:cNvSpPr txBox="1">
            <a:spLocks noChangeArrowheads="1"/>
          </p:cNvSpPr>
          <p:nvPr/>
        </p:nvSpPr>
        <p:spPr bwMode="auto">
          <a:xfrm>
            <a:off x="2114550" y="1698625"/>
            <a:ext cx="844550" cy="366713"/>
          </a:xfrm>
          <a:prstGeom prst="rect">
            <a:avLst/>
          </a:prstGeom>
          <a:noFill/>
          <a:ln w="9525">
            <a:noFill/>
            <a:miter lim="800000"/>
            <a:headEnd/>
            <a:tailEnd/>
          </a:ln>
          <a:effectLst/>
        </p:spPr>
        <p:txBody>
          <a:bodyPr wrap="none" anchor="ctr">
            <a:prstTxWarp prst="textNoShape">
              <a:avLst/>
            </a:prstTxWarp>
            <a:spAutoFit/>
          </a:bodyPr>
          <a:lstStyle/>
          <a:p>
            <a:pPr algn="r"/>
            <a:r>
              <a:rPr lang="en-GB" sz="1800" i="1">
                <a:solidFill>
                  <a:srgbClr val="7F010D"/>
                </a:solidFill>
              </a:rPr>
              <a:t>Detect</a:t>
            </a:r>
          </a:p>
        </p:txBody>
      </p:sp>
      <p:sp>
        <p:nvSpPr>
          <p:cNvPr id="631822" name="Text Box 14"/>
          <p:cNvSpPr txBox="1">
            <a:spLocks noChangeArrowheads="1"/>
          </p:cNvSpPr>
          <p:nvPr/>
        </p:nvSpPr>
        <p:spPr bwMode="auto">
          <a:xfrm>
            <a:off x="6848475" y="2613025"/>
            <a:ext cx="1365250" cy="366713"/>
          </a:xfrm>
          <a:prstGeom prst="rect">
            <a:avLst/>
          </a:prstGeom>
          <a:noFill/>
          <a:ln w="9525">
            <a:noFill/>
            <a:miter lim="800000"/>
            <a:headEnd/>
            <a:tailEnd/>
          </a:ln>
          <a:effectLst/>
        </p:spPr>
        <p:txBody>
          <a:bodyPr wrap="none" anchor="ctr">
            <a:prstTxWarp prst="textNoShape">
              <a:avLst/>
            </a:prstTxWarp>
            <a:spAutoFit/>
          </a:bodyPr>
          <a:lstStyle/>
          <a:p>
            <a:pPr algn="r"/>
            <a:r>
              <a:rPr lang="en-GB" sz="1800" i="1">
                <a:solidFill>
                  <a:srgbClr val="7F010D"/>
                </a:solidFill>
              </a:rPr>
              <a:t>Understand</a:t>
            </a:r>
          </a:p>
        </p:txBody>
      </p:sp>
      <p:sp>
        <p:nvSpPr>
          <p:cNvPr id="19" name="Footer Placeholder 4"/>
          <p:cNvSpPr>
            <a:spLocks noGrp="1"/>
          </p:cNvSpPr>
          <p:nvPr>
            <p:ph type="ftr" sz="quarter" idx="11"/>
          </p:nvPr>
        </p:nvSpPr>
        <p:spPr>
          <a:xfrm>
            <a:off x="107950" y="179388"/>
            <a:ext cx="5399088" cy="252412"/>
          </a:xfrm>
        </p:spPr>
        <p:txBody>
          <a:bodyPr/>
          <a:lstStyle/>
          <a:p>
            <a:pPr>
              <a:defRPr/>
            </a:pPr>
            <a:r>
              <a:rPr lang="en-US" dirty="0" smtClean="0"/>
              <a:t>ESE — Software Evolution</a:t>
            </a:r>
            <a:endParaRPr lang="de-CH" dirty="0"/>
          </a:p>
        </p:txBody>
      </p:sp>
      <p:sp>
        <p:nvSpPr>
          <p:cNvPr id="20" name="Freeform 3"/>
          <p:cNvSpPr>
            <a:spLocks/>
          </p:cNvSpPr>
          <p:nvPr/>
        </p:nvSpPr>
        <p:spPr bwMode="auto">
          <a:xfrm>
            <a:off x="7848600" y="381000"/>
            <a:ext cx="914400" cy="685800"/>
          </a:xfrm>
          <a:custGeom>
            <a:avLst/>
            <a:gdLst/>
            <a:ahLst/>
            <a:cxnLst>
              <a:cxn ang="0">
                <a:pos x="0" y="1848"/>
              </a:cxn>
              <a:cxn ang="0">
                <a:pos x="672" y="264"/>
              </a:cxn>
              <a:cxn ang="0">
                <a:pos x="1728" y="264"/>
              </a:cxn>
              <a:cxn ang="0">
                <a:pos x="2400" y="1848"/>
              </a:cxn>
            </a:cxnLst>
            <a:rect l="0" t="0" r="r" b="b"/>
            <a:pathLst>
              <a:path w="2400" h="1848">
                <a:moveTo>
                  <a:pt x="0" y="1848"/>
                </a:moveTo>
                <a:cubicBezTo>
                  <a:pt x="192" y="1187"/>
                  <a:pt x="384" y="527"/>
                  <a:pt x="672" y="264"/>
                </a:cubicBezTo>
                <a:cubicBezTo>
                  <a:pt x="959" y="0"/>
                  <a:pt x="1440" y="0"/>
                  <a:pt x="1728" y="264"/>
                </a:cubicBezTo>
                <a:cubicBezTo>
                  <a:pt x="2015" y="527"/>
                  <a:pt x="2207" y="1187"/>
                  <a:pt x="2400" y="1848"/>
                </a:cubicBezTo>
              </a:path>
            </a:pathLst>
          </a:custGeom>
          <a:noFill/>
          <a:ln w="28575" cap="flat" cmpd="sng">
            <a:solidFill>
              <a:srgbClr val="1E067F"/>
            </a:solidFill>
            <a:prstDash val="solid"/>
            <a:round/>
            <a:headEnd type="none" w="med" len="med"/>
            <a:tailEnd type="stealth" w="lg" len="lg"/>
          </a:ln>
          <a:effectLst/>
        </p:spPr>
        <p:txBody>
          <a:bodyPr wrap="none" anchor="ctr">
            <a:prstTxWarp prst="textNoShape">
              <a:avLst/>
            </a:prstTxWarp>
          </a:bodyPr>
          <a:lstStyle/>
          <a:p>
            <a:endParaRPr lang="en-US"/>
          </a:p>
        </p:txBody>
      </p:sp>
      <p:sp>
        <p:nvSpPr>
          <p:cNvPr id="21" name="Oval 4"/>
          <p:cNvSpPr>
            <a:spLocks noChangeArrowheads="1"/>
          </p:cNvSpPr>
          <p:nvPr/>
        </p:nvSpPr>
        <p:spPr bwMode="auto">
          <a:xfrm>
            <a:off x="8458200" y="533400"/>
            <a:ext cx="304800" cy="152400"/>
          </a:xfrm>
          <a:prstGeom prst="ellipse">
            <a:avLst/>
          </a:prstGeom>
          <a:solidFill>
            <a:srgbClr val="7F010D"/>
          </a:solidFill>
          <a:ln w="9525">
            <a:solidFill>
              <a:srgbClr val="1E067F"/>
            </a:solidFill>
            <a:round/>
            <a:headEnd/>
            <a:tailEn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18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1823" grpId="0" animBg="1"/>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de-CH"/>
              <a:t>© Oscar Nierstrasz</a:t>
            </a:r>
          </a:p>
        </p:txBody>
      </p:sp>
      <p:sp>
        <p:nvSpPr>
          <p:cNvPr id="6" name="Slide Number Placeholder 5"/>
          <p:cNvSpPr>
            <a:spLocks noGrp="1"/>
          </p:cNvSpPr>
          <p:nvPr>
            <p:ph type="sldNum" sz="quarter" idx="12"/>
          </p:nvPr>
        </p:nvSpPr>
        <p:spPr/>
        <p:txBody>
          <a:bodyPr/>
          <a:lstStyle/>
          <a:p>
            <a:fld id="{079C61AB-6E5A-5647-9B70-F69E2492B891}" type="slidenum">
              <a:rPr lang="de-CH"/>
              <a:pPr/>
              <a:t>33</a:t>
            </a:fld>
            <a:endParaRPr lang="de-CH" sz="1400">
              <a:solidFill>
                <a:srgbClr val="7E7E7E"/>
              </a:solidFill>
              <a:latin typeface="Times" charset="0"/>
            </a:endParaRPr>
          </a:p>
        </p:txBody>
      </p:sp>
      <p:sp>
        <p:nvSpPr>
          <p:cNvPr id="633858" name="Rectangle 2"/>
          <p:cNvSpPr>
            <a:spLocks noGrp="1" noChangeArrowheads="1"/>
          </p:cNvSpPr>
          <p:nvPr>
            <p:ph type="title"/>
          </p:nvPr>
        </p:nvSpPr>
        <p:spPr/>
        <p:txBody>
          <a:bodyPr/>
          <a:lstStyle/>
          <a:p>
            <a:r>
              <a:rPr lang="en-US"/>
              <a:t>Pattern: Visualize Code as Dotplots</a:t>
            </a:r>
          </a:p>
        </p:txBody>
      </p:sp>
      <p:sp>
        <p:nvSpPr>
          <p:cNvPr id="633859" name="Rectangle 3"/>
          <p:cNvSpPr>
            <a:spLocks noGrp="1" noChangeArrowheads="1"/>
          </p:cNvSpPr>
          <p:nvPr>
            <p:ph type="body" idx="1"/>
          </p:nvPr>
        </p:nvSpPr>
        <p:spPr/>
        <p:txBody>
          <a:bodyPr/>
          <a:lstStyle/>
          <a:p>
            <a:pPr>
              <a:buFont typeface="Helvetica CE" pitchFamily="-105" charset="0"/>
              <a:buNone/>
            </a:pPr>
            <a:r>
              <a:rPr lang="en-US" b="1" i="1" dirty="0"/>
              <a:t>Problem</a:t>
            </a:r>
          </a:p>
          <a:p>
            <a:pPr lvl="1"/>
            <a:r>
              <a:rPr lang="en-US" b="1" dirty="0"/>
              <a:t>How can you effectively identify significant duplication in a complex software system?</a:t>
            </a:r>
          </a:p>
          <a:p>
            <a:pPr>
              <a:buFont typeface="Helvetica CE" pitchFamily="-105" charset="0"/>
              <a:buNone/>
            </a:pPr>
            <a:r>
              <a:rPr lang="en-US" b="1" i="1" dirty="0"/>
              <a:t>Solution</a:t>
            </a:r>
          </a:p>
          <a:p>
            <a:pPr lvl="1"/>
            <a:r>
              <a:rPr lang="en-US" dirty="0"/>
              <a:t>Visualize the code as a </a:t>
            </a:r>
            <a:r>
              <a:rPr lang="en-US" i="1" dirty="0" err="1">
                <a:solidFill>
                  <a:srgbClr val="7F0101"/>
                </a:solidFill>
              </a:rPr>
              <a:t>dotplot</a:t>
            </a:r>
            <a:r>
              <a:rPr lang="en-US" dirty="0"/>
              <a:t>, where dots represent duplication.</a:t>
            </a:r>
          </a:p>
          <a:p>
            <a:endParaRPr lang="en-US" dirty="0"/>
          </a:p>
          <a:p>
            <a:pPr>
              <a:buFont typeface="Helvetica CE" pitchFamily="-105" charset="0"/>
              <a:buNone/>
            </a:pPr>
            <a:r>
              <a:rPr lang="en-US" b="1" i="1" dirty="0"/>
              <a:t>Steps</a:t>
            </a:r>
          </a:p>
          <a:p>
            <a:pPr lvl="1"/>
            <a:r>
              <a:rPr lang="en-US" dirty="0"/>
              <a:t>Normalize the source files</a:t>
            </a:r>
          </a:p>
          <a:p>
            <a:pPr lvl="1"/>
            <a:r>
              <a:rPr lang="en-US" dirty="0"/>
              <a:t>Compare files line-by-line</a:t>
            </a:r>
          </a:p>
          <a:p>
            <a:pPr lvl="1"/>
            <a:r>
              <a:rPr lang="en-US" dirty="0"/>
              <a:t>Visualize and interpret the </a:t>
            </a:r>
            <a:r>
              <a:rPr lang="en-US" dirty="0" err="1"/>
              <a:t>dotplots</a:t>
            </a:r>
            <a:endParaRPr lang="en-US" dirty="0"/>
          </a:p>
        </p:txBody>
      </p:sp>
      <p:sp>
        <p:nvSpPr>
          <p:cNvPr id="7" name="Footer Placeholder 4"/>
          <p:cNvSpPr>
            <a:spLocks noGrp="1"/>
          </p:cNvSpPr>
          <p:nvPr>
            <p:ph type="ftr" sz="quarter" idx="11"/>
          </p:nvPr>
        </p:nvSpPr>
        <p:spPr>
          <a:xfrm>
            <a:off x="107950" y="179388"/>
            <a:ext cx="5399088" cy="252412"/>
          </a:xfrm>
        </p:spPr>
        <p:txBody>
          <a:bodyPr/>
          <a:lstStyle/>
          <a:p>
            <a:pPr>
              <a:defRPr/>
            </a:pPr>
            <a:r>
              <a:rPr lang="en-US" dirty="0" smtClean="0"/>
              <a:t>ESE — Software Evolution</a:t>
            </a:r>
            <a:endParaRPr lang="de-CH"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38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63385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63385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63385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3385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63385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633859">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63385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3859" grpId="0" build="p" autoUpdateAnimBg="0"/>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2"/>
          <p:cNvSpPr>
            <a:spLocks noGrp="1"/>
          </p:cNvSpPr>
          <p:nvPr>
            <p:ph type="dt" sz="half" idx="10"/>
          </p:nvPr>
        </p:nvSpPr>
        <p:spPr/>
        <p:txBody>
          <a:bodyPr/>
          <a:lstStyle/>
          <a:p>
            <a:r>
              <a:rPr lang="de-CH"/>
              <a:t>© Oscar Nierstrasz</a:t>
            </a:r>
          </a:p>
        </p:txBody>
      </p:sp>
      <p:sp>
        <p:nvSpPr>
          <p:cNvPr id="7" name="Slide Number Placeholder 4"/>
          <p:cNvSpPr>
            <a:spLocks noGrp="1"/>
          </p:cNvSpPr>
          <p:nvPr>
            <p:ph type="sldNum" sz="quarter" idx="12"/>
          </p:nvPr>
        </p:nvSpPr>
        <p:spPr/>
        <p:txBody>
          <a:bodyPr/>
          <a:lstStyle/>
          <a:p>
            <a:fld id="{99D9F7B5-B6EA-1E4A-94E3-A87C5A4F6F9E}" type="slidenum">
              <a:rPr lang="de-CH"/>
              <a:pPr/>
              <a:t>34</a:t>
            </a:fld>
            <a:endParaRPr lang="de-CH" sz="1400">
              <a:solidFill>
                <a:srgbClr val="7E7E7E"/>
              </a:solidFill>
              <a:latin typeface="Times" charset="0"/>
            </a:endParaRPr>
          </a:p>
        </p:txBody>
      </p:sp>
      <p:pic>
        <p:nvPicPr>
          <p:cNvPr id="635906" name="Picture 2"/>
          <p:cNvPicPr>
            <a:picLocks noChangeAspect="1" noChangeArrowheads="1"/>
          </p:cNvPicPr>
          <p:nvPr/>
        </p:nvPicPr>
        <mc:AlternateContent xmlns:ma="http://schemas.microsoft.com/office/mac/drawingml/2008/main">
          <mc:Choice Requires="ma">
            <p:blipFill>
              <a:blip r:embed="rId3"/>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a:stretch>
                <a:fillRect/>
              </a:stretch>
            </p:blipFill>
          </mc:Fallback>
        </mc:AlternateContent>
        <p:spPr bwMode="auto">
          <a:xfrm>
            <a:off x="3733800" y="1600200"/>
            <a:ext cx="4513263" cy="4445000"/>
          </a:xfrm>
          <a:prstGeom prst="rect">
            <a:avLst/>
          </a:prstGeom>
          <a:noFill/>
          <a:ln w="9525">
            <a:noFill/>
            <a:miter lim="800000"/>
            <a:headEnd/>
            <a:tailEnd/>
          </a:ln>
          <a:effectLst/>
        </p:spPr>
      </p:pic>
      <p:sp>
        <p:nvSpPr>
          <p:cNvPr id="635907" name="Rectangle 3"/>
          <p:cNvSpPr>
            <a:spLocks noGrp="1" noChangeArrowheads="1"/>
          </p:cNvSpPr>
          <p:nvPr>
            <p:ph type="title"/>
          </p:nvPr>
        </p:nvSpPr>
        <p:spPr/>
        <p:txBody>
          <a:bodyPr/>
          <a:lstStyle/>
          <a:p>
            <a:r>
              <a:rPr lang="en-US"/>
              <a:t>Clone detection by string-matching</a:t>
            </a:r>
          </a:p>
        </p:txBody>
      </p:sp>
      <p:sp>
        <p:nvSpPr>
          <p:cNvPr id="635908" name="AutoShape 4"/>
          <p:cNvSpPr>
            <a:spLocks noChangeArrowheads="1"/>
          </p:cNvSpPr>
          <p:nvPr/>
        </p:nvSpPr>
        <p:spPr bwMode="auto">
          <a:xfrm>
            <a:off x="304800" y="3048000"/>
            <a:ext cx="3048000" cy="1905000"/>
          </a:xfrm>
          <a:prstGeom prst="foldedCorner">
            <a:avLst>
              <a:gd name="adj" fmla="val 12500"/>
            </a:avLst>
          </a:prstGeom>
          <a:solidFill>
            <a:schemeClr val="accent1"/>
          </a:solidFill>
          <a:ln w="9525">
            <a:solidFill>
              <a:schemeClr val="tx1"/>
            </a:solidFill>
            <a:round/>
            <a:headEnd/>
            <a:tailEnd/>
          </a:ln>
          <a:effectLst>
            <a:outerShdw blurRad="63500" dist="38099" dir="2700000" algn="ctr" rotWithShape="0">
              <a:srgbClr val="0A017F">
                <a:alpha val="74998"/>
              </a:srgbClr>
            </a:outerShdw>
          </a:effectLst>
        </p:spPr>
        <p:txBody>
          <a:bodyPr anchor="ctr">
            <a:prstTxWarp prst="textNoShape">
              <a:avLst/>
            </a:prstTxWarp>
          </a:bodyPr>
          <a:lstStyle/>
          <a:p>
            <a:r>
              <a:rPr lang="en-US" i="1">
                <a:solidFill>
                  <a:srgbClr val="7F0101"/>
                </a:solidFill>
              </a:rPr>
              <a:t>Solid diagonals</a:t>
            </a:r>
            <a:r>
              <a:rPr lang="en-US">
                <a:solidFill>
                  <a:srgbClr val="0A017F"/>
                </a:solidFill>
              </a:rPr>
              <a:t> indicate significant duplication between or within source files.</a:t>
            </a:r>
            <a:endParaRPr lang="en-US">
              <a:latin typeface="Gill Sans" charset="0"/>
            </a:endParaRPr>
          </a:p>
        </p:txBody>
      </p:sp>
      <p:sp>
        <p:nvSpPr>
          <p:cNvPr id="8" name="Footer Placeholder 4"/>
          <p:cNvSpPr>
            <a:spLocks noGrp="1"/>
          </p:cNvSpPr>
          <p:nvPr>
            <p:ph type="ftr" sz="quarter" idx="11"/>
          </p:nvPr>
        </p:nvSpPr>
        <p:spPr>
          <a:xfrm>
            <a:off x="107950" y="179388"/>
            <a:ext cx="5399088" cy="252412"/>
          </a:xfrm>
        </p:spPr>
        <p:txBody>
          <a:bodyPr/>
          <a:lstStyle/>
          <a:p>
            <a:pPr>
              <a:defRPr/>
            </a:pPr>
            <a:r>
              <a:rPr lang="en-US" dirty="0" smtClean="0"/>
              <a:t>ESE — Software Evolution</a:t>
            </a:r>
            <a:endParaRPr lang="de-CH"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35908"/>
                                        </p:tgtEl>
                                        <p:attrNameLst>
                                          <p:attrName>style.visibility</p:attrName>
                                        </p:attrNameLst>
                                      </p:cBhvr>
                                      <p:to>
                                        <p:strVal val="visible"/>
                                      </p:to>
                                    </p:set>
                                    <p:animEffect transition="in" filter="dissolve">
                                      <p:cBhvr>
                                        <p:cTn id="7" dur="500"/>
                                        <p:tgtEl>
                                          <p:spTgt spid="6359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908" grpId="0" animBg="1"/>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2"/>
          <p:cNvSpPr>
            <a:spLocks noGrp="1"/>
          </p:cNvSpPr>
          <p:nvPr>
            <p:ph type="dt" sz="half" idx="10"/>
          </p:nvPr>
        </p:nvSpPr>
        <p:spPr/>
        <p:txBody>
          <a:bodyPr/>
          <a:lstStyle/>
          <a:p>
            <a:r>
              <a:rPr lang="de-CH"/>
              <a:t>© Oscar Nierstrasz</a:t>
            </a:r>
          </a:p>
        </p:txBody>
      </p:sp>
      <p:sp>
        <p:nvSpPr>
          <p:cNvPr id="7" name="Slide Number Placeholder 4"/>
          <p:cNvSpPr>
            <a:spLocks noGrp="1"/>
          </p:cNvSpPr>
          <p:nvPr>
            <p:ph type="sldNum" sz="quarter" idx="12"/>
          </p:nvPr>
        </p:nvSpPr>
        <p:spPr/>
        <p:txBody>
          <a:bodyPr/>
          <a:lstStyle/>
          <a:p>
            <a:fld id="{E9A19F82-669A-9C4E-8727-1E7F8AA873F9}" type="slidenum">
              <a:rPr lang="de-CH"/>
              <a:pPr/>
              <a:t>35</a:t>
            </a:fld>
            <a:endParaRPr lang="de-CH" sz="1400">
              <a:solidFill>
                <a:srgbClr val="7E7E7E"/>
              </a:solidFill>
              <a:latin typeface="Times" charset="0"/>
            </a:endParaRPr>
          </a:p>
        </p:txBody>
      </p:sp>
      <p:sp>
        <p:nvSpPr>
          <p:cNvPr id="637954" name="Rectangle 2"/>
          <p:cNvSpPr>
            <a:spLocks noGrp="1" noChangeArrowheads="1"/>
          </p:cNvSpPr>
          <p:nvPr>
            <p:ph type="title"/>
          </p:nvPr>
        </p:nvSpPr>
        <p:spPr/>
        <p:txBody>
          <a:bodyPr/>
          <a:lstStyle/>
          <a:p>
            <a:r>
              <a:rPr lang="en-US"/>
              <a:t>Dotplot Visualization</a:t>
            </a:r>
          </a:p>
        </p:txBody>
      </p:sp>
      <p:pic>
        <p:nvPicPr>
          <p:cNvPr id="637955" name="Picture 3"/>
          <p:cNvPicPr>
            <a:picLocks noChangeAspect="1" noChangeArrowheads="1"/>
          </p:cNvPicPr>
          <p:nvPr/>
        </p:nvPicPr>
        <mc:AlternateContent xmlns:ma="http://schemas.microsoft.com/office/mac/drawingml/2008/main">
          <mc:Choice Requires="ma">
            <p:blipFill>
              <a:blip r:embed="rId3"/>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a:stretch>
                <a:fillRect/>
              </a:stretch>
            </p:blipFill>
          </mc:Fallback>
        </mc:AlternateContent>
        <p:spPr bwMode="auto">
          <a:xfrm>
            <a:off x="457200" y="2590800"/>
            <a:ext cx="7950200" cy="2813050"/>
          </a:xfrm>
          <a:prstGeom prst="rect">
            <a:avLst/>
          </a:prstGeom>
          <a:noFill/>
          <a:ln w="9525">
            <a:noFill/>
            <a:miter lim="800000"/>
            <a:headEnd/>
            <a:tailEnd/>
          </a:ln>
          <a:effectLst/>
        </p:spPr>
      </p:pic>
      <p:sp>
        <p:nvSpPr>
          <p:cNvPr id="637956" name="Rectangle 4"/>
          <p:cNvSpPr>
            <a:spLocks noChangeArrowheads="1"/>
          </p:cNvSpPr>
          <p:nvPr/>
        </p:nvSpPr>
        <p:spPr bwMode="auto">
          <a:xfrm>
            <a:off x="457200" y="1841500"/>
            <a:ext cx="4214813" cy="457200"/>
          </a:xfrm>
          <a:prstGeom prst="rect">
            <a:avLst/>
          </a:prstGeom>
          <a:noFill/>
          <a:ln w="9525">
            <a:noFill/>
            <a:miter lim="800000"/>
            <a:headEnd/>
            <a:tailEnd/>
          </a:ln>
          <a:effectLst/>
        </p:spPr>
        <p:txBody>
          <a:bodyPr wrap="none">
            <a:prstTxWarp prst="textNoShape">
              <a:avLst/>
            </a:prstTxWarp>
            <a:spAutoFit/>
          </a:bodyPr>
          <a:lstStyle/>
          <a:p>
            <a:r>
              <a:rPr lang="en-US" b="1">
                <a:solidFill>
                  <a:srgbClr val="1E067F"/>
                </a:solidFill>
              </a:rPr>
              <a:t>Sample Dot Configurations:</a:t>
            </a:r>
          </a:p>
        </p:txBody>
      </p:sp>
      <p:sp>
        <p:nvSpPr>
          <p:cNvPr id="8" name="Footer Placeholder 4"/>
          <p:cNvSpPr>
            <a:spLocks noGrp="1"/>
          </p:cNvSpPr>
          <p:nvPr>
            <p:ph type="ftr" sz="quarter" idx="11"/>
          </p:nvPr>
        </p:nvSpPr>
        <p:spPr>
          <a:xfrm>
            <a:off x="107950" y="179388"/>
            <a:ext cx="5399088" cy="252412"/>
          </a:xfrm>
        </p:spPr>
        <p:txBody>
          <a:bodyPr/>
          <a:lstStyle/>
          <a:p>
            <a:pPr>
              <a:defRPr/>
            </a:pPr>
            <a:r>
              <a:rPr lang="en-US" dirty="0" smtClean="0"/>
              <a:t>ESE — Software Evolution</a:t>
            </a:r>
            <a:endParaRPr lang="de-CH"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 name="Date Placeholder 2"/>
          <p:cNvSpPr>
            <a:spLocks noGrp="1"/>
          </p:cNvSpPr>
          <p:nvPr>
            <p:ph type="dt" sz="half" idx="10"/>
          </p:nvPr>
        </p:nvSpPr>
        <p:spPr/>
        <p:txBody>
          <a:bodyPr/>
          <a:lstStyle/>
          <a:p>
            <a:r>
              <a:rPr lang="de-CH"/>
              <a:t>© Oscar Nierstrasz</a:t>
            </a:r>
          </a:p>
        </p:txBody>
      </p:sp>
      <p:sp>
        <p:nvSpPr>
          <p:cNvPr id="18" name="Slide Number Placeholder 4"/>
          <p:cNvSpPr>
            <a:spLocks noGrp="1"/>
          </p:cNvSpPr>
          <p:nvPr>
            <p:ph type="sldNum" sz="quarter" idx="12"/>
          </p:nvPr>
        </p:nvSpPr>
        <p:spPr/>
        <p:txBody>
          <a:bodyPr/>
          <a:lstStyle/>
          <a:p>
            <a:fld id="{20D79C25-2BEB-B34D-B437-3FCA7B1CA394}" type="slidenum">
              <a:rPr lang="de-CH"/>
              <a:pPr/>
              <a:t>36</a:t>
            </a:fld>
            <a:endParaRPr lang="de-CH" sz="1400">
              <a:solidFill>
                <a:srgbClr val="7E7E7E"/>
              </a:solidFill>
              <a:latin typeface="Times" charset="0"/>
            </a:endParaRPr>
          </a:p>
        </p:txBody>
      </p:sp>
      <p:sp>
        <p:nvSpPr>
          <p:cNvPr id="642050" name="Rectangle 2"/>
          <p:cNvSpPr>
            <a:spLocks noGrp="1" noChangeArrowheads="1"/>
          </p:cNvSpPr>
          <p:nvPr>
            <p:ph type="title"/>
          </p:nvPr>
        </p:nvSpPr>
        <p:spPr/>
        <p:txBody>
          <a:bodyPr/>
          <a:lstStyle/>
          <a:p>
            <a:r>
              <a:rPr lang="en-GB"/>
              <a:t>Redistribute Responsibilities</a:t>
            </a:r>
            <a:endParaRPr lang="en-US"/>
          </a:p>
        </p:txBody>
      </p:sp>
      <p:sp>
        <p:nvSpPr>
          <p:cNvPr id="642051" name="Text Box 3"/>
          <p:cNvSpPr txBox="1">
            <a:spLocks noChangeArrowheads="1"/>
          </p:cNvSpPr>
          <p:nvPr/>
        </p:nvSpPr>
        <p:spPr bwMode="auto">
          <a:xfrm>
            <a:off x="2886075" y="3375025"/>
            <a:ext cx="3067050" cy="366713"/>
          </a:xfrm>
          <a:prstGeom prst="rect">
            <a:avLst/>
          </a:prstGeom>
          <a:noFill/>
          <a:ln w="9525">
            <a:noFill/>
            <a:miter lim="800000"/>
            <a:headEnd/>
            <a:tailEnd/>
          </a:ln>
          <a:effectLst/>
        </p:spPr>
        <p:txBody>
          <a:bodyPr wrap="none" anchor="ctr">
            <a:prstTxWarp prst="textNoShape">
              <a:avLst/>
            </a:prstTxWarp>
            <a:spAutoFit/>
          </a:bodyPr>
          <a:lstStyle/>
          <a:p>
            <a:pPr algn="ctr"/>
            <a:r>
              <a:rPr lang="en-GB" sz="1800" b="1" dirty="0">
                <a:solidFill>
                  <a:srgbClr val="1E067F"/>
                </a:solidFill>
              </a:rPr>
              <a:t>Eliminate Navigation Code</a:t>
            </a:r>
          </a:p>
        </p:txBody>
      </p:sp>
      <p:sp>
        <p:nvSpPr>
          <p:cNvPr id="642052" name="Freeform 4"/>
          <p:cNvSpPr>
            <a:spLocks/>
          </p:cNvSpPr>
          <p:nvPr/>
        </p:nvSpPr>
        <p:spPr bwMode="auto">
          <a:xfrm>
            <a:off x="1219200" y="1447800"/>
            <a:ext cx="838200" cy="3657600"/>
          </a:xfrm>
          <a:custGeom>
            <a:avLst/>
            <a:gdLst/>
            <a:ahLst/>
            <a:cxnLst>
              <a:cxn ang="0">
                <a:pos x="576" y="0"/>
              </a:cxn>
              <a:cxn ang="0">
                <a:pos x="144" y="192"/>
              </a:cxn>
              <a:cxn ang="0">
                <a:pos x="0" y="480"/>
              </a:cxn>
            </a:cxnLst>
            <a:rect l="0" t="0" r="r" b="b"/>
            <a:pathLst>
              <a:path w="576" h="480">
                <a:moveTo>
                  <a:pt x="576" y="0"/>
                </a:moveTo>
                <a:cubicBezTo>
                  <a:pt x="408" y="56"/>
                  <a:pt x="240" y="112"/>
                  <a:pt x="144" y="192"/>
                </a:cubicBezTo>
                <a:cubicBezTo>
                  <a:pt x="48" y="272"/>
                  <a:pt x="24" y="376"/>
                  <a:pt x="0" y="480"/>
                </a:cubicBezTo>
              </a:path>
            </a:pathLst>
          </a:custGeom>
          <a:noFill/>
          <a:ln w="19050" cap="flat" cmpd="sng">
            <a:solidFill>
              <a:srgbClr val="1E067F"/>
            </a:solidFill>
            <a:prstDash val="solid"/>
            <a:round/>
            <a:headEnd/>
            <a:tailEnd type="stealth" w="lg" len="lg"/>
          </a:ln>
          <a:effectLst/>
        </p:spPr>
        <p:txBody>
          <a:bodyPr wrap="none" anchor="ctr">
            <a:prstTxWarp prst="textNoShape">
              <a:avLst/>
            </a:prstTxWarp>
          </a:bodyPr>
          <a:lstStyle/>
          <a:p>
            <a:endParaRPr lang="en-US"/>
          </a:p>
        </p:txBody>
      </p:sp>
      <p:sp>
        <p:nvSpPr>
          <p:cNvPr id="642053" name="Text Box 5"/>
          <p:cNvSpPr txBox="1">
            <a:spLocks noChangeArrowheads="1"/>
          </p:cNvSpPr>
          <p:nvPr/>
        </p:nvSpPr>
        <p:spPr bwMode="auto">
          <a:xfrm>
            <a:off x="1295400" y="4365625"/>
            <a:ext cx="1785938" cy="366713"/>
          </a:xfrm>
          <a:prstGeom prst="rect">
            <a:avLst/>
          </a:prstGeom>
          <a:noFill/>
          <a:ln w="9525">
            <a:noFill/>
            <a:miter lim="800000"/>
            <a:headEnd/>
            <a:tailEnd/>
          </a:ln>
          <a:effectLst/>
        </p:spPr>
        <p:txBody>
          <a:bodyPr wrap="none" anchor="ctr">
            <a:prstTxWarp prst="textNoShape">
              <a:avLst/>
            </a:prstTxWarp>
            <a:spAutoFit/>
          </a:bodyPr>
          <a:lstStyle/>
          <a:p>
            <a:r>
              <a:rPr lang="en-GB" sz="1800" i="1">
                <a:solidFill>
                  <a:srgbClr val="7F010D"/>
                </a:solidFill>
              </a:rPr>
              <a:t>Data containers</a:t>
            </a:r>
          </a:p>
        </p:txBody>
      </p:sp>
      <p:sp>
        <p:nvSpPr>
          <p:cNvPr id="642054" name="Text Box 6"/>
          <p:cNvSpPr txBox="1">
            <a:spLocks noChangeArrowheads="1"/>
          </p:cNvSpPr>
          <p:nvPr/>
        </p:nvSpPr>
        <p:spPr bwMode="auto">
          <a:xfrm>
            <a:off x="5199063" y="2101850"/>
            <a:ext cx="1860550" cy="641350"/>
          </a:xfrm>
          <a:prstGeom prst="rect">
            <a:avLst/>
          </a:prstGeom>
          <a:noFill/>
          <a:ln w="9525">
            <a:noFill/>
            <a:miter lim="800000"/>
            <a:headEnd/>
            <a:tailEnd/>
          </a:ln>
          <a:effectLst/>
        </p:spPr>
        <p:txBody>
          <a:bodyPr wrap="none" anchor="ctr">
            <a:prstTxWarp prst="textNoShape">
              <a:avLst/>
            </a:prstTxWarp>
            <a:spAutoFit/>
          </a:bodyPr>
          <a:lstStyle/>
          <a:p>
            <a:pPr algn="ctr"/>
            <a:r>
              <a:rPr lang="en-GB" sz="1800" i="1">
                <a:solidFill>
                  <a:srgbClr val="7F010D"/>
                </a:solidFill>
              </a:rPr>
              <a:t>Monster client of</a:t>
            </a:r>
          </a:p>
          <a:p>
            <a:pPr algn="ctr"/>
            <a:r>
              <a:rPr lang="en-GB" sz="1800" i="1">
                <a:solidFill>
                  <a:srgbClr val="7F010D"/>
                </a:solidFill>
              </a:rPr>
              <a:t>data containers</a:t>
            </a:r>
          </a:p>
        </p:txBody>
      </p:sp>
      <p:sp>
        <p:nvSpPr>
          <p:cNvPr id="642055" name="Freeform 7"/>
          <p:cNvSpPr>
            <a:spLocks/>
          </p:cNvSpPr>
          <p:nvPr/>
        </p:nvSpPr>
        <p:spPr bwMode="auto">
          <a:xfrm flipH="1">
            <a:off x="5791200" y="1447800"/>
            <a:ext cx="1828800" cy="1524000"/>
          </a:xfrm>
          <a:custGeom>
            <a:avLst/>
            <a:gdLst/>
            <a:ahLst/>
            <a:cxnLst>
              <a:cxn ang="0">
                <a:pos x="576" y="0"/>
              </a:cxn>
              <a:cxn ang="0">
                <a:pos x="144" y="192"/>
              </a:cxn>
              <a:cxn ang="0">
                <a:pos x="0" y="480"/>
              </a:cxn>
            </a:cxnLst>
            <a:rect l="0" t="0" r="r" b="b"/>
            <a:pathLst>
              <a:path w="576" h="480">
                <a:moveTo>
                  <a:pt x="576" y="0"/>
                </a:moveTo>
                <a:cubicBezTo>
                  <a:pt x="408" y="56"/>
                  <a:pt x="240" y="112"/>
                  <a:pt x="144" y="192"/>
                </a:cubicBezTo>
                <a:cubicBezTo>
                  <a:pt x="48" y="272"/>
                  <a:pt x="24" y="376"/>
                  <a:pt x="0" y="480"/>
                </a:cubicBezTo>
              </a:path>
            </a:pathLst>
          </a:custGeom>
          <a:noFill/>
          <a:ln w="19050" cap="flat" cmpd="sng">
            <a:solidFill>
              <a:srgbClr val="1E067F"/>
            </a:solidFill>
            <a:prstDash val="solid"/>
            <a:round/>
            <a:headEnd/>
            <a:tailEnd type="stealth" w="lg" len="lg"/>
          </a:ln>
          <a:effectLst/>
        </p:spPr>
        <p:txBody>
          <a:bodyPr wrap="none" anchor="ctr">
            <a:prstTxWarp prst="textNoShape">
              <a:avLst/>
            </a:prstTxWarp>
          </a:bodyPr>
          <a:lstStyle/>
          <a:p>
            <a:endParaRPr lang="en-US"/>
          </a:p>
        </p:txBody>
      </p:sp>
      <p:sp>
        <p:nvSpPr>
          <p:cNvPr id="642056" name="Text Box 8"/>
          <p:cNvSpPr txBox="1">
            <a:spLocks noChangeArrowheads="1"/>
          </p:cNvSpPr>
          <p:nvPr/>
        </p:nvSpPr>
        <p:spPr bwMode="auto">
          <a:xfrm>
            <a:off x="6405563" y="2994025"/>
            <a:ext cx="2241550" cy="366713"/>
          </a:xfrm>
          <a:prstGeom prst="rect">
            <a:avLst/>
          </a:prstGeom>
          <a:noFill/>
          <a:ln w="9525">
            <a:noFill/>
            <a:miter lim="800000"/>
            <a:headEnd/>
            <a:tailEnd/>
          </a:ln>
          <a:effectLst/>
        </p:spPr>
        <p:txBody>
          <a:bodyPr wrap="none" anchor="ctr">
            <a:prstTxWarp prst="textNoShape">
              <a:avLst/>
            </a:prstTxWarp>
            <a:spAutoFit/>
          </a:bodyPr>
          <a:lstStyle/>
          <a:p>
            <a:pPr algn="ctr"/>
            <a:r>
              <a:rPr lang="en-GB" sz="1800" b="1">
                <a:solidFill>
                  <a:srgbClr val="1E067F"/>
                </a:solidFill>
              </a:rPr>
              <a:t>Split Up God Class</a:t>
            </a:r>
          </a:p>
        </p:txBody>
      </p:sp>
      <p:sp>
        <p:nvSpPr>
          <p:cNvPr id="642057" name="Text Box 9"/>
          <p:cNvSpPr txBox="1">
            <a:spLocks noChangeArrowheads="1"/>
          </p:cNvSpPr>
          <p:nvPr/>
        </p:nvSpPr>
        <p:spPr bwMode="auto">
          <a:xfrm>
            <a:off x="935038" y="5127625"/>
            <a:ext cx="3473450" cy="366713"/>
          </a:xfrm>
          <a:prstGeom prst="rect">
            <a:avLst/>
          </a:prstGeom>
          <a:noFill/>
          <a:ln w="9525">
            <a:noFill/>
            <a:miter lim="800000"/>
            <a:headEnd/>
            <a:tailEnd/>
          </a:ln>
          <a:effectLst/>
        </p:spPr>
        <p:txBody>
          <a:bodyPr wrap="none" anchor="ctr">
            <a:prstTxWarp prst="textNoShape">
              <a:avLst/>
            </a:prstTxWarp>
            <a:spAutoFit/>
          </a:bodyPr>
          <a:lstStyle/>
          <a:p>
            <a:pPr algn="ctr"/>
            <a:r>
              <a:rPr lang="en-GB" sz="1800" b="1">
                <a:solidFill>
                  <a:srgbClr val="1E067F"/>
                </a:solidFill>
              </a:rPr>
              <a:t>Move Behaviour Close to Data</a:t>
            </a:r>
          </a:p>
        </p:txBody>
      </p:sp>
      <p:sp>
        <p:nvSpPr>
          <p:cNvPr id="642058" name="Freeform 10"/>
          <p:cNvSpPr>
            <a:spLocks/>
          </p:cNvSpPr>
          <p:nvPr/>
        </p:nvSpPr>
        <p:spPr bwMode="auto">
          <a:xfrm>
            <a:off x="4419600" y="3505200"/>
            <a:ext cx="3276600" cy="1828800"/>
          </a:xfrm>
          <a:custGeom>
            <a:avLst/>
            <a:gdLst/>
            <a:ahLst/>
            <a:cxnLst>
              <a:cxn ang="0">
                <a:pos x="2112" y="0"/>
              </a:cxn>
              <a:cxn ang="0">
                <a:pos x="1632" y="768"/>
              </a:cxn>
              <a:cxn ang="0">
                <a:pos x="0" y="1152"/>
              </a:cxn>
            </a:cxnLst>
            <a:rect l="0" t="0" r="r" b="b"/>
            <a:pathLst>
              <a:path w="2112" h="1152">
                <a:moveTo>
                  <a:pt x="2112" y="0"/>
                </a:moveTo>
                <a:cubicBezTo>
                  <a:pt x="2047" y="288"/>
                  <a:pt x="1983" y="576"/>
                  <a:pt x="1632" y="768"/>
                </a:cubicBezTo>
                <a:cubicBezTo>
                  <a:pt x="1280" y="959"/>
                  <a:pt x="640" y="1055"/>
                  <a:pt x="0" y="1152"/>
                </a:cubicBezTo>
              </a:path>
            </a:pathLst>
          </a:custGeom>
          <a:noFill/>
          <a:ln w="19050" cmpd="sng">
            <a:solidFill>
              <a:srgbClr val="1E067F"/>
            </a:solidFill>
            <a:round/>
            <a:headEnd/>
            <a:tailEnd type="stealth" w="lg" len="lg"/>
          </a:ln>
          <a:effectLst/>
        </p:spPr>
        <p:txBody>
          <a:bodyPr wrap="none" anchor="ctr">
            <a:prstTxWarp prst="textNoShape">
              <a:avLst/>
            </a:prstTxWarp>
          </a:bodyPr>
          <a:lstStyle/>
          <a:p>
            <a:endParaRPr lang="en-US"/>
          </a:p>
        </p:txBody>
      </p:sp>
      <p:sp>
        <p:nvSpPr>
          <p:cNvPr id="642059" name="Freeform 11"/>
          <p:cNvSpPr>
            <a:spLocks/>
          </p:cNvSpPr>
          <p:nvPr/>
        </p:nvSpPr>
        <p:spPr bwMode="auto">
          <a:xfrm>
            <a:off x="3962400" y="3810000"/>
            <a:ext cx="685800" cy="1295400"/>
          </a:xfrm>
          <a:custGeom>
            <a:avLst/>
            <a:gdLst/>
            <a:ahLst/>
            <a:cxnLst>
              <a:cxn ang="0">
                <a:pos x="480" y="0"/>
              </a:cxn>
              <a:cxn ang="0">
                <a:pos x="432" y="432"/>
              </a:cxn>
              <a:cxn ang="0">
                <a:pos x="0" y="816"/>
              </a:cxn>
            </a:cxnLst>
            <a:rect l="0" t="0" r="r" b="b"/>
            <a:pathLst>
              <a:path w="511" h="816">
                <a:moveTo>
                  <a:pt x="480" y="0"/>
                </a:moveTo>
                <a:cubicBezTo>
                  <a:pt x="495" y="148"/>
                  <a:pt x="511" y="296"/>
                  <a:pt x="432" y="432"/>
                </a:cubicBezTo>
                <a:cubicBezTo>
                  <a:pt x="352" y="567"/>
                  <a:pt x="176" y="691"/>
                  <a:pt x="0" y="816"/>
                </a:cubicBezTo>
              </a:path>
            </a:pathLst>
          </a:custGeom>
          <a:noFill/>
          <a:ln w="19050" cmpd="sng">
            <a:solidFill>
              <a:srgbClr val="1E067F"/>
            </a:solidFill>
            <a:round/>
            <a:headEnd/>
            <a:tailEnd type="stealth" w="lg" len="lg"/>
          </a:ln>
          <a:effectLst/>
        </p:spPr>
        <p:txBody>
          <a:bodyPr wrap="none" anchor="ctr">
            <a:prstTxWarp prst="textNoShape">
              <a:avLst/>
            </a:prstTxWarp>
          </a:bodyPr>
          <a:lstStyle/>
          <a:p>
            <a:endParaRPr lang="en-US"/>
          </a:p>
        </p:txBody>
      </p:sp>
      <p:sp>
        <p:nvSpPr>
          <p:cNvPr id="642060" name="Freeform 12"/>
          <p:cNvSpPr>
            <a:spLocks/>
          </p:cNvSpPr>
          <p:nvPr/>
        </p:nvSpPr>
        <p:spPr bwMode="auto">
          <a:xfrm>
            <a:off x="3276600" y="1447800"/>
            <a:ext cx="1295400" cy="1905000"/>
          </a:xfrm>
          <a:custGeom>
            <a:avLst/>
            <a:gdLst/>
            <a:ahLst/>
            <a:cxnLst>
              <a:cxn ang="0">
                <a:pos x="0" y="0"/>
              </a:cxn>
              <a:cxn ang="0">
                <a:pos x="672" y="576"/>
              </a:cxn>
              <a:cxn ang="0">
                <a:pos x="1008" y="1584"/>
              </a:cxn>
            </a:cxnLst>
            <a:rect l="0" t="0" r="r" b="b"/>
            <a:pathLst>
              <a:path w="1008" h="1584">
                <a:moveTo>
                  <a:pt x="0" y="0"/>
                </a:moveTo>
                <a:cubicBezTo>
                  <a:pt x="251" y="155"/>
                  <a:pt x="503" y="311"/>
                  <a:pt x="672" y="576"/>
                </a:cubicBezTo>
                <a:cubicBezTo>
                  <a:pt x="840" y="840"/>
                  <a:pt x="924" y="1212"/>
                  <a:pt x="1008" y="1584"/>
                </a:cubicBezTo>
              </a:path>
            </a:pathLst>
          </a:custGeom>
          <a:noFill/>
          <a:ln w="19050" cmpd="sng">
            <a:solidFill>
              <a:srgbClr val="1E067F"/>
            </a:solidFill>
            <a:round/>
            <a:headEnd/>
            <a:tailEnd type="stealth" w="lg" len="lg"/>
          </a:ln>
          <a:effectLst/>
        </p:spPr>
        <p:txBody>
          <a:bodyPr wrap="none" anchor="ctr">
            <a:prstTxWarp prst="textNoShape">
              <a:avLst/>
            </a:prstTxWarp>
          </a:bodyPr>
          <a:lstStyle/>
          <a:p>
            <a:endParaRPr lang="en-US"/>
          </a:p>
        </p:txBody>
      </p:sp>
      <p:sp>
        <p:nvSpPr>
          <p:cNvPr id="642061" name="Text Box 13"/>
          <p:cNvSpPr txBox="1">
            <a:spLocks noChangeArrowheads="1"/>
          </p:cNvSpPr>
          <p:nvPr/>
        </p:nvSpPr>
        <p:spPr bwMode="auto">
          <a:xfrm>
            <a:off x="2209800" y="2101850"/>
            <a:ext cx="1658938" cy="641350"/>
          </a:xfrm>
          <a:prstGeom prst="rect">
            <a:avLst/>
          </a:prstGeom>
          <a:noFill/>
          <a:ln w="9525">
            <a:noFill/>
            <a:miter lim="800000"/>
            <a:headEnd/>
            <a:tailEnd/>
          </a:ln>
          <a:effectLst/>
        </p:spPr>
        <p:txBody>
          <a:bodyPr wrap="none" anchor="ctr">
            <a:prstTxWarp prst="textNoShape">
              <a:avLst/>
            </a:prstTxWarp>
            <a:spAutoFit/>
          </a:bodyPr>
          <a:lstStyle/>
          <a:p>
            <a:r>
              <a:rPr lang="en-GB" sz="1800" i="1" dirty="0">
                <a:solidFill>
                  <a:srgbClr val="7F010D"/>
                </a:solidFill>
              </a:rPr>
              <a:t>Chains of data</a:t>
            </a:r>
          </a:p>
          <a:p>
            <a:r>
              <a:rPr lang="en-GB" sz="1800" i="1" dirty="0">
                <a:solidFill>
                  <a:srgbClr val="7F010D"/>
                </a:solidFill>
              </a:rPr>
              <a:t>containers</a:t>
            </a:r>
          </a:p>
        </p:txBody>
      </p:sp>
      <p:sp>
        <p:nvSpPr>
          <p:cNvPr id="19" name="Footer Placeholder 4"/>
          <p:cNvSpPr>
            <a:spLocks noGrp="1"/>
          </p:cNvSpPr>
          <p:nvPr>
            <p:ph type="ftr" sz="quarter" idx="11"/>
          </p:nvPr>
        </p:nvSpPr>
        <p:spPr>
          <a:xfrm>
            <a:off x="107950" y="179388"/>
            <a:ext cx="5399088" cy="252412"/>
          </a:xfrm>
        </p:spPr>
        <p:txBody>
          <a:bodyPr/>
          <a:lstStyle/>
          <a:p>
            <a:pPr>
              <a:defRPr/>
            </a:pPr>
            <a:r>
              <a:rPr lang="en-US" dirty="0" smtClean="0"/>
              <a:t>ESE — Software Evolution</a:t>
            </a:r>
            <a:endParaRPr lang="de-CH" dirty="0"/>
          </a:p>
        </p:txBody>
      </p:sp>
      <p:sp>
        <p:nvSpPr>
          <p:cNvPr id="20" name="Freeform 3"/>
          <p:cNvSpPr>
            <a:spLocks/>
          </p:cNvSpPr>
          <p:nvPr/>
        </p:nvSpPr>
        <p:spPr bwMode="auto">
          <a:xfrm>
            <a:off x="7848600" y="381000"/>
            <a:ext cx="914400" cy="685800"/>
          </a:xfrm>
          <a:custGeom>
            <a:avLst/>
            <a:gdLst/>
            <a:ahLst/>
            <a:cxnLst>
              <a:cxn ang="0">
                <a:pos x="0" y="1848"/>
              </a:cxn>
              <a:cxn ang="0">
                <a:pos x="672" y="264"/>
              </a:cxn>
              <a:cxn ang="0">
                <a:pos x="1728" y="264"/>
              </a:cxn>
              <a:cxn ang="0">
                <a:pos x="2400" y="1848"/>
              </a:cxn>
            </a:cxnLst>
            <a:rect l="0" t="0" r="r" b="b"/>
            <a:pathLst>
              <a:path w="2400" h="1848">
                <a:moveTo>
                  <a:pt x="0" y="1848"/>
                </a:moveTo>
                <a:cubicBezTo>
                  <a:pt x="192" y="1187"/>
                  <a:pt x="384" y="527"/>
                  <a:pt x="672" y="264"/>
                </a:cubicBezTo>
                <a:cubicBezTo>
                  <a:pt x="959" y="0"/>
                  <a:pt x="1440" y="0"/>
                  <a:pt x="1728" y="264"/>
                </a:cubicBezTo>
                <a:cubicBezTo>
                  <a:pt x="2015" y="527"/>
                  <a:pt x="2207" y="1187"/>
                  <a:pt x="2400" y="1848"/>
                </a:cubicBezTo>
              </a:path>
            </a:pathLst>
          </a:custGeom>
          <a:noFill/>
          <a:ln w="28575" cap="flat" cmpd="sng">
            <a:solidFill>
              <a:srgbClr val="1E067F"/>
            </a:solidFill>
            <a:prstDash val="solid"/>
            <a:round/>
            <a:headEnd type="none" w="med" len="med"/>
            <a:tailEnd type="stealth" w="lg" len="lg"/>
          </a:ln>
          <a:effectLst/>
        </p:spPr>
        <p:txBody>
          <a:bodyPr wrap="none" anchor="ctr">
            <a:prstTxWarp prst="textNoShape">
              <a:avLst/>
            </a:prstTxWarp>
          </a:bodyPr>
          <a:lstStyle/>
          <a:p>
            <a:endParaRPr lang="en-US"/>
          </a:p>
        </p:txBody>
      </p:sp>
      <p:sp>
        <p:nvSpPr>
          <p:cNvPr id="21" name="Oval 4"/>
          <p:cNvSpPr>
            <a:spLocks noChangeArrowheads="1"/>
          </p:cNvSpPr>
          <p:nvPr/>
        </p:nvSpPr>
        <p:spPr bwMode="auto">
          <a:xfrm>
            <a:off x="8458200" y="609600"/>
            <a:ext cx="304800" cy="152400"/>
          </a:xfrm>
          <a:prstGeom prst="ellipse">
            <a:avLst/>
          </a:prstGeom>
          <a:solidFill>
            <a:srgbClr val="7F010D"/>
          </a:solidFill>
          <a:ln w="9525">
            <a:solidFill>
              <a:srgbClr val="1E067F"/>
            </a:solidFill>
            <a:round/>
            <a:headEnd/>
            <a:tailEn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2"/>
          <p:cNvSpPr>
            <a:spLocks noGrp="1"/>
          </p:cNvSpPr>
          <p:nvPr>
            <p:ph type="dt" sz="half" idx="10"/>
          </p:nvPr>
        </p:nvSpPr>
        <p:spPr/>
        <p:txBody>
          <a:bodyPr/>
          <a:lstStyle/>
          <a:p>
            <a:r>
              <a:rPr lang="de-CH"/>
              <a:t>© Oscar Nierstrasz</a:t>
            </a:r>
          </a:p>
        </p:txBody>
      </p:sp>
      <p:sp>
        <p:nvSpPr>
          <p:cNvPr id="7" name="Slide Number Placeholder 4"/>
          <p:cNvSpPr>
            <a:spLocks noGrp="1"/>
          </p:cNvSpPr>
          <p:nvPr>
            <p:ph type="sldNum" sz="quarter" idx="12"/>
          </p:nvPr>
        </p:nvSpPr>
        <p:spPr/>
        <p:txBody>
          <a:bodyPr/>
          <a:lstStyle/>
          <a:p>
            <a:fld id="{ADD8F7E8-F952-014B-9FE2-3F7282A4148B}" type="slidenum">
              <a:rPr lang="de-CH"/>
              <a:pPr/>
              <a:t>37</a:t>
            </a:fld>
            <a:endParaRPr lang="de-CH" sz="1400">
              <a:solidFill>
                <a:srgbClr val="7E7E7E"/>
              </a:solidFill>
              <a:latin typeface="Times" charset="0"/>
            </a:endParaRPr>
          </a:p>
        </p:txBody>
      </p:sp>
      <p:sp>
        <p:nvSpPr>
          <p:cNvPr id="693250" name="Rectangle 2"/>
          <p:cNvSpPr>
            <a:spLocks noGrp="1" noChangeArrowheads="1"/>
          </p:cNvSpPr>
          <p:nvPr>
            <p:ph type="title"/>
          </p:nvPr>
        </p:nvSpPr>
        <p:spPr/>
        <p:txBody>
          <a:bodyPr/>
          <a:lstStyle/>
          <a:p>
            <a:r>
              <a:rPr lang="en-US"/>
              <a:t>High-level refactorings</a:t>
            </a:r>
          </a:p>
        </p:txBody>
      </p:sp>
      <p:pic>
        <p:nvPicPr>
          <p:cNvPr id="693255" name="Picture 7" descr="Redistribute"/>
          <p:cNvPicPr>
            <a:picLocks noChangeAspect="1" noChangeArrowheads="1"/>
          </p:cNvPicPr>
          <p:nvPr/>
        </p:nvPicPr>
        <p:blipFill>
          <a:blip r:embed="rId3"/>
          <a:srcRect/>
          <a:stretch>
            <a:fillRect/>
          </a:stretch>
        </p:blipFill>
        <p:spPr bwMode="auto">
          <a:xfrm>
            <a:off x="2590800" y="1600200"/>
            <a:ext cx="6019800" cy="4802188"/>
          </a:xfrm>
          <a:prstGeom prst="rect">
            <a:avLst/>
          </a:prstGeom>
          <a:noFill/>
        </p:spPr>
      </p:pic>
      <p:sp>
        <p:nvSpPr>
          <p:cNvPr id="693256" name="AutoShape 8"/>
          <p:cNvSpPr>
            <a:spLocks noChangeArrowheads="1"/>
          </p:cNvSpPr>
          <p:nvPr/>
        </p:nvSpPr>
        <p:spPr bwMode="auto">
          <a:xfrm>
            <a:off x="228600" y="4114800"/>
            <a:ext cx="2743200" cy="1066800"/>
          </a:xfrm>
          <a:prstGeom prst="foldedCorner">
            <a:avLst>
              <a:gd name="adj" fmla="val 12500"/>
            </a:avLst>
          </a:prstGeom>
          <a:solidFill>
            <a:schemeClr val="accent1"/>
          </a:solidFill>
          <a:ln w="9525">
            <a:solidFill>
              <a:schemeClr val="tx1"/>
            </a:solidFill>
            <a:round/>
            <a:headEnd/>
            <a:tailEnd/>
          </a:ln>
          <a:effectLst>
            <a:outerShdw blurRad="63500" dist="38099" dir="2700000" algn="ctr" rotWithShape="0">
              <a:srgbClr val="0A017F">
                <a:alpha val="74998"/>
              </a:srgbClr>
            </a:outerShdw>
          </a:effectLst>
        </p:spPr>
        <p:txBody>
          <a:bodyPr anchor="ctr">
            <a:prstTxWarp prst="textNoShape">
              <a:avLst/>
            </a:prstTxWarp>
          </a:bodyPr>
          <a:lstStyle/>
          <a:p>
            <a:pPr algn="ctr"/>
            <a:r>
              <a:rPr lang="en-US" sz="1800" i="1" dirty="0">
                <a:solidFill>
                  <a:schemeClr val="accent2"/>
                </a:solidFill>
              </a:rPr>
              <a:t>High-level </a:t>
            </a:r>
            <a:r>
              <a:rPr lang="en-US" sz="1800" i="1" dirty="0" err="1">
                <a:solidFill>
                  <a:schemeClr val="accent2"/>
                </a:solidFill>
              </a:rPr>
              <a:t>refactorings</a:t>
            </a:r>
            <a:r>
              <a:rPr lang="en-US" sz="1800" i="1" dirty="0">
                <a:solidFill>
                  <a:schemeClr val="accent2"/>
                </a:solidFill>
              </a:rPr>
              <a:t> make use of many low-level </a:t>
            </a:r>
            <a:r>
              <a:rPr lang="en-US" sz="1800" i="1" dirty="0" err="1">
                <a:solidFill>
                  <a:schemeClr val="accent2"/>
                </a:solidFill>
              </a:rPr>
              <a:t>refactorings</a:t>
            </a:r>
            <a:endParaRPr lang="en-US" sz="1800" i="1" dirty="0">
              <a:solidFill>
                <a:schemeClr val="accent2"/>
              </a:solidFill>
            </a:endParaRPr>
          </a:p>
        </p:txBody>
      </p:sp>
      <p:sp>
        <p:nvSpPr>
          <p:cNvPr id="8" name="Footer Placeholder 4"/>
          <p:cNvSpPr>
            <a:spLocks noGrp="1"/>
          </p:cNvSpPr>
          <p:nvPr>
            <p:ph type="ftr" sz="quarter" idx="11"/>
          </p:nvPr>
        </p:nvSpPr>
        <p:spPr>
          <a:xfrm>
            <a:off x="107950" y="179388"/>
            <a:ext cx="5399088" cy="252412"/>
          </a:xfrm>
        </p:spPr>
        <p:txBody>
          <a:bodyPr/>
          <a:lstStyle/>
          <a:p>
            <a:pPr>
              <a:defRPr/>
            </a:pPr>
            <a:r>
              <a:rPr lang="en-US" dirty="0" smtClean="0"/>
              <a:t>ESE — Software Evolution</a:t>
            </a:r>
            <a:endParaRPr lang="de-CH"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 name="Date Placeholder 2"/>
          <p:cNvSpPr>
            <a:spLocks noGrp="1"/>
          </p:cNvSpPr>
          <p:nvPr>
            <p:ph type="dt" sz="half" idx="10"/>
          </p:nvPr>
        </p:nvSpPr>
        <p:spPr/>
        <p:txBody>
          <a:bodyPr/>
          <a:lstStyle/>
          <a:p>
            <a:r>
              <a:rPr lang="de-CH"/>
              <a:t>© Oscar Nierstrasz</a:t>
            </a:r>
          </a:p>
        </p:txBody>
      </p:sp>
      <p:sp>
        <p:nvSpPr>
          <p:cNvPr id="24" name="Slide Number Placeholder 4"/>
          <p:cNvSpPr>
            <a:spLocks noGrp="1"/>
          </p:cNvSpPr>
          <p:nvPr>
            <p:ph type="sldNum" sz="quarter" idx="12"/>
          </p:nvPr>
        </p:nvSpPr>
        <p:spPr/>
        <p:txBody>
          <a:bodyPr/>
          <a:lstStyle/>
          <a:p>
            <a:fld id="{42E0CF82-4E6B-344D-AEF1-D6EE14F14291}" type="slidenum">
              <a:rPr lang="de-CH"/>
              <a:pPr/>
              <a:t>38</a:t>
            </a:fld>
            <a:endParaRPr lang="de-CH" sz="1400">
              <a:solidFill>
                <a:srgbClr val="7E7E7E"/>
              </a:solidFill>
              <a:latin typeface="Times" charset="0"/>
            </a:endParaRPr>
          </a:p>
        </p:txBody>
      </p:sp>
      <p:sp>
        <p:nvSpPr>
          <p:cNvPr id="644100" name="Text Box 4"/>
          <p:cNvSpPr txBox="1">
            <a:spLocks noChangeArrowheads="1"/>
          </p:cNvSpPr>
          <p:nvPr/>
        </p:nvSpPr>
        <p:spPr bwMode="auto">
          <a:xfrm>
            <a:off x="3459163" y="3413125"/>
            <a:ext cx="2078037" cy="641350"/>
          </a:xfrm>
          <a:prstGeom prst="rect">
            <a:avLst/>
          </a:prstGeom>
          <a:noFill/>
          <a:ln w="9525">
            <a:noFill/>
            <a:miter lim="800000"/>
            <a:headEnd/>
            <a:tailEnd/>
          </a:ln>
          <a:effectLst/>
        </p:spPr>
        <p:txBody>
          <a:bodyPr wrap="none" anchor="ctr">
            <a:prstTxWarp prst="textNoShape">
              <a:avLst/>
            </a:prstTxWarp>
            <a:spAutoFit/>
          </a:bodyPr>
          <a:lstStyle/>
          <a:p>
            <a:pPr algn="ctr"/>
            <a:r>
              <a:rPr lang="en-GB" sz="1800" b="1">
                <a:solidFill>
                  <a:srgbClr val="1E067F"/>
                </a:solidFill>
              </a:rPr>
              <a:t>Transform</a:t>
            </a:r>
            <a:br>
              <a:rPr lang="en-GB" sz="1800" b="1">
                <a:solidFill>
                  <a:srgbClr val="1E067F"/>
                </a:solidFill>
              </a:rPr>
            </a:br>
            <a:r>
              <a:rPr lang="en-GB" sz="1800" b="1">
                <a:solidFill>
                  <a:srgbClr val="1E067F"/>
                </a:solidFill>
              </a:rPr>
              <a:t>Self Type Checks</a:t>
            </a:r>
          </a:p>
        </p:txBody>
      </p:sp>
      <p:sp>
        <p:nvSpPr>
          <p:cNvPr id="644101" name="Freeform 5"/>
          <p:cNvSpPr>
            <a:spLocks/>
          </p:cNvSpPr>
          <p:nvPr/>
        </p:nvSpPr>
        <p:spPr bwMode="auto">
          <a:xfrm>
            <a:off x="4191000" y="1447800"/>
            <a:ext cx="304800" cy="1905000"/>
          </a:xfrm>
          <a:custGeom>
            <a:avLst/>
            <a:gdLst/>
            <a:ahLst/>
            <a:cxnLst>
              <a:cxn ang="0">
                <a:pos x="576" y="0"/>
              </a:cxn>
              <a:cxn ang="0">
                <a:pos x="144" y="192"/>
              </a:cxn>
              <a:cxn ang="0">
                <a:pos x="0" y="480"/>
              </a:cxn>
            </a:cxnLst>
            <a:rect l="0" t="0" r="r" b="b"/>
            <a:pathLst>
              <a:path w="576" h="480">
                <a:moveTo>
                  <a:pt x="576" y="0"/>
                </a:moveTo>
                <a:cubicBezTo>
                  <a:pt x="408" y="56"/>
                  <a:pt x="240" y="112"/>
                  <a:pt x="144" y="192"/>
                </a:cubicBezTo>
                <a:cubicBezTo>
                  <a:pt x="48" y="272"/>
                  <a:pt x="24" y="376"/>
                  <a:pt x="0" y="480"/>
                </a:cubicBezTo>
              </a:path>
            </a:pathLst>
          </a:custGeom>
          <a:noFill/>
          <a:ln w="19050" cap="flat" cmpd="sng">
            <a:solidFill>
              <a:srgbClr val="1E067F"/>
            </a:solidFill>
            <a:prstDash val="solid"/>
            <a:round/>
            <a:headEnd/>
            <a:tailEnd type="stealth" w="lg" len="lg"/>
          </a:ln>
          <a:effectLst/>
        </p:spPr>
        <p:txBody>
          <a:bodyPr wrap="none" anchor="ctr">
            <a:prstTxWarp prst="textNoShape">
              <a:avLst/>
            </a:prstTxWarp>
          </a:bodyPr>
          <a:lstStyle/>
          <a:p>
            <a:endParaRPr lang="en-US"/>
          </a:p>
        </p:txBody>
      </p:sp>
      <p:sp>
        <p:nvSpPr>
          <p:cNvPr id="644102" name="Text Box 6"/>
          <p:cNvSpPr txBox="1">
            <a:spLocks noChangeArrowheads="1"/>
          </p:cNvSpPr>
          <p:nvPr/>
        </p:nvSpPr>
        <p:spPr bwMode="auto">
          <a:xfrm>
            <a:off x="750888" y="1720850"/>
            <a:ext cx="1517650" cy="641350"/>
          </a:xfrm>
          <a:prstGeom prst="rect">
            <a:avLst/>
          </a:prstGeom>
          <a:noFill/>
          <a:ln w="9525">
            <a:noFill/>
            <a:miter lim="800000"/>
            <a:headEnd/>
            <a:tailEnd/>
          </a:ln>
          <a:effectLst/>
        </p:spPr>
        <p:txBody>
          <a:bodyPr wrap="none" anchor="ctr">
            <a:prstTxWarp prst="textNoShape">
              <a:avLst/>
            </a:prstTxWarp>
            <a:spAutoFit/>
          </a:bodyPr>
          <a:lstStyle/>
          <a:p>
            <a:pPr algn="ctr"/>
            <a:r>
              <a:rPr lang="en-GB" sz="1800" i="1">
                <a:solidFill>
                  <a:srgbClr val="7F010D"/>
                </a:solidFill>
              </a:rPr>
              <a:t>Test provider</a:t>
            </a:r>
          </a:p>
          <a:p>
            <a:pPr algn="ctr"/>
            <a:r>
              <a:rPr lang="en-GB" sz="1800" i="1">
                <a:solidFill>
                  <a:srgbClr val="7F010D"/>
                </a:solidFill>
              </a:rPr>
              <a:t>type</a:t>
            </a:r>
          </a:p>
        </p:txBody>
      </p:sp>
      <p:sp>
        <p:nvSpPr>
          <p:cNvPr id="644103" name="Freeform 7"/>
          <p:cNvSpPr>
            <a:spLocks/>
          </p:cNvSpPr>
          <p:nvPr/>
        </p:nvSpPr>
        <p:spPr bwMode="auto">
          <a:xfrm>
            <a:off x="1524000" y="1447800"/>
            <a:ext cx="1828800" cy="1905000"/>
          </a:xfrm>
          <a:custGeom>
            <a:avLst/>
            <a:gdLst/>
            <a:ahLst/>
            <a:cxnLst>
              <a:cxn ang="0">
                <a:pos x="576" y="0"/>
              </a:cxn>
              <a:cxn ang="0">
                <a:pos x="144" y="192"/>
              </a:cxn>
              <a:cxn ang="0">
                <a:pos x="0" y="480"/>
              </a:cxn>
            </a:cxnLst>
            <a:rect l="0" t="0" r="r" b="b"/>
            <a:pathLst>
              <a:path w="576" h="480">
                <a:moveTo>
                  <a:pt x="576" y="0"/>
                </a:moveTo>
                <a:cubicBezTo>
                  <a:pt x="408" y="56"/>
                  <a:pt x="240" y="112"/>
                  <a:pt x="144" y="192"/>
                </a:cubicBezTo>
                <a:cubicBezTo>
                  <a:pt x="48" y="272"/>
                  <a:pt x="24" y="376"/>
                  <a:pt x="0" y="480"/>
                </a:cubicBezTo>
              </a:path>
            </a:pathLst>
          </a:custGeom>
          <a:noFill/>
          <a:ln w="19050" cap="flat" cmpd="sng">
            <a:solidFill>
              <a:srgbClr val="1E067F"/>
            </a:solidFill>
            <a:prstDash val="solid"/>
            <a:round/>
            <a:headEnd/>
            <a:tailEnd type="stealth" w="lg" len="lg"/>
          </a:ln>
          <a:effectLst/>
        </p:spPr>
        <p:txBody>
          <a:bodyPr wrap="none" anchor="ctr">
            <a:prstTxWarp prst="textNoShape">
              <a:avLst/>
            </a:prstTxWarp>
          </a:bodyPr>
          <a:lstStyle/>
          <a:p>
            <a:endParaRPr lang="en-US"/>
          </a:p>
        </p:txBody>
      </p:sp>
      <p:sp>
        <p:nvSpPr>
          <p:cNvPr id="644104" name="Text Box 8"/>
          <p:cNvSpPr txBox="1">
            <a:spLocks noChangeArrowheads="1"/>
          </p:cNvSpPr>
          <p:nvPr/>
        </p:nvSpPr>
        <p:spPr bwMode="auto">
          <a:xfrm>
            <a:off x="4343400" y="1851025"/>
            <a:ext cx="1543050" cy="366713"/>
          </a:xfrm>
          <a:prstGeom prst="rect">
            <a:avLst/>
          </a:prstGeom>
          <a:noFill/>
          <a:ln w="9525">
            <a:noFill/>
            <a:miter lim="800000"/>
            <a:headEnd/>
            <a:tailEnd/>
          </a:ln>
          <a:effectLst/>
        </p:spPr>
        <p:txBody>
          <a:bodyPr wrap="none" anchor="ctr">
            <a:prstTxWarp prst="textNoShape">
              <a:avLst/>
            </a:prstTxWarp>
            <a:spAutoFit/>
          </a:bodyPr>
          <a:lstStyle/>
          <a:p>
            <a:r>
              <a:rPr lang="en-GB" sz="1800" i="1">
                <a:solidFill>
                  <a:srgbClr val="7F010D"/>
                </a:solidFill>
              </a:rPr>
              <a:t>Test self type</a:t>
            </a:r>
          </a:p>
        </p:txBody>
      </p:sp>
      <p:sp>
        <p:nvSpPr>
          <p:cNvPr id="644105" name="Text Box 9"/>
          <p:cNvSpPr txBox="1">
            <a:spLocks noChangeArrowheads="1"/>
          </p:cNvSpPr>
          <p:nvPr/>
        </p:nvSpPr>
        <p:spPr bwMode="auto">
          <a:xfrm>
            <a:off x="6931025" y="1720850"/>
            <a:ext cx="1504950" cy="641350"/>
          </a:xfrm>
          <a:prstGeom prst="rect">
            <a:avLst/>
          </a:prstGeom>
          <a:noFill/>
          <a:ln w="9525">
            <a:noFill/>
            <a:miter lim="800000"/>
            <a:headEnd/>
            <a:tailEnd/>
          </a:ln>
          <a:effectLst/>
        </p:spPr>
        <p:txBody>
          <a:bodyPr wrap="none" anchor="ctr">
            <a:prstTxWarp prst="textNoShape">
              <a:avLst/>
            </a:prstTxWarp>
            <a:spAutoFit/>
          </a:bodyPr>
          <a:lstStyle/>
          <a:p>
            <a:pPr algn="r"/>
            <a:r>
              <a:rPr lang="en-GB" sz="1800" i="1">
                <a:solidFill>
                  <a:srgbClr val="7F010D"/>
                </a:solidFill>
              </a:rPr>
              <a:t>Test external</a:t>
            </a:r>
          </a:p>
          <a:p>
            <a:pPr algn="r"/>
            <a:r>
              <a:rPr lang="en-GB" sz="1800" i="1">
                <a:solidFill>
                  <a:srgbClr val="7F010D"/>
                </a:solidFill>
              </a:rPr>
              <a:t>attribute</a:t>
            </a:r>
          </a:p>
        </p:txBody>
      </p:sp>
      <p:sp>
        <p:nvSpPr>
          <p:cNvPr id="644106" name="Freeform 10"/>
          <p:cNvSpPr>
            <a:spLocks/>
          </p:cNvSpPr>
          <p:nvPr/>
        </p:nvSpPr>
        <p:spPr bwMode="auto">
          <a:xfrm flipH="1">
            <a:off x="5715000" y="1447800"/>
            <a:ext cx="1828800" cy="1905000"/>
          </a:xfrm>
          <a:custGeom>
            <a:avLst/>
            <a:gdLst/>
            <a:ahLst/>
            <a:cxnLst>
              <a:cxn ang="0">
                <a:pos x="576" y="0"/>
              </a:cxn>
              <a:cxn ang="0">
                <a:pos x="144" y="192"/>
              </a:cxn>
              <a:cxn ang="0">
                <a:pos x="0" y="480"/>
              </a:cxn>
            </a:cxnLst>
            <a:rect l="0" t="0" r="r" b="b"/>
            <a:pathLst>
              <a:path w="576" h="480">
                <a:moveTo>
                  <a:pt x="576" y="0"/>
                </a:moveTo>
                <a:cubicBezTo>
                  <a:pt x="408" y="56"/>
                  <a:pt x="240" y="112"/>
                  <a:pt x="144" y="192"/>
                </a:cubicBezTo>
                <a:cubicBezTo>
                  <a:pt x="48" y="272"/>
                  <a:pt x="24" y="376"/>
                  <a:pt x="0" y="480"/>
                </a:cubicBezTo>
              </a:path>
            </a:pathLst>
          </a:custGeom>
          <a:noFill/>
          <a:ln w="19050" cap="flat" cmpd="sng">
            <a:solidFill>
              <a:srgbClr val="1E067F"/>
            </a:solidFill>
            <a:prstDash val="solid"/>
            <a:round/>
            <a:headEnd/>
            <a:tailEnd type="stealth" w="lg" len="lg"/>
          </a:ln>
          <a:effectLst/>
        </p:spPr>
        <p:txBody>
          <a:bodyPr wrap="none" anchor="ctr">
            <a:prstTxWarp prst="textNoShape">
              <a:avLst/>
            </a:prstTxWarp>
          </a:bodyPr>
          <a:lstStyle/>
          <a:p>
            <a:endParaRPr lang="en-US"/>
          </a:p>
        </p:txBody>
      </p:sp>
      <p:sp>
        <p:nvSpPr>
          <p:cNvPr id="644107" name="Text Box 11"/>
          <p:cNvSpPr txBox="1">
            <a:spLocks noChangeArrowheads="1"/>
          </p:cNvSpPr>
          <p:nvPr/>
        </p:nvSpPr>
        <p:spPr bwMode="auto">
          <a:xfrm>
            <a:off x="457200" y="3413125"/>
            <a:ext cx="2292350" cy="641350"/>
          </a:xfrm>
          <a:prstGeom prst="rect">
            <a:avLst/>
          </a:prstGeom>
          <a:noFill/>
          <a:ln w="9525">
            <a:noFill/>
            <a:miter lim="800000"/>
            <a:headEnd/>
            <a:tailEnd/>
          </a:ln>
          <a:effectLst/>
        </p:spPr>
        <p:txBody>
          <a:bodyPr wrap="none" anchor="ctr">
            <a:prstTxWarp prst="textNoShape">
              <a:avLst/>
            </a:prstTxWarp>
            <a:spAutoFit/>
          </a:bodyPr>
          <a:lstStyle/>
          <a:p>
            <a:pPr algn="ctr"/>
            <a:r>
              <a:rPr lang="en-GB" sz="1800" b="1">
                <a:solidFill>
                  <a:srgbClr val="1E067F"/>
                </a:solidFill>
              </a:rPr>
              <a:t>Transform</a:t>
            </a:r>
            <a:br>
              <a:rPr lang="en-GB" sz="1800" b="1">
                <a:solidFill>
                  <a:srgbClr val="1E067F"/>
                </a:solidFill>
              </a:rPr>
            </a:br>
            <a:r>
              <a:rPr lang="en-GB" sz="1800" b="1">
                <a:solidFill>
                  <a:srgbClr val="1E067F"/>
                </a:solidFill>
              </a:rPr>
              <a:t>Client Type Checks</a:t>
            </a:r>
          </a:p>
        </p:txBody>
      </p:sp>
      <p:sp>
        <p:nvSpPr>
          <p:cNvPr id="644108" name="Text Box 12"/>
          <p:cNvSpPr txBox="1">
            <a:spLocks noChangeArrowheads="1"/>
          </p:cNvSpPr>
          <p:nvPr/>
        </p:nvSpPr>
        <p:spPr bwMode="auto">
          <a:xfrm>
            <a:off x="6015038" y="3413125"/>
            <a:ext cx="2762250" cy="641350"/>
          </a:xfrm>
          <a:prstGeom prst="rect">
            <a:avLst/>
          </a:prstGeom>
          <a:noFill/>
          <a:ln w="9525">
            <a:noFill/>
            <a:miter lim="800000"/>
            <a:headEnd/>
            <a:tailEnd/>
          </a:ln>
          <a:effectLst/>
        </p:spPr>
        <p:txBody>
          <a:bodyPr wrap="none" anchor="ctr">
            <a:prstTxWarp prst="textNoShape">
              <a:avLst/>
            </a:prstTxWarp>
            <a:spAutoFit/>
          </a:bodyPr>
          <a:lstStyle/>
          <a:p>
            <a:pPr algn="ctr"/>
            <a:r>
              <a:rPr lang="en-GB" sz="1800" b="1">
                <a:solidFill>
                  <a:srgbClr val="1E067F"/>
                </a:solidFill>
              </a:rPr>
              <a:t>Transform Conditionals</a:t>
            </a:r>
          </a:p>
          <a:p>
            <a:pPr algn="ctr"/>
            <a:r>
              <a:rPr lang="en-GB" sz="1800" b="1">
                <a:solidFill>
                  <a:srgbClr val="1E067F"/>
                </a:solidFill>
              </a:rPr>
              <a:t>into Registration</a:t>
            </a:r>
          </a:p>
        </p:txBody>
      </p:sp>
      <p:sp>
        <p:nvSpPr>
          <p:cNvPr id="644109" name="Text Box 13"/>
          <p:cNvSpPr txBox="1">
            <a:spLocks noChangeArrowheads="1"/>
          </p:cNvSpPr>
          <p:nvPr/>
        </p:nvSpPr>
        <p:spPr bwMode="auto">
          <a:xfrm>
            <a:off x="609600" y="4768850"/>
            <a:ext cx="1263650" cy="641350"/>
          </a:xfrm>
          <a:prstGeom prst="rect">
            <a:avLst/>
          </a:prstGeom>
          <a:noFill/>
          <a:ln w="9525">
            <a:noFill/>
            <a:miter lim="800000"/>
            <a:headEnd/>
            <a:tailEnd/>
          </a:ln>
          <a:effectLst/>
        </p:spPr>
        <p:txBody>
          <a:bodyPr wrap="none" anchor="ctr">
            <a:prstTxWarp prst="textNoShape">
              <a:avLst/>
            </a:prstTxWarp>
            <a:spAutoFit/>
          </a:bodyPr>
          <a:lstStyle/>
          <a:p>
            <a:r>
              <a:rPr lang="en-GB" sz="1800" i="1">
                <a:solidFill>
                  <a:srgbClr val="7F010D"/>
                </a:solidFill>
              </a:rPr>
              <a:t>Test</a:t>
            </a:r>
          </a:p>
          <a:p>
            <a:r>
              <a:rPr lang="en-GB" sz="1800" i="1">
                <a:solidFill>
                  <a:srgbClr val="7F010D"/>
                </a:solidFill>
              </a:rPr>
              <a:t>null values</a:t>
            </a:r>
          </a:p>
        </p:txBody>
      </p:sp>
      <p:sp>
        <p:nvSpPr>
          <p:cNvPr id="644110" name="Text Box 14"/>
          <p:cNvSpPr txBox="1">
            <a:spLocks noChangeArrowheads="1"/>
          </p:cNvSpPr>
          <p:nvPr/>
        </p:nvSpPr>
        <p:spPr bwMode="auto">
          <a:xfrm>
            <a:off x="2252663" y="5073650"/>
            <a:ext cx="1390650" cy="641350"/>
          </a:xfrm>
          <a:prstGeom prst="rect">
            <a:avLst/>
          </a:prstGeom>
          <a:noFill/>
          <a:ln w="9525">
            <a:noFill/>
            <a:miter lim="800000"/>
            <a:headEnd/>
            <a:tailEnd/>
          </a:ln>
          <a:effectLst/>
        </p:spPr>
        <p:txBody>
          <a:bodyPr wrap="none" anchor="ctr">
            <a:prstTxWarp prst="textNoShape">
              <a:avLst/>
            </a:prstTxWarp>
            <a:spAutoFit/>
          </a:bodyPr>
          <a:lstStyle/>
          <a:p>
            <a:pPr algn="ctr"/>
            <a:r>
              <a:rPr lang="en-GB" sz="1800" b="1">
                <a:solidFill>
                  <a:srgbClr val="1E067F"/>
                </a:solidFill>
              </a:rPr>
              <a:t>Introduce</a:t>
            </a:r>
            <a:br>
              <a:rPr lang="en-GB" sz="1800" b="1">
                <a:solidFill>
                  <a:srgbClr val="1E067F"/>
                </a:solidFill>
              </a:rPr>
            </a:br>
            <a:r>
              <a:rPr lang="en-GB" sz="1800" b="1">
                <a:solidFill>
                  <a:srgbClr val="1E067F"/>
                </a:solidFill>
              </a:rPr>
              <a:t>Null Object</a:t>
            </a:r>
          </a:p>
        </p:txBody>
      </p:sp>
      <p:sp>
        <p:nvSpPr>
          <p:cNvPr id="644111" name="Text Box 15"/>
          <p:cNvSpPr txBox="1">
            <a:spLocks noChangeArrowheads="1"/>
          </p:cNvSpPr>
          <p:nvPr/>
        </p:nvSpPr>
        <p:spPr bwMode="auto">
          <a:xfrm>
            <a:off x="4992688" y="4905375"/>
            <a:ext cx="2317750" cy="366713"/>
          </a:xfrm>
          <a:prstGeom prst="rect">
            <a:avLst/>
          </a:prstGeom>
          <a:noFill/>
          <a:ln w="9525">
            <a:noFill/>
            <a:miter lim="800000"/>
            <a:headEnd/>
            <a:tailEnd/>
          </a:ln>
          <a:effectLst/>
        </p:spPr>
        <p:txBody>
          <a:bodyPr wrap="none" anchor="ctr">
            <a:prstTxWarp prst="textNoShape">
              <a:avLst/>
            </a:prstTxWarp>
            <a:spAutoFit/>
          </a:bodyPr>
          <a:lstStyle/>
          <a:p>
            <a:pPr algn="ctr"/>
            <a:r>
              <a:rPr lang="en-GB" sz="1800" b="1">
                <a:solidFill>
                  <a:srgbClr val="1E067F"/>
                </a:solidFill>
              </a:rPr>
              <a:t>Factor Out Strategy</a:t>
            </a:r>
          </a:p>
        </p:txBody>
      </p:sp>
      <p:sp>
        <p:nvSpPr>
          <p:cNvPr id="644112" name="Text Box 16"/>
          <p:cNvSpPr txBox="1">
            <a:spLocks noChangeArrowheads="1"/>
          </p:cNvSpPr>
          <p:nvPr/>
        </p:nvSpPr>
        <p:spPr bwMode="auto">
          <a:xfrm>
            <a:off x="4965700" y="5508625"/>
            <a:ext cx="1962150" cy="366713"/>
          </a:xfrm>
          <a:prstGeom prst="rect">
            <a:avLst/>
          </a:prstGeom>
          <a:noFill/>
          <a:ln w="9525">
            <a:noFill/>
            <a:miter lim="800000"/>
            <a:headEnd/>
            <a:tailEnd/>
          </a:ln>
          <a:effectLst/>
        </p:spPr>
        <p:txBody>
          <a:bodyPr wrap="none" anchor="ctr">
            <a:prstTxWarp prst="textNoShape">
              <a:avLst/>
            </a:prstTxWarp>
            <a:spAutoFit/>
          </a:bodyPr>
          <a:lstStyle/>
          <a:p>
            <a:pPr algn="ctr"/>
            <a:r>
              <a:rPr lang="en-GB" sz="1800" b="1">
                <a:solidFill>
                  <a:srgbClr val="1E067F"/>
                </a:solidFill>
              </a:rPr>
              <a:t>Factor Out State</a:t>
            </a:r>
          </a:p>
        </p:txBody>
      </p:sp>
      <p:sp>
        <p:nvSpPr>
          <p:cNvPr id="644113" name="Freeform 17"/>
          <p:cNvSpPr>
            <a:spLocks/>
          </p:cNvSpPr>
          <p:nvPr/>
        </p:nvSpPr>
        <p:spPr bwMode="auto">
          <a:xfrm>
            <a:off x="1409700" y="4114800"/>
            <a:ext cx="800100" cy="1371600"/>
          </a:xfrm>
          <a:custGeom>
            <a:avLst/>
            <a:gdLst/>
            <a:ahLst/>
            <a:cxnLst>
              <a:cxn ang="0">
                <a:pos x="72" y="0"/>
              </a:cxn>
              <a:cxn ang="0">
                <a:pos x="72" y="432"/>
              </a:cxn>
              <a:cxn ang="0">
                <a:pos x="504" y="864"/>
              </a:cxn>
            </a:cxnLst>
            <a:rect l="0" t="0" r="r" b="b"/>
            <a:pathLst>
              <a:path w="504" h="864">
                <a:moveTo>
                  <a:pt x="72" y="0"/>
                </a:moveTo>
                <a:cubicBezTo>
                  <a:pt x="36" y="144"/>
                  <a:pt x="0" y="288"/>
                  <a:pt x="72" y="432"/>
                </a:cubicBezTo>
                <a:cubicBezTo>
                  <a:pt x="144" y="576"/>
                  <a:pt x="324" y="720"/>
                  <a:pt x="504" y="864"/>
                </a:cubicBezTo>
              </a:path>
            </a:pathLst>
          </a:custGeom>
          <a:noFill/>
          <a:ln w="19050" cmpd="sng">
            <a:solidFill>
              <a:srgbClr val="1E067F"/>
            </a:solidFill>
            <a:round/>
            <a:headEnd/>
            <a:tailEnd type="stealth" w="lg" len="lg"/>
          </a:ln>
          <a:effectLst/>
        </p:spPr>
        <p:txBody>
          <a:bodyPr wrap="none" anchor="ctr">
            <a:prstTxWarp prst="textNoShape">
              <a:avLst/>
            </a:prstTxWarp>
          </a:bodyPr>
          <a:lstStyle/>
          <a:p>
            <a:endParaRPr lang="en-US"/>
          </a:p>
        </p:txBody>
      </p:sp>
      <p:sp>
        <p:nvSpPr>
          <p:cNvPr id="644114" name="Freeform 18"/>
          <p:cNvSpPr>
            <a:spLocks/>
          </p:cNvSpPr>
          <p:nvPr/>
        </p:nvSpPr>
        <p:spPr bwMode="auto">
          <a:xfrm>
            <a:off x="4038600" y="4114800"/>
            <a:ext cx="838200" cy="1524000"/>
          </a:xfrm>
          <a:custGeom>
            <a:avLst/>
            <a:gdLst/>
            <a:ahLst/>
            <a:cxnLst>
              <a:cxn ang="0">
                <a:pos x="72" y="0"/>
              </a:cxn>
              <a:cxn ang="0">
                <a:pos x="72" y="432"/>
              </a:cxn>
              <a:cxn ang="0">
                <a:pos x="504" y="864"/>
              </a:cxn>
            </a:cxnLst>
            <a:rect l="0" t="0" r="r" b="b"/>
            <a:pathLst>
              <a:path w="504" h="864">
                <a:moveTo>
                  <a:pt x="72" y="0"/>
                </a:moveTo>
                <a:cubicBezTo>
                  <a:pt x="36" y="144"/>
                  <a:pt x="0" y="288"/>
                  <a:pt x="72" y="432"/>
                </a:cubicBezTo>
                <a:cubicBezTo>
                  <a:pt x="144" y="576"/>
                  <a:pt x="324" y="720"/>
                  <a:pt x="504" y="864"/>
                </a:cubicBezTo>
              </a:path>
            </a:pathLst>
          </a:custGeom>
          <a:noFill/>
          <a:ln w="19050" cmpd="sng">
            <a:solidFill>
              <a:srgbClr val="1E067F"/>
            </a:solidFill>
            <a:round/>
            <a:headEnd/>
            <a:tailEnd type="stealth" w="lg" len="lg"/>
          </a:ln>
          <a:effectLst/>
        </p:spPr>
        <p:txBody>
          <a:bodyPr wrap="none" anchor="ctr">
            <a:prstTxWarp prst="textNoShape">
              <a:avLst/>
            </a:prstTxWarp>
          </a:bodyPr>
          <a:lstStyle/>
          <a:p>
            <a:endParaRPr lang="en-US"/>
          </a:p>
        </p:txBody>
      </p:sp>
      <p:sp>
        <p:nvSpPr>
          <p:cNvPr id="644115" name="Freeform 19"/>
          <p:cNvSpPr>
            <a:spLocks/>
          </p:cNvSpPr>
          <p:nvPr/>
        </p:nvSpPr>
        <p:spPr bwMode="auto">
          <a:xfrm>
            <a:off x="4114800" y="4648200"/>
            <a:ext cx="762000" cy="457200"/>
          </a:xfrm>
          <a:custGeom>
            <a:avLst/>
            <a:gdLst/>
            <a:ahLst/>
            <a:cxnLst>
              <a:cxn ang="0">
                <a:pos x="0" y="0"/>
              </a:cxn>
              <a:cxn ang="0">
                <a:pos x="288" y="240"/>
              </a:cxn>
              <a:cxn ang="0">
                <a:pos x="480" y="288"/>
              </a:cxn>
            </a:cxnLst>
            <a:rect l="0" t="0" r="r" b="b"/>
            <a:pathLst>
              <a:path w="480" h="288">
                <a:moveTo>
                  <a:pt x="0" y="0"/>
                </a:moveTo>
                <a:cubicBezTo>
                  <a:pt x="104" y="96"/>
                  <a:pt x="208" y="192"/>
                  <a:pt x="288" y="240"/>
                </a:cubicBezTo>
                <a:cubicBezTo>
                  <a:pt x="368" y="288"/>
                  <a:pt x="424" y="288"/>
                  <a:pt x="480" y="288"/>
                </a:cubicBezTo>
              </a:path>
            </a:pathLst>
          </a:custGeom>
          <a:noFill/>
          <a:ln w="19050" cmpd="sng">
            <a:solidFill>
              <a:srgbClr val="1E067F"/>
            </a:solidFill>
            <a:round/>
            <a:headEnd/>
            <a:tailEnd type="stealth" w="lg" len="lg"/>
          </a:ln>
          <a:effectLst/>
        </p:spPr>
        <p:txBody>
          <a:bodyPr wrap="none" anchor="ctr">
            <a:prstTxWarp prst="textNoShape">
              <a:avLst/>
            </a:prstTxWarp>
          </a:bodyPr>
          <a:lstStyle/>
          <a:p>
            <a:endParaRPr lang="en-US"/>
          </a:p>
        </p:txBody>
      </p:sp>
      <p:sp>
        <p:nvSpPr>
          <p:cNvPr id="644116" name="Text Box 20"/>
          <p:cNvSpPr txBox="1">
            <a:spLocks noChangeArrowheads="1"/>
          </p:cNvSpPr>
          <p:nvPr/>
        </p:nvSpPr>
        <p:spPr bwMode="auto">
          <a:xfrm>
            <a:off x="4083050" y="4289425"/>
            <a:ext cx="1860550" cy="366713"/>
          </a:xfrm>
          <a:prstGeom prst="rect">
            <a:avLst/>
          </a:prstGeom>
          <a:noFill/>
          <a:ln w="9525">
            <a:noFill/>
            <a:miter lim="800000"/>
            <a:headEnd/>
            <a:tailEnd/>
          </a:ln>
          <a:effectLst/>
        </p:spPr>
        <p:txBody>
          <a:bodyPr wrap="none" anchor="ctr">
            <a:prstTxWarp prst="textNoShape">
              <a:avLst/>
            </a:prstTxWarp>
            <a:spAutoFit/>
          </a:bodyPr>
          <a:lstStyle/>
          <a:p>
            <a:r>
              <a:rPr lang="en-GB" sz="1800" i="1">
                <a:solidFill>
                  <a:srgbClr val="7F010D"/>
                </a:solidFill>
              </a:rPr>
              <a:t>Test object state</a:t>
            </a:r>
          </a:p>
        </p:txBody>
      </p:sp>
      <p:sp>
        <p:nvSpPr>
          <p:cNvPr id="644117" name="Rectangle 21"/>
          <p:cNvSpPr>
            <a:spLocks noGrp="1" noChangeArrowheads="1"/>
          </p:cNvSpPr>
          <p:nvPr>
            <p:ph type="title"/>
          </p:nvPr>
        </p:nvSpPr>
        <p:spPr/>
        <p:txBody>
          <a:bodyPr/>
          <a:lstStyle/>
          <a:p>
            <a:r>
              <a:rPr lang="en-GB"/>
              <a:t>Transform Conditionals to Polymorphism</a:t>
            </a:r>
            <a:endParaRPr lang="en-US"/>
          </a:p>
        </p:txBody>
      </p:sp>
      <p:sp>
        <p:nvSpPr>
          <p:cNvPr id="25" name="Footer Placeholder 4"/>
          <p:cNvSpPr>
            <a:spLocks noGrp="1"/>
          </p:cNvSpPr>
          <p:nvPr>
            <p:ph type="ftr" sz="quarter" idx="11"/>
          </p:nvPr>
        </p:nvSpPr>
        <p:spPr>
          <a:xfrm>
            <a:off x="107950" y="179388"/>
            <a:ext cx="5399088" cy="252412"/>
          </a:xfrm>
        </p:spPr>
        <p:txBody>
          <a:bodyPr/>
          <a:lstStyle/>
          <a:p>
            <a:pPr>
              <a:defRPr/>
            </a:pPr>
            <a:r>
              <a:rPr lang="en-US" dirty="0" smtClean="0"/>
              <a:t>ESE — Software Evolution</a:t>
            </a:r>
            <a:endParaRPr lang="de-CH" dirty="0"/>
          </a:p>
        </p:txBody>
      </p:sp>
      <p:sp>
        <p:nvSpPr>
          <p:cNvPr id="26" name="Freeform 3"/>
          <p:cNvSpPr>
            <a:spLocks/>
          </p:cNvSpPr>
          <p:nvPr/>
        </p:nvSpPr>
        <p:spPr bwMode="auto">
          <a:xfrm>
            <a:off x="7848600" y="381000"/>
            <a:ext cx="914400" cy="685800"/>
          </a:xfrm>
          <a:custGeom>
            <a:avLst/>
            <a:gdLst/>
            <a:ahLst/>
            <a:cxnLst>
              <a:cxn ang="0">
                <a:pos x="0" y="1848"/>
              </a:cxn>
              <a:cxn ang="0">
                <a:pos x="672" y="264"/>
              </a:cxn>
              <a:cxn ang="0">
                <a:pos x="1728" y="264"/>
              </a:cxn>
              <a:cxn ang="0">
                <a:pos x="2400" y="1848"/>
              </a:cxn>
            </a:cxnLst>
            <a:rect l="0" t="0" r="r" b="b"/>
            <a:pathLst>
              <a:path w="2400" h="1848">
                <a:moveTo>
                  <a:pt x="0" y="1848"/>
                </a:moveTo>
                <a:cubicBezTo>
                  <a:pt x="192" y="1187"/>
                  <a:pt x="384" y="527"/>
                  <a:pt x="672" y="264"/>
                </a:cubicBezTo>
                <a:cubicBezTo>
                  <a:pt x="959" y="0"/>
                  <a:pt x="1440" y="0"/>
                  <a:pt x="1728" y="264"/>
                </a:cubicBezTo>
                <a:cubicBezTo>
                  <a:pt x="2015" y="527"/>
                  <a:pt x="2207" y="1187"/>
                  <a:pt x="2400" y="1848"/>
                </a:cubicBezTo>
              </a:path>
            </a:pathLst>
          </a:custGeom>
          <a:noFill/>
          <a:ln w="28575" cap="flat" cmpd="sng">
            <a:solidFill>
              <a:srgbClr val="1E067F"/>
            </a:solidFill>
            <a:prstDash val="solid"/>
            <a:round/>
            <a:headEnd type="none" w="med" len="med"/>
            <a:tailEnd type="stealth" w="lg" len="lg"/>
          </a:ln>
          <a:effectLst/>
        </p:spPr>
        <p:txBody>
          <a:bodyPr wrap="none" anchor="ctr">
            <a:prstTxWarp prst="textNoShape">
              <a:avLst/>
            </a:prstTxWarp>
          </a:bodyPr>
          <a:lstStyle/>
          <a:p>
            <a:endParaRPr lang="en-US"/>
          </a:p>
        </p:txBody>
      </p:sp>
      <p:sp>
        <p:nvSpPr>
          <p:cNvPr id="27" name="Oval 4"/>
          <p:cNvSpPr>
            <a:spLocks noChangeArrowheads="1"/>
          </p:cNvSpPr>
          <p:nvPr/>
        </p:nvSpPr>
        <p:spPr bwMode="auto">
          <a:xfrm>
            <a:off x="8534400" y="685800"/>
            <a:ext cx="304800" cy="152400"/>
          </a:xfrm>
          <a:prstGeom prst="ellipse">
            <a:avLst/>
          </a:prstGeom>
          <a:solidFill>
            <a:srgbClr val="7F010D"/>
          </a:solidFill>
          <a:ln w="9525">
            <a:solidFill>
              <a:srgbClr val="1E067F"/>
            </a:solidFill>
            <a:round/>
            <a:headEnd/>
            <a:tailEn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0" y="1524000"/>
            <a:ext cx="7305675" cy="4953000"/>
          </a:xfrm>
          <a:prstGeom prst="rect">
            <a:avLst/>
          </a:prstGeom>
          <a:solidFill>
            <a:srgbClr val="E1EBF5"/>
          </a:solidFill>
          <a:ln w="9525">
            <a:noFill/>
            <a:miter lim="800000"/>
            <a:headEnd/>
            <a:tailEnd/>
          </a:ln>
        </p:spPr>
        <p:txBody>
          <a:bodyPr wrap="none" anchor="ctr">
            <a:prstTxWarp prst="textNoShape">
              <a:avLst/>
            </a:prstTxWarp>
          </a:bodyPr>
          <a:lstStyle/>
          <a:p>
            <a:endParaRPr lang="en-US"/>
          </a:p>
        </p:txBody>
      </p:sp>
      <p:pic>
        <p:nvPicPr>
          <p:cNvPr id="8" name="Picture 6" descr="roadmap"/>
          <p:cNvPicPr>
            <a:picLocks noChangeAspect="1" noChangeArrowheads="1"/>
          </p:cNvPicPr>
          <p:nvPr/>
        </p:nvPicPr>
        <p:blipFill>
          <a:blip r:embed="rId2"/>
          <a:srcRect/>
          <a:stretch>
            <a:fillRect/>
          </a:stretch>
        </p:blipFill>
        <p:spPr bwMode="auto">
          <a:xfrm>
            <a:off x="4298950" y="1654175"/>
            <a:ext cx="4267200" cy="4754563"/>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Roadmap</a:t>
            </a:r>
            <a:endParaRPr lang="en-US" dirty="0"/>
          </a:p>
        </p:txBody>
      </p:sp>
      <p:sp>
        <p:nvSpPr>
          <p:cNvPr id="3" name="Content Placeholder 2"/>
          <p:cNvSpPr>
            <a:spLocks noGrp="1"/>
          </p:cNvSpPr>
          <p:nvPr>
            <p:ph idx="1"/>
          </p:nvPr>
        </p:nvSpPr>
        <p:spPr/>
        <p:txBody>
          <a:bodyPr/>
          <a:lstStyle/>
          <a:p>
            <a:r>
              <a:rPr lang="en-US" dirty="0" smtClean="0"/>
              <a:t>Lehman’s Laws of Software Evolution</a:t>
            </a:r>
          </a:p>
          <a:p>
            <a:r>
              <a:rPr lang="en-US" dirty="0" smtClean="0"/>
              <a:t>Forward and Reverse Engineering</a:t>
            </a:r>
          </a:p>
          <a:p>
            <a:r>
              <a:rPr lang="en-US" dirty="0" smtClean="0"/>
              <a:t>Reengineering Patterns</a:t>
            </a:r>
          </a:p>
          <a:p>
            <a:r>
              <a:rPr lang="en-US" b="1" dirty="0" smtClean="0"/>
              <a:t>The Moose software analysis platform</a:t>
            </a:r>
            <a:endParaRPr lang="en-US" b="1" dirty="0"/>
          </a:p>
        </p:txBody>
      </p:sp>
      <p:sp>
        <p:nvSpPr>
          <p:cNvPr id="4" name="Date Placeholder 3"/>
          <p:cNvSpPr>
            <a:spLocks noGrp="1"/>
          </p:cNvSpPr>
          <p:nvPr>
            <p:ph type="dt" sz="half" idx="10"/>
          </p:nvPr>
        </p:nvSpPr>
        <p:spPr/>
        <p:txBody>
          <a:bodyPr/>
          <a:lstStyle/>
          <a:p>
            <a:pPr>
              <a:defRPr/>
            </a:pPr>
            <a:r>
              <a:rPr lang="en-US" smtClean="0"/>
              <a:t>© Oscar Nierstrasz</a:t>
            </a:r>
            <a:endParaRPr lang="de-CH"/>
          </a:p>
        </p:txBody>
      </p:sp>
      <p:sp>
        <p:nvSpPr>
          <p:cNvPr id="5" name="Footer Placeholder 4"/>
          <p:cNvSpPr>
            <a:spLocks noGrp="1"/>
          </p:cNvSpPr>
          <p:nvPr>
            <p:ph type="ftr" sz="quarter" idx="11"/>
          </p:nvPr>
        </p:nvSpPr>
        <p:spPr/>
        <p:txBody>
          <a:bodyPr/>
          <a:lstStyle/>
          <a:p>
            <a:pPr>
              <a:defRPr/>
            </a:pPr>
            <a:r>
              <a:rPr lang="en-US" dirty="0" smtClean="0"/>
              <a:t>ESE — Software Evolution</a:t>
            </a:r>
            <a:endParaRPr lang="de-CH" dirty="0"/>
          </a:p>
        </p:txBody>
      </p:sp>
      <p:sp>
        <p:nvSpPr>
          <p:cNvPr id="6" name="Slide Number Placeholder 5"/>
          <p:cNvSpPr>
            <a:spLocks noGrp="1"/>
          </p:cNvSpPr>
          <p:nvPr>
            <p:ph type="sldNum" sz="quarter" idx="12"/>
          </p:nvPr>
        </p:nvSpPr>
        <p:spPr/>
        <p:txBody>
          <a:bodyPr/>
          <a:lstStyle/>
          <a:p>
            <a:pPr>
              <a:defRPr/>
            </a:pPr>
            <a:fld id="{67EDAA12-228B-B548-A94B-1F3AA1E24D74}" type="slidenum">
              <a:rPr lang="de-CH" smtClean="0"/>
              <a:pPr>
                <a:defRPr/>
              </a:pPr>
              <a:t>39</a:t>
            </a:fld>
            <a:endParaRPr lang="de-CH" sz="1400">
              <a:solidFill>
                <a:srgbClr val="7E7E7E"/>
              </a:solidFill>
              <a:latin typeface="Times" pitchFamily="-105"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0" y="1524000"/>
            <a:ext cx="7305675" cy="4953000"/>
          </a:xfrm>
          <a:prstGeom prst="rect">
            <a:avLst/>
          </a:prstGeom>
          <a:solidFill>
            <a:srgbClr val="E1EBF5"/>
          </a:solidFill>
          <a:ln w="9525">
            <a:noFill/>
            <a:miter lim="800000"/>
            <a:headEnd/>
            <a:tailEnd/>
          </a:ln>
        </p:spPr>
        <p:txBody>
          <a:bodyPr wrap="none" anchor="ctr">
            <a:prstTxWarp prst="textNoShape">
              <a:avLst/>
            </a:prstTxWarp>
          </a:bodyPr>
          <a:lstStyle/>
          <a:p>
            <a:endParaRPr lang="en-US"/>
          </a:p>
        </p:txBody>
      </p:sp>
      <p:pic>
        <p:nvPicPr>
          <p:cNvPr id="8" name="Picture 6" descr="roadmap"/>
          <p:cNvPicPr>
            <a:picLocks noChangeAspect="1" noChangeArrowheads="1"/>
          </p:cNvPicPr>
          <p:nvPr/>
        </p:nvPicPr>
        <p:blipFill>
          <a:blip r:embed="rId2"/>
          <a:srcRect/>
          <a:stretch>
            <a:fillRect/>
          </a:stretch>
        </p:blipFill>
        <p:spPr bwMode="auto">
          <a:xfrm>
            <a:off x="4298950" y="1654175"/>
            <a:ext cx="4267200" cy="4754563"/>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Roadmap</a:t>
            </a:r>
            <a:endParaRPr lang="en-US" dirty="0"/>
          </a:p>
        </p:txBody>
      </p:sp>
      <p:sp>
        <p:nvSpPr>
          <p:cNvPr id="3" name="Content Placeholder 2"/>
          <p:cNvSpPr>
            <a:spLocks noGrp="1"/>
          </p:cNvSpPr>
          <p:nvPr>
            <p:ph idx="1"/>
          </p:nvPr>
        </p:nvSpPr>
        <p:spPr/>
        <p:txBody>
          <a:bodyPr/>
          <a:lstStyle/>
          <a:p>
            <a:r>
              <a:rPr lang="en-US" b="1" dirty="0" smtClean="0"/>
              <a:t>Lehman’s Laws of Software Evolution</a:t>
            </a:r>
          </a:p>
          <a:p>
            <a:r>
              <a:rPr lang="en-US" dirty="0" smtClean="0"/>
              <a:t>Forward and Reverse Engineering</a:t>
            </a:r>
          </a:p>
          <a:p>
            <a:r>
              <a:rPr lang="en-US" dirty="0" smtClean="0"/>
              <a:t>Reengineering Patterns</a:t>
            </a:r>
          </a:p>
          <a:p>
            <a:r>
              <a:rPr lang="en-US" dirty="0" smtClean="0"/>
              <a:t>The Moose software analysis platform</a:t>
            </a:r>
            <a:endParaRPr lang="en-US" dirty="0"/>
          </a:p>
        </p:txBody>
      </p:sp>
      <p:sp>
        <p:nvSpPr>
          <p:cNvPr id="4" name="Date Placeholder 3"/>
          <p:cNvSpPr>
            <a:spLocks noGrp="1"/>
          </p:cNvSpPr>
          <p:nvPr>
            <p:ph type="dt" sz="half" idx="10"/>
          </p:nvPr>
        </p:nvSpPr>
        <p:spPr/>
        <p:txBody>
          <a:bodyPr/>
          <a:lstStyle/>
          <a:p>
            <a:pPr>
              <a:defRPr/>
            </a:pPr>
            <a:r>
              <a:rPr lang="en-US" smtClean="0"/>
              <a:t>© Oscar Nierstrasz</a:t>
            </a:r>
            <a:endParaRPr lang="de-CH"/>
          </a:p>
        </p:txBody>
      </p:sp>
      <p:sp>
        <p:nvSpPr>
          <p:cNvPr id="5" name="Footer Placeholder 4"/>
          <p:cNvSpPr>
            <a:spLocks noGrp="1"/>
          </p:cNvSpPr>
          <p:nvPr>
            <p:ph type="ftr" sz="quarter" idx="11"/>
          </p:nvPr>
        </p:nvSpPr>
        <p:spPr/>
        <p:txBody>
          <a:bodyPr/>
          <a:lstStyle/>
          <a:p>
            <a:pPr>
              <a:defRPr/>
            </a:pPr>
            <a:r>
              <a:rPr lang="en-US" dirty="0" smtClean="0"/>
              <a:t>ESE — Software Evolution</a:t>
            </a:r>
            <a:endParaRPr lang="de-CH" dirty="0"/>
          </a:p>
        </p:txBody>
      </p:sp>
      <p:sp>
        <p:nvSpPr>
          <p:cNvPr id="6" name="Slide Number Placeholder 5"/>
          <p:cNvSpPr>
            <a:spLocks noGrp="1"/>
          </p:cNvSpPr>
          <p:nvPr>
            <p:ph type="sldNum" sz="quarter" idx="12"/>
          </p:nvPr>
        </p:nvSpPr>
        <p:spPr/>
        <p:txBody>
          <a:bodyPr/>
          <a:lstStyle/>
          <a:p>
            <a:pPr>
              <a:defRPr/>
            </a:pPr>
            <a:fld id="{67EDAA12-228B-B548-A94B-1F3AA1E24D74}" type="slidenum">
              <a:rPr lang="de-CH" smtClean="0"/>
              <a:pPr>
                <a:defRPr/>
              </a:pPr>
              <a:t>4</a:t>
            </a:fld>
            <a:endParaRPr lang="de-CH" sz="1400">
              <a:solidFill>
                <a:srgbClr val="7E7E7E"/>
              </a:solidFill>
              <a:latin typeface="Times" pitchFamily="-105"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dirty="0" smtClean="0"/>
              <a:t>Moose — an extensible platform for software and data analysis</a:t>
            </a:r>
          </a:p>
        </p:txBody>
      </p:sp>
      <p:sp>
        <p:nvSpPr>
          <p:cNvPr id="4" name="Footer Placeholder 4"/>
          <p:cNvSpPr>
            <a:spLocks noGrp="1"/>
          </p:cNvSpPr>
          <p:nvPr>
            <p:ph type="ftr" sz="quarter" idx="11"/>
          </p:nvPr>
        </p:nvSpPr>
        <p:spPr/>
        <p:txBody>
          <a:bodyPr/>
          <a:lstStyle/>
          <a:p>
            <a:r>
              <a:rPr lang="en-US" smtClean="0"/>
              <a:t>ESE — Software Evolution</a:t>
            </a:r>
            <a:endParaRPr lang="de-CH" dirty="0"/>
          </a:p>
        </p:txBody>
      </p:sp>
      <p:pic>
        <p:nvPicPr>
          <p:cNvPr id="7" name="Picture 6"/>
          <p:cNvPicPr>
            <a:picLocks noChangeAspect="1"/>
          </p:cNvPicPr>
          <p:nvPr/>
        </p:nvPicPr>
        <p:blipFill>
          <a:blip r:embed="rId3"/>
          <a:stretch>
            <a:fillRect/>
          </a:stretch>
        </p:blipFill>
        <p:spPr>
          <a:xfrm>
            <a:off x="228600" y="3810000"/>
            <a:ext cx="914400" cy="1085851"/>
          </a:xfrm>
          <a:prstGeom prst="rect">
            <a:avLst/>
          </a:prstGeom>
        </p:spPr>
      </p:pic>
      <p:sp>
        <p:nvSpPr>
          <p:cNvPr id="9" name="TextBox 8"/>
          <p:cNvSpPr txBox="1"/>
          <p:nvPr/>
        </p:nvSpPr>
        <p:spPr>
          <a:xfrm>
            <a:off x="4267200" y="4038600"/>
            <a:ext cx="4572000" cy="461665"/>
          </a:xfrm>
          <a:prstGeom prst="rect">
            <a:avLst/>
          </a:prstGeom>
          <a:noFill/>
        </p:spPr>
        <p:txBody>
          <a:bodyPr wrap="square" rtlCol="0">
            <a:spAutoFit/>
          </a:bodyPr>
          <a:lstStyle/>
          <a:p>
            <a:r>
              <a:rPr lang="en-US" dirty="0" smtClean="0"/>
              <a:t>Import/export format for models</a:t>
            </a:r>
            <a:endParaRPr lang="en-US" dirty="0"/>
          </a:p>
        </p:txBody>
      </p:sp>
      <p:pic>
        <p:nvPicPr>
          <p:cNvPr id="10" name="Picture 9" descr="Petitparser.png"/>
          <p:cNvPicPr>
            <a:picLocks noChangeAspect="1"/>
          </p:cNvPicPr>
          <p:nvPr/>
        </p:nvPicPr>
        <p:blipFill>
          <a:blip r:embed="rId4"/>
          <a:stretch>
            <a:fillRect/>
          </a:stretch>
        </p:blipFill>
        <p:spPr>
          <a:xfrm>
            <a:off x="304800" y="5486400"/>
            <a:ext cx="3544186" cy="762000"/>
          </a:xfrm>
          <a:prstGeom prst="rect">
            <a:avLst/>
          </a:prstGeom>
        </p:spPr>
      </p:pic>
      <p:sp>
        <p:nvSpPr>
          <p:cNvPr id="11" name="TextBox 10"/>
          <p:cNvSpPr txBox="1"/>
          <p:nvPr/>
        </p:nvSpPr>
        <p:spPr>
          <a:xfrm>
            <a:off x="4267200" y="5562600"/>
            <a:ext cx="3124200" cy="461665"/>
          </a:xfrm>
          <a:prstGeom prst="rect">
            <a:avLst/>
          </a:prstGeom>
          <a:noFill/>
        </p:spPr>
        <p:txBody>
          <a:bodyPr wrap="square" rtlCol="0">
            <a:spAutoFit/>
          </a:bodyPr>
          <a:lstStyle/>
          <a:p>
            <a:r>
              <a:rPr lang="en-US" dirty="0" smtClean="0"/>
              <a:t>Data parsing support </a:t>
            </a:r>
            <a:endParaRPr lang="en-US" dirty="0"/>
          </a:p>
        </p:txBody>
      </p:sp>
      <p:sp>
        <p:nvSpPr>
          <p:cNvPr id="21" name="Rectangle 20"/>
          <p:cNvSpPr/>
          <p:nvPr/>
        </p:nvSpPr>
        <p:spPr>
          <a:xfrm>
            <a:off x="7467600" y="6248400"/>
            <a:ext cx="1524000" cy="461665"/>
          </a:xfrm>
          <a:prstGeom prst="rect">
            <a:avLst/>
          </a:prstGeom>
        </p:spPr>
        <p:txBody>
          <a:bodyPr wrap="square">
            <a:spAutoFit/>
          </a:bodyPr>
          <a:lstStyle/>
          <a:p>
            <a:r>
              <a:rPr lang="en-US" dirty="0" smtClean="0"/>
              <a:t> …more</a:t>
            </a:r>
            <a:endParaRPr lang="en-US" dirty="0"/>
          </a:p>
        </p:txBody>
      </p:sp>
      <p:pic>
        <p:nvPicPr>
          <p:cNvPr id="22" name="Picture 21"/>
          <p:cNvPicPr>
            <a:picLocks noChangeAspect="1"/>
          </p:cNvPicPr>
          <p:nvPr/>
        </p:nvPicPr>
        <p:blipFill>
          <a:blip r:embed="rId5"/>
          <a:stretch>
            <a:fillRect/>
          </a:stretch>
        </p:blipFill>
        <p:spPr>
          <a:xfrm>
            <a:off x="2667000" y="3657600"/>
            <a:ext cx="1079500" cy="1295400"/>
          </a:xfrm>
          <a:prstGeom prst="rect">
            <a:avLst/>
          </a:prstGeom>
        </p:spPr>
      </p:pic>
      <p:sp>
        <p:nvSpPr>
          <p:cNvPr id="31" name="Left-Right Arrow 30"/>
          <p:cNvSpPr/>
          <p:nvPr/>
        </p:nvSpPr>
        <p:spPr bwMode="auto">
          <a:xfrm>
            <a:off x="1219200" y="4132243"/>
            <a:ext cx="1371600" cy="548640"/>
          </a:xfrm>
          <a:prstGeom prst="leftRightArrow">
            <a:avLst/>
          </a:prstGeom>
          <a:solidFill>
            <a:schemeClr val="accent1"/>
          </a:solidFill>
          <a:ln w="9525" cap="flat" cmpd="sng" algn="ctr">
            <a:solidFill>
              <a:schemeClr val="tx1"/>
            </a:solidFill>
            <a:prstDash val="solid"/>
            <a:round/>
            <a:headEnd type="none" w="med" len="med"/>
            <a:tailEnd type="none" w="med" len="med"/>
          </a:ln>
          <a:effectLst/>
        </p:spPr>
      </p:sp>
      <p:sp>
        <p:nvSpPr>
          <p:cNvPr id="32" name="Rectangle 31"/>
          <p:cNvSpPr/>
          <p:nvPr/>
        </p:nvSpPr>
        <p:spPr>
          <a:xfrm>
            <a:off x="4267200" y="2209800"/>
            <a:ext cx="4114800" cy="461665"/>
          </a:xfrm>
          <a:prstGeom prst="rect">
            <a:avLst/>
          </a:prstGeom>
        </p:spPr>
        <p:txBody>
          <a:bodyPr wrap="square">
            <a:spAutoFit/>
          </a:bodyPr>
          <a:lstStyle/>
          <a:p>
            <a:r>
              <a:rPr lang="en-US" dirty="0" smtClean="0"/>
              <a:t>FAMIX meta-models family</a:t>
            </a:r>
            <a:endParaRPr lang="en-US" dirty="0"/>
          </a:p>
        </p:txBody>
      </p:sp>
      <p:pic>
        <p:nvPicPr>
          <p:cNvPr id="33" name="Picture 32"/>
          <p:cNvPicPr>
            <a:picLocks noChangeAspect="1"/>
          </p:cNvPicPr>
          <p:nvPr/>
        </p:nvPicPr>
        <p:blipFill>
          <a:blip r:embed="rId6"/>
          <a:stretch>
            <a:fillRect/>
          </a:stretch>
        </p:blipFill>
        <p:spPr>
          <a:xfrm>
            <a:off x="685800" y="1828800"/>
            <a:ext cx="2921000" cy="146050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3"/>
          <p:cNvSpPr>
            <a:spLocks noChangeArrowheads="1"/>
          </p:cNvSpPr>
          <p:nvPr/>
        </p:nvSpPr>
        <p:spPr bwMode="auto">
          <a:xfrm>
            <a:off x="5181600" y="2466975"/>
            <a:ext cx="3429000" cy="2743200"/>
          </a:xfrm>
          <a:prstGeom prst="rect">
            <a:avLst/>
          </a:prstGeom>
          <a:solidFill>
            <a:srgbClr val="99CCFF"/>
          </a:solidFill>
          <a:ln w="28575">
            <a:solidFill>
              <a:srgbClr val="1F497D"/>
            </a:solidFill>
            <a:miter lim="800000"/>
            <a:headEnd/>
            <a:tailEnd/>
          </a:ln>
        </p:spPr>
        <p:txBody>
          <a:bodyPr wrap="none" anchor="ctr">
            <a:prstTxWarp prst="textNoShape">
              <a:avLst/>
            </a:prstTxWarp>
          </a:bodyPr>
          <a:lstStyle/>
          <a:p>
            <a:endParaRPr lang="en-US">
              <a:solidFill>
                <a:srgbClr val="1F497D"/>
              </a:solidFill>
              <a:latin typeface="Calibri" charset="0"/>
              <a:ea typeface="Calibri" charset="0"/>
              <a:cs typeface="Calibri" charset="0"/>
            </a:endParaRPr>
          </a:p>
        </p:txBody>
      </p:sp>
      <p:sp>
        <p:nvSpPr>
          <p:cNvPr id="854020" name="Rectangle 4"/>
          <p:cNvSpPr>
            <a:spLocks noChangeArrowheads="1"/>
          </p:cNvSpPr>
          <p:nvPr/>
        </p:nvSpPr>
        <p:spPr bwMode="auto">
          <a:xfrm>
            <a:off x="5181600" y="5210175"/>
            <a:ext cx="3429000" cy="457200"/>
          </a:xfrm>
          <a:prstGeom prst="rect">
            <a:avLst/>
          </a:prstGeom>
          <a:solidFill>
            <a:schemeClr val="bg1"/>
          </a:solidFill>
          <a:ln w="28575">
            <a:solidFill>
              <a:srgbClr val="1F497D"/>
            </a:solidFill>
            <a:miter lim="800000"/>
            <a:headEnd/>
            <a:tailEnd/>
          </a:ln>
        </p:spPr>
        <p:txBody>
          <a:bodyPr wrap="none" anchor="ctr">
            <a:prstTxWarp prst="textNoShape">
              <a:avLst/>
            </a:prstTxWarp>
          </a:bodyPr>
          <a:lstStyle/>
          <a:p>
            <a:pPr algn="ctr"/>
            <a:r>
              <a:rPr lang="de-CH" sz="2000" b="1" dirty="0" err="1">
                <a:solidFill>
                  <a:srgbClr val="1F497D"/>
                </a:solidFill>
                <a:latin typeface="Calibri" charset="0"/>
                <a:ea typeface="Calibri" charset="0"/>
                <a:cs typeface="Calibri" charset="0"/>
              </a:rPr>
              <a:t>Smalltalk</a:t>
            </a:r>
            <a:endParaRPr lang="en-GB" sz="2000" b="1" dirty="0">
              <a:solidFill>
                <a:srgbClr val="1F497D"/>
              </a:solidFill>
              <a:latin typeface="Calibri" charset="0"/>
              <a:ea typeface="Calibri" charset="0"/>
              <a:cs typeface="Calibri" charset="0"/>
            </a:endParaRPr>
          </a:p>
        </p:txBody>
      </p:sp>
      <p:grpSp>
        <p:nvGrpSpPr>
          <p:cNvPr id="2" name="Group 5"/>
          <p:cNvGrpSpPr>
            <a:grpSpLocks/>
          </p:cNvGrpSpPr>
          <p:nvPr/>
        </p:nvGrpSpPr>
        <p:grpSpPr bwMode="auto">
          <a:xfrm>
            <a:off x="5257800" y="3609975"/>
            <a:ext cx="3276600" cy="1524000"/>
            <a:chOff x="3264" y="2304"/>
            <a:chExt cx="2064" cy="960"/>
          </a:xfrm>
        </p:grpSpPr>
        <p:sp>
          <p:nvSpPr>
            <p:cNvPr id="53283" name="Rectangle 6"/>
            <p:cNvSpPr>
              <a:spLocks noChangeArrowheads="1"/>
            </p:cNvSpPr>
            <p:nvPr/>
          </p:nvSpPr>
          <p:spPr bwMode="auto">
            <a:xfrm>
              <a:off x="3264" y="2304"/>
              <a:ext cx="2064" cy="240"/>
            </a:xfrm>
            <a:prstGeom prst="rect">
              <a:avLst/>
            </a:prstGeom>
            <a:solidFill>
              <a:srgbClr val="99CCFF"/>
            </a:solidFill>
            <a:ln w="9525">
              <a:solidFill>
                <a:srgbClr val="1F497D"/>
              </a:solidFill>
              <a:miter lim="800000"/>
              <a:headEnd/>
              <a:tailEnd/>
            </a:ln>
          </p:spPr>
          <p:txBody>
            <a:bodyPr wrap="none" anchor="ctr">
              <a:prstTxWarp prst="textNoShape">
                <a:avLst/>
              </a:prstTxWarp>
            </a:bodyPr>
            <a:lstStyle/>
            <a:p>
              <a:pPr algn="ctr"/>
              <a:r>
                <a:rPr lang="en-US" sz="2000">
                  <a:solidFill>
                    <a:srgbClr val="1F497D"/>
                  </a:solidFill>
                  <a:latin typeface="Calibri" charset="0"/>
                  <a:ea typeface="Calibri" charset="0"/>
                  <a:cs typeface="Calibri" charset="0"/>
                </a:rPr>
                <a:t>Navigation</a:t>
              </a:r>
              <a:endParaRPr lang="en-US">
                <a:solidFill>
                  <a:srgbClr val="1F497D"/>
                </a:solidFill>
                <a:latin typeface="Calibri" charset="0"/>
                <a:ea typeface="Calibri" charset="0"/>
                <a:cs typeface="Calibri" charset="0"/>
              </a:endParaRPr>
            </a:p>
          </p:txBody>
        </p:sp>
        <p:sp>
          <p:nvSpPr>
            <p:cNvPr id="53284" name="Rectangle 7"/>
            <p:cNvSpPr>
              <a:spLocks noChangeArrowheads="1"/>
            </p:cNvSpPr>
            <p:nvPr/>
          </p:nvSpPr>
          <p:spPr bwMode="auto">
            <a:xfrm>
              <a:off x="3264" y="2544"/>
              <a:ext cx="2064" cy="240"/>
            </a:xfrm>
            <a:prstGeom prst="rect">
              <a:avLst/>
            </a:prstGeom>
            <a:solidFill>
              <a:srgbClr val="99CCFF"/>
            </a:solidFill>
            <a:ln w="9525">
              <a:solidFill>
                <a:srgbClr val="1F497D"/>
              </a:solidFill>
              <a:miter lim="800000"/>
              <a:headEnd/>
              <a:tailEnd/>
            </a:ln>
          </p:spPr>
          <p:txBody>
            <a:bodyPr wrap="none" anchor="ctr">
              <a:prstTxWarp prst="textNoShape">
                <a:avLst/>
              </a:prstTxWarp>
            </a:bodyPr>
            <a:lstStyle/>
            <a:p>
              <a:pPr algn="ctr"/>
              <a:r>
                <a:rPr lang="en-US" sz="2000">
                  <a:solidFill>
                    <a:srgbClr val="1F497D"/>
                  </a:solidFill>
                  <a:latin typeface="Calibri" charset="0"/>
                  <a:ea typeface="Calibri" charset="0"/>
                  <a:cs typeface="Calibri" charset="0"/>
                </a:rPr>
                <a:t>Metrics</a:t>
              </a:r>
              <a:endParaRPr lang="en-US">
                <a:solidFill>
                  <a:srgbClr val="1F497D"/>
                </a:solidFill>
                <a:latin typeface="Calibri" charset="0"/>
                <a:ea typeface="Calibri" charset="0"/>
                <a:cs typeface="Calibri" charset="0"/>
              </a:endParaRPr>
            </a:p>
          </p:txBody>
        </p:sp>
        <p:sp>
          <p:nvSpPr>
            <p:cNvPr id="53285" name="Rectangle 8"/>
            <p:cNvSpPr>
              <a:spLocks noChangeArrowheads="1"/>
            </p:cNvSpPr>
            <p:nvPr/>
          </p:nvSpPr>
          <p:spPr bwMode="auto">
            <a:xfrm>
              <a:off x="3264" y="2784"/>
              <a:ext cx="2064" cy="240"/>
            </a:xfrm>
            <a:prstGeom prst="rect">
              <a:avLst/>
            </a:prstGeom>
            <a:solidFill>
              <a:srgbClr val="99CCFF"/>
            </a:solidFill>
            <a:ln w="9525">
              <a:solidFill>
                <a:srgbClr val="1F497D"/>
              </a:solidFill>
              <a:miter lim="800000"/>
              <a:headEnd/>
              <a:tailEnd/>
            </a:ln>
          </p:spPr>
          <p:txBody>
            <a:bodyPr wrap="none" anchor="ctr">
              <a:prstTxWarp prst="textNoShape">
                <a:avLst/>
              </a:prstTxWarp>
            </a:bodyPr>
            <a:lstStyle/>
            <a:p>
              <a:pPr algn="ctr"/>
              <a:r>
                <a:rPr lang="en-US" sz="2000">
                  <a:solidFill>
                    <a:srgbClr val="1F497D"/>
                  </a:solidFill>
                  <a:latin typeface="Calibri" charset="0"/>
                  <a:ea typeface="Calibri" charset="0"/>
                  <a:cs typeface="Calibri" charset="0"/>
                </a:rPr>
                <a:t>Querying</a:t>
              </a:r>
              <a:endParaRPr lang="en-US">
                <a:solidFill>
                  <a:srgbClr val="1F497D"/>
                </a:solidFill>
                <a:latin typeface="Calibri" charset="0"/>
                <a:ea typeface="Calibri" charset="0"/>
                <a:cs typeface="Calibri" charset="0"/>
              </a:endParaRPr>
            </a:p>
          </p:txBody>
        </p:sp>
        <p:sp>
          <p:nvSpPr>
            <p:cNvPr id="53286" name="Rectangle 9"/>
            <p:cNvSpPr>
              <a:spLocks noChangeArrowheads="1"/>
            </p:cNvSpPr>
            <p:nvPr/>
          </p:nvSpPr>
          <p:spPr bwMode="auto">
            <a:xfrm>
              <a:off x="3264" y="3024"/>
              <a:ext cx="2064" cy="240"/>
            </a:xfrm>
            <a:prstGeom prst="rect">
              <a:avLst/>
            </a:prstGeom>
            <a:solidFill>
              <a:srgbClr val="99CCFF"/>
            </a:solidFill>
            <a:ln w="9525">
              <a:solidFill>
                <a:srgbClr val="1F497D"/>
              </a:solidFill>
              <a:miter lim="800000"/>
              <a:headEnd/>
              <a:tailEnd/>
            </a:ln>
          </p:spPr>
          <p:txBody>
            <a:bodyPr wrap="none" anchor="ctr">
              <a:prstTxWarp prst="textNoShape">
                <a:avLst/>
              </a:prstTxWarp>
            </a:bodyPr>
            <a:lstStyle/>
            <a:p>
              <a:pPr algn="ctr"/>
              <a:r>
                <a:rPr lang="en-US" sz="2000">
                  <a:solidFill>
                    <a:srgbClr val="1F497D"/>
                  </a:solidFill>
                  <a:latin typeface="Calibri" charset="0"/>
                  <a:ea typeface="Calibri" charset="0"/>
                  <a:cs typeface="Calibri" charset="0"/>
                </a:rPr>
                <a:t>Grouping</a:t>
              </a:r>
              <a:endParaRPr lang="en-US">
                <a:solidFill>
                  <a:srgbClr val="1F497D"/>
                </a:solidFill>
                <a:latin typeface="Calibri" charset="0"/>
                <a:ea typeface="Calibri" charset="0"/>
                <a:cs typeface="Calibri" charset="0"/>
              </a:endParaRPr>
            </a:p>
          </p:txBody>
        </p:sp>
      </p:grpSp>
      <p:grpSp>
        <p:nvGrpSpPr>
          <p:cNvPr id="3" name="Group 10"/>
          <p:cNvGrpSpPr>
            <a:grpSpLocks/>
          </p:cNvGrpSpPr>
          <p:nvPr/>
        </p:nvGrpSpPr>
        <p:grpSpPr bwMode="auto">
          <a:xfrm>
            <a:off x="533400" y="2390775"/>
            <a:ext cx="1600200" cy="2438400"/>
            <a:chOff x="288" y="1440"/>
            <a:chExt cx="1008" cy="1536"/>
          </a:xfrm>
        </p:grpSpPr>
        <p:sp>
          <p:nvSpPr>
            <p:cNvPr id="53278" name="Rectangle 11"/>
            <p:cNvSpPr>
              <a:spLocks noChangeArrowheads="1"/>
            </p:cNvSpPr>
            <p:nvPr/>
          </p:nvSpPr>
          <p:spPr bwMode="auto">
            <a:xfrm>
              <a:off x="288" y="1440"/>
              <a:ext cx="1008" cy="288"/>
            </a:xfrm>
            <a:prstGeom prst="rect">
              <a:avLst/>
            </a:prstGeom>
            <a:solidFill>
              <a:schemeClr val="bg1"/>
            </a:solidFill>
            <a:ln w="19050">
              <a:solidFill>
                <a:srgbClr val="1F497D"/>
              </a:solidFill>
              <a:miter lim="800000"/>
              <a:headEnd/>
              <a:tailEnd/>
            </a:ln>
          </p:spPr>
          <p:txBody>
            <a:bodyPr wrap="none" anchor="ctr">
              <a:prstTxWarp prst="textNoShape">
                <a:avLst/>
              </a:prstTxWarp>
            </a:bodyPr>
            <a:lstStyle/>
            <a:p>
              <a:pPr algn="ctr"/>
              <a:r>
                <a:rPr lang="de-DE" sz="2000" dirty="0">
                  <a:solidFill>
                    <a:srgbClr val="1F497D"/>
                  </a:solidFill>
                  <a:latin typeface="Calibri" charset="0"/>
                  <a:ea typeface="Calibri" charset="0"/>
                  <a:cs typeface="Calibri" charset="0"/>
                </a:rPr>
                <a:t>Smalltalk </a:t>
              </a:r>
            </a:p>
          </p:txBody>
        </p:sp>
        <p:sp>
          <p:nvSpPr>
            <p:cNvPr id="53279" name="Rectangle 12"/>
            <p:cNvSpPr>
              <a:spLocks noChangeArrowheads="1"/>
            </p:cNvSpPr>
            <p:nvPr/>
          </p:nvSpPr>
          <p:spPr bwMode="auto">
            <a:xfrm>
              <a:off x="288" y="1824"/>
              <a:ext cx="1008" cy="288"/>
            </a:xfrm>
            <a:prstGeom prst="rect">
              <a:avLst/>
            </a:prstGeom>
            <a:solidFill>
              <a:schemeClr val="bg1"/>
            </a:solidFill>
            <a:ln w="19050">
              <a:solidFill>
                <a:srgbClr val="1F497D"/>
              </a:solidFill>
              <a:miter lim="800000"/>
              <a:headEnd/>
              <a:tailEnd/>
            </a:ln>
          </p:spPr>
          <p:txBody>
            <a:bodyPr wrap="none" anchor="ctr">
              <a:prstTxWarp prst="textNoShape">
                <a:avLst/>
              </a:prstTxWarp>
            </a:bodyPr>
            <a:lstStyle/>
            <a:p>
              <a:pPr algn="ctr"/>
              <a:r>
                <a:rPr lang="de-DE" sz="2000" dirty="0">
                  <a:solidFill>
                    <a:srgbClr val="1F497D"/>
                  </a:solidFill>
                  <a:latin typeface="Calibri" charset="0"/>
                  <a:ea typeface="Calibri" charset="0"/>
                  <a:cs typeface="Calibri" charset="0"/>
                </a:rPr>
                <a:t>Java</a:t>
              </a:r>
            </a:p>
          </p:txBody>
        </p:sp>
        <p:sp>
          <p:nvSpPr>
            <p:cNvPr id="53280" name="Rectangle 13"/>
            <p:cNvSpPr>
              <a:spLocks noChangeArrowheads="1"/>
            </p:cNvSpPr>
            <p:nvPr/>
          </p:nvSpPr>
          <p:spPr bwMode="auto">
            <a:xfrm>
              <a:off x="288" y="2400"/>
              <a:ext cx="1008" cy="288"/>
            </a:xfrm>
            <a:prstGeom prst="rect">
              <a:avLst/>
            </a:prstGeom>
            <a:solidFill>
              <a:schemeClr val="bg1"/>
            </a:solidFill>
            <a:ln w="19050">
              <a:solidFill>
                <a:srgbClr val="1F497D"/>
              </a:solidFill>
              <a:miter lim="800000"/>
              <a:headEnd/>
              <a:tailEnd/>
            </a:ln>
          </p:spPr>
          <p:txBody>
            <a:bodyPr wrap="none" anchor="ctr">
              <a:prstTxWarp prst="textNoShape">
                <a:avLst/>
              </a:prstTxWarp>
            </a:bodyPr>
            <a:lstStyle/>
            <a:p>
              <a:pPr algn="ctr"/>
              <a:r>
                <a:rPr lang="de-DE" sz="2000">
                  <a:solidFill>
                    <a:srgbClr val="1F497D"/>
                  </a:solidFill>
                  <a:latin typeface="Calibri" charset="0"/>
                  <a:ea typeface="Calibri" charset="0"/>
                  <a:cs typeface="Calibri" charset="0"/>
                </a:rPr>
                <a:t>C++</a:t>
              </a:r>
            </a:p>
          </p:txBody>
        </p:sp>
        <p:sp>
          <p:nvSpPr>
            <p:cNvPr id="53281" name="Rectangle 14"/>
            <p:cNvSpPr>
              <a:spLocks noChangeArrowheads="1"/>
            </p:cNvSpPr>
            <p:nvPr/>
          </p:nvSpPr>
          <p:spPr bwMode="auto">
            <a:xfrm>
              <a:off x="288" y="2112"/>
              <a:ext cx="1008" cy="288"/>
            </a:xfrm>
            <a:prstGeom prst="rect">
              <a:avLst/>
            </a:prstGeom>
            <a:solidFill>
              <a:schemeClr val="bg1"/>
            </a:solidFill>
            <a:ln w="19050">
              <a:solidFill>
                <a:srgbClr val="1F497D"/>
              </a:solidFill>
              <a:miter lim="800000"/>
              <a:headEnd/>
              <a:tailEnd/>
            </a:ln>
          </p:spPr>
          <p:txBody>
            <a:bodyPr wrap="none" anchor="ctr">
              <a:prstTxWarp prst="textNoShape">
                <a:avLst/>
              </a:prstTxWarp>
            </a:bodyPr>
            <a:lstStyle/>
            <a:p>
              <a:pPr algn="ctr"/>
              <a:r>
                <a:rPr lang="de-DE" sz="2000">
                  <a:solidFill>
                    <a:srgbClr val="1F497D"/>
                  </a:solidFill>
                  <a:latin typeface="Calibri" charset="0"/>
                  <a:ea typeface="Calibri" charset="0"/>
                  <a:cs typeface="Calibri" charset="0"/>
                </a:rPr>
                <a:t>COBOL</a:t>
              </a:r>
            </a:p>
          </p:txBody>
        </p:sp>
        <p:sp>
          <p:nvSpPr>
            <p:cNvPr id="53282" name="Rectangle 15"/>
            <p:cNvSpPr>
              <a:spLocks noChangeArrowheads="1"/>
            </p:cNvSpPr>
            <p:nvPr/>
          </p:nvSpPr>
          <p:spPr bwMode="auto">
            <a:xfrm>
              <a:off x="288" y="2688"/>
              <a:ext cx="1008" cy="288"/>
            </a:xfrm>
            <a:prstGeom prst="rect">
              <a:avLst/>
            </a:prstGeom>
            <a:solidFill>
              <a:schemeClr val="bg1"/>
            </a:solidFill>
            <a:ln w="19050">
              <a:solidFill>
                <a:srgbClr val="1F497D"/>
              </a:solidFill>
              <a:miter lim="800000"/>
              <a:headEnd/>
              <a:tailEnd/>
            </a:ln>
          </p:spPr>
          <p:txBody>
            <a:bodyPr wrap="none" anchor="ctr">
              <a:prstTxWarp prst="textNoShape">
                <a:avLst/>
              </a:prstTxWarp>
            </a:bodyPr>
            <a:lstStyle/>
            <a:p>
              <a:pPr algn="ctr"/>
              <a:r>
                <a:rPr lang="de-DE" sz="1600" i="1">
                  <a:solidFill>
                    <a:srgbClr val="1F497D"/>
                  </a:solidFill>
                  <a:latin typeface="Calibri" charset="0"/>
                  <a:ea typeface="Calibri" charset="0"/>
                  <a:cs typeface="Calibri" charset="0"/>
                </a:rPr>
                <a:t>…</a:t>
              </a:r>
            </a:p>
          </p:txBody>
        </p:sp>
      </p:grpSp>
      <p:grpSp>
        <p:nvGrpSpPr>
          <p:cNvPr id="4" name="Group 16"/>
          <p:cNvGrpSpPr>
            <a:grpSpLocks/>
          </p:cNvGrpSpPr>
          <p:nvPr/>
        </p:nvGrpSpPr>
        <p:grpSpPr bwMode="auto">
          <a:xfrm>
            <a:off x="2133600" y="2619375"/>
            <a:ext cx="2971800" cy="2895600"/>
            <a:chOff x="1344" y="1824"/>
            <a:chExt cx="1872" cy="1824"/>
          </a:xfrm>
        </p:grpSpPr>
        <p:sp>
          <p:nvSpPr>
            <p:cNvPr id="53265" name="Line 17"/>
            <p:cNvSpPr>
              <a:spLocks noChangeShapeType="1"/>
            </p:cNvSpPr>
            <p:nvPr/>
          </p:nvSpPr>
          <p:spPr bwMode="auto">
            <a:xfrm>
              <a:off x="1344" y="1824"/>
              <a:ext cx="1872" cy="0"/>
            </a:xfrm>
            <a:prstGeom prst="line">
              <a:avLst/>
            </a:prstGeom>
            <a:noFill/>
            <a:ln w="38100">
              <a:solidFill>
                <a:srgbClr val="1F497D"/>
              </a:solidFill>
              <a:round/>
              <a:headEnd/>
              <a:tailEnd type="triangle" w="med" len="med"/>
            </a:ln>
          </p:spPr>
          <p:txBody>
            <a:bodyPr wrap="none" anchor="ctr">
              <a:prstTxWarp prst="textNoShape">
                <a:avLst/>
              </a:prstTxWarp>
            </a:bodyPr>
            <a:lstStyle/>
            <a:p>
              <a:endParaRPr lang="en-US"/>
            </a:p>
          </p:txBody>
        </p:sp>
        <p:grpSp>
          <p:nvGrpSpPr>
            <p:cNvPr id="5" name="Group 18"/>
            <p:cNvGrpSpPr>
              <a:grpSpLocks/>
            </p:cNvGrpSpPr>
            <p:nvPr/>
          </p:nvGrpSpPr>
          <p:grpSpPr bwMode="auto">
            <a:xfrm>
              <a:off x="1344" y="2064"/>
              <a:ext cx="1872" cy="1584"/>
              <a:chOff x="1296" y="1824"/>
              <a:chExt cx="1872" cy="1584"/>
            </a:xfrm>
          </p:grpSpPr>
          <p:sp>
            <p:nvSpPr>
              <p:cNvPr id="53267" name="Line 19"/>
              <p:cNvSpPr>
                <a:spLocks noChangeShapeType="1"/>
              </p:cNvSpPr>
              <p:nvPr/>
            </p:nvSpPr>
            <p:spPr bwMode="auto">
              <a:xfrm>
                <a:off x="1296" y="2544"/>
                <a:ext cx="288" cy="0"/>
              </a:xfrm>
              <a:prstGeom prst="line">
                <a:avLst/>
              </a:prstGeom>
              <a:noFill/>
              <a:ln w="38100">
                <a:solidFill>
                  <a:srgbClr val="1F497D"/>
                </a:solidFill>
                <a:round/>
                <a:headEnd/>
                <a:tailEnd type="triangle" w="med" len="med"/>
              </a:ln>
            </p:spPr>
            <p:txBody>
              <a:bodyPr wrap="none" anchor="ctr">
                <a:prstTxWarp prst="textNoShape">
                  <a:avLst/>
                </a:prstTxWarp>
              </a:bodyPr>
              <a:lstStyle/>
              <a:p>
                <a:endParaRPr lang="en-US"/>
              </a:p>
            </p:txBody>
          </p:sp>
          <p:sp>
            <p:nvSpPr>
              <p:cNvPr id="53268" name="Rectangle 20"/>
              <p:cNvSpPr>
                <a:spLocks noChangeArrowheads="1"/>
              </p:cNvSpPr>
              <p:nvPr/>
            </p:nvSpPr>
            <p:spPr bwMode="auto">
              <a:xfrm>
                <a:off x="2448" y="1824"/>
                <a:ext cx="384" cy="1056"/>
              </a:xfrm>
              <a:prstGeom prst="rect">
                <a:avLst/>
              </a:prstGeom>
              <a:solidFill>
                <a:schemeClr val="bg1"/>
              </a:solidFill>
              <a:ln w="19050">
                <a:solidFill>
                  <a:srgbClr val="1F497D"/>
                </a:solidFill>
                <a:miter lim="800000"/>
                <a:headEnd/>
                <a:tailEnd/>
              </a:ln>
            </p:spPr>
            <p:txBody>
              <a:bodyPr wrap="none" anchor="ctr">
                <a:prstTxWarp prst="textNoShape">
                  <a:avLst/>
                </a:prstTxWarp>
              </a:bodyPr>
              <a:lstStyle/>
              <a:p>
                <a:pPr algn="ctr"/>
                <a:r>
                  <a:rPr lang="de-DE" sz="2000" dirty="0">
                    <a:solidFill>
                      <a:srgbClr val="1F497D"/>
                    </a:solidFill>
                    <a:latin typeface="Calibri" charset="0"/>
                    <a:ea typeface="Calibri" charset="0"/>
                    <a:cs typeface="Calibri" charset="0"/>
                  </a:rPr>
                  <a:t>CDIF</a:t>
                </a:r>
              </a:p>
            </p:txBody>
          </p:sp>
          <p:sp>
            <p:nvSpPr>
              <p:cNvPr id="53269" name="Line 21"/>
              <p:cNvSpPr>
                <a:spLocks noChangeShapeType="1"/>
              </p:cNvSpPr>
              <p:nvPr/>
            </p:nvSpPr>
            <p:spPr bwMode="auto">
              <a:xfrm>
                <a:off x="1296" y="1968"/>
                <a:ext cx="288" cy="0"/>
              </a:xfrm>
              <a:prstGeom prst="line">
                <a:avLst/>
              </a:prstGeom>
              <a:noFill/>
              <a:ln w="38100">
                <a:solidFill>
                  <a:srgbClr val="1F497D"/>
                </a:solidFill>
                <a:round/>
                <a:headEnd/>
                <a:tailEnd type="triangle" w="med" len="med"/>
              </a:ln>
            </p:spPr>
            <p:txBody>
              <a:bodyPr wrap="none" anchor="ctr">
                <a:prstTxWarp prst="textNoShape">
                  <a:avLst/>
                </a:prstTxWarp>
              </a:bodyPr>
              <a:lstStyle/>
              <a:p>
                <a:endParaRPr lang="en-US"/>
              </a:p>
            </p:txBody>
          </p:sp>
          <p:sp>
            <p:nvSpPr>
              <p:cNvPr id="53270" name="Line 22"/>
              <p:cNvSpPr>
                <a:spLocks noChangeShapeType="1"/>
              </p:cNvSpPr>
              <p:nvPr/>
            </p:nvSpPr>
            <p:spPr bwMode="auto">
              <a:xfrm>
                <a:off x="1296" y="2256"/>
                <a:ext cx="288" cy="0"/>
              </a:xfrm>
              <a:prstGeom prst="line">
                <a:avLst/>
              </a:prstGeom>
              <a:noFill/>
              <a:ln w="38100">
                <a:solidFill>
                  <a:srgbClr val="1F497D"/>
                </a:solidFill>
                <a:round/>
                <a:headEnd/>
                <a:tailEnd type="triangle" w="med" len="med"/>
              </a:ln>
            </p:spPr>
            <p:txBody>
              <a:bodyPr wrap="none" anchor="ctr">
                <a:prstTxWarp prst="textNoShape">
                  <a:avLst/>
                </a:prstTxWarp>
              </a:bodyPr>
              <a:lstStyle/>
              <a:p>
                <a:endParaRPr lang="en-US"/>
              </a:p>
            </p:txBody>
          </p:sp>
          <p:sp>
            <p:nvSpPr>
              <p:cNvPr id="53271" name="Line 23"/>
              <p:cNvSpPr>
                <a:spLocks noChangeShapeType="1"/>
              </p:cNvSpPr>
              <p:nvPr/>
            </p:nvSpPr>
            <p:spPr bwMode="auto">
              <a:xfrm>
                <a:off x="2832" y="2352"/>
                <a:ext cx="336" cy="0"/>
              </a:xfrm>
              <a:prstGeom prst="line">
                <a:avLst/>
              </a:prstGeom>
              <a:noFill/>
              <a:ln w="38100">
                <a:solidFill>
                  <a:srgbClr val="1F497D"/>
                </a:solidFill>
                <a:round/>
                <a:headEnd type="triangle" w="med" len="med"/>
                <a:tailEnd type="triangle" w="med" len="med"/>
              </a:ln>
            </p:spPr>
            <p:txBody>
              <a:bodyPr wrap="none" anchor="ctr">
                <a:prstTxWarp prst="textNoShape">
                  <a:avLst/>
                </a:prstTxWarp>
              </a:bodyPr>
              <a:lstStyle/>
              <a:p>
                <a:endParaRPr lang="en-US"/>
              </a:p>
            </p:txBody>
          </p:sp>
          <p:sp>
            <p:nvSpPr>
              <p:cNvPr id="53272" name="Line 24"/>
              <p:cNvSpPr>
                <a:spLocks noChangeShapeType="1"/>
              </p:cNvSpPr>
              <p:nvPr/>
            </p:nvSpPr>
            <p:spPr bwMode="auto">
              <a:xfrm>
                <a:off x="1296" y="2832"/>
                <a:ext cx="288" cy="0"/>
              </a:xfrm>
              <a:prstGeom prst="line">
                <a:avLst/>
              </a:prstGeom>
              <a:noFill/>
              <a:ln w="38100">
                <a:solidFill>
                  <a:srgbClr val="1F497D"/>
                </a:solidFill>
                <a:round/>
                <a:headEnd/>
                <a:tailEnd type="triangle" w="med" len="med"/>
              </a:ln>
            </p:spPr>
            <p:txBody>
              <a:bodyPr wrap="none" anchor="ctr">
                <a:prstTxWarp prst="textNoShape">
                  <a:avLst/>
                </a:prstTxWarp>
              </a:bodyPr>
              <a:lstStyle/>
              <a:p>
                <a:endParaRPr lang="en-US"/>
              </a:p>
            </p:txBody>
          </p:sp>
          <p:sp>
            <p:nvSpPr>
              <p:cNvPr id="53273" name="Rectangle 25"/>
              <p:cNvSpPr>
                <a:spLocks noChangeArrowheads="1"/>
              </p:cNvSpPr>
              <p:nvPr/>
            </p:nvSpPr>
            <p:spPr bwMode="auto">
              <a:xfrm>
                <a:off x="2448" y="2928"/>
                <a:ext cx="384" cy="480"/>
              </a:xfrm>
              <a:prstGeom prst="rect">
                <a:avLst/>
              </a:prstGeom>
              <a:solidFill>
                <a:schemeClr val="bg1"/>
              </a:solidFill>
              <a:ln w="19050">
                <a:solidFill>
                  <a:srgbClr val="1F497D"/>
                </a:solidFill>
                <a:miter lim="800000"/>
                <a:headEnd/>
                <a:tailEnd/>
              </a:ln>
            </p:spPr>
            <p:txBody>
              <a:bodyPr wrap="none" anchor="ctr">
                <a:prstTxWarp prst="textNoShape">
                  <a:avLst/>
                </a:prstTxWarp>
              </a:bodyPr>
              <a:lstStyle/>
              <a:p>
                <a:pPr algn="ctr"/>
                <a:r>
                  <a:rPr lang="en-US" sz="2000" dirty="0">
                    <a:solidFill>
                      <a:srgbClr val="1F497D"/>
                    </a:solidFill>
                    <a:latin typeface="Calibri" charset="0"/>
                    <a:ea typeface="Calibri" charset="0"/>
                    <a:cs typeface="Calibri" charset="0"/>
                  </a:rPr>
                  <a:t>XMI</a:t>
                </a:r>
              </a:p>
            </p:txBody>
          </p:sp>
          <p:sp>
            <p:nvSpPr>
              <p:cNvPr id="53274" name="Line 26"/>
              <p:cNvSpPr>
                <a:spLocks noChangeShapeType="1"/>
              </p:cNvSpPr>
              <p:nvPr/>
            </p:nvSpPr>
            <p:spPr bwMode="auto">
              <a:xfrm>
                <a:off x="2832" y="3168"/>
                <a:ext cx="336" cy="0"/>
              </a:xfrm>
              <a:prstGeom prst="line">
                <a:avLst/>
              </a:prstGeom>
              <a:noFill/>
              <a:ln w="38100">
                <a:solidFill>
                  <a:srgbClr val="1F497D"/>
                </a:solidFill>
                <a:round/>
                <a:headEnd type="triangle" w="med" len="med"/>
                <a:tailEnd type="triangle" w="med" len="med"/>
              </a:ln>
            </p:spPr>
            <p:txBody>
              <a:bodyPr wrap="none" anchor="ctr">
                <a:prstTxWarp prst="textNoShape">
                  <a:avLst/>
                </a:prstTxWarp>
              </a:bodyPr>
              <a:lstStyle/>
              <a:p>
                <a:endParaRPr lang="en-US"/>
              </a:p>
            </p:txBody>
          </p:sp>
          <p:sp>
            <p:nvSpPr>
              <p:cNvPr id="53275" name="Line 27"/>
              <p:cNvSpPr>
                <a:spLocks noChangeShapeType="1"/>
              </p:cNvSpPr>
              <p:nvPr/>
            </p:nvSpPr>
            <p:spPr bwMode="auto">
              <a:xfrm>
                <a:off x="2160" y="2352"/>
                <a:ext cx="288" cy="0"/>
              </a:xfrm>
              <a:prstGeom prst="line">
                <a:avLst/>
              </a:prstGeom>
              <a:noFill/>
              <a:ln w="38100">
                <a:solidFill>
                  <a:srgbClr val="1F497D"/>
                </a:solidFill>
                <a:round/>
                <a:headEnd/>
                <a:tailEnd type="triangle" w="med" len="med"/>
              </a:ln>
            </p:spPr>
            <p:txBody>
              <a:bodyPr wrap="none" anchor="ctr">
                <a:prstTxWarp prst="textNoShape">
                  <a:avLst/>
                </a:prstTxWarp>
              </a:bodyPr>
              <a:lstStyle/>
              <a:p>
                <a:endParaRPr lang="en-US"/>
              </a:p>
            </p:txBody>
          </p:sp>
          <p:sp>
            <p:nvSpPr>
              <p:cNvPr id="53276" name="Line 28"/>
              <p:cNvSpPr>
                <a:spLocks noChangeShapeType="1"/>
              </p:cNvSpPr>
              <p:nvPr/>
            </p:nvSpPr>
            <p:spPr bwMode="auto">
              <a:xfrm>
                <a:off x="2160" y="2832"/>
                <a:ext cx="288" cy="336"/>
              </a:xfrm>
              <a:prstGeom prst="line">
                <a:avLst/>
              </a:prstGeom>
              <a:noFill/>
              <a:ln w="38100">
                <a:solidFill>
                  <a:srgbClr val="1F497D"/>
                </a:solidFill>
                <a:round/>
                <a:headEnd/>
                <a:tailEnd type="triangle" w="med" len="med"/>
              </a:ln>
            </p:spPr>
            <p:txBody>
              <a:bodyPr wrap="none" anchor="ctr">
                <a:prstTxWarp prst="textNoShape">
                  <a:avLst/>
                </a:prstTxWarp>
              </a:bodyPr>
              <a:lstStyle/>
              <a:p>
                <a:endParaRPr lang="en-US"/>
              </a:p>
            </p:txBody>
          </p:sp>
          <p:sp>
            <p:nvSpPr>
              <p:cNvPr id="53277" name="Rectangle 29"/>
              <p:cNvSpPr>
                <a:spLocks noChangeArrowheads="1"/>
              </p:cNvSpPr>
              <p:nvPr/>
            </p:nvSpPr>
            <p:spPr bwMode="auto">
              <a:xfrm>
                <a:off x="1584" y="1824"/>
                <a:ext cx="576" cy="1152"/>
              </a:xfrm>
              <a:prstGeom prst="rect">
                <a:avLst/>
              </a:prstGeom>
              <a:solidFill>
                <a:schemeClr val="bg1"/>
              </a:solidFill>
              <a:ln w="19050">
                <a:solidFill>
                  <a:srgbClr val="1F497D"/>
                </a:solidFill>
                <a:miter lim="800000"/>
                <a:headEnd/>
                <a:tailEnd/>
              </a:ln>
            </p:spPr>
            <p:txBody>
              <a:bodyPr wrap="none" anchor="ctr">
                <a:prstTxWarp prst="textNoShape">
                  <a:avLst/>
                </a:prstTxWarp>
              </a:bodyPr>
              <a:lstStyle/>
              <a:p>
                <a:pPr algn="ctr"/>
                <a:r>
                  <a:rPr lang="en-US" sz="2000" dirty="0">
                    <a:solidFill>
                      <a:srgbClr val="1F497D"/>
                    </a:solidFill>
                    <a:latin typeface="Calibri" charset="0"/>
                    <a:ea typeface="Calibri" charset="0"/>
                    <a:cs typeface="Calibri" charset="0"/>
                  </a:rPr>
                  <a:t>External</a:t>
                </a:r>
              </a:p>
              <a:p>
                <a:pPr algn="ctr"/>
                <a:r>
                  <a:rPr lang="en-US" sz="2000" dirty="0">
                    <a:solidFill>
                      <a:srgbClr val="1F497D"/>
                    </a:solidFill>
                    <a:latin typeface="Calibri" charset="0"/>
                    <a:ea typeface="Calibri" charset="0"/>
                    <a:cs typeface="Calibri" charset="0"/>
                  </a:rPr>
                  <a:t>Parser</a:t>
                </a:r>
              </a:p>
            </p:txBody>
          </p:sp>
        </p:grpSp>
      </p:grpSp>
      <p:grpSp>
        <p:nvGrpSpPr>
          <p:cNvPr id="6" name="Group 30"/>
          <p:cNvGrpSpPr>
            <a:grpSpLocks/>
          </p:cNvGrpSpPr>
          <p:nvPr/>
        </p:nvGrpSpPr>
        <p:grpSpPr bwMode="auto">
          <a:xfrm>
            <a:off x="5181600" y="1704975"/>
            <a:ext cx="3429000" cy="762000"/>
            <a:chOff x="3216" y="768"/>
            <a:chExt cx="2160" cy="480"/>
          </a:xfrm>
        </p:grpSpPr>
        <p:sp>
          <p:nvSpPr>
            <p:cNvPr id="53260" name="Rectangle 31"/>
            <p:cNvSpPr>
              <a:spLocks noChangeArrowheads="1"/>
            </p:cNvSpPr>
            <p:nvPr/>
          </p:nvSpPr>
          <p:spPr bwMode="auto">
            <a:xfrm>
              <a:off x="3216" y="1008"/>
              <a:ext cx="2160" cy="240"/>
            </a:xfrm>
            <a:prstGeom prst="rect">
              <a:avLst/>
            </a:prstGeom>
            <a:solidFill>
              <a:srgbClr val="FEF49C"/>
            </a:solidFill>
            <a:ln w="28575">
              <a:solidFill>
                <a:schemeClr val="tx2"/>
              </a:solidFill>
              <a:miter lim="800000"/>
              <a:headEnd/>
              <a:tailEnd/>
            </a:ln>
          </p:spPr>
          <p:txBody>
            <a:bodyPr wrap="none" anchor="ctr">
              <a:prstTxWarp prst="textNoShape">
                <a:avLst/>
              </a:prstTxWarp>
            </a:bodyPr>
            <a:lstStyle/>
            <a:p>
              <a:pPr algn="ctr"/>
              <a:r>
                <a:rPr lang="de-CH" sz="2000">
                  <a:solidFill>
                    <a:srgbClr val="1F497D"/>
                  </a:solidFill>
                  <a:latin typeface="Calibri" charset="0"/>
                  <a:ea typeface="Calibri" charset="0"/>
                  <a:cs typeface="Calibri" charset="0"/>
                </a:rPr>
                <a:t>CodeCrawler</a:t>
              </a:r>
              <a:endParaRPr lang="en-GB" sz="800" b="1">
                <a:solidFill>
                  <a:srgbClr val="1F497D"/>
                </a:solidFill>
                <a:latin typeface="Calibri" charset="0"/>
                <a:ea typeface="Calibri" charset="0"/>
                <a:cs typeface="Calibri" charset="0"/>
              </a:endParaRPr>
            </a:p>
          </p:txBody>
        </p:sp>
        <p:sp>
          <p:nvSpPr>
            <p:cNvPr id="53261" name="Rectangle 32"/>
            <p:cNvSpPr>
              <a:spLocks noChangeArrowheads="1"/>
            </p:cNvSpPr>
            <p:nvPr/>
          </p:nvSpPr>
          <p:spPr bwMode="auto">
            <a:xfrm>
              <a:off x="3216" y="768"/>
              <a:ext cx="576" cy="240"/>
            </a:xfrm>
            <a:prstGeom prst="rect">
              <a:avLst/>
            </a:prstGeom>
            <a:solidFill>
              <a:srgbClr val="FEF49C"/>
            </a:solidFill>
            <a:ln w="28575">
              <a:solidFill>
                <a:schemeClr val="tx2"/>
              </a:solidFill>
              <a:miter lim="800000"/>
              <a:headEnd/>
              <a:tailEnd/>
            </a:ln>
          </p:spPr>
          <p:txBody>
            <a:bodyPr wrap="none" anchor="ctr">
              <a:prstTxWarp prst="textNoShape">
                <a:avLst/>
              </a:prstTxWarp>
            </a:bodyPr>
            <a:lstStyle/>
            <a:p>
              <a:pPr algn="ctr"/>
              <a:r>
                <a:rPr lang="de-CH" sz="2000" dirty="0" err="1">
                  <a:solidFill>
                    <a:srgbClr val="1F497D"/>
                  </a:solidFill>
                  <a:latin typeface="Calibri" charset="0"/>
                  <a:ea typeface="Calibri" charset="0"/>
                  <a:cs typeface="Calibri" charset="0"/>
                </a:rPr>
                <a:t>ConAn</a:t>
              </a:r>
              <a:endParaRPr lang="en-GB" sz="800" b="1" dirty="0">
                <a:solidFill>
                  <a:srgbClr val="1F497D"/>
                </a:solidFill>
                <a:latin typeface="Calibri" charset="0"/>
                <a:ea typeface="Calibri" charset="0"/>
                <a:cs typeface="Calibri" charset="0"/>
              </a:endParaRPr>
            </a:p>
          </p:txBody>
        </p:sp>
        <p:sp>
          <p:nvSpPr>
            <p:cNvPr id="53262" name="Rectangle 33"/>
            <p:cNvSpPr>
              <a:spLocks noChangeArrowheads="1"/>
            </p:cNvSpPr>
            <p:nvPr/>
          </p:nvSpPr>
          <p:spPr bwMode="auto">
            <a:xfrm>
              <a:off x="3792" y="768"/>
              <a:ext cx="480" cy="240"/>
            </a:xfrm>
            <a:prstGeom prst="rect">
              <a:avLst/>
            </a:prstGeom>
            <a:solidFill>
              <a:srgbClr val="FEF49C"/>
            </a:solidFill>
            <a:ln w="28575">
              <a:solidFill>
                <a:schemeClr val="tx2"/>
              </a:solidFill>
              <a:miter lim="800000"/>
              <a:headEnd/>
              <a:tailEnd/>
            </a:ln>
          </p:spPr>
          <p:txBody>
            <a:bodyPr wrap="none" anchor="ctr">
              <a:prstTxWarp prst="textNoShape">
                <a:avLst/>
              </a:prstTxWarp>
            </a:bodyPr>
            <a:lstStyle/>
            <a:p>
              <a:pPr algn="ctr"/>
              <a:r>
                <a:rPr lang="de-CH" sz="2000" dirty="0">
                  <a:solidFill>
                    <a:srgbClr val="1F497D"/>
                  </a:solidFill>
                  <a:latin typeface="Calibri" charset="0"/>
                  <a:ea typeface="Calibri" charset="0"/>
                  <a:cs typeface="Calibri" charset="0"/>
                </a:rPr>
                <a:t>Van</a:t>
              </a:r>
              <a:endParaRPr lang="en-GB" sz="800" b="1" dirty="0">
                <a:solidFill>
                  <a:srgbClr val="1F497D"/>
                </a:solidFill>
                <a:latin typeface="Calibri" charset="0"/>
                <a:ea typeface="Calibri" charset="0"/>
                <a:cs typeface="Calibri" charset="0"/>
              </a:endParaRPr>
            </a:p>
          </p:txBody>
        </p:sp>
        <p:sp>
          <p:nvSpPr>
            <p:cNvPr id="53263" name="Rectangle 34"/>
            <p:cNvSpPr>
              <a:spLocks noChangeArrowheads="1"/>
            </p:cNvSpPr>
            <p:nvPr/>
          </p:nvSpPr>
          <p:spPr bwMode="auto">
            <a:xfrm>
              <a:off x="4752" y="768"/>
              <a:ext cx="624" cy="240"/>
            </a:xfrm>
            <a:prstGeom prst="rect">
              <a:avLst/>
            </a:prstGeom>
            <a:solidFill>
              <a:srgbClr val="FEF49C"/>
            </a:solidFill>
            <a:ln w="28575">
              <a:solidFill>
                <a:schemeClr val="tx2"/>
              </a:solidFill>
              <a:miter lim="800000"/>
              <a:headEnd/>
              <a:tailEnd/>
            </a:ln>
          </p:spPr>
          <p:txBody>
            <a:bodyPr wrap="none" anchor="ctr">
              <a:prstTxWarp prst="textNoShape">
                <a:avLst/>
              </a:prstTxWarp>
            </a:bodyPr>
            <a:lstStyle/>
            <a:p>
              <a:pPr algn="ctr"/>
              <a:r>
                <a:rPr lang="de-CH">
                  <a:solidFill>
                    <a:srgbClr val="1F497D"/>
                  </a:solidFill>
                  <a:latin typeface="Calibri" charset="0"/>
                  <a:ea typeface="Calibri" charset="0"/>
                  <a:cs typeface="Calibri" charset="0"/>
                </a:rPr>
                <a:t>...</a:t>
              </a:r>
              <a:endParaRPr lang="en-GB" sz="900" b="1">
                <a:solidFill>
                  <a:srgbClr val="1F497D"/>
                </a:solidFill>
                <a:latin typeface="Calibri" charset="0"/>
                <a:ea typeface="Calibri" charset="0"/>
                <a:cs typeface="Calibri" charset="0"/>
              </a:endParaRPr>
            </a:p>
          </p:txBody>
        </p:sp>
        <p:sp>
          <p:nvSpPr>
            <p:cNvPr id="53264" name="Rectangle 35"/>
            <p:cNvSpPr>
              <a:spLocks noChangeArrowheads="1"/>
            </p:cNvSpPr>
            <p:nvPr/>
          </p:nvSpPr>
          <p:spPr bwMode="auto">
            <a:xfrm>
              <a:off x="4272" y="768"/>
              <a:ext cx="480" cy="240"/>
            </a:xfrm>
            <a:prstGeom prst="rect">
              <a:avLst/>
            </a:prstGeom>
            <a:solidFill>
              <a:srgbClr val="FEF49C"/>
            </a:solidFill>
            <a:ln w="28575">
              <a:solidFill>
                <a:schemeClr val="tx2"/>
              </a:solidFill>
              <a:miter lim="800000"/>
              <a:headEnd/>
              <a:tailEnd/>
            </a:ln>
          </p:spPr>
          <p:txBody>
            <a:bodyPr wrap="none" anchor="ctr">
              <a:prstTxWarp prst="textNoShape">
                <a:avLst/>
              </a:prstTxWarp>
            </a:bodyPr>
            <a:lstStyle/>
            <a:p>
              <a:pPr algn="ctr"/>
              <a:r>
                <a:rPr lang="de-CH" sz="2000">
                  <a:solidFill>
                    <a:srgbClr val="1F497D"/>
                  </a:solidFill>
                  <a:latin typeface="Calibri" charset="0"/>
                  <a:ea typeface="Calibri" charset="0"/>
                  <a:cs typeface="Calibri" charset="0"/>
                </a:rPr>
                <a:t>Hapax</a:t>
              </a:r>
              <a:endParaRPr lang="en-GB" sz="800" b="1">
                <a:solidFill>
                  <a:srgbClr val="1F497D"/>
                </a:solidFill>
                <a:latin typeface="Calibri" charset="0"/>
                <a:ea typeface="Calibri" charset="0"/>
                <a:cs typeface="Calibri" charset="0"/>
              </a:endParaRPr>
            </a:p>
          </p:txBody>
        </p:sp>
      </p:grpSp>
      <p:sp>
        <p:nvSpPr>
          <p:cNvPr id="854052" name="Rectangle 36"/>
          <p:cNvSpPr>
            <a:spLocks noChangeArrowheads="1"/>
          </p:cNvSpPr>
          <p:nvPr/>
        </p:nvSpPr>
        <p:spPr bwMode="auto">
          <a:xfrm>
            <a:off x="5257800" y="2543175"/>
            <a:ext cx="3276600" cy="457200"/>
          </a:xfrm>
          <a:prstGeom prst="rect">
            <a:avLst/>
          </a:prstGeom>
          <a:solidFill>
            <a:srgbClr val="99CCFF"/>
          </a:solidFill>
          <a:ln w="9525">
            <a:solidFill>
              <a:srgbClr val="1F497D"/>
            </a:solidFill>
            <a:miter lim="800000"/>
            <a:headEnd/>
            <a:tailEnd/>
          </a:ln>
        </p:spPr>
        <p:txBody>
          <a:bodyPr wrap="none" anchor="ctr">
            <a:prstTxWarp prst="textNoShape">
              <a:avLst/>
            </a:prstTxWarp>
          </a:bodyPr>
          <a:lstStyle/>
          <a:p>
            <a:pPr algn="ctr"/>
            <a:r>
              <a:rPr lang="de-CH" sz="2000" b="1" i="1" dirty="0">
                <a:solidFill>
                  <a:srgbClr val="1F497D"/>
                </a:solidFill>
                <a:latin typeface="Calibri" charset="0"/>
                <a:ea typeface="Calibri" charset="0"/>
                <a:cs typeface="Calibri" charset="0"/>
              </a:rPr>
              <a:t>Extensible </a:t>
            </a:r>
            <a:r>
              <a:rPr lang="de-CH" sz="2000" b="1" i="1" dirty="0" err="1">
                <a:solidFill>
                  <a:srgbClr val="1F497D"/>
                </a:solidFill>
                <a:latin typeface="Calibri" charset="0"/>
                <a:ea typeface="Calibri" charset="0"/>
                <a:cs typeface="Calibri" charset="0"/>
              </a:rPr>
              <a:t>meta</a:t>
            </a:r>
            <a:r>
              <a:rPr lang="de-CH" sz="2000" b="1" i="1" dirty="0">
                <a:solidFill>
                  <a:srgbClr val="1F497D"/>
                </a:solidFill>
                <a:latin typeface="Calibri" charset="0"/>
                <a:ea typeface="Calibri" charset="0"/>
                <a:cs typeface="Calibri" charset="0"/>
              </a:rPr>
              <a:t> </a:t>
            </a:r>
            <a:r>
              <a:rPr lang="de-CH" sz="2000" b="1" i="1" dirty="0" err="1">
                <a:solidFill>
                  <a:srgbClr val="1F497D"/>
                </a:solidFill>
                <a:latin typeface="Calibri" charset="0"/>
                <a:ea typeface="Calibri" charset="0"/>
                <a:cs typeface="Calibri" charset="0"/>
              </a:rPr>
              <a:t>model</a:t>
            </a:r>
            <a:endParaRPr lang="de-CH" sz="2000" b="1" i="1" dirty="0">
              <a:solidFill>
                <a:srgbClr val="1F497D"/>
              </a:solidFill>
              <a:latin typeface="Calibri" charset="0"/>
              <a:ea typeface="Calibri" charset="0"/>
              <a:cs typeface="Calibri" charset="0"/>
            </a:endParaRPr>
          </a:p>
        </p:txBody>
      </p:sp>
      <p:sp>
        <p:nvSpPr>
          <p:cNvPr id="53257" name="Rectangle 37"/>
          <p:cNvSpPr>
            <a:spLocks noChangeArrowheads="1"/>
          </p:cNvSpPr>
          <p:nvPr/>
        </p:nvSpPr>
        <p:spPr bwMode="auto">
          <a:xfrm>
            <a:off x="5257800" y="3076575"/>
            <a:ext cx="3276600" cy="457200"/>
          </a:xfrm>
          <a:prstGeom prst="rect">
            <a:avLst/>
          </a:prstGeom>
          <a:solidFill>
            <a:srgbClr val="99CCFF"/>
          </a:solidFill>
          <a:ln w="9525">
            <a:solidFill>
              <a:srgbClr val="1F497D"/>
            </a:solidFill>
            <a:miter lim="800000"/>
            <a:headEnd/>
            <a:tailEnd/>
          </a:ln>
        </p:spPr>
        <p:txBody>
          <a:bodyPr wrap="none" anchor="ctr">
            <a:prstTxWarp prst="textNoShape">
              <a:avLst/>
            </a:prstTxWarp>
          </a:bodyPr>
          <a:lstStyle/>
          <a:p>
            <a:pPr algn="ctr"/>
            <a:r>
              <a:rPr lang="de-CH" sz="2000" b="1">
                <a:solidFill>
                  <a:srgbClr val="1F497D"/>
                </a:solidFill>
                <a:latin typeface="Calibri" charset="0"/>
                <a:ea typeface="Calibri" charset="0"/>
                <a:cs typeface="Calibri" charset="0"/>
              </a:rPr>
              <a:t>Model repository</a:t>
            </a:r>
          </a:p>
        </p:txBody>
      </p:sp>
      <p:sp>
        <p:nvSpPr>
          <p:cNvPr id="53258" name="Title 43"/>
          <p:cNvSpPr>
            <a:spLocks noGrp="1"/>
          </p:cNvSpPr>
          <p:nvPr>
            <p:ph type="title"/>
          </p:nvPr>
        </p:nvSpPr>
        <p:spPr/>
        <p:txBody>
          <a:bodyPr/>
          <a:lstStyle/>
          <a:p>
            <a:r>
              <a:rPr lang="en-US" smtClean="0"/>
              <a:t>Explicit metamodels enable change</a:t>
            </a:r>
          </a:p>
        </p:txBody>
      </p:sp>
      <p:sp>
        <p:nvSpPr>
          <p:cNvPr id="38" name="Rectangle 37"/>
          <p:cNvSpPr/>
          <p:nvPr/>
        </p:nvSpPr>
        <p:spPr>
          <a:xfrm>
            <a:off x="4572001" y="6096000"/>
            <a:ext cx="3810000" cy="461665"/>
          </a:xfrm>
          <a:prstGeom prst="rect">
            <a:avLst/>
          </a:prstGeom>
          <a:solidFill>
            <a:srgbClr val="FEF49C"/>
          </a:solidFill>
          <a:effectLst>
            <a:outerShdw blurRad="50800" dist="38100" dir="2700000">
              <a:srgbClr val="000000">
                <a:alpha val="43000"/>
              </a:srgbClr>
            </a:outerShdw>
          </a:effectLst>
        </p:spPr>
        <p:txBody>
          <a:bodyPr wrap="square">
            <a:spAutoFit/>
          </a:bodyPr>
          <a:lstStyle/>
          <a:p>
            <a:pPr algn="ctr">
              <a:defRPr/>
            </a:pPr>
            <a:r>
              <a:rPr lang="en-US" sz="1200" dirty="0">
                <a:solidFill>
                  <a:schemeClr val="tx2"/>
                </a:solidFill>
                <a:latin typeface="Calibri"/>
                <a:cs typeface="Calibri"/>
              </a:rPr>
              <a:t>The Story of Moose: an Agile Reengineering Environment.</a:t>
            </a:r>
            <a:r>
              <a:rPr lang="en-US" sz="1200" dirty="0" smtClean="0">
                <a:solidFill>
                  <a:schemeClr val="tx2"/>
                </a:solidFill>
                <a:latin typeface="Calibri"/>
                <a:cs typeface="Calibri"/>
              </a:rPr>
              <a:t> Nierstrasz</a:t>
            </a:r>
            <a:r>
              <a:rPr lang="en-US" sz="1200" dirty="0">
                <a:solidFill>
                  <a:schemeClr val="tx2"/>
                </a:solidFill>
                <a:latin typeface="Calibri"/>
                <a:cs typeface="Calibri"/>
              </a:rPr>
              <a:t>,</a:t>
            </a:r>
            <a:r>
              <a:rPr lang="en-US" sz="1200" dirty="0" smtClean="0">
                <a:solidFill>
                  <a:schemeClr val="tx2"/>
                </a:solidFill>
                <a:latin typeface="Calibri"/>
                <a:cs typeface="Calibri"/>
              </a:rPr>
              <a:t> </a:t>
            </a:r>
            <a:r>
              <a:rPr lang="en-US" sz="1200" dirty="0" err="1" smtClean="0">
                <a:solidFill>
                  <a:schemeClr val="tx2"/>
                </a:solidFill>
                <a:latin typeface="Calibri"/>
                <a:cs typeface="Calibri"/>
              </a:rPr>
              <a:t>Ducasse</a:t>
            </a:r>
            <a:r>
              <a:rPr lang="en-US" sz="1200" dirty="0">
                <a:solidFill>
                  <a:schemeClr val="tx2"/>
                </a:solidFill>
                <a:latin typeface="Calibri"/>
                <a:cs typeface="Calibri"/>
              </a:rPr>
              <a:t>,</a:t>
            </a:r>
            <a:r>
              <a:rPr lang="en-US" sz="1200" dirty="0" smtClean="0">
                <a:solidFill>
                  <a:schemeClr val="tx2"/>
                </a:solidFill>
                <a:latin typeface="Calibri"/>
                <a:cs typeface="Calibri"/>
              </a:rPr>
              <a:t> </a:t>
            </a:r>
            <a:r>
              <a:rPr lang="en-US" sz="1200" dirty="0" err="1" smtClean="0">
                <a:solidFill>
                  <a:schemeClr val="tx2"/>
                </a:solidFill>
                <a:latin typeface="Calibri"/>
                <a:cs typeface="Calibri"/>
              </a:rPr>
              <a:t>Gîrba</a:t>
            </a:r>
            <a:r>
              <a:rPr lang="en-US" sz="1200" dirty="0">
                <a:solidFill>
                  <a:schemeClr val="tx2"/>
                </a:solidFill>
                <a:latin typeface="Calibri"/>
                <a:cs typeface="Calibri"/>
              </a:rPr>
              <a:t>. ESEC/FSE 2005</a:t>
            </a:r>
          </a:p>
        </p:txBody>
      </p:sp>
      <p:sp>
        <p:nvSpPr>
          <p:cNvPr id="40" name="Footer Placeholder 4"/>
          <p:cNvSpPr>
            <a:spLocks noGrp="1"/>
          </p:cNvSpPr>
          <p:nvPr>
            <p:ph type="ftr" sz="quarter" idx="11"/>
          </p:nvPr>
        </p:nvSpPr>
        <p:spPr>
          <a:xfrm>
            <a:off x="107950" y="179388"/>
            <a:ext cx="5399088" cy="252412"/>
          </a:xfrm>
        </p:spPr>
        <p:txBody>
          <a:bodyPr/>
          <a:lstStyle/>
          <a:p>
            <a:pPr>
              <a:defRPr/>
            </a:pPr>
            <a:r>
              <a:rPr lang="en-US" dirty="0" smtClean="0"/>
              <a:t>ESE — Software Evolution</a:t>
            </a:r>
            <a:endParaRPr lang="de-CH"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540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540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par>
                          <p:cTn id="27" fill="hold">
                            <p:stCondLst>
                              <p:cond delay="0"/>
                            </p:stCondLst>
                            <p:childTnLst>
                              <p:par>
                                <p:cTn id="28" presetID="10" presetClass="entr" presetSubtype="0" fill="hold" grpId="0" nodeType="after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4020" grpId="0" animBg="1"/>
      <p:bldP spid="854052" grpId="0" animBg="1"/>
      <p:bldP spid="38" grpId="0" animBg="1"/>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mtClean="0"/>
              <a:t>Moose visualizations</a:t>
            </a:r>
          </a:p>
        </p:txBody>
      </p:sp>
      <p:pic>
        <p:nvPicPr>
          <p:cNvPr id="5" name="Picture 3" descr="outsight-presentation-clustered-file-axis"/>
          <p:cNvPicPr>
            <a:picLocks noChangeAspect="1" noChangeArrowheads="1"/>
          </p:cNvPicPr>
          <p:nvPr/>
        </p:nvPicPr>
        <p:blipFill>
          <a:blip r:embed="rId3"/>
          <a:srcRect/>
          <a:stretch>
            <a:fillRect/>
          </a:stretch>
        </p:blipFill>
        <p:spPr bwMode="auto">
          <a:xfrm>
            <a:off x="3505200" y="5257800"/>
            <a:ext cx="5334000" cy="1309688"/>
          </a:xfrm>
          <a:prstGeom prst="rect">
            <a:avLst/>
          </a:prstGeom>
          <a:noFill/>
          <a:ln w="9525">
            <a:solidFill>
              <a:srgbClr val="A7A7A7"/>
            </a:solidFill>
            <a:miter lim="800000"/>
            <a:headEnd/>
            <a:tailEnd/>
          </a:ln>
          <a:effectLst>
            <a:outerShdw blurRad="63500" dist="38099" dir="2700000" algn="ctr" rotWithShape="0">
              <a:srgbClr val="000000">
                <a:alpha val="74998"/>
              </a:srgbClr>
            </a:outerShdw>
          </a:effectLst>
        </p:spPr>
      </p:pic>
      <p:grpSp>
        <p:nvGrpSpPr>
          <p:cNvPr id="2" name="Group 4"/>
          <p:cNvGrpSpPr>
            <a:grpSpLocks/>
          </p:cNvGrpSpPr>
          <p:nvPr/>
        </p:nvGrpSpPr>
        <p:grpSpPr bwMode="auto">
          <a:xfrm>
            <a:off x="304800" y="4995863"/>
            <a:ext cx="3048000" cy="1600200"/>
            <a:chOff x="192" y="3147"/>
            <a:chExt cx="1920" cy="1008"/>
          </a:xfrm>
        </p:grpSpPr>
        <p:sp>
          <p:nvSpPr>
            <p:cNvPr id="7" name="Rectangle 5"/>
            <p:cNvSpPr>
              <a:spLocks noChangeArrowheads="1"/>
            </p:cNvSpPr>
            <p:nvPr/>
          </p:nvSpPr>
          <p:spPr bwMode="auto">
            <a:xfrm>
              <a:off x="192" y="3147"/>
              <a:ext cx="1920" cy="1008"/>
            </a:xfrm>
            <a:prstGeom prst="rect">
              <a:avLst/>
            </a:prstGeom>
            <a:solidFill>
              <a:schemeClr val="bg1"/>
            </a:solidFill>
            <a:ln w="9525">
              <a:solidFill>
                <a:srgbClr val="A7A7A7"/>
              </a:solidFill>
              <a:miter lim="800000"/>
              <a:headEnd/>
              <a:tailEnd/>
            </a:ln>
            <a:effectLst>
              <a:outerShdw blurRad="63500" dist="38099" dir="2700000" algn="ctr" rotWithShape="0">
                <a:srgbClr val="101010">
                  <a:alpha val="74998"/>
                </a:srgbClr>
              </a:outerShdw>
            </a:effectLst>
          </p:spPr>
          <p:txBody>
            <a:bodyPr wrap="none" anchor="ctr">
              <a:prstTxWarp prst="textNoShape">
                <a:avLst/>
              </a:prstTxWarp>
            </a:bodyPr>
            <a:lstStyle/>
            <a:p>
              <a:pPr>
                <a:defRPr/>
              </a:pPr>
              <a:endParaRPr lang="en-US"/>
            </a:p>
          </p:txBody>
        </p:sp>
        <p:pic>
          <p:nvPicPr>
            <p:cNvPr id="55307" name="Picture 6"/>
            <p:cNvPicPr>
              <a:picLocks noChangeAspect="1" noChangeArrowheads="1"/>
            </p:cNvPicPr>
            <p:nvPr/>
          </p:nvPicPr>
          <p:blipFill>
            <a:blip r:embed="rId4"/>
            <a:srcRect/>
            <a:stretch>
              <a:fillRect/>
            </a:stretch>
          </p:blipFill>
          <p:spPr bwMode="auto">
            <a:xfrm>
              <a:off x="1728" y="3227"/>
              <a:ext cx="348" cy="901"/>
            </a:xfrm>
            <a:prstGeom prst="rect">
              <a:avLst/>
            </a:prstGeom>
            <a:noFill/>
            <a:ln w="25400">
              <a:noFill/>
              <a:miter lim="800000"/>
              <a:headEnd/>
              <a:tailEnd/>
            </a:ln>
          </p:spPr>
        </p:pic>
        <p:pic>
          <p:nvPicPr>
            <p:cNvPr id="55308" name="Picture 7"/>
            <p:cNvPicPr>
              <a:picLocks noChangeAspect="1" noChangeArrowheads="1"/>
            </p:cNvPicPr>
            <p:nvPr/>
          </p:nvPicPr>
          <p:blipFill>
            <a:blip r:embed="rId5"/>
            <a:srcRect/>
            <a:stretch>
              <a:fillRect/>
            </a:stretch>
          </p:blipFill>
          <p:spPr bwMode="auto">
            <a:xfrm>
              <a:off x="225" y="3164"/>
              <a:ext cx="1551" cy="929"/>
            </a:xfrm>
            <a:prstGeom prst="rect">
              <a:avLst/>
            </a:prstGeom>
            <a:noFill/>
            <a:ln w="25400">
              <a:noFill/>
              <a:miter lim="800000"/>
              <a:headEnd/>
              <a:tailEnd/>
            </a:ln>
          </p:spPr>
        </p:pic>
        <p:pic>
          <p:nvPicPr>
            <p:cNvPr id="55309" name="Picture 8"/>
            <p:cNvPicPr>
              <a:picLocks noChangeAspect="1" noChangeArrowheads="1"/>
            </p:cNvPicPr>
            <p:nvPr/>
          </p:nvPicPr>
          <p:blipFill>
            <a:blip r:embed="rId6"/>
            <a:srcRect/>
            <a:stretch>
              <a:fillRect/>
            </a:stretch>
          </p:blipFill>
          <p:spPr bwMode="auto">
            <a:xfrm>
              <a:off x="716" y="3776"/>
              <a:ext cx="148" cy="304"/>
            </a:xfrm>
            <a:prstGeom prst="rect">
              <a:avLst/>
            </a:prstGeom>
            <a:noFill/>
            <a:ln w="25400">
              <a:noFill/>
              <a:miter lim="800000"/>
              <a:headEnd/>
              <a:tailEnd/>
            </a:ln>
          </p:spPr>
        </p:pic>
        <p:pic>
          <p:nvPicPr>
            <p:cNvPr id="55310" name="Picture 9"/>
            <p:cNvPicPr>
              <a:picLocks noChangeAspect="1" noChangeArrowheads="1"/>
            </p:cNvPicPr>
            <p:nvPr/>
          </p:nvPicPr>
          <p:blipFill>
            <a:blip r:embed="rId7"/>
            <a:srcRect/>
            <a:stretch>
              <a:fillRect/>
            </a:stretch>
          </p:blipFill>
          <p:spPr bwMode="auto">
            <a:xfrm>
              <a:off x="977" y="3747"/>
              <a:ext cx="830" cy="333"/>
            </a:xfrm>
            <a:prstGeom prst="rect">
              <a:avLst/>
            </a:prstGeom>
            <a:noFill/>
            <a:ln w="25400">
              <a:noFill/>
              <a:miter lim="800000"/>
              <a:headEnd/>
              <a:tailEnd/>
            </a:ln>
          </p:spPr>
        </p:pic>
      </p:grpSp>
      <p:pic>
        <p:nvPicPr>
          <p:cNvPr id="12" name="Picture 10"/>
          <p:cNvPicPr>
            <a:picLocks noChangeAspect="1" noChangeArrowheads="1"/>
          </p:cNvPicPr>
          <p:nvPr/>
        </p:nvPicPr>
        <p:blipFill>
          <a:blip r:embed="rId8"/>
          <a:srcRect/>
          <a:stretch>
            <a:fillRect/>
          </a:stretch>
        </p:blipFill>
        <p:spPr bwMode="auto">
          <a:xfrm>
            <a:off x="304800" y="1560513"/>
            <a:ext cx="3200400" cy="1335087"/>
          </a:xfrm>
          <a:prstGeom prst="rect">
            <a:avLst/>
          </a:prstGeom>
          <a:noFill/>
          <a:ln w="9525">
            <a:solidFill>
              <a:srgbClr val="A7A7A7"/>
            </a:solidFill>
            <a:miter lim="800000"/>
            <a:headEnd/>
            <a:tailEnd/>
          </a:ln>
          <a:effectLst>
            <a:outerShdw blurRad="63500" dist="38099" dir="2700000" algn="ctr" rotWithShape="0">
              <a:srgbClr val="000000">
                <a:alpha val="74998"/>
              </a:srgbClr>
            </a:outerShdw>
          </a:effectLst>
        </p:spPr>
      </p:pic>
      <p:pic>
        <p:nvPicPr>
          <p:cNvPr id="13" name="Picture 11"/>
          <p:cNvPicPr>
            <a:picLocks noChangeAspect="1" noChangeArrowheads="1"/>
          </p:cNvPicPr>
          <p:nvPr/>
        </p:nvPicPr>
        <p:blipFill>
          <a:blip r:embed="rId9"/>
          <a:srcRect/>
          <a:stretch>
            <a:fillRect/>
          </a:stretch>
        </p:blipFill>
        <p:spPr bwMode="auto">
          <a:xfrm>
            <a:off x="304800" y="3048000"/>
            <a:ext cx="1658938" cy="1828800"/>
          </a:xfrm>
          <a:prstGeom prst="rect">
            <a:avLst/>
          </a:prstGeom>
          <a:noFill/>
          <a:ln w="9525">
            <a:solidFill>
              <a:srgbClr val="A7A7A7"/>
            </a:solidFill>
            <a:miter lim="800000"/>
            <a:headEnd/>
            <a:tailEnd/>
          </a:ln>
          <a:effectLst>
            <a:outerShdw blurRad="63500" dist="38099" dir="2700000" algn="ctr" rotWithShape="0">
              <a:srgbClr val="000000">
                <a:alpha val="74998"/>
              </a:srgbClr>
            </a:outerShdw>
          </a:effectLst>
        </p:spPr>
      </p:pic>
      <p:pic>
        <p:nvPicPr>
          <p:cNvPr id="14" name="Picture 12" descr="JEdit_DistributionMap"/>
          <p:cNvPicPr>
            <a:picLocks noChangeAspect="1" noChangeArrowheads="1"/>
          </p:cNvPicPr>
          <p:nvPr/>
        </p:nvPicPr>
        <p:blipFill>
          <a:blip r:embed="rId10"/>
          <a:srcRect/>
          <a:stretch>
            <a:fillRect/>
          </a:stretch>
        </p:blipFill>
        <p:spPr bwMode="auto">
          <a:xfrm>
            <a:off x="5145088" y="3657600"/>
            <a:ext cx="3694112" cy="1395413"/>
          </a:xfrm>
          <a:prstGeom prst="rect">
            <a:avLst/>
          </a:prstGeom>
          <a:noFill/>
          <a:ln w="9525">
            <a:solidFill>
              <a:srgbClr val="A7A7A7"/>
            </a:solidFill>
            <a:miter lim="800000"/>
            <a:headEnd/>
            <a:tailEnd/>
          </a:ln>
          <a:effectLst>
            <a:outerShdw blurRad="63500" dist="38099" dir="2700000" algn="ctr" rotWithShape="0">
              <a:srgbClr val="000000">
                <a:alpha val="74998"/>
              </a:srgbClr>
            </a:outerShdw>
          </a:effectLst>
        </p:spPr>
      </p:pic>
      <p:pic>
        <p:nvPicPr>
          <p:cNvPr id="15" name="Picture 13" descr="pt2-mabc1"/>
          <p:cNvPicPr>
            <a:picLocks noChangeAspect="1" noChangeArrowheads="1"/>
          </p:cNvPicPr>
          <p:nvPr/>
        </p:nvPicPr>
        <p:blipFill>
          <a:blip r:embed="rId11"/>
          <a:srcRect/>
          <a:stretch>
            <a:fillRect/>
          </a:stretch>
        </p:blipFill>
        <p:spPr bwMode="auto">
          <a:xfrm>
            <a:off x="4419600" y="1662113"/>
            <a:ext cx="4419600" cy="1766887"/>
          </a:xfrm>
          <a:prstGeom prst="rect">
            <a:avLst/>
          </a:prstGeom>
          <a:noFill/>
          <a:ln w="9525">
            <a:solidFill>
              <a:srgbClr val="A7A7A7"/>
            </a:solidFill>
            <a:miter lim="800000"/>
            <a:headEnd/>
            <a:tailEnd/>
          </a:ln>
          <a:effectLst>
            <a:outerShdw blurRad="63500" dist="38099" dir="2700000" algn="ctr" rotWithShape="0">
              <a:srgbClr val="000000">
                <a:alpha val="74998"/>
              </a:srgbClr>
            </a:outerShdw>
          </a:effectLst>
        </p:spPr>
      </p:pic>
      <p:pic>
        <p:nvPicPr>
          <p:cNvPr id="16" name="Picture 14" descr="MSEModel"/>
          <p:cNvPicPr>
            <a:picLocks noChangeAspect="1" noChangeArrowheads="1"/>
          </p:cNvPicPr>
          <p:nvPr/>
        </p:nvPicPr>
        <p:blipFill>
          <a:blip r:embed="rId12"/>
          <a:srcRect/>
          <a:stretch>
            <a:fillRect/>
          </a:stretch>
        </p:blipFill>
        <p:spPr bwMode="auto">
          <a:xfrm>
            <a:off x="2286000" y="3048000"/>
            <a:ext cx="1828800" cy="1828800"/>
          </a:xfrm>
          <a:prstGeom prst="rect">
            <a:avLst/>
          </a:prstGeom>
          <a:noFill/>
          <a:ln w="9525">
            <a:solidFill>
              <a:srgbClr val="A7A7A7"/>
            </a:solidFill>
            <a:miter lim="800000"/>
            <a:headEnd/>
            <a:tailEnd/>
          </a:ln>
          <a:effectLst>
            <a:outerShdw blurRad="63500" dist="38099" dir="2700000" algn="ctr" rotWithShape="0">
              <a:srgbClr val="101010">
                <a:alpha val="74998"/>
              </a:srgbClr>
            </a:outerShdw>
          </a:effectLst>
        </p:spPr>
      </p:pic>
      <p:sp>
        <p:nvSpPr>
          <p:cNvPr id="19" name="Footer Placeholder 4"/>
          <p:cNvSpPr>
            <a:spLocks noGrp="1"/>
          </p:cNvSpPr>
          <p:nvPr>
            <p:ph type="ftr" sz="quarter" idx="11"/>
          </p:nvPr>
        </p:nvSpPr>
        <p:spPr>
          <a:xfrm>
            <a:off x="107950" y="179388"/>
            <a:ext cx="5399088" cy="252412"/>
          </a:xfrm>
        </p:spPr>
        <p:txBody>
          <a:bodyPr/>
          <a:lstStyle/>
          <a:p>
            <a:pPr>
              <a:defRPr/>
            </a:pPr>
            <a:r>
              <a:rPr lang="en-US" dirty="0" smtClean="0"/>
              <a:t>ESE — Software Evolution</a:t>
            </a:r>
            <a:endParaRPr lang="de-CH"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mtClean="0"/>
              <a:t>Programming visualizations with CodeCrawler</a:t>
            </a:r>
          </a:p>
        </p:txBody>
      </p:sp>
      <p:pic>
        <p:nvPicPr>
          <p:cNvPr id="52227" name="Picture 2" descr="CC.png"/>
          <p:cNvPicPr>
            <a:picLocks noChangeAspect="1"/>
          </p:cNvPicPr>
          <p:nvPr/>
        </p:nvPicPr>
        <p:blipFill>
          <a:blip r:embed="rId3"/>
          <a:srcRect/>
          <a:stretch>
            <a:fillRect/>
          </a:stretch>
        </p:blipFill>
        <p:spPr bwMode="auto">
          <a:xfrm>
            <a:off x="631825" y="1687513"/>
            <a:ext cx="7880350" cy="4813300"/>
          </a:xfrm>
          <a:prstGeom prst="rect">
            <a:avLst/>
          </a:prstGeom>
          <a:noFill/>
          <a:ln w="9525">
            <a:noFill/>
            <a:miter lim="800000"/>
            <a:headEnd/>
            <a:tailEnd/>
          </a:ln>
          <a:effectLst>
            <a:outerShdw blurRad="50800" dist="38100" dir="2700000">
              <a:srgbClr val="000000">
                <a:alpha val="43000"/>
              </a:srgbClr>
            </a:outerShdw>
          </a:effectLst>
        </p:spPr>
      </p:pic>
      <p:sp>
        <p:nvSpPr>
          <p:cNvPr id="5" name="Footer Placeholder 4"/>
          <p:cNvSpPr>
            <a:spLocks noGrp="1"/>
          </p:cNvSpPr>
          <p:nvPr>
            <p:ph type="ftr" sz="quarter" idx="11"/>
          </p:nvPr>
        </p:nvSpPr>
        <p:spPr>
          <a:xfrm>
            <a:off x="107950" y="179388"/>
            <a:ext cx="5399088" cy="252412"/>
          </a:xfrm>
        </p:spPr>
        <p:txBody>
          <a:bodyPr/>
          <a:lstStyle/>
          <a:p>
            <a:pPr>
              <a:defRPr/>
            </a:pPr>
            <a:r>
              <a:rPr lang="en-US" dirty="0" smtClean="0"/>
              <a:t>ESE — Software Evolution</a:t>
            </a:r>
            <a:endParaRPr lang="de-CH"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dirty="0" smtClean="0"/>
              <a:t>Scripting visualizations with Mondrian</a:t>
            </a:r>
          </a:p>
        </p:txBody>
      </p:sp>
      <p:pic>
        <p:nvPicPr>
          <p:cNvPr id="59395" name="Picture 2" descr="Screen shot 2010-01-19 at 4.03.52 PM.png"/>
          <p:cNvPicPr>
            <a:picLocks noChangeAspect="1"/>
          </p:cNvPicPr>
          <p:nvPr/>
        </p:nvPicPr>
        <p:blipFill>
          <a:blip r:embed="rId3"/>
          <a:srcRect/>
          <a:stretch>
            <a:fillRect/>
          </a:stretch>
        </p:blipFill>
        <p:spPr bwMode="auto">
          <a:xfrm>
            <a:off x="457200" y="1219200"/>
            <a:ext cx="8229600" cy="5243513"/>
          </a:xfrm>
          <a:prstGeom prst="rect">
            <a:avLst/>
          </a:prstGeom>
          <a:noFill/>
          <a:ln w="9525">
            <a:noFill/>
            <a:miter lim="800000"/>
            <a:headEnd/>
            <a:tailEnd/>
          </a:ln>
        </p:spPr>
      </p:pic>
      <p:sp>
        <p:nvSpPr>
          <p:cNvPr id="4" name="Rectangle 3"/>
          <p:cNvSpPr/>
          <p:nvPr/>
        </p:nvSpPr>
        <p:spPr>
          <a:xfrm>
            <a:off x="5867400" y="6172200"/>
            <a:ext cx="2971799" cy="461665"/>
          </a:xfrm>
          <a:prstGeom prst="rect">
            <a:avLst/>
          </a:prstGeom>
          <a:solidFill>
            <a:srgbClr val="FEF49C"/>
          </a:solidFill>
          <a:effectLst>
            <a:outerShdw blurRad="50800" dist="38100" dir="2700000">
              <a:srgbClr val="000000">
                <a:alpha val="43000"/>
              </a:srgbClr>
            </a:outerShdw>
          </a:effectLst>
        </p:spPr>
        <p:txBody>
          <a:bodyPr wrap="square">
            <a:spAutoFit/>
          </a:bodyPr>
          <a:lstStyle/>
          <a:p>
            <a:pPr algn="ctr">
              <a:defRPr/>
            </a:pPr>
            <a:r>
              <a:rPr lang="en-US" sz="1200" dirty="0">
                <a:solidFill>
                  <a:schemeClr val="tx2"/>
                </a:solidFill>
                <a:latin typeface="Calibri"/>
                <a:cs typeface="Calibri"/>
              </a:rPr>
              <a:t>Mondrian: An Agile Visualization Framework.</a:t>
            </a:r>
            <a:r>
              <a:rPr lang="en-US" sz="1200" dirty="0" smtClean="0">
                <a:solidFill>
                  <a:schemeClr val="tx2"/>
                </a:solidFill>
                <a:latin typeface="Calibri"/>
                <a:cs typeface="Calibri"/>
              </a:rPr>
              <a:t> Meyer</a:t>
            </a:r>
            <a:r>
              <a:rPr lang="en-US" sz="1200" dirty="0">
                <a:solidFill>
                  <a:schemeClr val="tx2"/>
                </a:solidFill>
                <a:latin typeface="Calibri"/>
                <a:cs typeface="Calibri"/>
              </a:rPr>
              <a:t>,</a:t>
            </a:r>
            <a:r>
              <a:rPr lang="en-US" sz="1200" dirty="0" smtClean="0">
                <a:solidFill>
                  <a:schemeClr val="tx2"/>
                </a:solidFill>
                <a:latin typeface="Calibri"/>
                <a:cs typeface="Calibri"/>
              </a:rPr>
              <a:t> </a:t>
            </a:r>
            <a:r>
              <a:rPr lang="en-US" sz="1200" dirty="0" err="1" smtClean="0">
                <a:solidFill>
                  <a:schemeClr val="tx2"/>
                </a:solidFill>
                <a:latin typeface="Calibri"/>
                <a:cs typeface="Calibri"/>
              </a:rPr>
              <a:t>Gîrba</a:t>
            </a:r>
            <a:r>
              <a:rPr lang="en-US" sz="1200" dirty="0" smtClean="0">
                <a:solidFill>
                  <a:schemeClr val="tx2"/>
                </a:solidFill>
                <a:latin typeface="Calibri"/>
                <a:cs typeface="Calibri"/>
              </a:rPr>
              <a:t>, </a:t>
            </a:r>
            <a:r>
              <a:rPr lang="en-US" sz="1200" dirty="0" err="1" smtClean="0">
                <a:solidFill>
                  <a:schemeClr val="tx2"/>
                </a:solidFill>
                <a:latin typeface="Calibri"/>
                <a:cs typeface="Calibri"/>
              </a:rPr>
              <a:t>Lungu</a:t>
            </a:r>
            <a:r>
              <a:rPr lang="en-US" sz="1200" dirty="0">
                <a:solidFill>
                  <a:schemeClr val="tx2"/>
                </a:solidFill>
                <a:latin typeface="Calibri"/>
                <a:cs typeface="Calibri"/>
              </a:rPr>
              <a:t>. </a:t>
            </a:r>
            <a:r>
              <a:rPr lang="en-US" sz="1200" dirty="0" err="1">
                <a:solidFill>
                  <a:schemeClr val="tx2"/>
                </a:solidFill>
                <a:latin typeface="Calibri"/>
                <a:cs typeface="Calibri"/>
              </a:rPr>
              <a:t>SoftVis</a:t>
            </a:r>
            <a:r>
              <a:rPr lang="en-US" sz="1200" dirty="0">
                <a:solidFill>
                  <a:schemeClr val="tx2"/>
                </a:solidFill>
                <a:latin typeface="Calibri"/>
                <a:cs typeface="Calibri"/>
              </a:rPr>
              <a:t> 2006</a:t>
            </a:r>
          </a:p>
        </p:txBody>
      </p:sp>
      <p:sp>
        <p:nvSpPr>
          <p:cNvPr id="9" name="Footer Placeholder 4"/>
          <p:cNvSpPr>
            <a:spLocks noGrp="1"/>
          </p:cNvSpPr>
          <p:nvPr>
            <p:ph type="ftr" sz="quarter" idx="11"/>
          </p:nvPr>
        </p:nvSpPr>
        <p:spPr>
          <a:xfrm>
            <a:off x="107950" y="179388"/>
            <a:ext cx="5399088" cy="252412"/>
          </a:xfrm>
        </p:spPr>
        <p:txBody>
          <a:bodyPr/>
          <a:lstStyle/>
          <a:p>
            <a:pPr>
              <a:defRPr/>
            </a:pPr>
            <a:r>
              <a:rPr lang="en-US" dirty="0" smtClean="0"/>
              <a:t>ESE — Software Evolution</a:t>
            </a:r>
            <a:endParaRPr lang="de-CH"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dirty="0" smtClean="0"/>
              <a:t>Data navigation through generic or dedicated browsers</a:t>
            </a:r>
          </a:p>
        </p:txBody>
      </p:sp>
      <p:sp>
        <p:nvSpPr>
          <p:cNvPr id="4" name="Footer Placeholder 4"/>
          <p:cNvSpPr>
            <a:spLocks noGrp="1"/>
          </p:cNvSpPr>
          <p:nvPr>
            <p:ph type="ftr" sz="quarter" idx="11"/>
          </p:nvPr>
        </p:nvSpPr>
        <p:spPr/>
        <p:txBody>
          <a:bodyPr/>
          <a:lstStyle/>
          <a:p>
            <a:r>
              <a:rPr lang="en-US" smtClean="0"/>
              <a:t>ESE — Software Evolution</a:t>
            </a:r>
            <a:endParaRPr lang="de-CH" dirty="0"/>
          </a:p>
        </p:txBody>
      </p:sp>
      <p:pic>
        <p:nvPicPr>
          <p:cNvPr id="5" name="Picture 4" descr="mooseFinder.tiff"/>
          <p:cNvPicPr>
            <a:picLocks noChangeAspect="1"/>
          </p:cNvPicPr>
          <p:nvPr/>
        </p:nvPicPr>
        <p:blipFill>
          <a:blip r:embed="rId3"/>
          <a:stretch>
            <a:fillRect/>
          </a:stretch>
        </p:blipFill>
        <p:spPr>
          <a:xfrm>
            <a:off x="0" y="1524000"/>
            <a:ext cx="9144000" cy="5334000"/>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dirty="0" smtClean="0"/>
              <a:t>Scripting browsers with Glamour</a:t>
            </a:r>
          </a:p>
        </p:txBody>
      </p:sp>
      <p:sp>
        <p:nvSpPr>
          <p:cNvPr id="9" name="Footer Placeholder 4"/>
          <p:cNvSpPr>
            <a:spLocks noGrp="1"/>
          </p:cNvSpPr>
          <p:nvPr>
            <p:ph type="ftr" sz="quarter" idx="11"/>
          </p:nvPr>
        </p:nvSpPr>
        <p:spPr>
          <a:xfrm>
            <a:off x="107950" y="179388"/>
            <a:ext cx="5399088" cy="252412"/>
          </a:xfrm>
        </p:spPr>
        <p:txBody>
          <a:bodyPr/>
          <a:lstStyle/>
          <a:p>
            <a:pPr>
              <a:defRPr/>
            </a:pPr>
            <a:r>
              <a:rPr lang="en-US" dirty="0" smtClean="0"/>
              <a:t>ESE — Software Evolution</a:t>
            </a:r>
            <a:endParaRPr lang="de-CH" dirty="0"/>
          </a:p>
        </p:txBody>
      </p:sp>
      <p:pic>
        <p:nvPicPr>
          <p:cNvPr id="6" name="Picture 5" descr="glamourScript.tiff"/>
          <p:cNvPicPr>
            <a:picLocks noChangeAspect="1"/>
          </p:cNvPicPr>
          <p:nvPr/>
        </p:nvPicPr>
        <p:blipFill>
          <a:blip r:embed="rId3"/>
          <a:stretch>
            <a:fillRect/>
          </a:stretch>
        </p:blipFill>
        <p:spPr>
          <a:xfrm>
            <a:off x="2209800" y="1676400"/>
            <a:ext cx="4876800" cy="5004856"/>
          </a:xfrm>
          <a:prstGeom prst="rect">
            <a:avLst/>
          </a:prstGeom>
          <a:ln>
            <a:solidFill>
              <a:schemeClr val="bg1">
                <a:lumMod val="75000"/>
              </a:schemeClr>
            </a:solidFill>
          </a:ln>
          <a:effectLst>
            <a:outerShdw blurRad="50800" dist="38100" dir="2700000">
              <a:srgbClr val="000000">
                <a:alpha val="43000"/>
              </a:srgbClr>
            </a:outerShdw>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dirty="0" smtClean="0"/>
              <a:t>Scripting browsers with Glamour</a:t>
            </a:r>
          </a:p>
        </p:txBody>
      </p:sp>
      <p:sp>
        <p:nvSpPr>
          <p:cNvPr id="9" name="Footer Placeholder 4"/>
          <p:cNvSpPr>
            <a:spLocks noGrp="1"/>
          </p:cNvSpPr>
          <p:nvPr>
            <p:ph type="ftr" sz="quarter" idx="11"/>
          </p:nvPr>
        </p:nvSpPr>
        <p:spPr>
          <a:xfrm>
            <a:off x="107950" y="179388"/>
            <a:ext cx="5399088" cy="252412"/>
          </a:xfrm>
        </p:spPr>
        <p:txBody>
          <a:bodyPr/>
          <a:lstStyle/>
          <a:p>
            <a:pPr>
              <a:defRPr/>
            </a:pPr>
            <a:r>
              <a:rPr lang="en-US" dirty="0" smtClean="0"/>
              <a:t>ESE — Software Evolution</a:t>
            </a:r>
            <a:endParaRPr lang="de-CH" dirty="0"/>
          </a:p>
        </p:txBody>
      </p:sp>
      <p:pic>
        <p:nvPicPr>
          <p:cNvPr id="12" name="Picture 11" descr="glimpse-of-glamour.png"/>
          <p:cNvPicPr>
            <a:picLocks noChangeAspect="1"/>
          </p:cNvPicPr>
          <p:nvPr/>
        </p:nvPicPr>
        <p:blipFill>
          <a:blip r:embed="rId3"/>
          <a:stretch>
            <a:fillRect/>
          </a:stretch>
        </p:blipFill>
        <p:spPr>
          <a:xfrm>
            <a:off x="0" y="1520826"/>
            <a:ext cx="9144000" cy="5337175"/>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smtClean="0"/>
              <a:t>Moose — a platform for collaborative research</a:t>
            </a:r>
          </a:p>
        </p:txBody>
      </p:sp>
      <p:pic>
        <p:nvPicPr>
          <p:cNvPr id="4" name="Picture 3" descr="Screen shot 2010-01-19 at 2.56.22 PM.png"/>
          <p:cNvPicPr>
            <a:picLocks noChangeAspect="1"/>
          </p:cNvPicPr>
          <p:nvPr/>
        </p:nvPicPr>
        <p:blipFill>
          <a:blip r:embed="rId3"/>
          <a:stretch>
            <a:fillRect/>
          </a:stretch>
        </p:blipFill>
        <p:spPr>
          <a:xfrm>
            <a:off x="957263" y="1381125"/>
            <a:ext cx="7216775" cy="5476875"/>
          </a:xfrm>
          <a:prstGeom prst="rect">
            <a:avLst/>
          </a:prstGeom>
          <a:ln>
            <a:solidFill>
              <a:srgbClr val="BFBFBF"/>
            </a:solidFill>
          </a:ln>
          <a:effectLst>
            <a:outerShdw blurRad="304800" dist="38100" dir="2700000">
              <a:srgbClr val="000000">
                <a:alpha val="43000"/>
              </a:srgbClr>
            </a:outerShdw>
          </a:effectLst>
        </p:spPr>
      </p:pic>
      <p:sp>
        <p:nvSpPr>
          <p:cNvPr id="6" name="Footer Placeholder 4"/>
          <p:cNvSpPr>
            <a:spLocks noGrp="1"/>
          </p:cNvSpPr>
          <p:nvPr>
            <p:ph type="ftr" sz="quarter" idx="11"/>
          </p:nvPr>
        </p:nvSpPr>
        <p:spPr>
          <a:xfrm>
            <a:off x="107950" y="179388"/>
            <a:ext cx="5399088" cy="252412"/>
          </a:xfrm>
        </p:spPr>
        <p:txBody>
          <a:bodyPr/>
          <a:lstStyle/>
          <a:p>
            <a:pPr>
              <a:defRPr/>
            </a:pPr>
            <a:r>
              <a:rPr lang="en-US" dirty="0" smtClean="0"/>
              <a:t>ESE — Software Evolution</a:t>
            </a:r>
            <a:endParaRPr lang="de-CH"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0" y="1524000"/>
            <a:ext cx="7305675" cy="4953000"/>
          </a:xfrm>
          <a:prstGeom prst="rect">
            <a:avLst/>
          </a:prstGeom>
          <a:solidFill>
            <a:srgbClr val="E1EBF5"/>
          </a:solidFill>
          <a:ln w="9525">
            <a:noFill/>
            <a:miter lim="800000"/>
            <a:headEnd/>
            <a:tailEnd/>
          </a:ln>
        </p:spPr>
        <p:txBody>
          <a:bodyPr wrap="none" anchor="ctr">
            <a:prstTxWarp prst="textNoShape">
              <a:avLst/>
            </a:prstTxWarp>
          </a:bodyPr>
          <a:lstStyle/>
          <a:p>
            <a:endParaRPr lang="en-US"/>
          </a:p>
        </p:txBody>
      </p:sp>
      <p:pic>
        <p:nvPicPr>
          <p:cNvPr id="8" name="Picture 6" descr="roadmap"/>
          <p:cNvPicPr>
            <a:picLocks noChangeAspect="1" noChangeArrowheads="1"/>
          </p:cNvPicPr>
          <p:nvPr/>
        </p:nvPicPr>
        <p:blipFill>
          <a:blip r:embed="rId2"/>
          <a:srcRect/>
          <a:stretch>
            <a:fillRect/>
          </a:stretch>
        </p:blipFill>
        <p:spPr bwMode="auto">
          <a:xfrm>
            <a:off x="4298950" y="1654175"/>
            <a:ext cx="4267200" cy="4754563"/>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Roadmap</a:t>
            </a:r>
            <a:endParaRPr lang="en-US" dirty="0"/>
          </a:p>
        </p:txBody>
      </p:sp>
      <p:sp>
        <p:nvSpPr>
          <p:cNvPr id="3" name="Content Placeholder 2"/>
          <p:cNvSpPr>
            <a:spLocks noGrp="1"/>
          </p:cNvSpPr>
          <p:nvPr>
            <p:ph idx="1"/>
          </p:nvPr>
        </p:nvSpPr>
        <p:spPr/>
        <p:txBody>
          <a:bodyPr/>
          <a:lstStyle/>
          <a:p>
            <a:r>
              <a:rPr lang="en-US" dirty="0" smtClean="0"/>
              <a:t>Lehman’s Laws of Software Evolution</a:t>
            </a:r>
          </a:p>
          <a:p>
            <a:r>
              <a:rPr lang="en-US" dirty="0" smtClean="0"/>
              <a:t>Forward and Reverse Engineering</a:t>
            </a:r>
          </a:p>
          <a:p>
            <a:r>
              <a:rPr lang="en-US" dirty="0" smtClean="0"/>
              <a:t>Reengineering Patterns</a:t>
            </a:r>
          </a:p>
          <a:p>
            <a:r>
              <a:rPr lang="en-US" dirty="0" smtClean="0"/>
              <a:t>The Moose software analysis platform</a:t>
            </a:r>
            <a:endParaRPr lang="en-US" dirty="0"/>
          </a:p>
        </p:txBody>
      </p:sp>
      <p:sp>
        <p:nvSpPr>
          <p:cNvPr id="4" name="Date Placeholder 3"/>
          <p:cNvSpPr>
            <a:spLocks noGrp="1"/>
          </p:cNvSpPr>
          <p:nvPr>
            <p:ph type="dt" sz="half" idx="10"/>
          </p:nvPr>
        </p:nvSpPr>
        <p:spPr/>
        <p:txBody>
          <a:bodyPr/>
          <a:lstStyle/>
          <a:p>
            <a:pPr>
              <a:defRPr/>
            </a:pPr>
            <a:r>
              <a:rPr lang="en-US" smtClean="0"/>
              <a:t>© Oscar Nierstrasz</a:t>
            </a:r>
            <a:endParaRPr lang="de-CH"/>
          </a:p>
        </p:txBody>
      </p:sp>
      <p:sp>
        <p:nvSpPr>
          <p:cNvPr id="5" name="Footer Placeholder 4"/>
          <p:cNvSpPr>
            <a:spLocks noGrp="1"/>
          </p:cNvSpPr>
          <p:nvPr>
            <p:ph type="ftr" sz="quarter" idx="11"/>
          </p:nvPr>
        </p:nvSpPr>
        <p:spPr/>
        <p:txBody>
          <a:bodyPr/>
          <a:lstStyle/>
          <a:p>
            <a:pPr>
              <a:defRPr/>
            </a:pPr>
            <a:r>
              <a:rPr lang="en-US" dirty="0" smtClean="0"/>
              <a:t>ESE — Software Evolution</a:t>
            </a:r>
            <a:endParaRPr lang="de-CH" dirty="0"/>
          </a:p>
        </p:txBody>
      </p:sp>
      <p:sp>
        <p:nvSpPr>
          <p:cNvPr id="6" name="Slide Number Placeholder 5"/>
          <p:cNvSpPr>
            <a:spLocks noGrp="1"/>
          </p:cNvSpPr>
          <p:nvPr>
            <p:ph type="sldNum" sz="quarter" idx="12"/>
          </p:nvPr>
        </p:nvSpPr>
        <p:spPr/>
        <p:txBody>
          <a:bodyPr/>
          <a:lstStyle/>
          <a:p>
            <a:pPr>
              <a:defRPr/>
            </a:pPr>
            <a:fld id="{67EDAA12-228B-B548-A94B-1F3AA1E24D74}" type="slidenum">
              <a:rPr lang="de-CH" smtClean="0"/>
              <a:pPr>
                <a:defRPr/>
              </a:pPr>
              <a:t>49</a:t>
            </a:fld>
            <a:endParaRPr lang="de-CH" sz="1400">
              <a:solidFill>
                <a:srgbClr val="7E7E7E"/>
              </a:solidFill>
              <a:latin typeface="Times" pitchFamily="-105"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0851" name="AutoShape 3"/>
          <p:cNvSpPr>
            <a:spLocks noChangeArrowheads="1"/>
          </p:cNvSpPr>
          <p:nvPr/>
        </p:nvSpPr>
        <p:spPr bwMode="auto">
          <a:xfrm>
            <a:off x="2514600" y="5638800"/>
            <a:ext cx="4191000" cy="609600"/>
          </a:xfrm>
          <a:prstGeom prst="foldedCorner">
            <a:avLst>
              <a:gd name="adj" fmla="val 12500"/>
            </a:avLst>
          </a:prstGeom>
          <a:solidFill>
            <a:schemeClr val="accent1"/>
          </a:solidFill>
          <a:ln w="9525">
            <a:solidFill>
              <a:schemeClr val="tx1"/>
            </a:solidFill>
            <a:round/>
            <a:headEnd/>
            <a:tailEnd/>
          </a:ln>
          <a:effectLst>
            <a:outerShdw blurRad="63500" dist="38099" dir="2700000" algn="ctr" rotWithShape="0">
              <a:srgbClr val="0A017F">
                <a:alpha val="74998"/>
              </a:srgbClr>
            </a:outerShdw>
          </a:effectLst>
        </p:spPr>
        <p:txBody>
          <a:bodyPr wrap="none" anchor="ctr">
            <a:prstTxWarp prst="textNoShape">
              <a:avLst/>
            </a:prstTxWarp>
          </a:bodyPr>
          <a:lstStyle/>
          <a:p>
            <a:pPr algn="ctr"/>
            <a:r>
              <a:rPr lang="en-US" sz="2000" i="1">
                <a:solidFill>
                  <a:schemeClr val="accent2"/>
                </a:solidFill>
              </a:rPr>
              <a:t>What is wrong with this picture?</a:t>
            </a:r>
          </a:p>
        </p:txBody>
      </p:sp>
      <p:grpSp>
        <p:nvGrpSpPr>
          <p:cNvPr id="7" name="Group 6"/>
          <p:cNvGrpSpPr/>
          <p:nvPr/>
        </p:nvGrpSpPr>
        <p:grpSpPr>
          <a:xfrm>
            <a:off x="2412999" y="1600200"/>
            <a:ext cx="4329693" cy="3886200"/>
            <a:chOff x="2286000" y="1600200"/>
            <a:chExt cx="4329693" cy="3886200"/>
          </a:xfrm>
        </p:grpSpPr>
        <p:pic>
          <p:nvPicPr>
            <p:cNvPr id="4" name="Picture 3" descr="futureNeeds.png"/>
            <p:cNvPicPr>
              <a:picLocks noChangeAspect="1"/>
            </p:cNvPicPr>
            <p:nvPr/>
          </p:nvPicPr>
          <p:blipFill>
            <a:blip r:embed="rId3"/>
            <a:stretch>
              <a:fillRect/>
            </a:stretch>
          </p:blipFill>
          <p:spPr>
            <a:xfrm>
              <a:off x="2286000" y="1600200"/>
              <a:ext cx="4329693" cy="3886200"/>
            </a:xfrm>
            <a:prstGeom prst="rect">
              <a:avLst/>
            </a:prstGeom>
          </p:spPr>
        </p:pic>
        <p:sp>
          <p:nvSpPr>
            <p:cNvPr id="6" name="Rounded Rectangle 5"/>
            <p:cNvSpPr/>
            <p:nvPr/>
          </p:nvSpPr>
          <p:spPr bwMode="auto">
            <a:xfrm>
              <a:off x="2590800" y="1828800"/>
              <a:ext cx="3657600" cy="1447800"/>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lumMod val="50000"/>
                    </a:schemeClr>
                  </a:solidFill>
                  <a:effectLst/>
                  <a:latin typeface="Comic Sans MS"/>
                  <a:cs typeface="Comic Sans MS"/>
                </a:rPr>
                <a:t>MY NEW DESIGN WILL MEET ALL OF OUR CUSTOMERS’</a:t>
              </a:r>
              <a:r>
                <a:rPr kumimoji="0" lang="en-US" sz="2200" b="0" i="0" u="none" strike="noStrike" cap="none" normalizeH="0" dirty="0" smtClean="0">
                  <a:ln>
                    <a:noFill/>
                  </a:ln>
                  <a:solidFill>
                    <a:schemeClr val="tx1">
                      <a:lumMod val="50000"/>
                    </a:schemeClr>
                  </a:solidFill>
                  <a:effectLst/>
                  <a:latin typeface="Comic Sans MS"/>
                  <a:cs typeface="Comic Sans MS"/>
                </a:rPr>
                <a:t> CURRENT AND FUTURE NEEDS</a:t>
              </a:r>
              <a:endParaRPr kumimoji="0" lang="en-US" sz="2200" b="0" i="0" u="none" strike="noStrike" cap="none" normalizeH="0" baseline="0" dirty="0">
                <a:ln>
                  <a:noFill/>
                </a:ln>
                <a:solidFill>
                  <a:schemeClr val="tx1">
                    <a:lumMod val="50000"/>
                  </a:schemeClr>
                </a:solidFill>
                <a:effectLst/>
                <a:latin typeface="Comic Sans MS"/>
                <a:cs typeface="Comic Sans MS"/>
              </a:endParaRPr>
            </a:p>
          </p:txBody>
        </p:sp>
      </p:grpSp>
      <p:sp>
        <p:nvSpPr>
          <p:cNvPr id="8" name="Footer Placeholder 4"/>
          <p:cNvSpPr>
            <a:spLocks noGrp="1"/>
          </p:cNvSpPr>
          <p:nvPr>
            <p:ph type="ftr" sz="quarter" idx="11"/>
          </p:nvPr>
        </p:nvSpPr>
        <p:spPr>
          <a:xfrm>
            <a:off x="107950" y="179388"/>
            <a:ext cx="5399088" cy="252412"/>
          </a:xfrm>
        </p:spPr>
        <p:txBody>
          <a:bodyPr/>
          <a:lstStyle/>
          <a:p>
            <a:pPr>
              <a:defRPr/>
            </a:pPr>
            <a:r>
              <a:rPr lang="en-US" dirty="0" smtClean="0"/>
              <a:t>ESE — Software Evolution</a:t>
            </a:r>
            <a:endParaRPr lang="de-CH"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90851"/>
                                        </p:tgtEl>
                                        <p:attrNameLst>
                                          <p:attrName>style.visibility</p:attrName>
                                        </p:attrNameLst>
                                      </p:cBhvr>
                                      <p:to>
                                        <p:strVal val="visible"/>
                                      </p:to>
                                    </p:set>
                                    <p:animEffect transition="in" filter="dissolve">
                                      <p:cBhvr>
                                        <p:cTn id="7" dur="500"/>
                                        <p:tgtEl>
                                          <p:spTgt spid="590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0851" grpId="0" animBg="1"/>
    </p:bld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Valuable software inevitably changes</a:t>
            </a:r>
          </a:p>
          <a:p>
            <a:r>
              <a:rPr lang="en-US" dirty="0" smtClean="0"/>
              <a:t>Reverse and reengineering are necessary activities throughout the lifecycle of a software system</a:t>
            </a:r>
          </a:p>
          <a:p>
            <a:r>
              <a:rPr lang="en-US" dirty="0" smtClean="0"/>
              <a:t>Simple techniques go a long way</a:t>
            </a:r>
            <a:endParaRPr lang="en-US" dirty="0"/>
          </a:p>
        </p:txBody>
      </p:sp>
      <p:sp>
        <p:nvSpPr>
          <p:cNvPr id="4" name="Date Placeholder 3"/>
          <p:cNvSpPr>
            <a:spLocks noGrp="1"/>
          </p:cNvSpPr>
          <p:nvPr>
            <p:ph type="dt" sz="half" idx="10"/>
          </p:nvPr>
        </p:nvSpPr>
        <p:spPr/>
        <p:txBody>
          <a:bodyPr/>
          <a:lstStyle/>
          <a:p>
            <a:pPr>
              <a:defRPr/>
            </a:pPr>
            <a:r>
              <a:rPr lang="en-US" smtClean="0"/>
              <a:t>© Oscar Nierstrasz</a:t>
            </a:r>
            <a:endParaRPr lang="de-CH"/>
          </a:p>
        </p:txBody>
      </p:sp>
      <p:sp>
        <p:nvSpPr>
          <p:cNvPr id="5" name="Footer Placeholder 4"/>
          <p:cNvSpPr>
            <a:spLocks noGrp="1"/>
          </p:cNvSpPr>
          <p:nvPr>
            <p:ph type="ftr" sz="quarter" idx="11"/>
          </p:nvPr>
        </p:nvSpPr>
        <p:spPr/>
        <p:txBody>
          <a:bodyPr/>
          <a:lstStyle/>
          <a:p>
            <a:pPr>
              <a:defRPr/>
            </a:pPr>
            <a:r>
              <a:rPr lang="en-US" smtClean="0"/>
              <a:t>ESE — Software Evolution</a:t>
            </a:r>
            <a:endParaRPr lang="de-CH"/>
          </a:p>
        </p:txBody>
      </p:sp>
      <p:sp>
        <p:nvSpPr>
          <p:cNvPr id="6" name="Slide Number Placeholder 5"/>
          <p:cNvSpPr>
            <a:spLocks noGrp="1"/>
          </p:cNvSpPr>
          <p:nvPr>
            <p:ph type="sldNum" sz="quarter" idx="12"/>
          </p:nvPr>
        </p:nvSpPr>
        <p:spPr/>
        <p:txBody>
          <a:bodyPr/>
          <a:lstStyle/>
          <a:p>
            <a:pPr>
              <a:defRPr/>
            </a:pPr>
            <a:fld id="{67EDAA12-228B-B548-A94B-1F3AA1E24D74}" type="slidenum">
              <a:rPr lang="de-CH" smtClean="0"/>
              <a:pPr>
                <a:defRPr/>
              </a:pPr>
              <a:t>50</a:t>
            </a:fld>
            <a:endParaRPr lang="de-CH" sz="1400">
              <a:solidFill>
                <a:srgbClr val="7E7E7E"/>
              </a:solidFill>
              <a:latin typeface="Times" pitchFamily="-105"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should know!</a:t>
            </a:r>
            <a:endParaRPr lang="en-US" dirty="0"/>
          </a:p>
        </p:txBody>
      </p:sp>
      <p:sp>
        <p:nvSpPr>
          <p:cNvPr id="3" name="Content Placeholder 2"/>
          <p:cNvSpPr>
            <a:spLocks noGrp="1"/>
          </p:cNvSpPr>
          <p:nvPr>
            <p:ph idx="1"/>
          </p:nvPr>
        </p:nvSpPr>
        <p:spPr/>
        <p:txBody>
          <a:bodyPr/>
          <a:lstStyle/>
          <a:p>
            <a:r>
              <a:rPr lang="en-US" dirty="0" smtClean="0"/>
              <a:t>What is Lehman’s Laws of Continuing Change?</a:t>
            </a:r>
          </a:p>
          <a:p>
            <a:r>
              <a:rPr lang="en-US" dirty="0" smtClean="0"/>
              <a:t>Why do software systems become more complex over time?</a:t>
            </a:r>
          </a:p>
          <a:p>
            <a:r>
              <a:rPr lang="en-US" dirty="0" smtClean="0"/>
              <a:t>Why is duplicated code considered to be a bad code smell?</a:t>
            </a:r>
          </a:p>
          <a:p>
            <a:r>
              <a:rPr lang="en-US" dirty="0" smtClean="0"/>
              <a:t>How can you reduce the cost of software maintenance?</a:t>
            </a:r>
          </a:p>
          <a:p>
            <a:r>
              <a:rPr lang="en-US" dirty="0" smtClean="0"/>
              <a:t>What is meant by “reverse engineering”?</a:t>
            </a:r>
          </a:p>
          <a:p>
            <a:r>
              <a:rPr lang="en-US" dirty="0" smtClean="0"/>
              <a:t>How can studying exceptional entities help you to understand a software system?</a:t>
            </a:r>
          </a:p>
        </p:txBody>
      </p:sp>
      <p:sp>
        <p:nvSpPr>
          <p:cNvPr id="4" name="Date Placeholder 3"/>
          <p:cNvSpPr>
            <a:spLocks noGrp="1"/>
          </p:cNvSpPr>
          <p:nvPr>
            <p:ph type="dt" sz="half" idx="10"/>
          </p:nvPr>
        </p:nvSpPr>
        <p:spPr/>
        <p:txBody>
          <a:bodyPr/>
          <a:lstStyle/>
          <a:p>
            <a:pPr>
              <a:defRPr/>
            </a:pPr>
            <a:r>
              <a:rPr lang="en-US" smtClean="0"/>
              <a:t>© Oscar Nierstrasz</a:t>
            </a:r>
            <a:endParaRPr lang="de-CH"/>
          </a:p>
        </p:txBody>
      </p:sp>
      <p:sp>
        <p:nvSpPr>
          <p:cNvPr id="5" name="Footer Placeholder 4"/>
          <p:cNvSpPr>
            <a:spLocks noGrp="1"/>
          </p:cNvSpPr>
          <p:nvPr>
            <p:ph type="ftr" sz="quarter" idx="11"/>
          </p:nvPr>
        </p:nvSpPr>
        <p:spPr/>
        <p:txBody>
          <a:bodyPr/>
          <a:lstStyle/>
          <a:p>
            <a:pPr>
              <a:defRPr/>
            </a:pPr>
            <a:r>
              <a:rPr lang="en-US" smtClean="0"/>
              <a:t>ESE — Software Evolution</a:t>
            </a:r>
            <a:endParaRPr lang="de-CH"/>
          </a:p>
        </p:txBody>
      </p:sp>
      <p:sp>
        <p:nvSpPr>
          <p:cNvPr id="6" name="Slide Number Placeholder 5"/>
          <p:cNvSpPr>
            <a:spLocks noGrp="1"/>
          </p:cNvSpPr>
          <p:nvPr>
            <p:ph type="sldNum" sz="quarter" idx="12"/>
          </p:nvPr>
        </p:nvSpPr>
        <p:spPr/>
        <p:txBody>
          <a:bodyPr/>
          <a:lstStyle/>
          <a:p>
            <a:pPr>
              <a:defRPr/>
            </a:pPr>
            <a:fld id="{67EDAA12-228B-B548-A94B-1F3AA1E24D74}" type="slidenum">
              <a:rPr lang="de-CH" smtClean="0"/>
              <a:pPr>
                <a:defRPr/>
              </a:pPr>
              <a:t>51</a:t>
            </a:fld>
            <a:endParaRPr lang="de-CH" sz="1400">
              <a:solidFill>
                <a:srgbClr val="7E7E7E"/>
              </a:solidFill>
              <a:latin typeface="Times" pitchFamily="-105"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you answer the following questions?</a:t>
            </a:r>
            <a:endParaRPr lang="en-US" dirty="0"/>
          </a:p>
        </p:txBody>
      </p:sp>
      <p:sp>
        <p:nvSpPr>
          <p:cNvPr id="3" name="Content Placeholder 2"/>
          <p:cNvSpPr>
            <a:spLocks noGrp="1"/>
          </p:cNvSpPr>
          <p:nvPr>
            <p:ph idx="1"/>
          </p:nvPr>
        </p:nvSpPr>
        <p:spPr/>
        <p:txBody>
          <a:bodyPr/>
          <a:lstStyle/>
          <a:p>
            <a:r>
              <a:rPr lang="en-US" dirty="0" smtClean="0"/>
              <a:t>Is a legacy software system a good thing or a bad thing to have?</a:t>
            </a:r>
          </a:p>
          <a:p>
            <a:r>
              <a:rPr lang="en-US" dirty="0" smtClean="0"/>
              <a:t>How can you ensure that documentation stays in sync with implementation?</a:t>
            </a:r>
          </a:p>
          <a:p>
            <a:r>
              <a:rPr lang="en-US" dirty="0" smtClean="0"/>
              <a:t>When should you start a reengineering project?</a:t>
            </a:r>
          </a:p>
          <a:p>
            <a:r>
              <a:rPr lang="en-US" dirty="0" smtClean="0"/>
              <a:t>What are the dangers of trying to fix the buggiest code first?</a:t>
            </a:r>
            <a:endParaRPr lang="en-US" dirty="0"/>
          </a:p>
        </p:txBody>
      </p:sp>
      <p:sp>
        <p:nvSpPr>
          <p:cNvPr id="4" name="Date Placeholder 3"/>
          <p:cNvSpPr>
            <a:spLocks noGrp="1"/>
          </p:cNvSpPr>
          <p:nvPr>
            <p:ph type="dt" sz="half" idx="10"/>
          </p:nvPr>
        </p:nvSpPr>
        <p:spPr/>
        <p:txBody>
          <a:bodyPr/>
          <a:lstStyle/>
          <a:p>
            <a:pPr>
              <a:defRPr/>
            </a:pPr>
            <a:r>
              <a:rPr lang="en-US" smtClean="0"/>
              <a:t>© Oscar Nierstrasz</a:t>
            </a:r>
            <a:endParaRPr lang="de-CH"/>
          </a:p>
        </p:txBody>
      </p:sp>
      <p:sp>
        <p:nvSpPr>
          <p:cNvPr id="5" name="Footer Placeholder 4"/>
          <p:cNvSpPr>
            <a:spLocks noGrp="1"/>
          </p:cNvSpPr>
          <p:nvPr>
            <p:ph type="ftr" sz="quarter" idx="11"/>
          </p:nvPr>
        </p:nvSpPr>
        <p:spPr/>
        <p:txBody>
          <a:bodyPr/>
          <a:lstStyle/>
          <a:p>
            <a:pPr>
              <a:defRPr/>
            </a:pPr>
            <a:r>
              <a:rPr lang="en-US" smtClean="0"/>
              <a:t>ESE — Software Evolution</a:t>
            </a:r>
            <a:endParaRPr lang="de-CH"/>
          </a:p>
        </p:txBody>
      </p:sp>
      <p:sp>
        <p:nvSpPr>
          <p:cNvPr id="6" name="Slide Number Placeholder 5"/>
          <p:cNvSpPr>
            <a:spLocks noGrp="1"/>
          </p:cNvSpPr>
          <p:nvPr>
            <p:ph type="sldNum" sz="quarter" idx="12"/>
          </p:nvPr>
        </p:nvSpPr>
        <p:spPr/>
        <p:txBody>
          <a:bodyPr/>
          <a:lstStyle/>
          <a:p>
            <a:pPr>
              <a:defRPr/>
            </a:pPr>
            <a:fld id="{67EDAA12-228B-B548-A94B-1F3AA1E24D74}" type="slidenum">
              <a:rPr lang="de-CH" smtClean="0"/>
              <a:pPr>
                <a:defRPr/>
              </a:pPr>
              <a:t>52</a:t>
            </a:fld>
            <a:endParaRPr lang="de-CH" sz="1400">
              <a:solidFill>
                <a:srgbClr val="7E7E7E"/>
              </a:solidFill>
              <a:latin typeface="Times" pitchFamily="-105"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6" name="Rectangle 3"/>
          <p:cNvSpPr>
            <a:spLocks noGrp="1" noChangeArrowheads="1"/>
          </p:cNvSpPr>
          <p:nvPr>
            <p:ph type="title"/>
          </p:nvPr>
        </p:nvSpPr>
        <p:spPr/>
        <p:txBody>
          <a:bodyPr/>
          <a:lstStyle/>
          <a:p>
            <a:pPr eaLnBrk="1" hangingPunct="1"/>
            <a:r>
              <a:rPr lang="en-US" dirty="0" smtClean="0"/>
              <a:t>License</a:t>
            </a:r>
            <a:endParaRPr lang="en-US" dirty="0"/>
          </a:p>
        </p:txBody>
      </p:sp>
      <p:sp>
        <p:nvSpPr>
          <p:cNvPr id="92162" name="Date Placeholder 3"/>
          <p:cNvSpPr>
            <a:spLocks noGrp="1"/>
          </p:cNvSpPr>
          <p:nvPr>
            <p:ph type="dt" sz="half" idx="10"/>
          </p:nvPr>
        </p:nvSpPr>
        <p:spPr>
          <a:noFill/>
        </p:spPr>
        <p:txBody>
          <a:bodyPr/>
          <a:lstStyle/>
          <a:p>
            <a:r>
              <a:rPr lang="en-US" smtClean="0">
                <a:latin typeface="Helvetica" charset="0"/>
              </a:rPr>
              <a:t>© Oscar Nierstrasz</a:t>
            </a:r>
            <a:endParaRPr lang="de-CH" smtClean="0">
              <a:latin typeface="Helvetica" charset="0"/>
            </a:endParaRPr>
          </a:p>
        </p:txBody>
      </p:sp>
      <p:sp>
        <p:nvSpPr>
          <p:cNvPr id="92163" name="Footer Placeholder 4"/>
          <p:cNvSpPr>
            <a:spLocks noGrp="1"/>
          </p:cNvSpPr>
          <p:nvPr>
            <p:ph type="ftr" sz="quarter" idx="11"/>
          </p:nvPr>
        </p:nvSpPr>
        <p:spPr>
          <a:noFill/>
        </p:spPr>
        <p:txBody>
          <a:bodyPr/>
          <a:lstStyle/>
          <a:p>
            <a:r>
              <a:rPr lang="en-US" smtClean="0">
                <a:latin typeface="Helvetica" charset="0"/>
              </a:rPr>
              <a:t>ESE — Software Evolution</a:t>
            </a:r>
            <a:endParaRPr lang="de-CH" smtClean="0">
              <a:latin typeface="Helvetica" charset="0"/>
            </a:endParaRPr>
          </a:p>
        </p:txBody>
      </p:sp>
      <p:grpSp>
        <p:nvGrpSpPr>
          <p:cNvPr id="2" name="Group 11"/>
          <p:cNvGrpSpPr/>
          <p:nvPr/>
        </p:nvGrpSpPr>
        <p:grpSpPr>
          <a:xfrm>
            <a:off x="762000" y="1600200"/>
            <a:ext cx="7620000" cy="4401204"/>
            <a:chOff x="762000" y="1600200"/>
            <a:chExt cx="7620000" cy="4401204"/>
          </a:xfrm>
        </p:grpSpPr>
        <p:sp>
          <p:nvSpPr>
            <p:cNvPr id="92165" name="Rectangle 2"/>
            <p:cNvSpPr>
              <a:spLocks noChangeArrowheads="1"/>
            </p:cNvSpPr>
            <p:nvPr/>
          </p:nvSpPr>
          <p:spPr bwMode="auto">
            <a:xfrm>
              <a:off x="762000" y="1600200"/>
              <a:ext cx="7620000" cy="4401204"/>
            </a:xfrm>
            <a:prstGeom prst="rect">
              <a:avLst/>
            </a:prstGeom>
            <a:solidFill>
              <a:srgbClr val="FFFFCC"/>
            </a:solidFill>
            <a:ln w="9525">
              <a:solidFill>
                <a:schemeClr val="tx1"/>
              </a:solidFill>
              <a:miter lim="800000"/>
              <a:headEnd/>
              <a:tailEnd/>
            </a:ln>
          </p:spPr>
          <p:txBody>
            <a:bodyPr>
              <a:prstTxWarp prst="textNoShape">
                <a:avLst/>
              </a:prstTxWarp>
              <a:spAutoFit/>
            </a:bodyPr>
            <a:lstStyle/>
            <a:p>
              <a:pPr marL="192088" indent="-192088"/>
              <a:endParaRPr lang="en-US" sz="1400" b="1" dirty="0">
                <a:solidFill>
                  <a:srgbClr val="000000"/>
                </a:solidFill>
              </a:endParaRPr>
            </a:p>
            <a:p>
              <a:pPr marL="192088" indent="-192088"/>
              <a:endParaRPr lang="en-US" sz="1400" b="1" dirty="0">
                <a:solidFill>
                  <a:srgbClr val="000000"/>
                </a:solidFill>
              </a:endParaRPr>
            </a:p>
            <a:p>
              <a:pPr marL="192088" indent="-192088"/>
              <a:endParaRPr lang="en-US" sz="1400" b="1" dirty="0">
                <a:solidFill>
                  <a:srgbClr val="000000"/>
                </a:solidFill>
              </a:endParaRPr>
            </a:p>
            <a:p>
              <a:pPr marL="192088" indent="-192088"/>
              <a:endParaRPr lang="en-US" sz="1400" b="1" dirty="0">
                <a:solidFill>
                  <a:srgbClr val="000000"/>
                </a:solidFill>
              </a:endParaRPr>
            </a:p>
            <a:p>
              <a:pPr marL="192088" indent="-192088"/>
              <a:endParaRPr lang="en-US" sz="1400" b="1" dirty="0">
                <a:solidFill>
                  <a:srgbClr val="000000"/>
                </a:solidFill>
              </a:endParaRPr>
            </a:p>
            <a:p>
              <a:pPr marL="192088" indent="-192088" algn="ctr"/>
              <a:r>
                <a:rPr lang="en-US" sz="1400" b="1" dirty="0">
                  <a:solidFill>
                    <a:srgbClr val="000000"/>
                  </a:solidFill>
                </a:rPr>
                <a:t>Attribution-</a:t>
              </a:r>
              <a:r>
                <a:rPr lang="en-US" sz="1400" b="1" dirty="0" err="1">
                  <a:solidFill>
                    <a:srgbClr val="000000"/>
                  </a:solidFill>
                </a:rPr>
                <a:t>ShareAlike</a:t>
              </a:r>
              <a:r>
                <a:rPr lang="en-US" sz="1400" b="1" dirty="0">
                  <a:solidFill>
                    <a:srgbClr val="000000"/>
                  </a:solidFill>
                </a:rPr>
                <a:t> 3.0 </a:t>
              </a:r>
              <a:r>
                <a:rPr lang="en-US" sz="1400" b="1" dirty="0" err="1">
                  <a:solidFill>
                    <a:srgbClr val="000000"/>
                  </a:solidFill>
                </a:rPr>
                <a:t>Unported</a:t>
              </a:r>
              <a:endParaRPr lang="en-US" sz="1400" b="1" dirty="0">
                <a:solidFill>
                  <a:srgbClr val="000000"/>
                </a:solidFill>
              </a:endParaRPr>
            </a:p>
            <a:p>
              <a:pPr marL="192088" indent="-192088"/>
              <a:r>
                <a:rPr lang="en-US" sz="1400" b="1" i="1" dirty="0">
                  <a:solidFill>
                    <a:srgbClr val="000000"/>
                  </a:solidFill>
                </a:rPr>
                <a:t>You are free:</a:t>
              </a:r>
              <a:endParaRPr lang="en-US" sz="1400" dirty="0">
                <a:solidFill>
                  <a:srgbClr val="000000"/>
                </a:solidFill>
              </a:endParaRPr>
            </a:p>
            <a:p>
              <a:pPr lvl="1"/>
              <a:r>
                <a:rPr lang="en-US" sz="1400" b="1" dirty="0">
                  <a:solidFill>
                    <a:srgbClr val="000000"/>
                  </a:solidFill>
                </a:rPr>
                <a:t>to Share</a:t>
              </a:r>
              <a:r>
                <a:rPr lang="en-US" sz="1400" dirty="0">
                  <a:solidFill>
                    <a:srgbClr val="000000"/>
                  </a:solidFill>
                </a:rPr>
                <a:t> — to copy, distribute and transmit the work</a:t>
              </a:r>
            </a:p>
            <a:p>
              <a:pPr lvl="1"/>
              <a:r>
                <a:rPr lang="en-US" sz="1400" b="1" dirty="0">
                  <a:solidFill>
                    <a:srgbClr val="000000"/>
                  </a:solidFill>
                </a:rPr>
                <a:t>to Remix</a:t>
              </a:r>
              <a:r>
                <a:rPr lang="en-US" sz="1400" dirty="0">
                  <a:solidFill>
                    <a:srgbClr val="000000"/>
                  </a:solidFill>
                </a:rPr>
                <a:t> — to adapt the work</a:t>
              </a:r>
            </a:p>
            <a:p>
              <a:pPr marL="192088" indent="-192088"/>
              <a:endParaRPr lang="en-US" sz="1400" b="1" i="1" dirty="0">
                <a:solidFill>
                  <a:srgbClr val="000000"/>
                </a:solidFill>
              </a:endParaRPr>
            </a:p>
            <a:p>
              <a:pPr marL="192088" indent="-192088"/>
              <a:r>
                <a:rPr lang="en-US" sz="1400" b="1" i="1" dirty="0">
                  <a:solidFill>
                    <a:srgbClr val="000000"/>
                  </a:solidFill>
                </a:rPr>
                <a:t>Under the following conditions:</a:t>
              </a:r>
              <a:endParaRPr lang="en-US" sz="1400" dirty="0">
                <a:solidFill>
                  <a:srgbClr val="000000"/>
                </a:solidFill>
              </a:endParaRPr>
            </a:p>
            <a:p>
              <a:pPr lvl="1"/>
              <a:r>
                <a:rPr lang="en-US" sz="1400" b="1" dirty="0">
                  <a:solidFill>
                    <a:srgbClr val="000000"/>
                  </a:solidFill>
                </a:rPr>
                <a:t>Attribution.</a:t>
              </a:r>
              <a:r>
                <a:rPr lang="en-US" sz="1400" dirty="0">
                  <a:solidFill>
                    <a:srgbClr val="000000"/>
                  </a:solidFill>
                </a:rPr>
                <a:t> You must attribute the work in the manner specified by the author or licensor (but not in any way that suggests that they endorse you or your use of the work).</a:t>
              </a:r>
            </a:p>
            <a:p>
              <a:pPr lvl="1"/>
              <a:r>
                <a:rPr lang="en-US" sz="1400" b="1" dirty="0">
                  <a:solidFill>
                    <a:srgbClr val="000000"/>
                  </a:solidFill>
                </a:rPr>
                <a:t>Share Alike.</a:t>
              </a:r>
              <a:r>
                <a:rPr lang="en-US" sz="1400" dirty="0">
                  <a:solidFill>
                    <a:srgbClr val="000000"/>
                  </a:solidFill>
                </a:rPr>
                <a:t> If you alter, transform, or build upon this work, you may distribute the resulting work only under the same, similar or a compatible license.</a:t>
              </a:r>
            </a:p>
            <a:p>
              <a:pPr marL="192088" indent="-192088"/>
              <a:r>
                <a:rPr lang="en-US" sz="1400" dirty="0">
                  <a:solidFill>
                    <a:srgbClr val="000000"/>
                  </a:solidFill>
                </a:rPr>
                <a:t>For any reuse or distribution, you must make clear to others the license terms of this work. The best way to do this is with a link to this web page.</a:t>
              </a:r>
            </a:p>
            <a:p>
              <a:pPr marL="192088" indent="-192088"/>
              <a:r>
                <a:rPr lang="en-US" sz="1400" dirty="0">
                  <a:solidFill>
                    <a:srgbClr val="000000"/>
                  </a:solidFill>
                </a:rPr>
                <a:t>Any of the above conditions can be waived if you get permission from the copyright holder.</a:t>
              </a:r>
            </a:p>
            <a:p>
              <a:pPr marL="192088" indent="-192088"/>
              <a:r>
                <a:rPr lang="en-US" sz="1400" dirty="0">
                  <a:solidFill>
                    <a:srgbClr val="000000"/>
                  </a:solidFill>
                </a:rPr>
                <a:t>Nothing in this license impairs or restricts the author's moral rights.</a:t>
              </a:r>
            </a:p>
          </p:txBody>
        </p:sp>
        <p:pic>
          <p:nvPicPr>
            <p:cNvPr id="92168" name="Picture 5" descr="logo_deed"/>
            <p:cNvPicPr>
              <a:picLocks noChangeAspect="1" noChangeArrowheads="1"/>
            </p:cNvPicPr>
            <p:nvPr/>
          </p:nvPicPr>
          <p:blipFill>
            <a:blip r:embed="rId3"/>
            <a:srcRect/>
            <a:stretch>
              <a:fillRect/>
            </a:stretch>
          </p:blipFill>
          <p:spPr bwMode="auto">
            <a:xfrm>
              <a:off x="3319367" y="1828800"/>
              <a:ext cx="2509837" cy="708025"/>
            </a:xfrm>
            <a:prstGeom prst="rect">
              <a:avLst/>
            </a:prstGeom>
            <a:noFill/>
            <a:ln w="9525">
              <a:noFill/>
              <a:miter lim="800000"/>
              <a:headEnd/>
              <a:tailEnd/>
            </a:ln>
          </p:spPr>
        </p:pic>
      </p:grpSp>
      <p:sp>
        <p:nvSpPr>
          <p:cNvPr id="10" name="Rectangle 9"/>
          <p:cNvSpPr/>
          <p:nvPr/>
        </p:nvSpPr>
        <p:spPr>
          <a:xfrm>
            <a:off x="1676400" y="6076890"/>
            <a:ext cx="5791200" cy="400110"/>
          </a:xfrm>
          <a:prstGeom prst="rect">
            <a:avLst/>
          </a:prstGeom>
          <a:solidFill>
            <a:srgbClr val="FFFDD7"/>
          </a:solidFill>
          <a:ln>
            <a:noFill/>
          </a:ln>
        </p:spPr>
        <p:txBody>
          <a:bodyPr wrap="square">
            <a:spAutoFit/>
          </a:bodyPr>
          <a:lstStyle/>
          <a:p>
            <a:pPr algn="ctr" eaLnBrk="1" hangingPunct="1">
              <a:buNone/>
            </a:pPr>
            <a:r>
              <a:rPr lang="en-US" sz="2000" dirty="0" smtClean="0">
                <a:latin typeface="Helvetica (Body)"/>
                <a:cs typeface="Helvetica (Body)"/>
              </a:rPr>
              <a:t>http://creativecommons.org/licenses/by-sa/3.0/</a:t>
            </a:r>
            <a:endParaRPr lang="en-US" sz="2000" dirty="0">
              <a:latin typeface="Helvetica (Body)"/>
              <a:cs typeface="Helvetica (Body)"/>
            </a:endParaRPr>
          </a:p>
        </p:txBody>
      </p:sp>
      <p:sp>
        <p:nvSpPr>
          <p:cNvPr id="9" name="Slide Number Placeholder 8"/>
          <p:cNvSpPr>
            <a:spLocks noGrp="1"/>
          </p:cNvSpPr>
          <p:nvPr>
            <p:ph type="sldNum" sz="quarter" idx="12"/>
          </p:nvPr>
        </p:nvSpPr>
        <p:spPr/>
        <p:txBody>
          <a:bodyPr/>
          <a:lstStyle/>
          <a:p>
            <a:pPr>
              <a:defRPr/>
            </a:pPr>
            <a:fld id="{17714398-D2F4-A444-8254-312F2E04E296}" type="slidenum">
              <a:rPr lang="de-CH" smtClean="0"/>
              <a:pPr>
                <a:defRPr/>
              </a:pPr>
              <a:t>53</a:t>
            </a:fld>
            <a:endParaRPr lang="de-CH" sz="1400">
              <a:solidFill>
                <a:srgbClr val="7E7E7E"/>
              </a:solidFill>
              <a:latin typeface="Times" pitchFamily="-105"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de-CH"/>
              <a:t>© Oscar Nierstrasz</a:t>
            </a:r>
          </a:p>
        </p:txBody>
      </p:sp>
      <p:sp>
        <p:nvSpPr>
          <p:cNvPr id="5" name="Footer Placeholder 4"/>
          <p:cNvSpPr>
            <a:spLocks noGrp="1"/>
          </p:cNvSpPr>
          <p:nvPr>
            <p:ph type="ftr" sz="quarter" idx="11"/>
          </p:nvPr>
        </p:nvSpPr>
        <p:spPr/>
        <p:txBody>
          <a:bodyPr/>
          <a:lstStyle/>
          <a:p>
            <a:pPr>
              <a:defRPr/>
            </a:pPr>
            <a:r>
              <a:rPr lang="en-US" dirty="0" smtClean="0"/>
              <a:t>ESE — Software Evolution</a:t>
            </a:r>
            <a:endParaRPr lang="de-CH" dirty="0"/>
          </a:p>
        </p:txBody>
      </p:sp>
      <p:sp>
        <p:nvSpPr>
          <p:cNvPr id="6" name="Slide Number Placeholder 5"/>
          <p:cNvSpPr>
            <a:spLocks noGrp="1"/>
          </p:cNvSpPr>
          <p:nvPr>
            <p:ph type="sldNum" sz="quarter" idx="12"/>
          </p:nvPr>
        </p:nvSpPr>
        <p:spPr/>
        <p:txBody>
          <a:bodyPr/>
          <a:lstStyle/>
          <a:p>
            <a:fld id="{AA9E161B-F6B5-2943-8BC7-326720DBBC17}" type="slidenum">
              <a:rPr lang="de-CH"/>
              <a:pPr/>
              <a:t>6</a:t>
            </a:fld>
            <a:endParaRPr lang="de-CH" sz="1400">
              <a:solidFill>
                <a:srgbClr val="7E7E7E"/>
              </a:solidFill>
              <a:latin typeface="Times" charset="0"/>
            </a:endParaRPr>
          </a:p>
        </p:txBody>
      </p:sp>
      <p:sp>
        <p:nvSpPr>
          <p:cNvPr id="596994" name="Rectangle 2"/>
          <p:cNvSpPr>
            <a:spLocks noGrp="1" noChangeArrowheads="1"/>
          </p:cNvSpPr>
          <p:nvPr>
            <p:ph type="title"/>
          </p:nvPr>
        </p:nvSpPr>
        <p:spPr/>
        <p:txBody>
          <a:bodyPr/>
          <a:lstStyle/>
          <a:p>
            <a:r>
              <a:rPr lang="en-US"/>
              <a:t>Lehman’s Laws</a:t>
            </a:r>
          </a:p>
        </p:txBody>
      </p:sp>
      <p:sp>
        <p:nvSpPr>
          <p:cNvPr id="596995" name="Rectangle 3"/>
          <p:cNvSpPr>
            <a:spLocks noGrp="1" noChangeArrowheads="1"/>
          </p:cNvSpPr>
          <p:nvPr>
            <p:ph type="body" idx="1"/>
          </p:nvPr>
        </p:nvSpPr>
        <p:spPr/>
        <p:txBody>
          <a:bodyPr/>
          <a:lstStyle/>
          <a:p>
            <a:pPr>
              <a:buFont typeface="Helvetica CE" pitchFamily="-105" charset="0"/>
              <a:buNone/>
            </a:pPr>
            <a:r>
              <a:rPr lang="en-GB" b="1" i="1" dirty="0"/>
              <a:t>Continuing change</a:t>
            </a:r>
          </a:p>
          <a:p>
            <a:pPr lvl="1"/>
            <a:r>
              <a:rPr lang="en-GB" dirty="0"/>
              <a:t>A program that is used in a real-world environment </a:t>
            </a:r>
            <a:r>
              <a:rPr lang="en-GB" i="1" dirty="0">
                <a:solidFill>
                  <a:srgbClr val="7F0101"/>
                </a:solidFill>
              </a:rPr>
              <a:t>must change</a:t>
            </a:r>
            <a:r>
              <a:rPr lang="en-GB" dirty="0"/>
              <a:t>, or become progressively less useful in that environment.</a:t>
            </a:r>
          </a:p>
          <a:p>
            <a:endParaRPr lang="en-GB" dirty="0"/>
          </a:p>
          <a:p>
            <a:pPr>
              <a:buFont typeface="Helvetica CE" pitchFamily="-105" charset="0"/>
              <a:buNone/>
            </a:pPr>
            <a:r>
              <a:rPr lang="en-GB" b="1" i="1" dirty="0"/>
              <a:t>Increasing complexity</a:t>
            </a:r>
          </a:p>
          <a:p>
            <a:pPr lvl="1"/>
            <a:r>
              <a:rPr lang="en-GB" dirty="0"/>
              <a:t>As a program evolves, it becomes </a:t>
            </a:r>
            <a:r>
              <a:rPr lang="en-GB" i="1" dirty="0">
                <a:solidFill>
                  <a:srgbClr val="7F0101"/>
                </a:solidFill>
              </a:rPr>
              <a:t>more complex</a:t>
            </a:r>
            <a:r>
              <a:rPr lang="en-GB" dirty="0"/>
              <a:t>, and extra resources are needed to preserve and simplify its structure</a:t>
            </a:r>
            <a:r>
              <a:rPr lang="en-GB" dirty="0" smtClean="0"/>
              <a:t>.</a:t>
            </a:r>
            <a:endParaRPr lang="en-GB" dirty="0"/>
          </a:p>
        </p:txBody>
      </p:sp>
      <p:sp>
        <p:nvSpPr>
          <p:cNvPr id="7" name="Rectangle 6"/>
          <p:cNvSpPr/>
          <p:nvPr/>
        </p:nvSpPr>
        <p:spPr>
          <a:xfrm>
            <a:off x="4572000" y="5638800"/>
            <a:ext cx="4343400" cy="461665"/>
          </a:xfrm>
          <a:prstGeom prst="rect">
            <a:avLst/>
          </a:prstGeom>
          <a:solidFill>
            <a:srgbClr val="F5F399"/>
          </a:solidFill>
        </p:spPr>
        <p:txBody>
          <a:bodyPr wrap="square">
            <a:spAutoFit/>
          </a:bodyPr>
          <a:lstStyle/>
          <a:p>
            <a:r>
              <a:rPr lang="en-US" sz="1200" dirty="0" smtClean="0"/>
              <a:t>Lehman, </a:t>
            </a:r>
            <a:r>
              <a:rPr lang="en-US" sz="1200" dirty="0" err="1" smtClean="0"/>
              <a:t>Belady</a:t>
            </a:r>
            <a:r>
              <a:rPr lang="en-US" sz="1200" dirty="0" smtClean="0"/>
              <a:t>. </a:t>
            </a:r>
            <a:r>
              <a:rPr lang="en-US" sz="1200" i="1" dirty="0" smtClean="0"/>
              <a:t>Program Evolution: Processes of Software Change</a:t>
            </a:r>
            <a:r>
              <a:rPr lang="en-US" sz="1200" dirty="0" smtClean="0"/>
              <a:t>, London Academic Press, London, 1985</a:t>
            </a:r>
            <a:endParaRPr lang="en-US" sz="1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de-CH"/>
              <a:t>© Oscar Nierstrasz</a:t>
            </a:r>
          </a:p>
        </p:txBody>
      </p:sp>
      <p:sp>
        <p:nvSpPr>
          <p:cNvPr id="8" name="Slide Number Placeholder 5"/>
          <p:cNvSpPr>
            <a:spLocks noGrp="1"/>
          </p:cNvSpPr>
          <p:nvPr>
            <p:ph type="sldNum" sz="quarter" idx="12"/>
          </p:nvPr>
        </p:nvSpPr>
        <p:spPr/>
        <p:txBody>
          <a:bodyPr/>
          <a:lstStyle/>
          <a:p>
            <a:fld id="{D95CF3D8-15F9-114A-BDD5-9994D9864F93}" type="slidenum">
              <a:rPr lang="de-CH"/>
              <a:pPr/>
              <a:t>7</a:t>
            </a:fld>
            <a:endParaRPr lang="de-CH" sz="1400">
              <a:solidFill>
                <a:srgbClr val="7E7E7E"/>
              </a:solidFill>
              <a:latin typeface="Times" charset="0"/>
            </a:endParaRPr>
          </a:p>
        </p:txBody>
      </p:sp>
      <p:sp>
        <p:nvSpPr>
          <p:cNvPr id="599042" name="Rectangle 2"/>
          <p:cNvSpPr>
            <a:spLocks noGrp="1" noChangeArrowheads="1"/>
          </p:cNvSpPr>
          <p:nvPr>
            <p:ph type="title"/>
          </p:nvPr>
        </p:nvSpPr>
        <p:spPr/>
        <p:txBody>
          <a:bodyPr/>
          <a:lstStyle/>
          <a:p>
            <a:r>
              <a:rPr lang="en-US"/>
              <a:t>The Dilemma of Legacy Software</a:t>
            </a:r>
          </a:p>
        </p:txBody>
      </p:sp>
      <p:sp>
        <p:nvSpPr>
          <p:cNvPr id="599043" name="Rectangle 3"/>
          <p:cNvSpPr>
            <a:spLocks noGrp="1" noChangeArrowheads="1"/>
          </p:cNvSpPr>
          <p:nvPr>
            <p:ph type="body" idx="1"/>
          </p:nvPr>
        </p:nvSpPr>
        <p:spPr/>
        <p:txBody>
          <a:bodyPr/>
          <a:lstStyle/>
          <a:p>
            <a:pPr>
              <a:buFont typeface="Helvetica CE" pitchFamily="-105" charset="0"/>
              <a:buNone/>
            </a:pPr>
            <a:r>
              <a:rPr lang="en-GB"/>
              <a:t>A </a:t>
            </a:r>
            <a:r>
              <a:rPr lang="en-GB" u="sng"/>
              <a:t>legacy system</a:t>
            </a:r>
            <a:r>
              <a:rPr lang="en-GB"/>
              <a:t> is a piece of software that:</a:t>
            </a:r>
          </a:p>
          <a:p>
            <a:pPr lvl="1"/>
            <a:r>
              <a:rPr lang="en-GB"/>
              <a:t>you have </a:t>
            </a:r>
            <a:r>
              <a:rPr lang="en-GB" i="1">
                <a:solidFill>
                  <a:srgbClr val="7F0101"/>
                </a:solidFill>
              </a:rPr>
              <a:t>inherited</a:t>
            </a:r>
            <a:r>
              <a:rPr lang="en-GB"/>
              <a:t>, and</a:t>
            </a:r>
          </a:p>
          <a:p>
            <a:pPr lvl="1"/>
            <a:r>
              <a:rPr lang="en-GB"/>
              <a:t>is </a:t>
            </a:r>
            <a:r>
              <a:rPr lang="en-GB" i="1">
                <a:solidFill>
                  <a:srgbClr val="7F0101"/>
                </a:solidFill>
              </a:rPr>
              <a:t>valuable</a:t>
            </a:r>
            <a:r>
              <a:rPr lang="en-GB"/>
              <a:t> to you.</a:t>
            </a:r>
          </a:p>
          <a:p>
            <a:pPr>
              <a:buFont typeface="Helvetica CE" pitchFamily="-105" charset="0"/>
              <a:buNone/>
            </a:pPr>
            <a:endParaRPr lang="en-US" b="1" i="1"/>
          </a:p>
          <a:p>
            <a:pPr>
              <a:buFont typeface="Helvetica CE" pitchFamily="-105" charset="0"/>
              <a:buNone/>
            </a:pPr>
            <a:r>
              <a:rPr lang="en-US" b="1" i="1"/>
              <a:t>Symptoms</a:t>
            </a:r>
          </a:p>
          <a:p>
            <a:pPr lvl="1"/>
            <a:r>
              <a:rPr lang="en-US"/>
              <a:t>Loss of </a:t>
            </a:r>
            <a:r>
              <a:rPr lang="en-US" i="1">
                <a:solidFill>
                  <a:srgbClr val="7F0101"/>
                </a:solidFill>
              </a:rPr>
              <a:t>knowledge</a:t>
            </a:r>
            <a:endParaRPr lang="en-US"/>
          </a:p>
          <a:p>
            <a:pPr lvl="1"/>
            <a:r>
              <a:rPr lang="en-US"/>
              <a:t>Architecture &amp; design </a:t>
            </a:r>
            <a:r>
              <a:rPr lang="en-US" i="1">
                <a:solidFill>
                  <a:srgbClr val="7F0101"/>
                </a:solidFill>
              </a:rPr>
              <a:t>drift</a:t>
            </a:r>
            <a:endParaRPr lang="en-US"/>
          </a:p>
          <a:p>
            <a:pPr lvl="1"/>
            <a:r>
              <a:rPr lang="en-US"/>
              <a:t>Hard to make </a:t>
            </a:r>
            <a:r>
              <a:rPr lang="en-US" i="1">
                <a:solidFill>
                  <a:srgbClr val="7F0101"/>
                </a:solidFill>
              </a:rPr>
              <a:t>changes</a:t>
            </a:r>
            <a:endParaRPr lang="en-US"/>
          </a:p>
          <a:p>
            <a:pPr lvl="1"/>
            <a:r>
              <a:rPr lang="en-US"/>
              <a:t>…</a:t>
            </a:r>
          </a:p>
        </p:txBody>
      </p:sp>
      <p:pic>
        <p:nvPicPr>
          <p:cNvPr id="599044" name="Picture 4" descr="trashcanc"/>
          <p:cNvPicPr>
            <a:picLocks noChangeAspect="1" noChangeArrowheads="1"/>
          </p:cNvPicPr>
          <p:nvPr/>
        </p:nvPicPr>
        <p:blipFill>
          <a:blip r:embed="rId3"/>
          <a:srcRect/>
          <a:stretch>
            <a:fillRect/>
          </a:stretch>
        </p:blipFill>
        <p:spPr bwMode="auto">
          <a:xfrm>
            <a:off x="6096000" y="4191000"/>
            <a:ext cx="1816100" cy="2214563"/>
          </a:xfrm>
          <a:prstGeom prst="rect">
            <a:avLst/>
          </a:prstGeom>
          <a:noFill/>
        </p:spPr>
      </p:pic>
      <p:sp>
        <p:nvSpPr>
          <p:cNvPr id="599045" name="AutoShape 5"/>
          <p:cNvSpPr>
            <a:spLocks noChangeArrowheads="1"/>
          </p:cNvSpPr>
          <p:nvPr/>
        </p:nvSpPr>
        <p:spPr bwMode="auto">
          <a:xfrm>
            <a:off x="5638800" y="2819400"/>
            <a:ext cx="3200400" cy="1143000"/>
          </a:xfrm>
          <a:prstGeom prst="foldedCorner">
            <a:avLst>
              <a:gd name="adj" fmla="val 12500"/>
            </a:avLst>
          </a:prstGeom>
          <a:solidFill>
            <a:schemeClr val="accent1"/>
          </a:solidFill>
          <a:ln w="9525">
            <a:solidFill>
              <a:schemeClr val="tx1"/>
            </a:solidFill>
            <a:round/>
            <a:headEnd/>
            <a:tailEnd/>
          </a:ln>
          <a:effectLst>
            <a:outerShdw blurRad="63500" dist="38099" dir="2700000" algn="ctr" rotWithShape="0">
              <a:srgbClr val="0A017F">
                <a:alpha val="74998"/>
              </a:srgbClr>
            </a:outerShdw>
          </a:effectLst>
        </p:spPr>
        <p:txBody>
          <a:bodyPr anchor="ctr">
            <a:prstTxWarp prst="textNoShape">
              <a:avLst/>
            </a:prstTxWarp>
          </a:bodyPr>
          <a:lstStyle/>
          <a:p>
            <a:r>
              <a:rPr lang="en-US" sz="1800" b="1" i="1">
                <a:solidFill>
                  <a:schemeClr val="accent2"/>
                </a:solidFill>
              </a:rPr>
              <a:t>You can’t afford to throw it out, but it is too expensive to change</a:t>
            </a:r>
            <a:endParaRPr lang="en-US" sz="2000" b="1" i="1">
              <a:solidFill>
                <a:schemeClr val="accent2"/>
              </a:solidFill>
            </a:endParaRPr>
          </a:p>
        </p:txBody>
      </p:sp>
      <p:sp>
        <p:nvSpPr>
          <p:cNvPr id="9" name="Footer Placeholder 4"/>
          <p:cNvSpPr>
            <a:spLocks noGrp="1"/>
          </p:cNvSpPr>
          <p:nvPr>
            <p:ph type="ftr" sz="quarter" idx="11"/>
          </p:nvPr>
        </p:nvSpPr>
        <p:spPr>
          <a:xfrm>
            <a:off x="107950" y="179388"/>
            <a:ext cx="5399088" cy="252412"/>
          </a:xfrm>
        </p:spPr>
        <p:txBody>
          <a:bodyPr/>
          <a:lstStyle/>
          <a:p>
            <a:pPr>
              <a:defRPr/>
            </a:pPr>
            <a:r>
              <a:rPr lang="en-US" dirty="0" smtClean="0"/>
              <a:t>ESE — Software Evolution</a:t>
            </a:r>
            <a:endParaRPr lang="de-CH"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90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90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9045" grpId="0" animBg="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de-CH"/>
              <a:t>© Oscar Nierstrasz</a:t>
            </a:r>
          </a:p>
        </p:txBody>
      </p:sp>
      <p:sp>
        <p:nvSpPr>
          <p:cNvPr id="6" name="Slide Number Placeholder 5"/>
          <p:cNvSpPr>
            <a:spLocks noGrp="1"/>
          </p:cNvSpPr>
          <p:nvPr>
            <p:ph type="sldNum" sz="quarter" idx="12"/>
          </p:nvPr>
        </p:nvSpPr>
        <p:spPr/>
        <p:txBody>
          <a:bodyPr/>
          <a:lstStyle/>
          <a:p>
            <a:fld id="{E9295EE5-E575-D64D-AC90-B2890FEF1925}" type="slidenum">
              <a:rPr lang="de-CH"/>
              <a:pPr/>
              <a:t>8</a:t>
            </a:fld>
            <a:endParaRPr lang="de-CH" sz="1400">
              <a:solidFill>
                <a:srgbClr val="7E7E7E"/>
              </a:solidFill>
              <a:latin typeface="Times" charset="0"/>
            </a:endParaRPr>
          </a:p>
        </p:txBody>
      </p:sp>
      <p:sp>
        <p:nvSpPr>
          <p:cNvPr id="601090" name="Rectangle 2"/>
          <p:cNvSpPr>
            <a:spLocks noGrp="1" noChangeArrowheads="1"/>
          </p:cNvSpPr>
          <p:nvPr>
            <p:ph type="title"/>
          </p:nvPr>
        </p:nvSpPr>
        <p:spPr/>
        <p:txBody>
          <a:bodyPr/>
          <a:lstStyle/>
          <a:p>
            <a:r>
              <a:rPr lang="en-US"/>
              <a:t>OO Legacy</a:t>
            </a:r>
          </a:p>
        </p:txBody>
      </p:sp>
      <p:sp>
        <p:nvSpPr>
          <p:cNvPr id="601091" name="Rectangle 3"/>
          <p:cNvSpPr>
            <a:spLocks noGrp="1" noChangeArrowheads="1"/>
          </p:cNvSpPr>
          <p:nvPr>
            <p:ph type="body" idx="1"/>
          </p:nvPr>
        </p:nvSpPr>
        <p:spPr/>
        <p:txBody>
          <a:bodyPr/>
          <a:lstStyle/>
          <a:p>
            <a:r>
              <a:rPr lang="en-GB" u="sng"/>
              <a:t>Object-oriented legacy systems</a:t>
            </a:r>
            <a:r>
              <a:rPr lang="en-GB"/>
              <a:t> are </a:t>
            </a:r>
            <a:r>
              <a:rPr lang="en-GB" i="1">
                <a:solidFill>
                  <a:srgbClr val="7F0101"/>
                </a:solidFill>
              </a:rPr>
              <a:t>successful</a:t>
            </a:r>
            <a:r>
              <a:rPr lang="en-GB"/>
              <a:t> OO systems whose architecture and design </a:t>
            </a:r>
            <a:r>
              <a:rPr lang="en-GB" i="1">
                <a:solidFill>
                  <a:srgbClr val="7F0101"/>
                </a:solidFill>
              </a:rPr>
              <a:t>no longer respond to changing requirements</a:t>
            </a:r>
            <a:endParaRPr lang="en-GB"/>
          </a:p>
        </p:txBody>
      </p:sp>
      <p:sp>
        <p:nvSpPr>
          <p:cNvPr id="7" name="Footer Placeholder 4"/>
          <p:cNvSpPr>
            <a:spLocks noGrp="1"/>
          </p:cNvSpPr>
          <p:nvPr>
            <p:ph type="ftr" sz="quarter" idx="11"/>
          </p:nvPr>
        </p:nvSpPr>
        <p:spPr>
          <a:xfrm>
            <a:off x="107950" y="179388"/>
            <a:ext cx="5399088" cy="252412"/>
          </a:xfrm>
        </p:spPr>
        <p:txBody>
          <a:bodyPr/>
          <a:lstStyle/>
          <a:p>
            <a:pPr>
              <a:defRPr/>
            </a:pPr>
            <a:r>
              <a:rPr lang="en-US" dirty="0" smtClean="0"/>
              <a:t>ESE — Software Evolution</a:t>
            </a:r>
            <a:endParaRPr lang="de-CH"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Date Placeholder 2"/>
          <p:cNvSpPr>
            <a:spLocks noGrp="1"/>
          </p:cNvSpPr>
          <p:nvPr>
            <p:ph type="dt" sz="half" idx="10"/>
          </p:nvPr>
        </p:nvSpPr>
        <p:spPr/>
        <p:txBody>
          <a:bodyPr/>
          <a:lstStyle/>
          <a:p>
            <a:r>
              <a:rPr lang="de-CH"/>
              <a:t>© Stéphane Ducasse, Serge Demeyer, Oscar Nierstrasz</a:t>
            </a:r>
          </a:p>
        </p:txBody>
      </p:sp>
      <p:sp>
        <p:nvSpPr>
          <p:cNvPr id="8" name="Slide Number Placeholder 4"/>
          <p:cNvSpPr>
            <a:spLocks noGrp="1"/>
          </p:cNvSpPr>
          <p:nvPr>
            <p:ph type="sldNum" sz="quarter" idx="12"/>
          </p:nvPr>
        </p:nvSpPr>
        <p:spPr/>
        <p:txBody>
          <a:bodyPr/>
          <a:lstStyle/>
          <a:p>
            <a:r>
              <a:rPr lang="de-CH"/>
              <a:t>1.</a:t>
            </a:r>
            <a:fld id="{5E7E3554-6503-964A-9FB6-069985A24B48}" type="slidenum">
              <a:rPr lang="de-CH"/>
              <a:pPr/>
              <a:t>9</a:t>
            </a:fld>
            <a:endParaRPr lang="de-CH" sz="1400">
              <a:solidFill>
                <a:srgbClr val="7E7E7E"/>
              </a:solidFill>
              <a:latin typeface="Times" charset="0"/>
            </a:endParaRPr>
          </a:p>
        </p:txBody>
      </p:sp>
      <p:sp>
        <p:nvSpPr>
          <p:cNvPr id="52226" name="Rectangle 2"/>
          <p:cNvSpPr>
            <a:spLocks noGrp="1" noChangeArrowheads="1"/>
          </p:cNvSpPr>
          <p:nvPr>
            <p:ph type="title"/>
          </p:nvPr>
        </p:nvSpPr>
        <p:spPr/>
        <p:txBody>
          <a:bodyPr/>
          <a:lstStyle/>
          <a:p>
            <a:r>
              <a:rPr lang="en-GB"/>
              <a:t>Common Symptoms</a:t>
            </a:r>
          </a:p>
        </p:txBody>
      </p:sp>
      <p:sp>
        <p:nvSpPr>
          <p:cNvPr id="52227" name="Rectangle 3"/>
          <p:cNvSpPr>
            <a:spLocks noGrp="1" noChangeArrowheads="1"/>
          </p:cNvSpPr>
          <p:nvPr>
            <p:ph type="body" sz="half" idx="4294967295"/>
          </p:nvPr>
        </p:nvSpPr>
        <p:spPr>
          <a:xfrm>
            <a:off x="304800" y="1654175"/>
            <a:ext cx="3886200" cy="3048000"/>
          </a:xfrm>
          <a:solidFill>
            <a:schemeClr val="accent1"/>
          </a:solidFill>
          <a:effectLst>
            <a:outerShdw blurRad="63500" dist="38099" dir="2700000" algn="ctr" rotWithShape="0">
              <a:schemeClr val="tx1">
                <a:alpha val="74998"/>
              </a:schemeClr>
            </a:outerShdw>
          </a:effectLst>
        </p:spPr>
        <p:txBody>
          <a:bodyPr/>
          <a:lstStyle/>
          <a:p>
            <a:pPr marL="381000" indent="-381000">
              <a:buFont typeface="Helvetica CE" pitchFamily="-105" charset="0"/>
              <a:buNone/>
            </a:pPr>
            <a:r>
              <a:rPr lang="en-GB" sz="2200" b="1"/>
              <a:t>Lack of Knowledge</a:t>
            </a:r>
          </a:p>
          <a:p>
            <a:pPr marL="381000" indent="-381000"/>
            <a:r>
              <a:rPr lang="en-GB" sz="2000" i="1">
                <a:solidFill>
                  <a:schemeClr val="accent2"/>
                </a:solidFill>
              </a:rPr>
              <a:t>obsolete</a:t>
            </a:r>
            <a:r>
              <a:rPr lang="en-GB" sz="2000"/>
              <a:t> or no documentation</a:t>
            </a:r>
          </a:p>
          <a:p>
            <a:pPr marL="381000" indent="-381000"/>
            <a:r>
              <a:rPr lang="en-GB" sz="2000" i="1">
                <a:solidFill>
                  <a:schemeClr val="accent2"/>
                </a:solidFill>
              </a:rPr>
              <a:t>departure</a:t>
            </a:r>
            <a:r>
              <a:rPr lang="en-GB" sz="2000"/>
              <a:t> of the original developers or users</a:t>
            </a:r>
          </a:p>
          <a:p>
            <a:pPr marL="381000" indent="-381000"/>
            <a:r>
              <a:rPr lang="en-GB" sz="2000" i="1">
                <a:solidFill>
                  <a:schemeClr val="accent2"/>
                </a:solidFill>
              </a:rPr>
              <a:t>disappearance of inside knowledge</a:t>
            </a:r>
            <a:r>
              <a:rPr lang="en-GB" sz="2000"/>
              <a:t> about the system</a:t>
            </a:r>
          </a:p>
          <a:p>
            <a:pPr marL="381000" indent="-381000"/>
            <a:r>
              <a:rPr lang="en-GB" sz="2000" i="1">
                <a:solidFill>
                  <a:schemeClr val="accent2"/>
                </a:solidFill>
              </a:rPr>
              <a:t>limited understanding</a:t>
            </a:r>
            <a:r>
              <a:rPr lang="en-GB" sz="2000"/>
              <a:t> of entire system</a:t>
            </a:r>
          </a:p>
          <a:p>
            <a:pPr marL="381000" indent="-381000">
              <a:buClr>
                <a:schemeClr val="accent2"/>
              </a:buClr>
              <a:buSzPct val="150000"/>
              <a:buFont typeface="Symbol" charset="2"/>
              <a:buNone/>
            </a:pPr>
            <a:r>
              <a:rPr lang="en-GB" sz="2000" i="1">
                <a:solidFill>
                  <a:schemeClr val="accent2"/>
                </a:solidFill>
              </a:rPr>
              <a:t>	</a:t>
            </a:r>
            <a:r>
              <a:rPr lang="en-GB" sz="2000" i="1">
                <a:solidFill>
                  <a:schemeClr val="accent2"/>
                </a:solidFill>
                <a:sym typeface="Symbol" charset="2"/>
              </a:rPr>
              <a:t> </a:t>
            </a:r>
            <a:r>
              <a:rPr lang="en-GB" sz="2000" i="1">
                <a:solidFill>
                  <a:schemeClr val="accent2"/>
                </a:solidFill>
              </a:rPr>
              <a:t>missing tests</a:t>
            </a:r>
            <a:endParaRPr lang="en-GB" sz="2000">
              <a:solidFill>
                <a:schemeClr val="accent2"/>
              </a:solidFill>
            </a:endParaRPr>
          </a:p>
        </p:txBody>
      </p:sp>
      <p:sp>
        <p:nvSpPr>
          <p:cNvPr id="52228" name="Rectangle 4"/>
          <p:cNvSpPr>
            <a:spLocks noGrp="1" noChangeArrowheads="1"/>
          </p:cNvSpPr>
          <p:nvPr>
            <p:ph type="body" sz="half" idx="4294967295"/>
          </p:nvPr>
        </p:nvSpPr>
        <p:spPr>
          <a:xfrm>
            <a:off x="4552950" y="1828800"/>
            <a:ext cx="3905250" cy="2743200"/>
          </a:xfrm>
          <a:solidFill>
            <a:schemeClr val="accent1"/>
          </a:solidFill>
          <a:effectLst>
            <a:outerShdw blurRad="63500" dist="38099" dir="2700000" algn="ctr" rotWithShape="0">
              <a:schemeClr val="tx1">
                <a:alpha val="74998"/>
              </a:schemeClr>
            </a:outerShdw>
          </a:effectLst>
        </p:spPr>
        <p:txBody>
          <a:bodyPr/>
          <a:lstStyle/>
          <a:p>
            <a:pPr marL="381000" indent="-381000">
              <a:buFont typeface="Helvetica CE" pitchFamily="-105" charset="0"/>
              <a:buNone/>
            </a:pPr>
            <a:r>
              <a:rPr lang="en-GB" sz="2200" b="1" dirty="0"/>
              <a:t>Process symptoms</a:t>
            </a:r>
          </a:p>
          <a:p>
            <a:pPr marL="381000" indent="-381000"/>
            <a:r>
              <a:rPr lang="en-GB" sz="2000" i="1" dirty="0">
                <a:solidFill>
                  <a:schemeClr val="accent2"/>
                </a:solidFill>
              </a:rPr>
              <a:t>too long</a:t>
            </a:r>
            <a:r>
              <a:rPr lang="en-GB" sz="2000" dirty="0"/>
              <a:t> to turn things over to production</a:t>
            </a:r>
          </a:p>
          <a:p>
            <a:pPr marL="381000" indent="-381000"/>
            <a:r>
              <a:rPr lang="en-GB" sz="2000" dirty="0"/>
              <a:t>need for </a:t>
            </a:r>
            <a:r>
              <a:rPr lang="en-GB" sz="2000" i="1" dirty="0">
                <a:solidFill>
                  <a:schemeClr val="accent2"/>
                </a:solidFill>
              </a:rPr>
              <a:t>constant bug fixes</a:t>
            </a:r>
            <a:endParaRPr lang="en-GB" sz="2000" dirty="0">
              <a:solidFill>
                <a:schemeClr val="accent2"/>
              </a:solidFill>
            </a:endParaRPr>
          </a:p>
          <a:p>
            <a:pPr marL="381000" indent="-381000"/>
            <a:r>
              <a:rPr lang="en-GB" sz="2000" i="1" dirty="0">
                <a:solidFill>
                  <a:schemeClr val="accent2"/>
                </a:solidFill>
              </a:rPr>
              <a:t>maintenance dependencies</a:t>
            </a:r>
            <a:endParaRPr lang="en-GB" sz="2000" dirty="0">
              <a:solidFill>
                <a:schemeClr val="accent2"/>
              </a:solidFill>
            </a:endParaRPr>
          </a:p>
          <a:p>
            <a:pPr marL="381000" indent="-381000"/>
            <a:r>
              <a:rPr lang="en-GB" sz="2000" i="1" dirty="0">
                <a:solidFill>
                  <a:schemeClr val="accent2"/>
                </a:solidFill>
              </a:rPr>
              <a:t>difficulties separating</a:t>
            </a:r>
            <a:r>
              <a:rPr lang="en-GB" sz="2000" dirty="0">
                <a:solidFill>
                  <a:schemeClr val="accent2"/>
                </a:solidFill>
              </a:rPr>
              <a:t> </a:t>
            </a:r>
            <a:r>
              <a:rPr lang="en-GB" sz="2000" dirty="0"/>
              <a:t>products</a:t>
            </a:r>
          </a:p>
          <a:p>
            <a:pPr marL="381000" indent="-381000">
              <a:buClr>
                <a:schemeClr val="accent2"/>
              </a:buClr>
              <a:buSzPct val="150000"/>
              <a:buFont typeface="Symbol" charset="2"/>
              <a:buNone/>
            </a:pPr>
            <a:r>
              <a:rPr lang="en-GB" sz="2000" i="1" dirty="0">
                <a:solidFill>
                  <a:schemeClr val="accent2"/>
                </a:solidFill>
              </a:rPr>
              <a:t>	</a:t>
            </a:r>
            <a:r>
              <a:rPr lang="en-GB" sz="2000" i="1" dirty="0" err="1">
                <a:solidFill>
                  <a:schemeClr val="accent2"/>
                </a:solidFill>
                <a:sym typeface="Symbol" charset="2"/>
              </a:rPr>
              <a:t></a:t>
            </a:r>
            <a:r>
              <a:rPr lang="en-GB" sz="2000" i="1" dirty="0">
                <a:solidFill>
                  <a:schemeClr val="accent2"/>
                </a:solidFill>
                <a:sym typeface="Symbol" charset="2"/>
              </a:rPr>
              <a:t> </a:t>
            </a:r>
            <a:r>
              <a:rPr lang="en-GB" sz="2000" i="1" dirty="0">
                <a:solidFill>
                  <a:schemeClr val="accent2"/>
                </a:solidFill>
              </a:rPr>
              <a:t>simple changes take too long</a:t>
            </a:r>
          </a:p>
        </p:txBody>
      </p:sp>
      <p:sp>
        <p:nvSpPr>
          <p:cNvPr id="52229" name="Rectangle 5"/>
          <p:cNvSpPr>
            <a:spLocks noChangeArrowheads="1"/>
          </p:cNvSpPr>
          <p:nvPr/>
        </p:nvSpPr>
        <p:spPr bwMode="auto">
          <a:xfrm>
            <a:off x="3200400" y="5029200"/>
            <a:ext cx="2590800" cy="1295400"/>
          </a:xfrm>
          <a:prstGeom prst="rect">
            <a:avLst/>
          </a:prstGeom>
          <a:solidFill>
            <a:schemeClr val="accent1"/>
          </a:solidFill>
          <a:ln w="9525">
            <a:noFill/>
            <a:miter lim="800000"/>
            <a:headEnd/>
            <a:tailEnd/>
          </a:ln>
          <a:effectLst>
            <a:outerShdw blurRad="63500" dist="38099" dir="2700000" algn="ctr" rotWithShape="0">
              <a:schemeClr val="tx1">
                <a:alpha val="74998"/>
              </a:schemeClr>
            </a:outerShdw>
          </a:effectLst>
        </p:spPr>
        <p:txBody>
          <a:bodyPr>
            <a:prstTxWarp prst="textNoShape">
              <a:avLst/>
            </a:prstTxWarp>
          </a:bodyPr>
          <a:lstStyle/>
          <a:p>
            <a:pPr marL="381000" indent="-381000"/>
            <a:r>
              <a:rPr lang="en-GB" sz="2000" b="1">
                <a:latin typeface="Helvetica" charset="0"/>
              </a:rPr>
              <a:t>Code symptoms</a:t>
            </a:r>
          </a:p>
          <a:p>
            <a:pPr marL="381000" indent="-381000">
              <a:buFontTx/>
              <a:buChar char="•"/>
            </a:pPr>
            <a:r>
              <a:rPr lang="en-GB" sz="1800" i="1">
                <a:solidFill>
                  <a:schemeClr val="accent2"/>
                </a:solidFill>
                <a:latin typeface="Helvetica" charset="0"/>
              </a:rPr>
              <a:t>duplicated</a:t>
            </a:r>
            <a:r>
              <a:rPr lang="en-GB" sz="1800">
                <a:solidFill>
                  <a:schemeClr val="accent2"/>
                </a:solidFill>
                <a:latin typeface="Helvetica" charset="0"/>
              </a:rPr>
              <a:t> </a:t>
            </a:r>
            <a:r>
              <a:rPr lang="en-GB" sz="1800">
                <a:latin typeface="Helvetica" charset="0"/>
              </a:rPr>
              <a:t>code</a:t>
            </a:r>
          </a:p>
          <a:p>
            <a:pPr marL="381000" indent="-381000">
              <a:buFontTx/>
              <a:buChar char="•"/>
            </a:pPr>
            <a:r>
              <a:rPr lang="en-GB" sz="1800" i="1">
                <a:solidFill>
                  <a:schemeClr val="accent2"/>
                </a:solidFill>
                <a:latin typeface="Helvetica" charset="0"/>
              </a:rPr>
              <a:t>code smells</a:t>
            </a:r>
          </a:p>
          <a:p>
            <a:pPr marL="381000" indent="-381000">
              <a:buSzPct val="150000"/>
              <a:buFont typeface="Symbol" charset="2"/>
              <a:buNone/>
            </a:pPr>
            <a:r>
              <a:rPr lang="en-GB" sz="2000" i="1">
                <a:solidFill>
                  <a:schemeClr val="accent2"/>
                </a:solidFill>
                <a:latin typeface="Helvetica" charset="0"/>
              </a:rPr>
              <a:t>	</a:t>
            </a:r>
            <a:r>
              <a:rPr lang="en-GB" sz="2000" i="1">
                <a:solidFill>
                  <a:schemeClr val="accent2"/>
                </a:solidFill>
                <a:latin typeface="Helvetica" charset="0"/>
                <a:sym typeface="Symbol" charset="2"/>
              </a:rPr>
              <a:t> </a:t>
            </a:r>
            <a:r>
              <a:rPr lang="en-GB" sz="1800" i="1">
                <a:solidFill>
                  <a:schemeClr val="accent2"/>
                </a:solidFill>
                <a:latin typeface="Helvetica" charset="0"/>
              </a:rPr>
              <a:t>big build times</a:t>
            </a:r>
          </a:p>
        </p:txBody>
      </p:sp>
      <p:sp>
        <p:nvSpPr>
          <p:cNvPr id="9" name="Footer Placeholder 4"/>
          <p:cNvSpPr>
            <a:spLocks noGrp="1"/>
          </p:cNvSpPr>
          <p:nvPr>
            <p:ph type="ftr" sz="quarter" idx="11"/>
          </p:nvPr>
        </p:nvSpPr>
        <p:spPr>
          <a:xfrm>
            <a:off x="107950" y="179388"/>
            <a:ext cx="5399088" cy="252412"/>
          </a:xfrm>
        </p:spPr>
        <p:txBody>
          <a:bodyPr/>
          <a:lstStyle/>
          <a:p>
            <a:pPr>
              <a:defRPr/>
            </a:pPr>
            <a:r>
              <a:rPr lang="en-US" dirty="0" smtClean="0"/>
              <a:t>ESE — Software Evolution</a:t>
            </a:r>
            <a:endParaRPr lang="de-CH"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UB_Screen">
  <a:themeElements>
    <a:clrScheme name="">
      <a:dk1>
        <a:srgbClr val="05027D"/>
      </a:dk1>
      <a:lt1>
        <a:srgbClr val="FFFFFF"/>
      </a:lt1>
      <a:dk2>
        <a:srgbClr val="3A007D"/>
      </a:dk2>
      <a:lt2>
        <a:srgbClr val="F6F6F6"/>
      </a:lt2>
      <a:accent1>
        <a:srgbClr val="F5F399"/>
      </a:accent1>
      <a:accent2>
        <a:srgbClr val="7E0007"/>
      </a:accent2>
      <a:accent3>
        <a:srgbClr val="FFFFFF"/>
      </a:accent3>
      <a:accent4>
        <a:srgbClr val="03016A"/>
      </a:accent4>
      <a:accent5>
        <a:srgbClr val="F9F8CA"/>
      </a:accent5>
      <a:accent6>
        <a:srgbClr val="720006"/>
      </a:accent6>
      <a:hlink>
        <a:srgbClr val="0005DF"/>
      </a:hlink>
      <a:folHlink>
        <a:srgbClr val="464381"/>
      </a:folHlink>
    </a:clrScheme>
    <a:fontScheme name="UB_Scree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Helvetic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Helvetica" charset="0"/>
          </a:defRPr>
        </a:defPPr>
      </a:lstStyle>
    </a:lnDef>
  </a:objectDefaults>
  <a:extraClrSchemeLst>
    <a:extraClrScheme>
      <a:clrScheme name="UB_Sc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B_Screen 2">
        <a:dk1>
          <a:srgbClr val="000000"/>
        </a:dk1>
        <a:lt1>
          <a:srgbClr val="FFFFFF"/>
        </a:lt1>
        <a:dk2>
          <a:srgbClr val="000000"/>
        </a:dk2>
        <a:lt2>
          <a:srgbClr val="F6F6F6"/>
        </a:lt2>
        <a:accent1>
          <a:srgbClr val="E1EBF5"/>
        </a:accent1>
        <a:accent2>
          <a:srgbClr val="9CBDDE"/>
        </a:accent2>
        <a:accent3>
          <a:srgbClr val="FFFFFF"/>
        </a:accent3>
        <a:accent4>
          <a:srgbClr val="000000"/>
        </a:accent4>
        <a:accent5>
          <a:srgbClr val="EEF3F9"/>
        </a:accent5>
        <a:accent6>
          <a:srgbClr val="8DABC9"/>
        </a:accent6>
        <a:hlink>
          <a:srgbClr val="0005DF"/>
        </a:hlink>
        <a:folHlink>
          <a:srgbClr val="7E7781"/>
        </a:folHlink>
      </a:clrScheme>
      <a:clrMap bg1="lt1" tx1="dk1" bg2="lt2" tx2="dk2" accent1="accent1" accent2="accent2" accent3="accent3" accent4="accent4" accent5="accent5" accent6="accent6" hlink="hlink" folHlink="folHlink"/>
    </a:extraClrScheme>
    <a:extraClrScheme>
      <a:clrScheme name="UB_Screen 3">
        <a:dk1>
          <a:srgbClr val="000000"/>
        </a:dk1>
        <a:lt1>
          <a:srgbClr val="FFFFFF"/>
        </a:lt1>
        <a:dk2>
          <a:srgbClr val="000000"/>
        </a:dk2>
        <a:lt2>
          <a:srgbClr val="F6F6F6"/>
        </a:lt2>
        <a:accent1>
          <a:srgbClr val="E1EBF5"/>
        </a:accent1>
        <a:accent2>
          <a:srgbClr val="9CBDDE"/>
        </a:accent2>
        <a:accent3>
          <a:srgbClr val="FFFFFF"/>
        </a:accent3>
        <a:accent4>
          <a:srgbClr val="000000"/>
        </a:accent4>
        <a:accent5>
          <a:srgbClr val="EEF3F9"/>
        </a:accent5>
        <a:accent6>
          <a:srgbClr val="8DABC9"/>
        </a:accent6>
        <a:hlink>
          <a:srgbClr val="0005DF"/>
        </a:hlink>
        <a:folHlink>
          <a:srgbClr val="46438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Workspace:Talks:Dagstuhl:UB_Screen.ppt</Template>
  <TotalTime>1730</TotalTime>
  <Words>3766</Words>
  <Application>Microsoft Macintosh PowerPoint</Application>
  <PresentationFormat>On-screen Show (4:3)</PresentationFormat>
  <Paragraphs>648</Paragraphs>
  <Slides>53</Slides>
  <Notes>43</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53</vt:i4>
      </vt:variant>
    </vt:vector>
  </HeadingPairs>
  <TitlesOfParts>
    <vt:vector size="55" baseType="lpstr">
      <vt:lpstr>UB_Screen</vt:lpstr>
      <vt:lpstr>Worksheet</vt:lpstr>
      <vt:lpstr>Introduction to Software Engineering</vt:lpstr>
      <vt:lpstr>Roadmap</vt:lpstr>
      <vt:lpstr>Literature</vt:lpstr>
      <vt:lpstr>Roadmap</vt:lpstr>
      <vt:lpstr>Slide 5</vt:lpstr>
      <vt:lpstr>Lehman’s Laws</vt:lpstr>
      <vt:lpstr>The Dilemma of Legacy Software</vt:lpstr>
      <vt:lpstr>OO Legacy</vt:lpstr>
      <vt:lpstr>Common Symptoms</vt:lpstr>
      <vt:lpstr>Common Problems</vt:lpstr>
      <vt:lpstr>Continuous Development</vt:lpstr>
      <vt:lpstr>The cost of change</vt:lpstr>
      <vt:lpstr>Roadmap</vt:lpstr>
      <vt:lpstr>Some Terminology</vt:lpstr>
      <vt:lpstr>Goals of Reverse Engineering</vt:lpstr>
      <vt:lpstr>Reverse Engineering Techniques</vt:lpstr>
      <vt:lpstr>Goals of Reengineering</vt:lpstr>
      <vt:lpstr>Reengineering Techniques</vt:lpstr>
      <vt:lpstr>Roadmap</vt:lpstr>
      <vt:lpstr>The Reengineering Life-Cycle</vt:lpstr>
      <vt:lpstr>Reengineering Patterns</vt:lpstr>
      <vt:lpstr>A Map of Reengineering Patterns</vt:lpstr>
      <vt:lpstr>Setting Direction</vt:lpstr>
      <vt:lpstr>Most Valuable First</vt:lpstr>
      <vt:lpstr>First Contact</vt:lpstr>
      <vt:lpstr>Initial Understanding</vt:lpstr>
      <vt:lpstr>Pattern: Study the Exceptional Entities</vt:lpstr>
      <vt:lpstr>System Complexity View</vt:lpstr>
      <vt:lpstr>Detailed Model Capture</vt:lpstr>
      <vt:lpstr>Tests: Your Life Insurance</vt:lpstr>
      <vt:lpstr>Migration</vt:lpstr>
      <vt:lpstr>Detecting Duplicated Code</vt:lpstr>
      <vt:lpstr>Pattern: Visualize Code as Dotplots</vt:lpstr>
      <vt:lpstr>Clone detection by string-matching</vt:lpstr>
      <vt:lpstr>Dotplot Visualization</vt:lpstr>
      <vt:lpstr>Redistribute Responsibilities</vt:lpstr>
      <vt:lpstr>High-level refactorings</vt:lpstr>
      <vt:lpstr>Transform Conditionals to Polymorphism</vt:lpstr>
      <vt:lpstr>Roadmap</vt:lpstr>
      <vt:lpstr>Moose — an extensible platform for software and data analysis</vt:lpstr>
      <vt:lpstr>Explicit metamodels enable change</vt:lpstr>
      <vt:lpstr>Moose visualizations</vt:lpstr>
      <vt:lpstr>Programming visualizations with CodeCrawler</vt:lpstr>
      <vt:lpstr>Scripting visualizations with Mondrian</vt:lpstr>
      <vt:lpstr>Data navigation through generic or dedicated browsers</vt:lpstr>
      <vt:lpstr>Scripting browsers with Glamour</vt:lpstr>
      <vt:lpstr>Scripting browsers with Glamour</vt:lpstr>
      <vt:lpstr>Moose — a platform for collaborative research</vt:lpstr>
      <vt:lpstr>Roadmap</vt:lpstr>
      <vt:lpstr>Conclusion</vt:lpstr>
      <vt:lpstr>What you should know!</vt:lpstr>
      <vt:lpstr>Can you answer the following questions?</vt:lpstr>
      <vt:lpstr>License</vt:lpstr>
    </vt:vector>
  </TitlesOfParts>
  <Company>Ĳ ɦ禜</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Oscar Nierstrasz</dc:creator>
  <cp:lastModifiedBy>Oscar Nierstrasz</cp:lastModifiedBy>
  <cp:revision>185</cp:revision>
  <cp:lastPrinted>2005-04-07T14:31:46Z</cp:lastPrinted>
  <dcterms:created xsi:type="dcterms:W3CDTF">2010-11-30T11:02:18Z</dcterms:created>
  <dcterms:modified xsi:type="dcterms:W3CDTF">2010-11-30T11:03:37Z</dcterms:modified>
</cp:coreProperties>
</file>