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50" r:id="rId1"/>
  </p:sldMasterIdLst>
  <p:notesMasterIdLst>
    <p:notesMasterId r:id="rId46"/>
  </p:notesMasterIdLst>
  <p:handoutMasterIdLst>
    <p:handoutMasterId r:id="rId47"/>
  </p:handoutMasterIdLst>
  <p:sldIdLst>
    <p:sldId id="316" r:id="rId2"/>
    <p:sldId id="356" r:id="rId3"/>
    <p:sldId id="317" r:id="rId4"/>
    <p:sldId id="357" r:id="rId5"/>
    <p:sldId id="318" r:id="rId6"/>
    <p:sldId id="353" r:id="rId7"/>
    <p:sldId id="354" r:id="rId8"/>
    <p:sldId id="365" r:id="rId9"/>
    <p:sldId id="324" r:id="rId10"/>
    <p:sldId id="325" r:id="rId11"/>
    <p:sldId id="327" r:id="rId12"/>
    <p:sldId id="328" r:id="rId13"/>
    <p:sldId id="329" r:id="rId14"/>
    <p:sldId id="326" r:id="rId15"/>
    <p:sldId id="323" r:id="rId16"/>
    <p:sldId id="322" r:id="rId17"/>
    <p:sldId id="330" r:id="rId18"/>
    <p:sldId id="331" r:id="rId19"/>
    <p:sldId id="359" r:id="rId20"/>
    <p:sldId id="333" r:id="rId21"/>
    <p:sldId id="334" r:id="rId22"/>
    <p:sldId id="335" r:id="rId23"/>
    <p:sldId id="336" r:id="rId24"/>
    <p:sldId id="337" r:id="rId25"/>
    <p:sldId id="338" r:id="rId26"/>
    <p:sldId id="339" r:id="rId27"/>
    <p:sldId id="360" r:id="rId28"/>
    <p:sldId id="341" r:id="rId29"/>
    <p:sldId id="342" r:id="rId30"/>
    <p:sldId id="343" r:id="rId31"/>
    <p:sldId id="361" r:id="rId32"/>
    <p:sldId id="344" r:id="rId33"/>
    <p:sldId id="346" r:id="rId34"/>
    <p:sldId id="347" r:id="rId35"/>
    <p:sldId id="348" r:id="rId36"/>
    <p:sldId id="367" r:id="rId37"/>
    <p:sldId id="349" r:id="rId38"/>
    <p:sldId id="350" r:id="rId39"/>
    <p:sldId id="369" r:id="rId40"/>
    <p:sldId id="352" r:id="rId41"/>
    <p:sldId id="370" r:id="rId42"/>
    <p:sldId id="362" r:id="rId43"/>
    <p:sldId id="363" r:id="rId44"/>
    <p:sldId id="366"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Helvetica" charset="0"/>
        <a:ea typeface="+mn-ea"/>
        <a:cs typeface="+mn-cs"/>
      </a:defRPr>
    </a:lvl1pPr>
    <a:lvl2pPr marL="457200" algn="l" rtl="0" eaLnBrk="0" fontAlgn="base" hangingPunct="0">
      <a:spcBef>
        <a:spcPct val="0"/>
      </a:spcBef>
      <a:spcAft>
        <a:spcPct val="0"/>
      </a:spcAft>
      <a:defRPr sz="2400" kern="1200">
        <a:solidFill>
          <a:schemeClr val="tx1"/>
        </a:solidFill>
        <a:latin typeface="Helvetica" charset="0"/>
        <a:ea typeface="+mn-ea"/>
        <a:cs typeface="+mn-cs"/>
      </a:defRPr>
    </a:lvl2pPr>
    <a:lvl3pPr marL="914400" algn="l" rtl="0" eaLnBrk="0" fontAlgn="base" hangingPunct="0">
      <a:spcBef>
        <a:spcPct val="0"/>
      </a:spcBef>
      <a:spcAft>
        <a:spcPct val="0"/>
      </a:spcAft>
      <a:defRPr sz="2400" kern="1200">
        <a:solidFill>
          <a:schemeClr val="tx1"/>
        </a:solidFill>
        <a:latin typeface="Helvetica" charset="0"/>
        <a:ea typeface="+mn-ea"/>
        <a:cs typeface="+mn-cs"/>
      </a:defRPr>
    </a:lvl3pPr>
    <a:lvl4pPr marL="1371600" algn="l" rtl="0" eaLnBrk="0" fontAlgn="base" hangingPunct="0">
      <a:spcBef>
        <a:spcPct val="0"/>
      </a:spcBef>
      <a:spcAft>
        <a:spcPct val="0"/>
      </a:spcAft>
      <a:defRPr sz="2400" kern="1200">
        <a:solidFill>
          <a:schemeClr val="tx1"/>
        </a:solidFill>
        <a:latin typeface="Helvetica" charset="0"/>
        <a:ea typeface="+mn-ea"/>
        <a:cs typeface="+mn-cs"/>
      </a:defRPr>
    </a:lvl4pPr>
    <a:lvl5pPr marL="1828800" algn="l" rtl="0" eaLnBrk="0" fontAlgn="base" hangingPunct="0">
      <a:spcBef>
        <a:spcPct val="0"/>
      </a:spcBef>
      <a:spcAft>
        <a:spcPct val="0"/>
      </a:spcAft>
      <a:defRPr sz="2400" kern="1200">
        <a:solidFill>
          <a:schemeClr val="tx1"/>
        </a:solidFill>
        <a:latin typeface="Helvetica" charset="0"/>
        <a:ea typeface="+mn-ea"/>
        <a:cs typeface="+mn-cs"/>
      </a:defRPr>
    </a:lvl5pPr>
    <a:lvl6pPr marL="2286000" algn="l" defTabSz="457200" rtl="0" eaLnBrk="1" latinLnBrk="0" hangingPunct="1">
      <a:defRPr sz="2400" kern="1200">
        <a:solidFill>
          <a:schemeClr val="tx1"/>
        </a:solidFill>
        <a:latin typeface="Helvetica" charset="0"/>
        <a:ea typeface="+mn-ea"/>
        <a:cs typeface="+mn-cs"/>
      </a:defRPr>
    </a:lvl6pPr>
    <a:lvl7pPr marL="2743200" algn="l" defTabSz="457200" rtl="0" eaLnBrk="1" latinLnBrk="0" hangingPunct="1">
      <a:defRPr sz="2400" kern="1200">
        <a:solidFill>
          <a:schemeClr val="tx1"/>
        </a:solidFill>
        <a:latin typeface="Helvetica" charset="0"/>
        <a:ea typeface="+mn-ea"/>
        <a:cs typeface="+mn-cs"/>
      </a:defRPr>
    </a:lvl7pPr>
    <a:lvl8pPr marL="3200400" algn="l" defTabSz="457200" rtl="0" eaLnBrk="1" latinLnBrk="0" hangingPunct="1">
      <a:defRPr sz="2400" kern="1200">
        <a:solidFill>
          <a:schemeClr val="tx1"/>
        </a:solidFill>
        <a:latin typeface="Helvetica" charset="0"/>
        <a:ea typeface="+mn-ea"/>
        <a:cs typeface="+mn-cs"/>
      </a:defRPr>
    </a:lvl8pPr>
    <a:lvl9pPr marL="3657600" algn="l" defTabSz="457200" rtl="0" eaLnBrk="1" latinLnBrk="0" hangingPunct="1">
      <a:defRPr sz="2400" kern="1200">
        <a:solidFill>
          <a:schemeClr val="tx1"/>
        </a:solidFill>
        <a:latin typeface="Helvetic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C1DEFA"/>
    <a:srgbClr val="A7A7A7"/>
    <a:srgbClr val="D3D3D3"/>
    <a:srgbClr val="7F0101"/>
    <a:srgbClr val="60BDC4"/>
    <a:srgbClr val="B4CFDC"/>
    <a:srgbClr val="9DBDDD"/>
    <a:srgbClr val="E1EBF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p:cViewPr varScale="1">
        <p:scale>
          <a:sx n="143" d="100"/>
          <a:sy n="143" d="100"/>
        </p:scale>
        <p:origin x="-135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536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657A8ECA-14FA-944B-94D2-2B62482E4F58}"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7B65D8F4-9F11-C244-822A-7F2F84924659}"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Rot="1" noChangeAspect="1" noChangeArrowheads="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r>
              <a:rPr lang="en-US"/>
              <a:t>- must encode all the knowledge in each front end </a:t>
            </a:r>
          </a:p>
          <a:p>
            <a:pPr eaLnBrk="1" hangingPunct="1"/>
            <a:r>
              <a:rPr lang="en-US"/>
              <a:t>- must represent all the features in one IR </a:t>
            </a:r>
          </a:p>
          <a:p>
            <a:pPr eaLnBrk="1" hangingPunct="1">
              <a:buFontTx/>
              <a:buChar char="-"/>
            </a:pPr>
            <a:r>
              <a:rPr lang="en-US"/>
              <a:t>must handle all the features in each back end </a:t>
            </a:r>
          </a:p>
          <a:p>
            <a:pPr eaLnBrk="1" hangingPunct="1"/>
            <a:endParaRPr lang="en-US" i="1">
              <a:latin typeface="Helvetica" charset="0"/>
            </a:endParaRPr>
          </a:p>
          <a:p>
            <a:pPr eaLnBrk="1" hangingPunct="1"/>
            <a:r>
              <a:rPr lang="en-US" i="1">
                <a:latin typeface="Helvetica" charset="0"/>
              </a:rPr>
              <a:t>Limited</a:t>
            </a:r>
            <a:r>
              <a:rPr lang="en-US">
                <a:latin typeface="Helvetica" charset="0"/>
              </a:rPr>
              <a:t> </a:t>
            </a:r>
            <a:r>
              <a:rPr lang="en-US" i="1">
                <a:latin typeface="Helvetica" charset="0"/>
              </a:rPr>
              <a:t>success</a:t>
            </a:r>
            <a:r>
              <a:rPr lang="en-US">
                <a:latin typeface="Helvetica" charset="0"/>
              </a:rPr>
              <a:t> </a:t>
            </a:r>
            <a:r>
              <a:rPr lang="en-US" i="1">
                <a:latin typeface="Helvetica" charset="0"/>
              </a:rPr>
              <a:t>with</a:t>
            </a:r>
            <a:r>
              <a:rPr lang="en-US">
                <a:latin typeface="Helvetica" charset="0"/>
              </a:rPr>
              <a:t> </a:t>
            </a:r>
            <a:r>
              <a:rPr lang="en-US" i="1">
                <a:latin typeface="Helvetica" charset="0"/>
              </a:rPr>
              <a:t>low-level</a:t>
            </a:r>
            <a:r>
              <a:rPr lang="en-US">
                <a:latin typeface="Helvetica" charset="0"/>
              </a:rPr>
              <a:t> </a:t>
            </a:r>
            <a:r>
              <a:rPr lang="en-US" i="1">
                <a:latin typeface="Helvetica" charset="0"/>
              </a:rPr>
              <a:t>IRs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Rot="1" noChangeAspect="1" noChangeArrowheads="1"/>
          </p:cNvSpPr>
          <p:nvPr>
            <p:ph type="sldImg"/>
          </p:nvPr>
        </p:nvSpPr>
        <p:spPr>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a:spcBef>
                <a:spcPct val="0"/>
              </a:spcBef>
              <a:buFontTx/>
              <a:buChar char="•"/>
            </a:pPr>
            <a:r>
              <a:rPr lang="en-US" sz="2400" smtClean="0">
                <a:latin typeface="Helvetica" charset="0"/>
              </a:rPr>
              <a:t> preliminary storage map =&gt; not only prepare symbol table, but decide what part of storage different names (entities) should be mapped to</a:t>
            </a:r>
          </a:p>
          <a:p>
            <a:pPr>
              <a:spcBef>
                <a:spcPct val="0"/>
              </a:spcBef>
              <a:buFontTx/>
              <a:buChar char="•"/>
            </a:pPr>
            <a:r>
              <a:rPr lang="en-US" sz="2400" smtClean="0">
                <a:latin typeface="Helvetica" charset="0"/>
              </a:rPr>
              <a:t> shape code for the back end =&gt; decide how different parts of code are organized (in the IR)</a:t>
            </a: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buFontTx/>
              <a:buChar char="•"/>
            </a:pPr>
            <a:r>
              <a:rPr lang="en-US" smtClean="0">
                <a:latin typeface="Helvetica" charset="0"/>
              </a:rPr>
              <a:t> character string value for a </a:t>
            </a:r>
            <a:r>
              <a:rPr lang="en-US" i="1" smtClean="0">
                <a:latin typeface="Helvetica" charset="0"/>
              </a:rPr>
              <a:t>token</a:t>
            </a:r>
            <a:r>
              <a:rPr lang="en-US" smtClean="0">
                <a:latin typeface="Helvetica" charset="0"/>
              </a:rPr>
              <a:t> is a </a:t>
            </a:r>
            <a:r>
              <a:rPr lang="en-US" i="1" smtClean="0">
                <a:latin typeface="Helvetica" charset="0"/>
              </a:rPr>
              <a:t>lexeme</a:t>
            </a:r>
          </a:p>
          <a:p>
            <a:pPr eaLnBrk="1" hangingPunct="1">
              <a:buFontTx/>
              <a:buChar char="•"/>
            </a:pPr>
            <a:r>
              <a:rPr lang="en-US" i="1" smtClean="0">
                <a:latin typeface="Helvetica" charset="0"/>
              </a:rPr>
              <a:t> Typical tokens: id, number, do, end …</a:t>
            </a:r>
          </a:p>
          <a:p>
            <a:pPr eaLnBrk="1" hangingPunct="1">
              <a:buFontTx/>
              <a:buChar char="•"/>
            </a:pPr>
            <a:r>
              <a:rPr lang="en-US" i="1" smtClean="0">
                <a:latin typeface="Helvetica" charset="0"/>
              </a:rPr>
              <a:t> Key issue is speed</a:t>
            </a:r>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r>
              <a:rPr lang="en-US"/>
              <a:t>Called “context-free” because rules for non-terminals can be written without regard for the context in which they appear.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55299" name="Notes Placeholder 2"/>
          <p:cNvSpPr>
            <a:spLocks noGrp="1"/>
          </p:cNvSpPr>
          <p:nvPr>
            <p:ph type="body" idx="1"/>
          </p:nvPr>
        </p:nvSpPr>
        <p:spPr>
          <a:noFill/>
          <a:ln/>
        </p:spPr>
        <p:txBody>
          <a:bodyPr/>
          <a:lstStyle/>
          <a:p>
            <a:r>
              <a:rPr lang="en-US" smtClean="0"/>
              <a:t>The parse is the sequence of productions needed to parse the input.</a:t>
            </a:r>
          </a:p>
          <a:p>
            <a:r>
              <a:rPr lang="en-US" smtClean="0"/>
              <a:t>The </a:t>
            </a:r>
            <a:r>
              <a:rPr lang="en-US" i="1" smtClean="0"/>
              <a:t>parse tree</a:t>
            </a:r>
            <a:r>
              <a:rPr lang="en-US" smtClean="0"/>
              <a:t> is something else …</a:t>
            </a:r>
          </a:p>
        </p:txBody>
      </p:sp>
      <p:sp>
        <p:nvSpPr>
          <p:cNvPr id="55300" name="Slide Number Placeholder 3"/>
          <p:cNvSpPr>
            <a:spLocks noGrp="1"/>
          </p:cNvSpPr>
          <p:nvPr>
            <p:ph type="sldNum" sz="quarter" idx="5"/>
          </p:nvPr>
        </p:nvSpPr>
        <p:spPr>
          <a:noFill/>
        </p:spPr>
        <p:txBody>
          <a:bodyPr/>
          <a:lstStyle/>
          <a:p>
            <a:fld id="{F6AA306B-AF8B-CD49-85E7-0032934E6659}" type="slidenum">
              <a:rPr lang="en-US" smtClean="0"/>
              <a:pPr/>
              <a:t>24</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Rot="1" noChangeAspect="1" noChangeArrowheads="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Rot="1" noChangeAspect="1" noChangeArrowheads="1"/>
          </p:cNvSpPr>
          <p:nvPr>
            <p:ph type="sldImg"/>
          </p:nvPr>
        </p:nvSpPr>
        <p:spPr>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r>
              <a:rPr lang="en-US"/>
              <a:t>Code improvement and optimization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Rot="1" noChangeAspect="1" noChangeArrowheads="1"/>
          </p:cNvSpPr>
          <p:nvPr>
            <p:ph type="sldImg"/>
          </p:nvPr>
        </p:nvSpPr>
        <p:spPr>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a:ln/>
        </p:spPr>
      </p:sp>
      <p:sp>
        <p:nvSpPr>
          <p:cNvPr id="69635" name="Notes Placeholder 2"/>
          <p:cNvSpPr>
            <a:spLocks noGrp="1"/>
          </p:cNvSpPr>
          <p:nvPr>
            <p:ph type="body" idx="1"/>
          </p:nvPr>
        </p:nvSpPr>
        <p:spPr>
          <a:noFill/>
          <a:ln/>
        </p:spPr>
        <p:txBody>
          <a:bodyPr/>
          <a:lstStyle/>
          <a:p>
            <a:pPr marL="287338" indent="-287338">
              <a:buFontTx/>
              <a:buChar char="•"/>
            </a:pPr>
            <a:r>
              <a:rPr lang="en-US" smtClean="0"/>
              <a:t>constant propagation and folding </a:t>
            </a:r>
            <a:r>
              <a:rPr lang="en-US" i="1" smtClean="0"/>
              <a:t>(evaluate and propagate constant expressions at compile time)</a:t>
            </a:r>
            <a:endParaRPr lang="en-US" smtClean="0"/>
          </a:p>
          <a:p>
            <a:pPr marL="287338" indent="-287338">
              <a:buFontTx/>
              <a:buChar char="•"/>
            </a:pPr>
            <a:r>
              <a:rPr lang="en-US" smtClean="0"/>
              <a:t>code motion </a:t>
            </a:r>
            <a:r>
              <a:rPr lang="en-US" i="1" smtClean="0"/>
              <a:t>(move code that does not need to be reevaluated out of loops)</a:t>
            </a:r>
            <a:endParaRPr lang="en-US" smtClean="0"/>
          </a:p>
          <a:p>
            <a:pPr marL="287338" indent="-287338">
              <a:buFontTx/>
              <a:buChar char="•"/>
            </a:pPr>
            <a:r>
              <a:rPr lang="en-US" smtClean="0"/>
              <a:t>reduction of operator strength </a:t>
            </a:r>
            <a:r>
              <a:rPr lang="en-US" i="1" smtClean="0"/>
              <a:t>(replace slow operations by equivalent faster ones)</a:t>
            </a:r>
            <a:endParaRPr lang="en-US" smtClean="0"/>
          </a:p>
          <a:p>
            <a:pPr marL="287338" indent="-287338">
              <a:buFontTx/>
              <a:buChar char="•"/>
            </a:pPr>
            <a:r>
              <a:rPr lang="en-US" smtClean="0"/>
              <a:t>common sub-expression elimination (evaluate once and store)</a:t>
            </a:r>
          </a:p>
          <a:p>
            <a:pPr marL="287338" indent="-287338">
              <a:buFontTx/>
              <a:buChar char="•"/>
            </a:pPr>
            <a:r>
              <a:rPr lang="en-US" smtClean="0"/>
              <a:t>redundant store elimination (detect when values are stored repeatedly and eliminate)</a:t>
            </a:r>
          </a:p>
          <a:p>
            <a:pPr marL="287338" indent="-287338">
              <a:buFontTx/>
              <a:buChar char="•"/>
            </a:pPr>
            <a:r>
              <a:rPr lang="en-US" smtClean="0"/>
              <a:t>dead code elimination </a:t>
            </a:r>
            <a:r>
              <a:rPr lang="en-US" i="1" smtClean="0"/>
              <a:t>(eliminate code that can never be executed)</a:t>
            </a:r>
          </a:p>
          <a:p>
            <a:pPr marL="287338" indent="-287338"/>
            <a:endParaRPr lang="en-US" smtClean="0"/>
          </a:p>
        </p:txBody>
      </p:sp>
      <p:sp>
        <p:nvSpPr>
          <p:cNvPr id="69636" name="Slide Number Placeholder 3"/>
          <p:cNvSpPr>
            <a:spLocks noGrp="1"/>
          </p:cNvSpPr>
          <p:nvPr>
            <p:ph type="sldNum" sz="quarter" idx="5"/>
          </p:nvPr>
        </p:nvSpPr>
        <p:spPr>
          <a:noFill/>
        </p:spPr>
        <p:txBody>
          <a:bodyPr/>
          <a:lstStyle/>
          <a:p>
            <a:fld id="{05F51F16-F7FB-1E4C-AF80-E963073FEFA8}" type="slidenum">
              <a:rPr lang="en-US" smtClean="0"/>
              <a:pPr/>
              <a:t>33</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p:cNvSpPr>
          <p:nvPr>
            <p:ph type="sldImg"/>
          </p:nvPr>
        </p:nvSpPr>
        <p:spPr>
          <a:ln/>
        </p:spPr>
      </p:sp>
      <p:sp>
        <p:nvSpPr>
          <p:cNvPr id="71683" name="Notes Placeholder 2"/>
          <p:cNvSpPr>
            <a:spLocks noGrp="1"/>
          </p:cNvSpPr>
          <p:nvPr>
            <p:ph type="body" idx="1"/>
          </p:nvPr>
        </p:nvSpPr>
        <p:spPr>
          <a:noFill/>
          <a:ln/>
        </p:spPr>
        <p:txBody>
          <a:bodyPr/>
          <a:lstStyle/>
          <a:p>
            <a:r>
              <a:rPr lang="en-US" smtClean="0"/>
              <a:t>Cf. MCIJ 2d edn p 4</a:t>
            </a:r>
          </a:p>
        </p:txBody>
      </p:sp>
      <p:sp>
        <p:nvSpPr>
          <p:cNvPr id="71684" name="Slide Number Placeholder 3"/>
          <p:cNvSpPr>
            <a:spLocks noGrp="1"/>
          </p:cNvSpPr>
          <p:nvPr>
            <p:ph type="sldNum" sz="quarter" idx="5"/>
          </p:nvPr>
        </p:nvSpPr>
        <p:spPr>
          <a:noFill/>
        </p:spPr>
        <p:txBody>
          <a:bodyPr/>
          <a:lstStyle/>
          <a:p>
            <a:fld id="{10E5F377-0A4D-0747-8790-497D2DF9F9A3}" type="slidenum">
              <a:rPr lang="en-US" smtClean="0"/>
              <a:pPr/>
              <a:t>34</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Rot="1" noChangeAspect="1" noChangeArrowheads="1"/>
          </p:cNvSpPr>
          <p:nvPr>
            <p:ph type="sldImg"/>
          </p:nvPr>
        </p:nvSpPr>
        <p:spPr>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Rot="1" noChangeAspect="1" noChangeArrowheads="1"/>
          </p:cNvSpPr>
          <p:nvPr>
            <p:ph type="sldImg"/>
          </p:nvPr>
        </p:nvSpPr>
        <p:spPr>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Rot="1" noChangeAspect="1" noChangeArrowheads="1"/>
          </p:cNvSpPr>
          <p:nvPr>
            <p:ph type="sldImg"/>
          </p:nvPr>
        </p:nvSpPr>
        <p:spPr>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A09A7B1-8B35-B94E-AC53-70CC652FD935}" type="slidenum">
              <a:rPr lang="en-US">
                <a:ea typeface="ＭＳ Ｐゴシック" charset="-128"/>
                <a:cs typeface="ＭＳ Ｐゴシック" charset="-128"/>
              </a:rPr>
              <a:pPr/>
              <a:t>44</a:t>
            </a:fld>
            <a:endParaRPr lang="en-US">
              <a:ea typeface="ＭＳ Ｐゴシック" charset="-128"/>
              <a:cs typeface="ＭＳ Ｐゴシック" charset="-128"/>
            </a:endParaRPr>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Rot="1" noChangeAspect="1" noChangeArrowheads="1"/>
          </p:cNvSpPr>
          <p:nvPr>
            <p:ph type="sldImg"/>
          </p:nvPr>
        </p:nvSpPr>
        <p:spPr>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D555583-5D86-2D46-9B72-273F33D1A86E}" type="slidenum">
              <a:rPr lang="en-US"/>
              <a:pPr/>
              <a:t>8</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a:spcBef>
                <a:spcPct val="0"/>
              </a:spcBef>
            </a:pPr>
            <a:r>
              <a:rPr lang="en-US" sz="2400" i="1">
                <a:latin typeface="Helvetica" charset="0"/>
              </a:rPr>
              <a:t>Translates “source code” into “target code”</a:t>
            </a:r>
          </a:p>
          <a:p>
            <a:pPr>
              <a:spcBef>
                <a:spcPct val="0"/>
              </a:spcBef>
            </a:pPr>
            <a:endParaRPr lang="en-US" sz="2400" i="1">
              <a:latin typeface="Helvetica" charset="0"/>
            </a:endParaRPr>
          </a:p>
          <a:p>
            <a:pPr>
              <a:spcBef>
                <a:spcPct val="0"/>
              </a:spcBef>
            </a:pPr>
            <a:r>
              <a:rPr lang="en-US" sz="2400" i="1">
                <a:latin typeface="Helvetica" charset="0"/>
              </a:rPr>
              <a:t>we expect the program produced by the compiler to be “better”, in some way, than the original </a:t>
            </a:r>
          </a:p>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a:spcBef>
                <a:spcPct val="0"/>
              </a:spcBef>
            </a:pPr>
            <a:r>
              <a:rPr lang="en-US" sz="2400" i="1">
                <a:latin typeface="Helvetica" charset="0"/>
              </a:rPr>
              <a:t>usually, this involves executing the source program in some fashion</a:t>
            </a:r>
          </a:p>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a:t>Computationally expensive but simpler scannerless parsing techniques are undergoing a renaissance.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US" i="1">
                <a:latin typeface="Helvetica" charset="0"/>
              </a:rPr>
              <a:t>Each</a:t>
            </a:r>
            <a:r>
              <a:rPr lang="en-US">
                <a:latin typeface="Helvetica" charset="0"/>
              </a:rPr>
              <a:t> </a:t>
            </a:r>
            <a:r>
              <a:rPr lang="en-US" i="1">
                <a:latin typeface="Helvetica" charset="0"/>
              </a:rPr>
              <a:t>of</a:t>
            </a:r>
            <a:r>
              <a:rPr lang="en-US">
                <a:latin typeface="Helvetica" charset="0"/>
              </a:rPr>
              <a:t> </a:t>
            </a:r>
            <a:r>
              <a:rPr lang="en-US" i="1">
                <a:latin typeface="Helvetica" charset="0"/>
              </a:rPr>
              <a:t>these</a:t>
            </a:r>
            <a:r>
              <a:rPr lang="en-US">
                <a:latin typeface="Helvetica" charset="0"/>
              </a:rPr>
              <a:t> </a:t>
            </a:r>
            <a:r>
              <a:rPr lang="en-US" i="1">
                <a:latin typeface="Helvetica" charset="0"/>
              </a:rPr>
              <a:t>shapes</a:t>
            </a:r>
            <a:r>
              <a:rPr lang="en-US">
                <a:latin typeface="Helvetica" charset="0"/>
              </a:rPr>
              <a:t> </a:t>
            </a:r>
            <a:r>
              <a:rPr lang="en-US" i="1">
                <a:latin typeface="Helvetica" charset="0"/>
              </a:rPr>
              <a:t>your</a:t>
            </a:r>
            <a:r>
              <a:rPr lang="en-US">
                <a:latin typeface="Helvetica" charset="0"/>
              </a:rPr>
              <a:t> </a:t>
            </a:r>
            <a:r>
              <a:rPr lang="en-US" i="1">
                <a:latin typeface="Helvetica" charset="0"/>
              </a:rPr>
              <a:t>feelings</a:t>
            </a:r>
            <a:r>
              <a:rPr lang="en-US">
                <a:latin typeface="Helvetica" charset="0"/>
              </a:rPr>
              <a:t> </a:t>
            </a:r>
            <a:r>
              <a:rPr lang="en-US" i="1">
                <a:latin typeface="Helvetica" charset="0"/>
              </a:rPr>
              <a:t>about</a:t>
            </a:r>
            <a:r>
              <a:rPr lang="en-US">
                <a:latin typeface="Helvetica" charset="0"/>
              </a:rPr>
              <a:t> </a:t>
            </a:r>
            <a:r>
              <a:rPr lang="en-US" i="1">
                <a:latin typeface="Helvetica" charset="0"/>
              </a:rPr>
              <a:t>the</a:t>
            </a:r>
            <a:r>
              <a:rPr lang="en-US">
                <a:latin typeface="Helvetica" charset="0"/>
              </a:rPr>
              <a:t> </a:t>
            </a:r>
            <a:r>
              <a:rPr lang="en-US" i="1">
                <a:latin typeface="Helvetica" charset="0"/>
              </a:rPr>
              <a:t>correct</a:t>
            </a:r>
            <a:r>
              <a:rPr lang="en-US">
                <a:latin typeface="Helvetica" charset="0"/>
              </a:rPr>
              <a:t> </a:t>
            </a:r>
            <a:r>
              <a:rPr lang="en-US" i="1">
                <a:latin typeface="Helvetica" charset="0"/>
              </a:rPr>
              <a:t>contents</a:t>
            </a:r>
            <a:r>
              <a:rPr lang="en-US">
                <a:latin typeface="Helvetica" charset="0"/>
              </a:rPr>
              <a:t> </a:t>
            </a:r>
            <a:r>
              <a:rPr lang="en-US" i="1">
                <a:latin typeface="Helvetica" charset="0"/>
              </a:rPr>
              <a:t>of</a:t>
            </a:r>
            <a:r>
              <a:rPr lang="en-US">
                <a:latin typeface="Helvetica" charset="0"/>
              </a:rPr>
              <a:t> </a:t>
            </a:r>
            <a:r>
              <a:rPr lang="en-US" i="1">
                <a:latin typeface="Helvetica" charset="0"/>
              </a:rPr>
              <a:t>this</a:t>
            </a:r>
            <a:r>
              <a:rPr lang="en-US">
                <a:latin typeface="Helvetica" charset="0"/>
              </a:rPr>
              <a:t> </a:t>
            </a:r>
            <a:r>
              <a:rPr lang="en-US" i="1">
                <a:latin typeface="Helvetica" charset="0"/>
              </a:rPr>
              <a:t>course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r>
              <a:rPr lang="en-US"/>
              <a:t>http://en.wikipedia.org/wiki/Compiler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07950"/>
            <a:ext cx="7305675" cy="6640513"/>
          </a:xfrm>
          <a:prstGeom prst="rect">
            <a:avLst/>
          </a:prstGeom>
          <a:solidFill>
            <a:srgbClr val="E1EBF5"/>
          </a:solidFill>
          <a:ln w="9525">
            <a:noFill/>
            <a:miter lim="800000"/>
            <a:headEnd/>
            <a:tailEnd/>
          </a:ln>
          <a:effectLst/>
        </p:spPr>
        <p:txBody>
          <a:bodyPr wrap="none" anchor="ctr">
            <a:prstTxWarp prst="textNoShape">
              <a:avLst/>
            </a:prstTxWarp>
          </a:bodyPr>
          <a:lstStyle/>
          <a:p>
            <a:endParaRPr lang="en-US"/>
          </a:p>
        </p:txBody>
      </p:sp>
      <p:sp>
        <p:nvSpPr>
          <p:cNvPr id="5" name="Rectangle 11"/>
          <p:cNvSpPr>
            <a:spLocks noChangeArrowheads="1"/>
          </p:cNvSpPr>
          <p:nvPr userDrawn="1"/>
        </p:nvSpPr>
        <p:spPr bwMode="auto">
          <a:xfrm>
            <a:off x="0" y="1447800"/>
            <a:ext cx="7315200" cy="5029200"/>
          </a:xfrm>
          <a:prstGeom prst="rect">
            <a:avLst/>
          </a:prstGeom>
          <a:solidFill>
            <a:srgbClr val="9CBDDE"/>
          </a:solidFill>
          <a:ln w="9525">
            <a:noFill/>
            <a:miter lim="800000"/>
            <a:headEnd/>
            <a:tailEnd/>
          </a:ln>
          <a:effectLst/>
        </p:spPr>
        <p:txBody>
          <a:bodyPr wrap="none" anchor="ctr">
            <a:prstTxWarp prst="textNoShape">
              <a:avLst/>
            </a:prstTxWarp>
          </a:bodyPr>
          <a:lstStyle/>
          <a:p>
            <a:pPr algn="ctr"/>
            <a:endParaRPr lang="de-DE">
              <a:latin typeface="Times" charset="0"/>
            </a:endParaRPr>
          </a:p>
        </p:txBody>
      </p:sp>
      <p:sp>
        <p:nvSpPr>
          <p:cNvPr id="6" name="Rectangle 2"/>
          <p:cNvSpPr>
            <a:spLocks noChangeArrowheads="1"/>
          </p:cNvSpPr>
          <p:nvPr/>
        </p:nvSpPr>
        <p:spPr bwMode="auto">
          <a:xfrm>
            <a:off x="7305675" y="1447800"/>
            <a:ext cx="1835150" cy="5029200"/>
          </a:xfrm>
          <a:prstGeom prst="rect">
            <a:avLst/>
          </a:prstGeom>
          <a:solidFill>
            <a:srgbClr val="B3CCE6"/>
          </a:solidFill>
          <a:ln w="9525">
            <a:noFill/>
            <a:miter lim="800000"/>
            <a:headEnd/>
            <a:tailEnd/>
          </a:ln>
          <a:effectLst/>
        </p:spPr>
        <p:txBody>
          <a:bodyPr wrap="none" anchor="ctr">
            <a:prstTxWarp prst="textNoShape">
              <a:avLst/>
            </a:prstTxWarp>
          </a:bodyPr>
          <a:lstStyle/>
          <a:p>
            <a:pPr algn="ctr"/>
            <a:endParaRPr lang="de-DE">
              <a:solidFill>
                <a:srgbClr val="BED3EA"/>
              </a:solidFill>
              <a:latin typeface="Times" charset="0"/>
            </a:endParaRPr>
          </a:p>
        </p:txBody>
      </p:sp>
      <p:pic>
        <p:nvPicPr>
          <p:cNvPr id="7" name="Picture 10"/>
          <p:cNvPicPr>
            <a:picLocks noChangeAspect="1" noChangeArrowheads="1"/>
          </p:cNvPicPr>
          <p:nvPr/>
        </p:nvPicPr>
        <p:blipFill>
          <a:blip r:embed="rId2"/>
          <a:srcRect/>
          <a:stretch>
            <a:fillRect/>
          </a:stretch>
        </p:blipFill>
        <p:spPr bwMode="auto">
          <a:xfrm>
            <a:off x="7737475" y="107950"/>
            <a:ext cx="1306513" cy="1006475"/>
          </a:xfrm>
          <a:prstGeom prst="rect">
            <a:avLst/>
          </a:prstGeom>
          <a:noFill/>
          <a:ln w="9525">
            <a:noFill/>
            <a:miter lim="800000"/>
            <a:headEnd/>
            <a:tailEnd/>
          </a:ln>
        </p:spPr>
      </p:pic>
      <p:sp>
        <p:nvSpPr>
          <p:cNvPr id="218117" name="Rectangle 5"/>
          <p:cNvSpPr>
            <a:spLocks noGrp="1" noChangeArrowheads="1"/>
          </p:cNvSpPr>
          <p:nvPr>
            <p:ph type="ctrTitle"/>
          </p:nvPr>
        </p:nvSpPr>
        <p:spPr>
          <a:xfrm>
            <a:off x="539750" y="1654175"/>
            <a:ext cx="6621463" cy="1143000"/>
          </a:xfrm>
        </p:spPr>
        <p:txBody>
          <a:bodyPr/>
          <a:lstStyle>
            <a:lvl1pPr>
              <a:defRPr>
                <a:solidFill>
                  <a:srgbClr val="550F85"/>
                </a:solidFill>
              </a:defRPr>
            </a:lvl1pPr>
          </a:lstStyle>
          <a:p>
            <a:r>
              <a:rPr lang="de-CH"/>
              <a:t>Click to edit Master title style</a:t>
            </a:r>
          </a:p>
        </p:txBody>
      </p:sp>
      <p:sp>
        <p:nvSpPr>
          <p:cNvPr id="218118" name="Rectangle 6"/>
          <p:cNvSpPr>
            <a:spLocks noGrp="1" noChangeArrowheads="1"/>
          </p:cNvSpPr>
          <p:nvPr>
            <p:ph type="subTitle" idx="1"/>
          </p:nvPr>
        </p:nvSpPr>
        <p:spPr>
          <a:xfrm>
            <a:off x="539750" y="3022600"/>
            <a:ext cx="6621463" cy="1752600"/>
          </a:xfrm>
        </p:spPr>
        <p:txBody>
          <a:bodyPr anchor="t"/>
          <a:lstStyle>
            <a:lvl1pPr marL="0" indent="0">
              <a:buFontTx/>
              <a:buNone/>
              <a:defRPr/>
            </a:lvl1pPr>
          </a:lstStyle>
          <a:p>
            <a:r>
              <a:rPr lang="de-CH"/>
              <a:t>Click to edit Master subtitle style</a:t>
            </a:r>
          </a:p>
        </p:txBody>
      </p:sp>
      <p:sp>
        <p:nvSpPr>
          <p:cNvPr id="8" name="Rectangle 7"/>
          <p:cNvSpPr>
            <a:spLocks noGrp="1" noChangeArrowheads="1"/>
          </p:cNvSpPr>
          <p:nvPr>
            <p:ph type="dt" sz="half" idx="10"/>
          </p:nvPr>
        </p:nvSpPr>
        <p:spPr>
          <a:xfrm>
            <a:off x="539750" y="6548438"/>
            <a:ext cx="2889250" cy="252412"/>
          </a:xfrm>
        </p:spPr>
        <p:txBody>
          <a:bodyPr wrap="none"/>
          <a:lstStyle>
            <a:lvl1pPr>
              <a:defRPr>
                <a:solidFill>
                  <a:schemeClr val="tx1"/>
                </a:solidFill>
              </a:defRPr>
            </a:lvl1pPr>
          </a:lstStyle>
          <a:p>
            <a:r>
              <a:rPr lang="en-US"/>
              <a:t>© Oscar Nierstrasz</a:t>
            </a:r>
            <a:endParaRPr lang="de-CH"/>
          </a:p>
        </p:txBody>
      </p:sp>
      <p:sp>
        <p:nvSpPr>
          <p:cNvPr id="9" name="Rectangle 8"/>
          <p:cNvSpPr>
            <a:spLocks noGrp="1" noChangeArrowheads="1"/>
          </p:cNvSpPr>
          <p:nvPr>
            <p:ph type="ftr" sz="quarter" idx="11"/>
          </p:nvPr>
        </p:nvSpPr>
        <p:spPr>
          <a:xfrm>
            <a:off x="107950" y="179388"/>
            <a:ext cx="4464050" cy="252412"/>
          </a:xfrm>
        </p:spPr>
        <p:txBody>
          <a:bodyPr wrap="square"/>
          <a:lstStyle>
            <a:lvl1pPr>
              <a:defRPr>
                <a:solidFill>
                  <a:schemeClr val="tx1"/>
                </a:solidFill>
              </a:defRPr>
            </a:lvl1pPr>
          </a:lstStyle>
          <a:p>
            <a:r>
              <a:rPr lang="en-US"/>
              <a:t>Compiler Construction</a:t>
            </a:r>
            <a:endParaRPr lang="de-CH"/>
          </a:p>
        </p:txBody>
      </p:sp>
      <p:sp>
        <p:nvSpPr>
          <p:cNvPr id="10" name="Rectangle 9"/>
          <p:cNvSpPr>
            <a:spLocks noGrp="1" noChangeArrowheads="1"/>
          </p:cNvSpPr>
          <p:nvPr>
            <p:ph type="sldNum" sz="quarter" idx="12"/>
          </p:nvPr>
        </p:nvSpPr>
        <p:spPr>
          <a:xfrm>
            <a:off x="8743950" y="6548438"/>
            <a:ext cx="360363" cy="215900"/>
          </a:xfrm>
        </p:spPr>
        <p:txBody>
          <a:bodyPr/>
          <a:lstStyle>
            <a:lvl1pPr>
              <a:defRPr>
                <a:solidFill>
                  <a:schemeClr val="tx1"/>
                </a:solidFill>
              </a:defRPr>
            </a:lvl1pPr>
          </a:lstStyle>
          <a:p>
            <a:fld id="{365A091F-081F-984C-8C2E-B792BC9A5158}" type="slidenum">
              <a:rPr lang="de-CH"/>
              <a:pPr/>
              <a:t>‹#›</a:t>
            </a:fld>
            <a:endParaRPr lang="de-CH" sz="1400">
              <a:latin typeface="Times"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r>
              <a:rPr lang="en-US"/>
              <a:t>© Oscar Nierstrasz</a:t>
            </a:r>
            <a:endParaRPr lang="de-CH"/>
          </a:p>
        </p:txBody>
      </p:sp>
      <p:sp>
        <p:nvSpPr>
          <p:cNvPr id="5" name="Rectangle 7"/>
          <p:cNvSpPr>
            <a:spLocks noGrp="1" noChangeArrowheads="1"/>
          </p:cNvSpPr>
          <p:nvPr>
            <p:ph type="ftr" sz="quarter" idx="11"/>
          </p:nvPr>
        </p:nvSpPr>
        <p:spPr>
          <a:ln/>
        </p:spPr>
        <p:txBody>
          <a:bodyPr/>
          <a:lstStyle>
            <a:lvl1pPr>
              <a:defRPr/>
            </a:lvl1pPr>
          </a:lstStyle>
          <a:p>
            <a:r>
              <a:rPr lang="en-US"/>
              <a:t>Compiler Construction</a:t>
            </a:r>
            <a:endParaRPr lang="de-CH"/>
          </a:p>
        </p:txBody>
      </p:sp>
      <p:sp>
        <p:nvSpPr>
          <p:cNvPr id="6" name="Rectangle 8"/>
          <p:cNvSpPr>
            <a:spLocks noGrp="1" noChangeArrowheads="1"/>
          </p:cNvSpPr>
          <p:nvPr>
            <p:ph type="sldNum" sz="quarter" idx="12"/>
          </p:nvPr>
        </p:nvSpPr>
        <p:spPr>
          <a:ln/>
        </p:spPr>
        <p:txBody>
          <a:bodyPr/>
          <a:lstStyle>
            <a:lvl1pPr>
              <a:defRPr/>
            </a:lvl1pPr>
          </a:lstStyle>
          <a:p>
            <a:fld id="{99E0C73D-2CAF-BD47-99ED-6EDBF2830D91}" type="slidenum">
              <a:rPr lang="de-CH"/>
              <a:pPr/>
              <a:t>‹#›</a:t>
            </a:fld>
            <a:endParaRPr lang="de-CH" sz="1400">
              <a:solidFill>
                <a:srgbClr val="7E7E7E"/>
              </a:solidFill>
              <a:latin typeface="Times"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2888" y="554038"/>
            <a:ext cx="2017712" cy="5599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554038"/>
            <a:ext cx="5900738" cy="5599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r>
              <a:rPr lang="en-US"/>
              <a:t>© Oscar Nierstrasz</a:t>
            </a:r>
            <a:endParaRPr lang="de-CH"/>
          </a:p>
        </p:txBody>
      </p:sp>
      <p:sp>
        <p:nvSpPr>
          <p:cNvPr id="5" name="Rectangle 7"/>
          <p:cNvSpPr>
            <a:spLocks noGrp="1" noChangeArrowheads="1"/>
          </p:cNvSpPr>
          <p:nvPr>
            <p:ph type="ftr" sz="quarter" idx="11"/>
          </p:nvPr>
        </p:nvSpPr>
        <p:spPr>
          <a:ln/>
        </p:spPr>
        <p:txBody>
          <a:bodyPr/>
          <a:lstStyle>
            <a:lvl1pPr>
              <a:defRPr/>
            </a:lvl1pPr>
          </a:lstStyle>
          <a:p>
            <a:r>
              <a:rPr lang="en-US"/>
              <a:t>Compiler Construction</a:t>
            </a:r>
            <a:endParaRPr lang="de-CH"/>
          </a:p>
        </p:txBody>
      </p:sp>
      <p:sp>
        <p:nvSpPr>
          <p:cNvPr id="6" name="Rectangle 8"/>
          <p:cNvSpPr>
            <a:spLocks noGrp="1" noChangeArrowheads="1"/>
          </p:cNvSpPr>
          <p:nvPr>
            <p:ph type="sldNum" sz="quarter" idx="12"/>
          </p:nvPr>
        </p:nvSpPr>
        <p:spPr>
          <a:ln/>
        </p:spPr>
        <p:txBody>
          <a:bodyPr/>
          <a:lstStyle>
            <a:lvl1pPr>
              <a:defRPr/>
            </a:lvl1pPr>
          </a:lstStyle>
          <a:p>
            <a:fld id="{5649592B-3530-6F44-A8D4-4BC7241EC71A}" type="slidenum">
              <a:rPr lang="de-CH"/>
              <a:pPr/>
              <a:t>‹#›</a:t>
            </a:fld>
            <a:endParaRPr lang="de-CH" sz="1400">
              <a:solidFill>
                <a:srgbClr val="7E7E7E"/>
              </a:solidFill>
              <a:latin typeface="Times"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554038"/>
            <a:ext cx="8070850" cy="817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9750" y="1654175"/>
            <a:ext cx="8070850" cy="4498975"/>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r>
              <a:rPr lang="en-US"/>
              <a:t>© Oscar Nierstrasz</a:t>
            </a:r>
            <a:endParaRPr lang="de-CH"/>
          </a:p>
        </p:txBody>
      </p:sp>
      <p:sp>
        <p:nvSpPr>
          <p:cNvPr id="5" name="Rectangle 7"/>
          <p:cNvSpPr>
            <a:spLocks noGrp="1" noChangeArrowheads="1"/>
          </p:cNvSpPr>
          <p:nvPr>
            <p:ph type="ftr" sz="quarter" idx="11"/>
          </p:nvPr>
        </p:nvSpPr>
        <p:spPr>
          <a:ln/>
        </p:spPr>
        <p:txBody>
          <a:bodyPr/>
          <a:lstStyle>
            <a:lvl1pPr>
              <a:defRPr/>
            </a:lvl1pPr>
          </a:lstStyle>
          <a:p>
            <a:r>
              <a:rPr lang="en-US"/>
              <a:t>Compiler Construction</a:t>
            </a:r>
            <a:endParaRPr lang="de-CH"/>
          </a:p>
        </p:txBody>
      </p:sp>
      <p:sp>
        <p:nvSpPr>
          <p:cNvPr id="6" name="Rectangle 8"/>
          <p:cNvSpPr>
            <a:spLocks noGrp="1" noChangeArrowheads="1"/>
          </p:cNvSpPr>
          <p:nvPr>
            <p:ph type="sldNum" sz="quarter" idx="12"/>
          </p:nvPr>
        </p:nvSpPr>
        <p:spPr>
          <a:ln/>
        </p:spPr>
        <p:txBody>
          <a:bodyPr/>
          <a:lstStyle>
            <a:lvl1pPr>
              <a:defRPr/>
            </a:lvl1pPr>
          </a:lstStyle>
          <a:p>
            <a:fld id="{A14D4879-EE29-0647-A634-685BFA941CD5}" type="slidenum">
              <a:rPr lang="de-CH"/>
              <a:pPr/>
              <a:t>‹#›</a:t>
            </a:fld>
            <a:endParaRPr lang="de-CH" sz="1400">
              <a:solidFill>
                <a:srgbClr val="7E7E7E"/>
              </a:solidFill>
              <a:latin typeface="Times"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r>
              <a:rPr lang="en-US"/>
              <a:t>© Oscar Nierstrasz</a:t>
            </a:r>
            <a:endParaRPr lang="de-CH"/>
          </a:p>
        </p:txBody>
      </p:sp>
      <p:sp>
        <p:nvSpPr>
          <p:cNvPr id="5" name="Rectangle 7"/>
          <p:cNvSpPr>
            <a:spLocks noGrp="1" noChangeArrowheads="1"/>
          </p:cNvSpPr>
          <p:nvPr>
            <p:ph type="ftr" sz="quarter" idx="11"/>
          </p:nvPr>
        </p:nvSpPr>
        <p:spPr>
          <a:ln/>
        </p:spPr>
        <p:txBody>
          <a:bodyPr/>
          <a:lstStyle>
            <a:lvl1pPr>
              <a:defRPr/>
            </a:lvl1pPr>
          </a:lstStyle>
          <a:p>
            <a:r>
              <a:rPr lang="en-US"/>
              <a:t>Compiler Construction</a:t>
            </a:r>
            <a:endParaRPr lang="de-CH"/>
          </a:p>
        </p:txBody>
      </p:sp>
      <p:sp>
        <p:nvSpPr>
          <p:cNvPr id="6" name="Rectangle 8"/>
          <p:cNvSpPr>
            <a:spLocks noGrp="1" noChangeArrowheads="1"/>
          </p:cNvSpPr>
          <p:nvPr>
            <p:ph type="sldNum" sz="quarter" idx="12"/>
          </p:nvPr>
        </p:nvSpPr>
        <p:spPr>
          <a:ln/>
        </p:spPr>
        <p:txBody>
          <a:bodyPr/>
          <a:lstStyle>
            <a:lvl1pPr>
              <a:defRPr/>
            </a:lvl1pPr>
          </a:lstStyle>
          <a:p>
            <a:fld id="{49893649-74CC-D045-905A-0F427EBB6AA5}" type="slidenum">
              <a:rPr lang="de-CH"/>
              <a:pPr/>
              <a:t>‹#›</a:t>
            </a:fld>
            <a:endParaRPr lang="de-CH" sz="1400">
              <a:solidFill>
                <a:srgbClr val="7E7E7E"/>
              </a:solidFill>
              <a:latin typeface="Times"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r>
              <a:rPr lang="en-US"/>
              <a:t>© Oscar Nierstrasz</a:t>
            </a:r>
            <a:endParaRPr lang="de-CH"/>
          </a:p>
        </p:txBody>
      </p:sp>
      <p:sp>
        <p:nvSpPr>
          <p:cNvPr id="5" name="Rectangle 7"/>
          <p:cNvSpPr>
            <a:spLocks noGrp="1" noChangeArrowheads="1"/>
          </p:cNvSpPr>
          <p:nvPr>
            <p:ph type="ftr" sz="quarter" idx="11"/>
          </p:nvPr>
        </p:nvSpPr>
        <p:spPr>
          <a:ln/>
        </p:spPr>
        <p:txBody>
          <a:bodyPr/>
          <a:lstStyle>
            <a:lvl1pPr>
              <a:defRPr/>
            </a:lvl1pPr>
          </a:lstStyle>
          <a:p>
            <a:r>
              <a:rPr lang="en-US"/>
              <a:t>Compiler Construction</a:t>
            </a:r>
            <a:endParaRPr lang="de-CH"/>
          </a:p>
        </p:txBody>
      </p:sp>
      <p:sp>
        <p:nvSpPr>
          <p:cNvPr id="6" name="Rectangle 8"/>
          <p:cNvSpPr>
            <a:spLocks noGrp="1" noChangeArrowheads="1"/>
          </p:cNvSpPr>
          <p:nvPr>
            <p:ph type="sldNum" sz="quarter" idx="12"/>
          </p:nvPr>
        </p:nvSpPr>
        <p:spPr>
          <a:ln/>
        </p:spPr>
        <p:txBody>
          <a:bodyPr/>
          <a:lstStyle>
            <a:lvl1pPr>
              <a:defRPr/>
            </a:lvl1pPr>
          </a:lstStyle>
          <a:p>
            <a:fld id="{55F8E60A-EC4D-1741-831D-2A18DD7DD50A}" type="slidenum">
              <a:rPr lang="de-CH"/>
              <a:pPr/>
              <a:t>‹#›</a:t>
            </a:fld>
            <a:endParaRPr lang="de-CH" sz="1400">
              <a:solidFill>
                <a:srgbClr val="7E7E7E"/>
              </a:solidFill>
              <a:latin typeface="Times"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654175"/>
            <a:ext cx="395922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654175"/>
            <a:ext cx="395922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r>
              <a:rPr lang="en-US"/>
              <a:t>© Oscar Nierstrasz</a:t>
            </a:r>
            <a:endParaRPr lang="de-CH"/>
          </a:p>
        </p:txBody>
      </p:sp>
      <p:sp>
        <p:nvSpPr>
          <p:cNvPr id="6" name="Rectangle 7"/>
          <p:cNvSpPr>
            <a:spLocks noGrp="1" noChangeArrowheads="1"/>
          </p:cNvSpPr>
          <p:nvPr>
            <p:ph type="ftr" sz="quarter" idx="11"/>
          </p:nvPr>
        </p:nvSpPr>
        <p:spPr>
          <a:ln/>
        </p:spPr>
        <p:txBody>
          <a:bodyPr/>
          <a:lstStyle>
            <a:lvl1pPr>
              <a:defRPr/>
            </a:lvl1pPr>
          </a:lstStyle>
          <a:p>
            <a:r>
              <a:rPr lang="en-US"/>
              <a:t>Compiler Construction</a:t>
            </a:r>
            <a:endParaRPr lang="de-CH"/>
          </a:p>
        </p:txBody>
      </p:sp>
      <p:sp>
        <p:nvSpPr>
          <p:cNvPr id="7" name="Rectangle 8"/>
          <p:cNvSpPr>
            <a:spLocks noGrp="1" noChangeArrowheads="1"/>
          </p:cNvSpPr>
          <p:nvPr>
            <p:ph type="sldNum" sz="quarter" idx="12"/>
          </p:nvPr>
        </p:nvSpPr>
        <p:spPr>
          <a:ln/>
        </p:spPr>
        <p:txBody>
          <a:bodyPr/>
          <a:lstStyle>
            <a:lvl1pPr>
              <a:defRPr/>
            </a:lvl1pPr>
          </a:lstStyle>
          <a:p>
            <a:fld id="{7398D44E-7276-F741-9DA3-5A160E3910F5}" type="slidenum">
              <a:rPr lang="de-CH"/>
              <a:pPr/>
              <a:t>‹#›</a:t>
            </a:fld>
            <a:endParaRPr lang="de-CH" sz="1400">
              <a:solidFill>
                <a:srgbClr val="7E7E7E"/>
              </a:solidFill>
              <a:latin typeface="Times"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r>
              <a:rPr lang="en-US"/>
              <a:t>© Oscar Nierstrasz</a:t>
            </a:r>
            <a:endParaRPr lang="de-CH"/>
          </a:p>
        </p:txBody>
      </p:sp>
      <p:sp>
        <p:nvSpPr>
          <p:cNvPr id="8" name="Rectangle 7"/>
          <p:cNvSpPr>
            <a:spLocks noGrp="1" noChangeArrowheads="1"/>
          </p:cNvSpPr>
          <p:nvPr>
            <p:ph type="ftr" sz="quarter" idx="11"/>
          </p:nvPr>
        </p:nvSpPr>
        <p:spPr>
          <a:ln/>
        </p:spPr>
        <p:txBody>
          <a:bodyPr/>
          <a:lstStyle>
            <a:lvl1pPr>
              <a:defRPr/>
            </a:lvl1pPr>
          </a:lstStyle>
          <a:p>
            <a:r>
              <a:rPr lang="en-US"/>
              <a:t>Compiler Construction</a:t>
            </a:r>
            <a:endParaRPr lang="de-CH"/>
          </a:p>
        </p:txBody>
      </p:sp>
      <p:sp>
        <p:nvSpPr>
          <p:cNvPr id="9" name="Rectangle 8"/>
          <p:cNvSpPr>
            <a:spLocks noGrp="1" noChangeArrowheads="1"/>
          </p:cNvSpPr>
          <p:nvPr>
            <p:ph type="sldNum" sz="quarter" idx="12"/>
          </p:nvPr>
        </p:nvSpPr>
        <p:spPr>
          <a:ln/>
        </p:spPr>
        <p:txBody>
          <a:bodyPr/>
          <a:lstStyle>
            <a:lvl1pPr>
              <a:defRPr/>
            </a:lvl1pPr>
          </a:lstStyle>
          <a:p>
            <a:fld id="{EFD581DC-E7C7-0E42-BDE7-DAFCADC9E721}" type="slidenum">
              <a:rPr lang="de-CH"/>
              <a:pPr/>
              <a:t>‹#›</a:t>
            </a:fld>
            <a:endParaRPr lang="de-CH" sz="1400">
              <a:solidFill>
                <a:srgbClr val="7E7E7E"/>
              </a:solidFill>
              <a:latin typeface="Times"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r>
              <a:rPr lang="en-US"/>
              <a:t>© Oscar Nierstrasz</a:t>
            </a:r>
            <a:endParaRPr lang="de-CH"/>
          </a:p>
        </p:txBody>
      </p:sp>
      <p:sp>
        <p:nvSpPr>
          <p:cNvPr id="4" name="Rectangle 7"/>
          <p:cNvSpPr>
            <a:spLocks noGrp="1" noChangeArrowheads="1"/>
          </p:cNvSpPr>
          <p:nvPr>
            <p:ph type="ftr" sz="quarter" idx="11"/>
          </p:nvPr>
        </p:nvSpPr>
        <p:spPr>
          <a:ln/>
        </p:spPr>
        <p:txBody>
          <a:bodyPr/>
          <a:lstStyle>
            <a:lvl1pPr>
              <a:defRPr/>
            </a:lvl1pPr>
          </a:lstStyle>
          <a:p>
            <a:r>
              <a:rPr lang="en-US"/>
              <a:t>Compiler Construction</a:t>
            </a:r>
            <a:endParaRPr lang="de-CH"/>
          </a:p>
        </p:txBody>
      </p:sp>
      <p:sp>
        <p:nvSpPr>
          <p:cNvPr id="5" name="Rectangle 8"/>
          <p:cNvSpPr>
            <a:spLocks noGrp="1" noChangeArrowheads="1"/>
          </p:cNvSpPr>
          <p:nvPr>
            <p:ph type="sldNum" sz="quarter" idx="12"/>
          </p:nvPr>
        </p:nvSpPr>
        <p:spPr>
          <a:ln/>
        </p:spPr>
        <p:txBody>
          <a:bodyPr/>
          <a:lstStyle>
            <a:lvl1pPr>
              <a:defRPr/>
            </a:lvl1pPr>
          </a:lstStyle>
          <a:p>
            <a:fld id="{83946CB1-4EAD-6A4C-AD1F-715FB2453829}" type="slidenum">
              <a:rPr lang="de-CH"/>
              <a:pPr/>
              <a:t>‹#›</a:t>
            </a:fld>
            <a:endParaRPr lang="de-CH" sz="1400">
              <a:solidFill>
                <a:srgbClr val="7E7E7E"/>
              </a:solidFill>
              <a:latin typeface="Times"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r>
              <a:rPr lang="en-US"/>
              <a:t>© Oscar Nierstrasz</a:t>
            </a:r>
            <a:endParaRPr lang="de-CH"/>
          </a:p>
        </p:txBody>
      </p:sp>
      <p:sp>
        <p:nvSpPr>
          <p:cNvPr id="3" name="Rectangle 7"/>
          <p:cNvSpPr>
            <a:spLocks noGrp="1" noChangeArrowheads="1"/>
          </p:cNvSpPr>
          <p:nvPr>
            <p:ph type="ftr" sz="quarter" idx="11"/>
          </p:nvPr>
        </p:nvSpPr>
        <p:spPr>
          <a:ln/>
        </p:spPr>
        <p:txBody>
          <a:bodyPr/>
          <a:lstStyle>
            <a:lvl1pPr>
              <a:defRPr/>
            </a:lvl1pPr>
          </a:lstStyle>
          <a:p>
            <a:r>
              <a:rPr lang="en-US"/>
              <a:t>Compiler Construction</a:t>
            </a:r>
            <a:endParaRPr lang="de-CH"/>
          </a:p>
        </p:txBody>
      </p:sp>
      <p:sp>
        <p:nvSpPr>
          <p:cNvPr id="4" name="Rectangle 8"/>
          <p:cNvSpPr>
            <a:spLocks noGrp="1" noChangeArrowheads="1"/>
          </p:cNvSpPr>
          <p:nvPr>
            <p:ph type="sldNum" sz="quarter" idx="12"/>
          </p:nvPr>
        </p:nvSpPr>
        <p:spPr>
          <a:ln/>
        </p:spPr>
        <p:txBody>
          <a:bodyPr/>
          <a:lstStyle>
            <a:lvl1pPr>
              <a:defRPr/>
            </a:lvl1pPr>
          </a:lstStyle>
          <a:p>
            <a:fld id="{B57A5092-121F-6142-88AF-3A47EE91827D}" type="slidenum">
              <a:rPr lang="de-CH"/>
              <a:pPr/>
              <a:t>‹#›</a:t>
            </a:fld>
            <a:endParaRPr lang="de-CH" sz="1400">
              <a:solidFill>
                <a:srgbClr val="7E7E7E"/>
              </a:solidFill>
              <a:latin typeface="Times"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r>
              <a:rPr lang="en-US"/>
              <a:t>© Oscar Nierstrasz</a:t>
            </a:r>
            <a:endParaRPr lang="de-CH"/>
          </a:p>
        </p:txBody>
      </p:sp>
      <p:sp>
        <p:nvSpPr>
          <p:cNvPr id="6" name="Rectangle 7"/>
          <p:cNvSpPr>
            <a:spLocks noGrp="1" noChangeArrowheads="1"/>
          </p:cNvSpPr>
          <p:nvPr>
            <p:ph type="ftr" sz="quarter" idx="11"/>
          </p:nvPr>
        </p:nvSpPr>
        <p:spPr>
          <a:ln/>
        </p:spPr>
        <p:txBody>
          <a:bodyPr/>
          <a:lstStyle>
            <a:lvl1pPr>
              <a:defRPr/>
            </a:lvl1pPr>
          </a:lstStyle>
          <a:p>
            <a:r>
              <a:rPr lang="en-US"/>
              <a:t>Compiler Construction</a:t>
            </a:r>
            <a:endParaRPr lang="de-CH"/>
          </a:p>
        </p:txBody>
      </p:sp>
      <p:sp>
        <p:nvSpPr>
          <p:cNvPr id="7" name="Rectangle 8"/>
          <p:cNvSpPr>
            <a:spLocks noGrp="1" noChangeArrowheads="1"/>
          </p:cNvSpPr>
          <p:nvPr>
            <p:ph type="sldNum" sz="quarter" idx="12"/>
          </p:nvPr>
        </p:nvSpPr>
        <p:spPr>
          <a:ln/>
        </p:spPr>
        <p:txBody>
          <a:bodyPr/>
          <a:lstStyle>
            <a:lvl1pPr>
              <a:defRPr/>
            </a:lvl1pPr>
          </a:lstStyle>
          <a:p>
            <a:fld id="{FFE04D8B-E7D6-AC42-A734-6228B9ED34EE}" type="slidenum">
              <a:rPr lang="de-CH"/>
              <a:pPr/>
              <a:t>‹#›</a:t>
            </a:fld>
            <a:endParaRPr lang="de-CH" sz="1400">
              <a:solidFill>
                <a:srgbClr val="7E7E7E"/>
              </a:solidFill>
              <a:latin typeface="Times"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r>
              <a:rPr lang="en-US"/>
              <a:t>© Oscar Nierstrasz</a:t>
            </a:r>
            <a:endParaRPr lang="de-CH"/>
          </a:p>
        </p:txBody>
      </p:sp>
      <p:sp>
        <p:nvSpPr>
          <p:cNvPr id="6" name="Rectangle 7"/>
          <p:cNvSpPr>
            <a:spLocks noGrp="1" noChangeArrowheads="1"/>
          </p:cNvSpPr>
          <p:nvPr>
            <p:ph type="ftr" sz="quarter" idx="11"/>
          </p:nvPr>
        </p:nvSpPr>
        <p:spPr>
          <a:ln/>
        </p:spPr>
        <p:txBody>
          <a:bodyPr/>
          <a:lstStyle>
            <a:lvl1pPr>
              <a:defRPr/>
            </a:lvl1pPr>
          </a:lstStyle>
          <a:p>
            <a:r>
              <a:rPr lang="en-US"/>
              <a:t>Compiler Construction</a:t>
            </a:r>
            <a:endParaRPr lang="de-CH"/>
          </a:p>
        </p:txBody>
      </p:sp>
      <p:sp>
        <p:nvSpPr>
          <p:cNvPr id="7" name="Rectangle 8"/>
          <p:cNvSpPr>
            <a:spLocks noGrp="1" noChangeArrowheads="1"/>
          </p:cNvSpPr>
          <p:nvPr>
            <p:ph type="sldNum" sz="quarter" idx="12"/>
          </p:nvPr>
        </p:nvSpPr>
        <p:spPr>
          <a:ln/>
        </p:spPr>
        <p:txBody>
          <a:bodyPr/>
          <a:lstStyle>
            <a:lvl1pPr>
              <a:defRPr/>
            </a:lvl1pPr>
          </a:lstStyle>
          <a:p>
            <a:fld id="{5D42070C-A13F-8D4F-BDDF-19524B3B7435}" type="slidenum">
              <a:rPr lang="de-CH"/>
              <a:pPr/>
              <a:t>‹#›</a:t>
            </a:fld>
            <a:endParaRPr lang="de-CH" sz="1400">
              <a:solidFill>
                <a:srgbClr val="7E7E7E"/>
              </a:solidFill>
              <a:latin typeface="Times"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17098" name="Rectangle 10"/>
          <p:cNvSpPr>
            <a:spLocks noChangeArrowheads="1"/>
          </p:cNvSpPr>
          <p:nvPr userDrawn="1"/>
        </p:nvSpPr>
        <p:spPr bwMode="auto">
          <a:xfrm>
            <a:off x="0" y="0"/>
            <a:ext cx="9144000" cy="1447800"/>
          </a:xfrm>
          <a:prstGeom prst="rect">
            <a:avLst/>
          </a:prstGeom>
          <a:solidFill>
            <a:srgbClr val="E1EBF5"/>
          </a:solidFill>
          <a:ln w="9525">
            <a:noFill/>
            <a:miter lim="800000"/>
            <a:headEnd/>
            <a:tailEnd/>
          </a:ln>
          <a:effectLst/>
        </p:spPr>
        <p:txBody>
          <a:bodyPr wrap="none" anchor="ctr">
            <a:prstTxWarp prst="textNoShape">
              <a:avLst/>
            </a:prstTxWarp>
          </a:bodyPr>
          <a:lstStyle/>
          <a:p>
            <a:endParaRPr lang="en-US"/>
          </a:p>
        </p:txBody>
      </p:sp>
      <p:sp>
        <p:nvSpPr>
          <p:cNvPr id="217091" name="Rectangle 3"/>
          <p:cNvSpPr>
            <a:spLocks noChangeArrowheads="1"/>
          </p:cNvSpPr>
          <p:nvPr/>
        </p:nvSpPr>
        <p:spPr bwMode="auto">
          <a:xfrm>
            <a:off x="0" y="1438275"/>
            <a:ext cx="9144000" cy="85725"/>
          </a:xfrm>
          <a:prstGeom prst="rect">
            <a:avLst/>
          </a:prstGeom>
          <a:solidFill>
            <a:srgbClr val="9CBDDE"/>
          </a:solidFill>
          <a:ln w="9525">
            <a:noFill/>
            <a:miter lim="800000"/>
            <a:headEnd/>
            <a:tailEnd/>
          </a:ln>
          <a:effectLst/>
        </p:spPr>
        <p:txBody>
          <a:bodyPr wrap="none" anchor="ctr">
            <a:prstTxWarp prst="textNoShape">
              <a:avLst/>
            </a:prstTxWarp>
          </a:bodyPr>
          <a:lstStyle/>
          <a:p>
            <a:pPr algn="ctr"/>
            <a:endParaRPr lang="de-DE">
              <a:latin typeface="Times" charset="0"/>
            </a:endParaRPr>
          </a:p>
        </p:txBody>
      </p:sp>
      <p:sp>
        <p:nvSpPr>
          <p:cNvPr id="1028" name="Rectangle 4"/>
          <p:cNvSpPr>
            <a:spLocks noGrp="1" noChangeArrowheads="1"/>
          </p:cNvSpPr>
          <p:nvPr>
            <p:ph type="title"/>
          </p:nvPr>
        </p:nvSpPr>
        <p:spPr bwMode="auto">
          <a:xfrm>
            <a:off x="539750" y="554038"/>
            <a:ext cx="8070850" cy="817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Click to edit Master title style</a:t>
            </a:r>
          </a:p>
        </p:txBody>
      </p:sp>
      <p:sp>
        <p:nvSpPr>
          <p:cNvPr id="1029" name="Rectangle 5"/>
          <p:cNvSpPr>
            <a:spLocks noGrp="1" noChangeArrowheads="1"/>
          </p:cNvSpPr>
          <p:nvPr>
            <p:ph type="body" idx="1"/>
          </p:nvPr>
        </p:nvSpPr>
        <p:spPr bwMode="auto">
          <a:xfrm>
            <a:off x="539750" y="1654175"/>
            <a:ext cx="8070850" cy="44989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217094" name="Rectangle 6"/>
          <p:cNvSpPr>
            <a:spLocks noGrp="1" noChangeArrowheads="1"/>
          </p:cNvSpPr>
          <p:nvPr>
            <p:ph type="dt" sz="half" idx="2"/>
          </p:nvPr>
        </p:nvSpPr>
        <p:spPr bwMode="auto">
          <a:xfrm>
            <a:off x="539750" y="6548438"/>
            <a:ext cx="381158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solidFill>
                  <a:srgbClr val="A7A7A7"/>
                </a:solidFill>
              </a:defRPr>
            </a:lvl1pPr>
          </a:lstStyle>
          <a:p>
            <a:r>
              <a:rPr lang="en-US"/>
              <a:t>© Oscar Nierstrasz</a:t>
            </a:r>
            <a:endParaRPr lang="de-CH"/>
          </a:p>
        </p:txBody>
      </p:sp>
      <p:sp>
        <p:nvSpPr>
          <p:cNvPr id="217095" name="Rectangle 7"/>
          <p:cNvSpPr>
            <a:spLocks noGrp="1" noChangeArrowheads="1"/>
          </p:cNvSpPr>
          <p:nvPr>
            <p:ph type="ftr" sz="quarter" idx="3"/>
          </p:nvPr>
        </p:nvSpPr>
        <p:spPr bwMode="auto">
          <a:xfrm>
            <a:off x="107950" y="179388"/>
            <a:ext cx="5399088" cy="2524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a:solidFill>
                  <a:srgbClr val="A7A7A7"/>
                </a:solidFill>
              </a:defRPr>
            </a:lvl1pPr>
          </a:lstStyle>
          <a:p>
            <a:r>
              <a:rPr lang="en-US"/>
              <a:t>Compiler Construction</a:t>
            </a:r>
            <a:endParaRPr lang="de-CH"/>
          </a:p>
        </p:txBody>
      </p:sp>
      <p:sp>
        <p:nvSpPr>
          <p:cNvPr id="217096" name="Rectangle 8"/>
          <p:cNvSpPr>
            <a:spLocks noGrp="1" noChangeArrowheads="1"/>
          </p:cNvSpPr>
          <p:nvPr>
            <p:ph type="sldNum" sz="quarter" idx="4"/>
          </p:nvPr>
        </p:nvSpPr>
        <p:spPr bwMode="auto">
          <a:xfrm>
            <a:off x="7543800" y="6553200"/>
            <a:ext cx="1350963"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solidFill>
                  <a:srgbClr val="A7A7A7"/>
                </a:solidFill>
              </a:defRPr>
            </a:lvl1pPr>
          </a:lstStyle>
          <a:p>
            <a:fld id="{0415D3DE-F332-4F46-AB18-22767A3F86A8}" type="slidenum">
              <a:rPr lang="de-CH"/>
              <a:pPr/>
              <a:t>‹#›</a:t>
            </a:fld>
            <a:endParaRPr lang="de-CH" sz="1400">
              <a:solidFill>
                <a:srgbClr val="7E7E7E"/>
              </a:solidFill>
              <a:latin typeface="Times" charset="0"/>
            </a:endParaRPr>
          </a:p>
        </p:txBody>
      </p:sp>
    </p:spTree>
  </p:cSld>
  <p:clrMap bg1="lt1" tx1="dk1" bg2="lt2" tx2="dk2" accent1="accent1" accent2="accent2" accent3="accent3" accent4="accent4" accent5="accent5" accent6="accent6" hlink="hlink" folHlink="folHlink"/>
  <p:sldLayoutIdLst>
    <p:sldLayoutId id="2147483935"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Lst>
  <p:hf hdr="0"/>
  <p:txStyles>
    <p:titleStyle>
      <a:lvl1pPr algn="l" rtl="0" eaLnBrk="0" fontAlgn="base" hangingPunct="0">
        <a:lnSpc>
          <a:spcPct val="90000"/>
        </a:lnSpc>
        <a:spcBef>
          <a:spcPct val="0"/>
        </a:spcBef>
        <a:spcAft>
          <a:spcPct val="0"/>
        </a:spcAft>
        <a:defRPr sz="2800" b="1">
          <a:solidFill>
            <a:srgbClr val="0A017F"/>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2800" b="1">
          <a:solidFill>
            <a:srgbClr val="0A017F"/>
          </a:solidFill>
          <a:latin typeface="Helvetica" charset="0"/>
          <a:ea typeface="ＭＳ Ｐゴシック" charset="-128"/>
          <a:cs typeface="ＭＳ Ｐゴシック" charset="-128"/>
        </a:defRPr>
      </a:lvl2pPr>
      <a:lvl3pPr algn="l" rtl="0" eaLnBrk="0" fontAlgn="base" hangingPunct="0">
        <a:lnSpc>
          <a:spcPct val="90000"/>
        </a:lnSpc>
        <a:spcBef>
          <a:spcPct val="0"/>
        </a:spcBef>
        <a:spcAft>
          <a:spcPct val="0"/>
        </a:spcAft>
        <a:defRPr sz="2800" b="1">
          <a:solidFill>
            <a:srgbClr val="0A017F"/>
          </a:solidFill>
          <a:latin typeface="Helvetica" charset="0"/>
          <a:ea typeface="ＭＳ Ｐゴシック" charset="-128"/>
          <a:cs typeface="ＭＳ Ｐゴシック" charset="-128"/>
        </a:defRPr>
      </a:lvl3pPr>
      <a:lvl4pPr algn="l" rtl="0" eaLnBrk="0" fontAlgn="base" hangingPunct="0">
        <a:lnSpc>
          <a:spcPct val="90000"/>
        </a:lnSpc>
        <a:spcBef>
          <a:spcPct val="0"/>
        </a:spcBef>
        <a:spcAft>
          <a:spcPct val="0"/>
        </a:spcAft>
        <a:defRPr sz="2800" b="1">
          <a:solidFill>
            <a:srgbClr val="0A017F"/>
          </a:solidFill>
          <a:latin typeface="Helvetica" charset="0"/>
          <a:ea typeface="ＭＳ Ｐゴシック" charset="-128"/>
          <a:cs typeface="ＭＳ Ｐゴシック" charset="-128"/>
        </a:defRPr>
      </a:lvl4pPr>
      <a:lvl5pPr algn="l" rtl="0" eaLnBrk="0" fontAlgn="base" hangingPunct="0">
        <a:lnSpc>
          <a:spcPct val="90000"/>
        </a:lnSpc>
        <a:spcBef>
          <a:spcPct val="0"/>
        </a:spcBef>
        <a:spcAft>
          <a:spcPct val="0"/>
        </a:spcAft>
        <a:defRPr sz="2800" b="1">
          <a:solidFill>
            <a:srgbClr val="0A017F"/>
          </a:solidFill>
          <a:latin typeface="Helvetica" charset="0"/>
          <a:ea typeface="ＭＳ Ｐゴシック" charset="-128"/>
          <a:cs typeface="ＭＳ Ｐゴシック" charset="-128"/>
        </a:defRPr>
      </a:lvl5pPr>
      <a:lvl6pPr marL="457200" algn="l" rtl="0" fontAlgn="base">
        <a:lnSpc>
          <a:spcPct val="90000"/>
        </a:lnSpc>
        <a:spcBef>
          <a:spcPct val="0"/>
        </a:spcBef>
        <a:spcAft>
          <a:spcPct val="0"/>
        </a:spcAft>
        <a:defRPr sz="2800" b="1">
          <a:solidFill>
            <a:srgbClr val="0A017F"/>
          </a:solidFill>
          <a:latin typeface="Helvetica" charset="0"/>
        </a:defRPr>
      </a:lvl6pPr>
      <a:lvl7pPr marL="914400" algn="l" rtl="0" fontAlgn="base">
        <a:lnSpc>
          <a:spcPct val="90000"/>
        </a:lnSpc>
        <a:spcBef>
          <a:spcPct val="0"/>
        </a:spcBef>
        <a:spcAft>
          <a:spcPct val="0"/>
        </a:spcAft>
        <a:defRPr sz="2800" b="1">
          <a:solidFill>
            <a:srgbClr val="0A017F"/>
          </a:solidFill>
          <a:latin typeface="Helvetica" charset="0"/>
        </a:defRPr>
      </a:lvl7pPr>
      <a:lvl8pPr marL="1371600" algn="l" rtl="0" fontAlgn="base">
        <a:lnSpc>
          <a:spcPct val="90000"/>
        </a:lnSpc>
        <a:spcBef>
          <a:spcPct val="0"/>
        </a:spcBef>
        <a:spcAft>
          <a:spcPct val="0"/>
        </a:spcAft>
        <a:defRPr sz="2800" b="1">
          <a:solidFill>
            <a:srgbClr val="0A017F"/>
          </a:solidFill>
          <a:latin typeface="Helvetica" charset="0"/>
        </a:defRPr>
      </a:lvl8pPr>
      <a:lvl9pPr marL="1828800" algn="l" rtl="0" fontAlgn="base">
        <a:lnSpc>
          <a:spcPct val="90000"/>
        </a:lnSpc>
        <a:spcBef>
          <a:spcPct val="0"/>
        </a:spcBef>
        <a:spcAft>
          <a:spcPct val="0"/>
        </a:spcAft>
        <a:defRPr sz="2800" b="1">
          <a:solidFill>
            <a:srgbClr val="0A017F"/>
          </a:solidFill>
          <a:latin typeface="Helvetica" charset="0"/>
        </a:defRPr>
      </a:lvl9pPr>
    </p:titleStyle>
    <p:bodyStyle>
      <a:lvl1pPr marL="419100" indent="-419100" algn="l" rtl="0" eaLnBrk="0" fontAlgn="base" hangingPunct="0">
        <a:lnSpc>
          <a:spcPct val="95000"/>
        </a:lnSpc>
        <a:spcBef>
          <a:spcPct val="20000"/>
        </a:spcBef>
        <a:spcAft>
          <a:spcPct val="0"/>
        </a:spcAft>
        <a:buClr>
          <a:schemeClr val="hlink"/>
        </a:buClr>
        <a:buSzPct val="85000"/>
        <a:buFont typeface="Helvetica CE" charset="0"/>
        <a:buChar char="&gt;"/>
        <a:defRPr sz="2400">
          <a:solidFill>
            <a:srgbClr val="0A017F"/>
          </a:solidFill>
          <a:latin typeface="+mn-lt"/>
          <a:ea typeface="ＭＳ Ｐゴシック" charset="-128"/>
          <a:cs typeface="ＭＳ Ｐゴシック" charset="-128"/>
        </a:defRPr>
      </a:lvl1pPr>
      <a:lvl2pPr marL="838200" indent="-381000" algn="l" rtl="0" eaLnBrk="0" fontAlgn="base" hangingPunct="0">
        <a:lnSpc>
          <a:spcPct val="95000"/>
        </a:lnSpc>
        <a:spcBef>
          <a:spcPct val="20000"/>
        </a:spcBef>
        <a:spcAft>
          <a:spcPct val="0"/>
        </a:spcAft>
        <a:buFont typeface="Helvetica CE" charset="0"/>
        <a:buChar char="—"/>
        <a:defRPr sz="2000">
          <a:solidFill>
            <a:srgbClr val="0A017F"/>
          </a:solidFill>
          <a:latin typeface="+mn-lt"/>
          <a:ea typeface="ＭＳ Ｐゴシック" charset="-128"/>
        </a:defRPr>
      </a:lvl2pPr>
      <a:lvl3pPr marL="1295400" indent="-381000" algn="l" rtl="0" eaLnBrk="0" fontAlgn="base" hangingPunct="0">
        <a:lnSpc>
          <a:spcPct val="95000"/>
        </a:lnSpc>
        <a:spcBef>
          <a:spcPct val="20000"/>
        </a:spcBef>
        <a:spcAft>
          <a:spcPct val="0"/>
        </a:spcAft>
        <a:buSzPct val="85000"/>
        <a:buFont typeface="Helvetica CE" charset="0"/>
        <a:buChar char="–"/>
        <a:defRPr i="1">
          <a:solidFill>
            <a:srgbClr val="7F0101"/>
          </a:solidFill>
          <a:latin typeface="+mn-lt"/>
          <a:ea typeface="ＭＳ Ｐゴシック" charset="-128"/>
        </a:defRPr>
      </a:lvl3pPr>
      <a:lvl4pPr marL="1714500" indent="-381000" algn="l" rtl="0" eaLnBrk="0" fontAlgn="base" hangingPunct="0">
        <a:lnSpc>
          <a:spcPct val="95000"/>
        </a:lnSpc>
        <a:spcBef>
          <a:spcPct val="20000"/>
        </a:spcBef>
        <a:spcAft>
          <a:spcPct val="0"/>
        </a:spcAft>
        <a:buSzPct val="85000"/>
        <a:buFont typeface="Helvetica CE" charset="0"/>
        <a:buChar char="–"/>
        <a:defRPr>
          <a:solidFill>
            <a:srgbClr val="0A017F"/>
          </a:solidFill>
          <a:latin typeface="+mn-lt"/>
          <a:ea typeface="ＭＳ Ｐゴシック" charset="-128"/>
        </a:defRPr>
      </a:lvl4pPr>
      <a:lvl5pPr marL="2286000" indent="-381000" algn="l" rtl="0" eaLnBrk="0" fontAlgn="base" hangingPunct="0">
        <a:lnSpc>
          <a:spcPct val="95000"/>
        </a:lnSpc>
        <a:spcBef>
          <a:spcPct val="20000"/>
        </a:spcBef>
        <a:spcAft>
          <a:spcPct val="0"/>
        </a:spcAft>
        <a:buClr>
          <a:schemeClr val="tx1"/>
        </a:buClr>
        <a:buSzPct val="85000"/>
        <a:buFont typeface="Helvetica CE" charset="0"/>
        <a:buChar char="–"/>
        <a:defRPr>
          <a:solidFill>
            <a:srgbClr val="0A017F"/>
          </a:solidFill>
          <a:latin typeface="+mn-lt"/>
          <a:ea typeface="ＭＳ Ｐゴシック" charset="-128"/>
        </a:defRPr>
      </a:lvl5pPr>
      <a:lvl6pPr marL="2743200" indent="-381000" algn="l" rtl="0" fontAlgn="base">
        <a:lnSpc>
          <a:spcPct val="95000"/>
        </a:lnSpc>
        <a:spcBef>
          <a:spcPct val="20000"/>
        </a:spcBef>
        <a:spcAft>
          <a:spcPct val="0"/>
        </a:spcAft>
        <a:buClr>
          <a:schemeClr val="tx1"/>
        </a:buClr>
        <a:buSzPct val="85000"/>
        <a:buFont typeface="Helvetica CE" charset="-18"/>
        <a:buChar char="–"/>
        <a:defRPr>
          <a:solidFill>
            <a:srgbClr val="0A017F"/>
          </a:solidFill>
          <a:latin typeface="+mn-lt"/>
          <a:ea typeface="ＭＳ Ｐゴシック" charset="-128"/>
        </a:defRPr>
      </a:lvl6pPr>
      <a:lvl7pPr marL="3200400" indent="-381000" algn="l" rtl="0" fontAlgn="base">
        <a:lnSpc>
          <a:spcPct val="95000"/>
        </a:lnSpc>
        <a:spcBef>
          <a:spcPct val="20000"/>
        </a:spcBef>
        <a:spcAft>
          <a:spcPct val="0"/>
        </a:spcAft>
        <a:buClr>
          <a:schemeClr val="tx1"/>
        </a:buClr>
        <a:buSzPct val="85000"/>
        <a:buFont typeface="Helvetica CE" charset="-18"/>
        <a:buChar char="–"/>
        <a:defRPr>
          <a:solidFill>
            <a:srgbClr val="0A017F"/>
          </a:solidFill>
          <a:latin typeface="+mn-lt"/>
          <a:ea typeface="ＭＳ Ｐゴシック" charset="-128"/>
        </a:defRPr>
      </a:lvl7pPr>
      <a:lvl8pPr marL="3657600" indent="-381000" algn="l" rtl="0" fontAlgn="base">
        <a:lnSpc>
          <a:spcPct val="95000"/>
        </a:lnSpc>
        <a:spcBef>
          <a:spcPct val="20000"/>
        </a:spcBef>
        <a:spcAft>
          <a:spcPct val="0"/>
        </a:spcAft>
        <a:buClr>
          <a:schemeClr val="tx1"/>
        </a:buClr>
        <a:buSzPct val="85000"/>
        <a:buFont typeface="Helvetica CE" charset="-18"/>
        <a:buChar char="–"/>
        <a:defRPr>
          <a:solidFill>
            <a:srgbClr val="0A017F"/>
          </a:solidFill>
          <a:latin typeface="+mn-lt"/>
          <a:ea typeface="ＭＳ Ｐゴシック" charset="-128"/>
        </a:defRPr>
      </a:lvl8pPr>
      <a:lvl9pPr marL="4114800" indent="-381000" algn="l" rtl="0" fontAlgn="base">
        <a:lnSpc>
          <a:spcPct val="95000"/>
        </a:lnSpc>
        <a:spcBef>
          <a:spcPct val="20000"/>
        </a:spcBef>
        <a:spcAft>
          <a:spcPct val="0"/>
        </a:spcAft>
        <a:buClr>
          <a:schemeClr val="tx1"/>
        </a:buClr>
        <a:buSzPct val="85000"/>
        <a:buFont typeface="Helvetica CE" charset="-18"/>
        <a:buChar char="–"/>
        <a:defRPr>
          <a:solidFill>
            <a:srgbClr val="0A017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hyperlink" Target="http://www.cs.ucla.edu/~palsberg/" TargetMode="External"/><Relationship Id="rId4" Type="http://schemas.openxmlformats.org/officeDocument/2006/relationships/hyperlink" Target="http://www.cs.purdue.edu/homes/hosking/" TargetMode="External"/><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www.cs.vu.nl/~dick/PT2Ed.html" TargetMode="External"/><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hyperlink" Target="http://dragonbook.stanford.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39750" y="1654175"/>
            <a:ext cx="8299450" cy="1143000"/>
          </a:xfrm>
        </p:spPr>
        <p:txBody>
          <a:bodyPr/>
          <a:lstStyle/>
          <a:p>
            <a:pPr eaLnBrk="1" hangingPunct="1"/>
            <a:r>
              <a:rPr lang="en-US"/>
              <a:t>Compiler Construction</a:t>
            </a:r>
            <a:endParaRPr lang="en-US" b="0" i="1"/>
          </a:p>
        </p:txBody>
      </p:sp>
      <p:sp>
        <p:nvSpPr>
          <p:cNvPr id="16387" name="Rectangle 3"/>
          <p:cNvSpPr>
            <a:spLocks noGrp="1" noChangeArrowheads="1"/>
          </p:cNvSpPr>
          <p:nvPr>
            <p:ph type="subTitle" idx="1"/>
          </p:nvPr>
        </p:nvSpPr>
        <p:spPr/>
        <p:txBody>
          <a:bodyPr/>
          <a:lstStyle/>
          <a:p>
            <a:pPr eaLnBrk="1" hangingPunct="1"/>
            <a:r>
              <a:rPr lang="en-US" b="1"/>
              <a:t>1. Introduction</a:t>
            </a:r>
            <a:endParaRPr lang="en-US"/>
          </a:p>
          <a:p>
            <a:pPr eaLnBrk="1" hangingPunct="1"/>
            <a:endParaRPr lang="en-US"/>
          </a:p>
          <a:p>
            <a:pPr eaLnBrk="1" hangingPunct="1"/>
            <a:r>
              <a:rPr lang="en-US"/>
              <a:t>Prof. O. </a:t>
            </a:r>
            <a:r>
              <a:rPr lang="en-US" smtClean="0"/>
              <a:t>Nierstrasz</a:t>
            </a:r>
          </a:p>
          <a:p>
            <a:pPr eaLnBrk="1" hangingPunct="1"/>
            <a:r>
              <a:rPr lang="en-US" smtClean="0"/>
              <a:t>Spring Semester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Date Placeholder 2"/>
          <p:cNvSpPr>
            <a:spLocks noGrp="1"/>
          </p:cNvSpPr>
          <p:nvPr>
            <p:ph type="dt" sz="quarter" idx="10"/>
          </p:nvPr>
        </p:nvSpPr>
        <p:spPr>
          <a:noFill/>
        </p:spPr>
        <p:txBody>
          <a:bodyPr/>
          <a:lstStyle/>
          <a:p>
            <a:r>
              <a:rPr lang="en-US" smtClean="0"/>
              <a:t>© Oscar Nierstrasz</a:t>
            </a:r>
            <a:endParaRPr lang="de-CH" smtClean="0"/>
          </a:p>
        </p:txBody>
      </p:sp>
      <p:sp>
        <p:nvSpPr>
          <p:cNvPr id="30723" name="Footer Placeholder 3"/>
          <p:cNvSpPr>
            <a:spLocks noGrp="1"/>
          </p:cNvSpPr>
          <p:nvPr>
            <p:ph type="ftr" sz="quarter" idx="11"/>
          </p:nvPr>
        </p:nvSpPr>
        <p:spPr>
          <a:noFill/>
        </p:spPr>
        <p:txBody>
          <a:bodyPr/>
          <a:lstStyle/>
          <a:p>
            <a:r>
              <a:rPr lang="en-US" smtClean="0"/>
              <a:t>Compiler Construction</a:t>
            </a:r>
            <a:endParaRPr lang="de-CH" smtClean="0"/>
          </a:p>
        </p:txBody>
      </p:sp>
      <p:sp>
        <p:nvSpPr>
          <p:cNvPr id="30724" name="Rectangle 2"/>
          <p:cNvSpPr>
            <a:spLocks noGrp="1" noChangeArrowheads="1"/>
          </p:cNvSpPr>
          <p:nvPr>
            <p:ph type="title"/>
          </p:nvPr>
        </p:nvSpPr>
        <p:spPr/>
        <p:txBody>
          <a:bodyPr/>
          <a:lstStyle/>
          <a:p>
            <a:pPr eaLnBrk="1" hangingPunct="1"/>
            <a:r>
              <a:rPr lang="en-US"/>
              <a:t>What is an interpreter?</a:t>
            </a:r>
          </a:p>
        </p:txBody>
      </p:sp>
      <p:sp>
        <p:nvSpPr>
          <p:cNvPr id="30725" name="Rectangle 4"/>
          <p:cNvSpPr>
            <a:spLocks noChangeArrowheads="1"/>
          </p:cNvSpPr>
          <p:nvPr/>
        </p:nvSpPr>
        <p:spPr bwMode="auto">
          <a:xfrm>
            <a:off x="2057400" y="2003425"/>
            <a:ext cx="4953000" cy="1196975"/>
          </a:xfrm>
          <a:prstGeom prst="rect">
            <a:avLst/>
          </a:prstGeom>
          <a:noFill/>
          <a:ln w="9525">
            <a:solidFill>
              <a:schemeClr val="tx1"/>
            </a:solidFill>
            <a:miter lim="800000"/>
            <a:headEnd/>
            <a:tailEnd/>
          </a:ln>
        </p:spPr>
        <p:txBody>
          <a:bodyPr>
            <a:prstTxWarp prst="textNoShape">
              <a:avLst/>
            </a:prstTxWarp>
            <a:spAutoFit/>
          </a:bodyPr>
          <a:lstStyle/>
          <a:p>
            <a:r>
              <a:rPr lang="en-US"/>
              <a:t>a program that reads an </a:t>
            </a:r>
            <a:r>
              <a:rPr lang="en-US" i="1">
                <a:solidFill>
                  <a:srgbClr val="7E0007"/>
                </a:solidFill>
              </a:rPr>
              <a:t>executable</a:t>
            </a:r>
            <a:r>
              <a:rPr lang="en-US">
                <a:solidFill>
                  <a:srgbClr val="7E0007"/>
                </a:solidFill>
              </a:rPr>
              <a:t> </a:t>
            </a:r>
            <a:r>
              <a:rPr lang="en-US"/>
              <a:t>program and produces the </a:t>
            </a:r>
            <a:r>
              <a:rPr lang="en-US" i="1">
                <a:solidFill>
                  <a:srgbClr val="7E0007"/>
                </a:solidFill>
              </a:rPr>
              <a:t>results </a:t>
            </a:r>
            <a:r>
              <a:rPr lang="en-US"/>
              <a:t>of running that program </a:t>
            </a:r>
          </a:p>
        </p:txBody>
      </p:sp>
      <p:pic>
        <p:nvPicPr>
          <p:cNvPr id="30726" name="Picture 5" descr="1-compiler-interpreter2"/>
          <p:cNvPicPr>
            <a:picLocks noChangeAspect="1" noChangeArrowheads="1"/>
          </p:cNvPicPr>
          <p:nvPr/>
        </p:nvPicPr>
        <p:blipFill>
          <a:blip r:embed="rId3"/>
          <a:srcRect/>
          <a:stretch>
            <a:fillRect/>
          </a:stretch>
        </p:blipFill>
        <p:spPr bwMode="auto">
          <a:xfrm>
            <a:off x="1524000" y="4038600"/>
            <a:ext cx="5475288" cy="1828800"/>
          </a:xfrm>
          <a:prstGeom prst="rect">
            <a:avLst/>
          </a:prstGeom>
          <a:noFill/>
          <a:ln w="9525">
            <a:noFill/>
            <a:miter lim="800000"/>
            <a:headEnd/>
            <a:tailEnd/>
          </a:ln>
        </p:spPr>
      </p:pic>
      <p:sp>
        <p:nvSpPr>
          <p:cNvPr id="30727" name="Slide Number Placeholder 7"/>
          <p:cNvSpPr>
            <a:spLocks noGrp="1"/>
          </p:cNvSpPr>
          <p:nvPr>
            <p:ph type="sldNum" sz="quarter" idx="12"/>
          </p:nvPr>
        </p:nvSpPr>
        <p:spPr>
          <a:noFill/>
        </p:spPr>
        <p:txBody>
          <a:bodyPr/>
          <a:lstStyle/>
          <a:p>
            <a:fld id="{018256B6-0ECE-FC45-8FCE-669646CA404C}" type="slidenum">
              <a:rPr lang="de-CH" smtClean="0"/>
              <a:pPr/>
              <a:t>10</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Date Placeholder 2"/>
          <p:cNvSpPr>
            <a:spLocks noGrp="1"/>
          </p:cNvSpPr>
          <p:nvPr>
            <p:ph type="dt" sz="quarter" idx="10"/>
          </p:nvPr>
        </p:nvSpPr>
        <p:spPr>
          <a:noFill/>
        </p:spPr>
        <p:txBody>
          <a:bodyPr/>
          <a:lstStyle/>
          <a:p>
            <a:r>
              <a:rPr lang="en-US" smtClean="0"/>
              <a:t>© Oscar Nierstrasz</a:t>
            </a:r>
            <a:endParaRPr lang="de-CH" smtClean="0"/>
          </a:p>
        </p:txBody>
      </p:sp>
      <p:sp>
        <p:nvSpPr>
          <p:cNvPr id="32771" name="Footer Placeholder 3"/>
          <p:cNvSpPr>
            <a:spLocks noGrp="1"/>
          </p:cNvSpPr>
          <p:nvPr>
            <p:ph type="ftr" sz="quarter" idx="11"/>
          </p:nvPr>
        </p:nvSpPr>
        <p:spPr>
          <a:noFill/>
        </p:spPr>
        <p:txBody>
          <a:bodyPr/>
          <a:lstStyle/>
          <a:p>
            <a:r>
              <a:rPr lang="en-US" smtClean="0"/>
              <a:t>Compiler Construction</a:t>
            </a:r>
            <a:endParaRPr lang="de-CH" smtClean="0"/>
          </a:p>
        </p:txBody>
      </p:sp>
      <p:sp>
        <p:nvSpPr>
          <p:cNvPr id="32772" name="Rectangle 2"/>
          <p:cNvSpPr>
            <a:spLocks noGrp="1" noChangeArrowheads="1"/>
          </p:cNvSpPr>
          <p:nvPr>
            <p:ph type="title"/>
          </p:nvPr>
        </p:nvSpPr>
        <p:spPr/>
        <p:txBody>
          <a:bodyPr/>
          <a:lstStyle/>
          <a:p>
            <a:pPr eaLnBrk="1" hangingPunct="1"/>
            <a:r>
              <a:rPr lang="en-US"/>
              <a:t>Why do we care?</a:t>
            </a:r>
          </a:p>
        </p:txBody>
      </p:sp>
      <p:graphicFrame>
        <p:nvGraphicFramePr>
          <p:cNvPr id="626738" name="Group 50"/>
          <p:cNvGraphicFramePr>
            <a:graphicFrameLocks noGrp="1"/>
          </p:cNvGraphicFramePr>
          <p:nvPr/>
        </p:nvGraphicFramePr>
        <p:xfrm>
          <a:off x="3657600" y="1719263"/>
          <a:ext cx="5181600" cy="4148328"/>
        </p:xfrm>
        <a:graphic>
          <a:graphicData uri="http://schemas.openxmlformats.org/drawingml/2006/table">
            <a:tbl>
              <a:tblPr/>
              <a:tblGrid>
                <a:gridCol w="2184400"/>
                <a:gridCol w="2997200"/>
              </a:tblGrid>
              <a:tr h="449263">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800" b="1" i="0" u="none" strike="noStrike" cap="none" normalizeH="0" baseline="0">
                          <a:ln>
                            <a:noFill/>
                          </a:ln>
                          <a:solidFill>
                            <a:srgbClr val="0A017F"/>
                          </a:solidFill>
                          <a:effectLst/>
                          <a:latin typeface="Helvetica" charset="0"/>
                        </a:rPr>
                        <a:t>artificial intelligence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600" b="0" i="1" u="none" strike="noStrike" cap="none" normalizeH="0" baseline="0">
                          <a:ln>
                            <a:noFill/>
                          </a:ln>
                          <a:solidFill>
                            <a:srgbClr val="0A017F"/>
                          </a:solidFill>
                          <a:effectLst/>
                          <a:latin typeface="Helvetica" charset="0"/>
                        </a:rPr>
                        <a:t>greedy algorithms</a:t>
                      </a:r>
                    </a:p>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600" b="0" i="1" u="none" strike="noStrike" cap="none" normalizeH="0" baseline="0">
                          <a:ln>
                            <a:noFill/>
                          </a:ln>
                          <a:solidFill>
                            <a:srgbClr val="0A017F"/>
                          </a:solidFill>
                          <a:effectLst/>
                          <a:latin typeface="Helvetica" charset="0"/>
                        </a:rPr>
                        <a:t>learning algorithms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800" b="1" i="0" u="none" strike="noStrike" cap="none" normalizeH="0" baseline="0">
                          <a:ln>
                            <a:noFill/>
                          </a:ln>
                          <a:solidFill>
                            <a:srgbClr val="0A017F"/>
                          </a:solidFill>
                          <a:effectLst/>
                          <a:latin typeface="Helvetica" charset="0"/>
                        </a:rPr>
                        <a:t>algorithms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600" b="0" i="1" u="none" strike="noStrike" cap="none" normalizeH="0" baseline="0">
                          <a:ln>
                            <a:noFill/>
                          </a:ln>
                          <a:solidFill>
                            <a:srgbClr val="0A017F"/>
                          </a:solidFill>
                          <a:effectLst/>
                          <a:latin typeface="Helvetica" charset="0"/>
                        </a:rPr>
                        <a:t>graph algorithms</a:t>
                      </a:r>
                    </a:p>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600" b="0" i="1" u="none" strike="noStrike" cap="none" normalizeH="0" baseline="0">
                          <a:ln>
                            <a:noFill/>
                          </a:ln>
                          <a:solidFill>
                            <a:srgbClr val="0A017F"/>
                          </a:solidFill>
                          <a:effectLst/>
                          <a:latin typeface="Helvetica" charset="0"/>
                        </a:rPr>
                        <a:t>union-find</a:t>
                      </a:r>
                    </a:p>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600" b="0" i="1" u="none" strike="noStrike" cap="none" normalizeH="0" baseline="0">
                          <a:ln>
                            <a:noFill/>
                          </a:ln>
                          <a:solidFill>
                            <a:srgbClr val="0A017F"/>
                          </a:solidFill>
                          <a:effectLst/>
                          <a:latin typeface="Helvetica" charset="0"/>
                        </a:rPr>
                        <a:t>dynamic programming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800" b="1" i="0" u="none" strike="noStrike" cap="none" normalizeH="0" baseline="0">
                          <a:ln>
                            <a:noFill/>
                          </a:ln>
                          <a:solidFill>
                            <a:srgbClr val="0A017F"/>
                          </a:solidFill>
                          <a:effectLst/>
                          <a:latin typeface="Helvetica" charset="0"/>
                        </a:rPr>
                        <a:t>theory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600" b="0" i="1" u="none" strike="noStrike" cap="none" normalizeH="0" baseline="0">
                          <a:ln>
                            <a:noFill/>
                          </a:ln>
                          <a:solidFill>
                            <a:srgbClr val="0A017F"/>
                          </a:solidFill>
                          <a:effectLst/>
                          <a:latin typeface="Helvetica" charset="0"/>
                        </a:rPr>
                        <a:t>DFAs for scanning</a:t>
                      </a:r>
                    </a:p>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600" b="0" i="1" u="none" strike="noStrike" cap="none" normalizeH="0" baseline="0">
                          <a:ln>
                            <a:noFill/>
                          </a:ln>
                          <a:solidFill>
                            <a:srgbClr val="0A017F"/>
                          </a:solidFill>
                          <a:effectLst/>
                          <a:latin typeface="Helvetica" charset="0"/>
                        </a:rPr>
                        <a:t>parser generators</a:t>
                      </a:r>
                    </a:p>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600" b="0" i="1" u="none" strike="noStrike" cap="none" normalizeH="0" baseline="0">
                          <a:ln>
                            <a:noFill/>
                          </a:ln>
                          <a:solidFill>
                            <a:srgbClr val="0A017F"/>
                          </a:solidFill>
                          <a:effectLst/>
                          <a:latin typeface="Helvetica" charset="0"/>
                        </a:rPr>
                        <a:t>lattice theory for analysis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800" b="1" i="0" u="none" strike="noStrike" cap="none" normalizeH="0" baseline="0">
                          <a:ln>
                            <a:noFill/>
                          </a:ln>
                          <a:solidFill>
                            <a:srgbClr val="0A017F"/>
                          </a:solidFill>
                          <a:effectLst/>
                          <a:latin typeface="Helvetica" charset="0"/>
                        </a:rPr>
                        <a:t>systems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600" b="0" i="1" u="none" strike="noStrike" cap="none" normalizeH="0" baseline="0">
                          <a:ln>
                            <a:noFill/>
                          </a:ln>
                          <a:solidFill>
                            <a:srgbClr val="0A017F"/>
                          </a:solidFill>
                          <a:effectLst/>
                          <a:latin typeface="Helvetica" charset="0"/>
                        </a:rPr>
                        <a:t>allocation and naming</a:t>
                      </a:r>
                    </a:p>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600" b="0" i="1" u="none" strike="noStrike" cap="none" normalizeH="0" baseline="0">
                          <a:ln>
                            <a:noFill/>
                          </a:ln>
                          <a:solidFill>
                            <a:srgbClr val="0A017F"/>
                          </a:solidFill>
                          <a:effectLst/>
                          <a:latin typeface="Helvetica" charset="0"/>
                        </a:rPr>
                        <a:t>locality</a:t>
                      </a:r>
                    </a:p>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600" b="0" i="1" u="none" strike="noStrike" cap="none" normalizeH="0" baseline="0">
                          <a:ln>
                            <a:noFill/>
                          </a:ln>
                          <a:solidFill>
                            <a:srgbClr val="0A017F"/>
                          </a:solidFill>
                          <a:effectLst/>
                          <a:latin typeface="Helvetica" charset="0"/>
                        </a:rPr>
                        <a:t>synchronization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800" b="1" i="0" u="none" strike="noStrike" cap="none" normalizeH="0" baseline="0">
                          <a:ln>
                            <a:noFill/>
                          </a:ln>
                          <a:solidFill>
                            <a:srgbClr val="0A017F"/>
                          </a:solidFill>
                          <a:effectLst/>
                          <a:latin typeface="Helvetica" charset="0"/>
                        </a:rPr>
                        <a:t>architecture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600" b="0" i="1" u="none" strike="noStrike" cap="none" normalizeH="0" baseline="0">
                          <a:ln>
                            <a:noFill/>
                          </a:ln>
                          <a:solidFill>
                            <a:srgbClr val="0A017F"/>
                          </a:solidFill>
                          <a:effectLst/>
                          <a:latin typeface="Helvetica" charset="0"/>
                        </a:rPr>
                        <a:t>pipeline management</a:t>
                      </a:r>
                    </a:p>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600" b="0" i="1" u="none" strike="noStrike" cap="none" normalizeH="0" baseline="0">
                          <a:ln>
                            <a:noFill/>
                          </a:ln>
                          <a:solidFill>
                            <a:srgbClr val="0A017F"/>
                          </a:solidFill>
                          <a:effectLst/>
                          <a:latin typeface="Helvetica" charset="0"/>
                        </a:rPr>
                        <a:t>hierarchy management</a:t>
                      </a:r>
                    </a:p>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600" b="0" i="1" u="none" strike="noStrike" cap="none" normalizeH="0" baseline="0">
                          <a:ln>
                            <a:noFill/>
                          </a:ln>
                          <a:solidFill>
                            <a:srgbClr val="0A017F"/>
                          </a:solidFill>
                          <a:effectLst/>
                          <a:latin typeface="Helvetica" charset="0"/>
                        </a:rPr>
                        <a:t>instruction set use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93" name="Rectangle 28"/>
          <p:cNvSpPr>
            <a:spLocks noChangeArrowheads="1"/>
          </p:cNvSpPr>
          <p:nvPr/>
        </p:nvSpPr>
        <p:spPr bwMode="auto">
          <a:xfrm>
            <a:off x="228600" y="2057400"/>
            <a:ext cx="3276600" cy="1187450"/>
          </a:xfrm>
          <a:prstGeom prst="rect">
            <a:avLst/>
          </a:prstGeom>
          <a:noFill/>
          <a:ln w="9525">
            <a:noFill/>
            <a:miter lim="800000"/>
            <a:headEnd/>
            <a:tailEnd/>
          </a:ln>
        </p:spPr>
        <p:txBody>
          <a:bodyPr>
            <a:prstTxWarp prst="textNoShape">
              <a:avLst/>
            </a:prstTxWarp>
            <a:spAutoFit/>
          </a:bodyPr>
          <a:lstStyle/>
          <a:p>
            <a:r>
              <a:rPr lang="en-US"/>
              <a:t>Compiler construction is a microcosm of computer science </a:t>
            </a:r>
          </a:p>
        </p:txBody>
      </p:sp>
      <p:sp>
        <p:nvSpPr>
          <p:cNvPr id="32794" name="Rectangle 29"/>
          <p:cNvSpPr>
            <a:spLocks noChangeArrowheads="1"/>
          </p:cNvSpPr>
          <p:nvPr/>
        </p:nvSpPr>
        <p:spPr bwMode="auto">
          <a:xfrm>
            <a:off x="1066800" y="6019800"/>
            <a:ext cx="6808788" cy="457200"/>
          </a:xfrm>
          <a:prstGeom prst="rect">
            <a:avLst/>
          </a:prstGeom>
          <a:solidFill>
            <a:schemeClr val="accent1"/>
          </a:solidFill>
          <a:ln w="9525">
            <a:noFill/>
            <a:miter lim="800000"/>
            <a:headEnd/>
            <a:tailEnd/>
          </a:ln>
        </p:spPr>
        <p:txBody>
          <a:bodyPr wrap="none">
            <a:prstTxWarp prst="textNoShape">
              <a:avLst/>
            </a:prstTxWarp>
            <a:spAutoFit/>
          </a:bodyPr>
          <a:lstStyle/>
          <a:p>
            <a:r>
              <a:rPr lang="en-US" i="1"/>
              <a:t>Inside a compiler, all these things come together </a:t>
            </a:r>
          </a:p>
        </p:txBody>
      </p:sp>
      <p:sp>
        <p:nvSpPr>
          <p:cNvPr id="32795" name="Slide Number Placeholder 8"/>
          <p:cNvSpPr>
            <a:spLocks noGrp="1"/>
          </p:cNvSpPr>
          <p:nvPr>
            <p:ph type="sldNum" sz="quarter" idx="12"/>
          </p:nvPr>
        </p:nvSpPr>
        <p:spPr>
          <a:noFill/>
        </p:spPr>
        <p:txBody>
          <a:bodyPr/>
          <a:lstStyle/>
          <a:p>
            <a:fld id="{8AE7D809-2FC0-1247-9993-5C55AC6DD0D2}" type="slidenum">
              <a:rPr lang="de-CH" smtClean="0"/>
              <a:pPr/>
              <a:t>11</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r>
              <a:rPr lang="en-US" smtClean="0"/>
              <a:t>© Oscar Nierstrasz</a:t>
            </a:r>
            <a:endParaRPr lang="de-CH" smtClean="0"/>
          </a:p>
        </p:txBody>
      </p:sp>
      <p:sp>
        <p:nvSpPr>
          <p:cNvPr id="33795" name="Footer Placeholder 4"/>
          <p:cNvSpPr>
            <a:spLocks noGrp="1"/>
          </p:cNvSpPr>
          <p:nvPr>
            <p:ph type="ftr" sz="quarter" idx="11"/>
          </p:nvPr>
        </p:nvSpPr>
        <p:spPr>
          <a:noFill/>
        </p:spPr>
        <p:txBody>
          <a:bodyPr/>
          <a:lstStyle/>
          <a:p>
            <a:r>
              <a:rPr lang="en-US" smtClean="0"/>
              <a:t>Compiler Construction</a:t>
            </a:r>
            <a:endParaRPr lang="de-CH" smtClean="0"/>
          </a:p>
        </p:txBody>
      </p:sp>
      <p:sp>
        <p:nvSpPr>
          <p:cNvPr id="33796" name="Rectangle 2"/>
          <p:cNvSpPr>
            <a:spLocks noGrp="1" noChangeArrowheads="1"/>
          </p:cNvSpPr>
          <p:nvPr>
            <p:ph type="title"/>
          </p:nvPr>
        </p:nvSpPr>
        <p:spPr/>
        <p:txBody>
          <a:bodyPr/>
          <a:lstStyle/>
          <a:p>
            <a:pPr eaLnBrk="1" hangingPunct="1"/>
            <a:r>
              <a:rPr lang="en-US"/>
              <a:t>Isn’t it a solved problem?</a:t>
            </a:r>
          </a:p>
        </p:txBody>
      </p:sp>
      <p:sp>
        <p:nvSpPr>
          <p:cNvPr id="33797" name="Rectangle 3"/>
          <p:cNvSpPr>
            <a:spLocks noGrp="1" noChangeArrowheads="1"/>
          </p:cNvSpPr>
          <p:nvPr>
            <p:ph type="body" idx="1"/>
          </p:nvPr>
        </p:nvSpPr>
        <p:spPr/>
        <p:txBody>
          <a:bodyPr/>
          <a:lstStyle/>
          <a:p>
            <a:pPr eaLnBrk="1" hangingPunct="1"/>
            <a:r>
              <a:rPr lang="en-US" i="1"/>
              <a:t>Machines are constantly changing </a:t>
            </a:r>
          </a:p>
          <a:p>
            <a:pPr lvl="1" eaLnBrk="1" hangingPunct="1"/>
            <a:r>
              <a:rPr lang="en-US"/>
              <a:t>Changes in architecture </a:t>
            </a:r>
            <a:r>
              <a:rPr lang="en-US">
                <a:sym typeface="Symbol" charset="2"/>
              </a:rPr>
              <a:t> </a:t>
            </a:r>
            <a:r>
              <a:rPr lang="en-US"/>
              <a:t>changes in compilers </a:t>
            </a:r>
          </a:p>
          <a:p>
            <a:pPr lvl="1" eaLnBrk="1" hangingPunct="1"/>
            <a:r>
              <a:rPr lang="en-US"/>
              <a:t>new features pose new problems </a:t>
            </a:r>
          </a:p>
          <a:p>
            <a:pPr lvl="1" eaLnBrk="1" hangingPunct="1"/>
            <a:r>
              <a:rPr lang="en-US"/>
              <a:t>changing costs lead to different concerns </a:t>
            </a:r>
          </a:p>
          <a:p>
            <a:pPr lvl="1" eaLnBrk="1" hangingPunct="1"/>
            <a:r>
              <a:rPr lang="en-US" altLang="ja-JP"/>
              <a:t>o</a:t>
            </a:r>
            <a:r>
              <a:rPr lang="en-US"/>
              <a:t>ld solutions need re-engineering </a:t>
            </a:r>
          </a:p>
          <a:p>
            <a:pPr eaLnBrk="1" hangingPunct="1"/>
            <a:endParaRPr lang="en-US"/>
          </a:p>
          <a:p>
            <a:pPr eaLnBrk="1" hangingPunct="1"/>
            <a:r>
              <a:rPr lang="en-US"/>
              <a:t>Innovations in compilers should prompt changes in architecture </a:t>
            </a:r>
          </a:p>
          <a:p>
            <a:pPr lvl="1" eaLnBrk="1" hangingPunct="1"/>
            <a:r>
              <a:rPr lang="en-US"/>
              <a:t>New languages and features </a:t>
            </a:r>
          </a:p>
        </p:txBody>
      </p:sp>
      <p:sp>
        <p:nvSpPr>
          <p:cNvPr id="33798" name="Slide Number Placeholder 6"/>
          <p:cNvSpPr>
            <a:spLocks noGrp="1"/>
          </p:cNvSpPr>
          <p:nvPr>
            <p:ph type="sldNum" sz="quarter" idx="12"/>
          </p:nvPr>
        </p:nvSpPr>
        <p:spPr>
          <a:noFill/>
        </p:spPr>
        <p:txBody>
          <a:bodyPr/>
          <a:lstStyle/>
          <a:p>
            <a:fld id="{1C3CCF32-B95A-1F4D-9F29-BDE0A483D4CE}" type="slidenum">
              <a:rPr lang="de-CH" smtClean="0"/>
              <a:pPr/>
              <a:t>12</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p>
            <a:r>
              <a:rPr lang="en-US" smtClean="0"/>
              <a:t>© Oscar Nierstrasz</a:t>
            </a:r>
            <a:endParaRPr lang="de-CH" smtClean="0"/>
          </a:p>
        </p:txBody>
      </p:sp>
      <p:sp>
        <p:nvSpPr>
          <p:cNvPr id="35843" name="Footer Placeholder 4"/>
          <p:cNvSpPr>
            <a:spLocks noGrp="1"/>
          </p:cNvSpPr>
          <p:nvPr>
            <p:ph type="ftr" sz="quarter" idx="11"/>
          </p:nvPr>
        </p:nvSpPr>
        <p:spPr>
          <a:noFill/>
        </p:spPr>
        <p:txBody>
          <a:bodyPr/>
          <a:lstStyle/>
          <a:p>
            <a:r>
              <a:rPr lang="en-US" smtClean="0"/>
              <a:t>Compiler Construction</a:t>
            </a:r>
            <a:endParaRPr lang="de-CH" smtClean="0"/>
          </a:p>
        </p:txBody>
      </p:sp>
      <p:sp>
        <p:nvSpPr>
          <p:cNvPr id="35844" name="Rectangle 2"/>
          <p:cNvSpPr>
            <a:spLocks noGrp="1" noChangeArrowheads="1"/>
          </p:cNvSpPr>
          <p:nvPr>
            <p:ph type="title"/>
          </p:nvPr>
        </p:nvSpPr>
        <p:spPr/>
        <p:txBody>
          <a:bodyPr/>
          <a:lstStyle/>
          <a:p>
            <a:pPr eaLnBrk="1" hangingPunct="1"/>
            <a:r>
              <a:rPr lang="en-US"/>
              <a:t>What qualities are important in a compiler?</a:t>
            </a:r>
          </a:p>
        </p:txBody>
      </p:sp>
      <p:sp>
        <p:nvSpPr>
          <p:cNvPr id="35845" name="Rectangle 3"/>
          <p:cNvSpPr>
            <a:spLocks noGrp="1" noChangeArrowheads="1"/>
          </p:cNvSpPr>
          <p:nvPr>
            <p:ph type="body" idx="1"/>
          </p:nvPr>
        </p:nvSpPr>
        <p:spPr/>
        <p:txBody>
          <a:bodyPr/>
          <a:lstStyle/>
          <a:p>
            <a:pPr marL="457200" indent="-457200" eaLnBrk="1" hangingPunct="1"/>
            <a:r>
              <a:rPr lang="en-US" dirty="0"/>
              <a:t>Correct code </a:t>
            </a:r>
          </a:p>
          <a:p>
            <a:pPr marL="457200" indent="-457200" eaLnBrk="1" hangingPunct="1"/>
            <a:r>
              <a:rPr lang="en-US" dirty="0"/>
              <a:t>Output runs fast </a:t>
            </a:r>
          </a:p>
          <a:p>
            <a:pPr marL="457200" indent="-457200" eaLnBrk="1" hangingPunct="1"/>
            <a:r>
              <a:rPr lang="en-US" dirty="0"/>
              <a:t>Compiler runs fast </a:t>
            </a:r>
          </a:p>
          <a:p>
            <a:pPr marL="457200" indent="-457200" eaLnBrk="1" hangingPunct="1"/>
            <a:r>
              <a:rPr lang="en-US" dirty="0"/>
              <a:t>Compile time proportional to program size </a:t>
            </a:r>
          </a:p>
          <a:p>
            <a:pPr marL="457200" indent="-457200" eaLnBrk="1" hangingPunct="1"/>
            <a:r>
              <a:rPr lang="en-US" dirty="0"/>
              <a:t>Support for separate compilation </a:t>
            </a:r>
          </a:p>
          <a:p>
            <a:pPr marL="457200" indent="-457200" eaLnBrk="1" hangingPunct="1"/>
            <a:r>
              <a:rPr lang="en-US" dirty="0"/>
              <a:t>Good diagnostics for syntax errors </a:t>
            </a:r>
          </a:p>
          <a:p>
            <a:pPr marL="457200" indent="-457200" eaLnBrk="1" hangingPunct="1"/>
            <a:r>
              <a:rPr lang="en-US" dirty="0"/>
              <a:t>Works well with the debugger </a:t>
            </a:r>
          </a:p>
          <a:p>
            <a:pPr marL="457200" indent="-457200" eaLnBrk="1" hangingPunct="1"/>
            <a:r>
              <a:rPr lang="en-US" dirty="0"/>
              <a:t>Good diagnostics for </a:t>
            </a:r>
            <a:r>
              <a:rPr lang="en-US" dirty="0" err="1"/>
              <a:t>ﬂow</a:t>
            </a:r>
            <a:r>
              <a:rPr lang="en-US" dirty="0"/>
              <a:t> anomalies </a:t>
            </a:r>
          </a:p>
          <a:p>
            <a:pPr marL="457200" indent="-457200" eaLnBrk="1" hangingPunct="1"/>
            <a:r>
              <a:rPr lang="en-US" dirty="0"/>
              <a:t>Cross language calls </a:t>
            </a:r>
          </a:p>
          <a:p>
            <a:pPr marL="457200" indent="-457200" eaLnBrk="1" hangingPunct="1"/>
            <a:r>
              <a:rPr lang="en-US" dirty="0"/>
              <a:t>Consistent, predictable optimization </a:t>
            </a:r>
          </a:p>
        </p:txBody>
      </p:sp>
      <p:sp>
        <p:nvSpPr>
          <p:cNvPr id="35846" name="Slide Number Placeholder 6"/>
          <p:cNvSpPr>
            <a:spLocks noGrp="1"/>
          </p:cNvSpPr>
          <p:nvPr>
            <p:ph type="sldNum" sz="quarter" idx="12"/>
          </p:nvPr>
        </p:nvSpPr>
        <p:spPr>
          <a:noFill/>
        </p:spPr>
        <p:txBody>
          <a:bodyPr/>
          <a:lstStyle/>
          <a:p>
            <a:fld id="{B6BA3C55-2787-3A4F-89C6-585F029D3172}" type="slidenum">
              <a:rPr lang="de-CH" smtClean="0"/>
              <a:pPr/>
              <a:t>13</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p:spPr>
        <p:txBody>
          <a:bodyPr/>
          <a:lstStyle/>
          <a:p>
            <a:r>
              <a:rPr lang="en-US" smtClean="0"/>
              <a:t>© Oscar Nierstrasz</a:t>
            </a:r>
            <a:endParaRPr lang="de-CH" smtClean="0"/>
          </a:p>
        </p:txBody>
      </p:sp>
      <p:sp>
        <p:nvSpPr>
          <p:cNvPr id="37891" name="Footer Placeholder 4"/>
          <p:cNvSpPr>
            <a:spLocks noGrp="1"/>
          </p:cNvSpPr>
          <p:nvPr>
            <p:ph type="ftr" sz="quarter" idx="11"/>
          </p:nvPr>
        </p:nvSpPr>
        <p:spPr>
          <a:noFill/>
        </p:spPr>
        <p:txBody>
          <a:bodyPr/>
          <a:lstStyle/>
          <a:p>
            <a:r>
              <a:rPr lang="en-US" smtClean="0"/>
              <a:t>Compiler Construction</a:t>
            </a:r>
            <a:endParaRPr lang="de-CH" smtClean="0"/>
          </a:p>
        </p:txBody>
      </p:sp>
      <p:sp>
        <p:nvSpPr>
          <p:cNvPr id="37892" name="Rectangle 1026"/>
          <p:cNvSpPr>
            <a:spLocks noGrp="1" noChangeArrowheads="1"/>
          </p:cNvSpPr>
          <p:nvPr>
            <p:ph type="title"/>
          </p:nvPr>
        </p:nvSpPr>
        <p:spPr/>
        <p:txBody>
          <a:bodyPr/>
          <a:lstStyle/>
          <a:p>
            <a:pPr eaLnBrk="1" hangingPunct="1"/>
            <a:r>
              <a:rPr lang="en-US"/>
              <a:t>A bit of history</a:t>
            </a:r>
          </a:p>
        </p:txBody>
      </p:sp>
      <p:sp>
        <p:nvSpPr>
          <p:cNvPr id="37893" name="Rectangle 1027"/>
          <p:cNvSpPr>
            <a:spLocks noGrp="1" noChangeArrowheads="1"/>
          </p:cNvSpPr>
          <p:nvPr>
            <p:ph type="body" idx="1"/>
          </p:nvPr>
        </p:nvSpPr>
        <p:spPr/>
        <p:txBody>
          <a:bodyPr/>
          <a:lstStyle/>
          <a:p>
            <a:pPr eaLnBrk="1" hangingPunct="1"/>
            <a:r>
              <a:rPr lang="en-US" b="1"/>
              <a:t>1952:</a:t>
            </a:r>
            <a:r>
              <a:rPr lang="en-US"/>
              <a:t> First compiler (linker/loader) written by Grace Hopper for </a:t>
            </a:r>
            <a:r>
              <a:rPr lang="en-US" b="1"/>
              <a:t>A-0 </a:t>
            </a:r>
            <a:r>
              <a:rPr lang="en-US"/>
              <a:t>programming language</a:t>
            </a:r>
          </a:p>
          <a:p>
            <a:pPr eaLnBrk="1" hangingPunct="1"/>
            <a:endParaRPr lang="en-US"/>
          </a:p>
          <a:p>
            <a:pPr eaLnBrk="1" hangingPunct="1"/>
            <a:r>
              <a:rPr lang="en-US" b="1"/>
              <a:t>1957:</a:t>
            </a:r>
            <a:r>
              <a:rPr lang="en-US"/>
              <a:t> First complete compiler for </a:t>
            </a:r>
            <a:r>
              <a:rPr lang="en-US" b="1"/>
              <a:t>FORTRAN</a:t>
            </a:r>
            <a:r>
              <a:rPr lang="en-US"/>
              <a:t> by John Backus and team</a:t>
            </a:r>
          </a:p>
          <a:p>
            <a:pPr eaLnBrk="1" hangingPunct="1"/>
            <a:endParaRPr lang="en-US"/>
          </a:p>
          <a:p>
            <a:pPr eaLnBrk="1" hangingPunct="1"/>
            <a:r>
              <a:rPr lang="en-US" b="1"/>
              <a:t>1960:</a:t>
            </a:r>
            <a:r>
              <a:rPr lang="en-US"/>
              <a:t> </a:t>
            </a:r>
            <a:r>
              <a:rPr lang="en-US" b="1"/>
              <a:t>COBOL</a:t>
            </a:r>
            <a:r>
              <a:rPr lang="en-US"/>
              <a:t> compilers for multiple architectures</a:t>
            </a:r>
          </a:p>
          <a:p>
            <a:pPr eaLnBrk="1" hangingPunct="1"/>
            <a:endParaRPr lang="en-US"/>
          </a:p>
          <a:p>
            <a:pPr eaLnBrk="1" hangingPunct="1"/>
            <a:r>
              <a:rPr lang="en-US" b="1"/>
              <a:t>1962:</a:t>
            </a:r>
            <a:r>
              <a:rPr lang="en-US"/>
              <a:t> First self-hosting compiler for </a:t>
            </a:r>
            <a:r>
              <a:rPr lang="en-US" b="1"/>
              <a:t>LISP</a:t>
            </a:r>
            <a:endParaRPr lang="en-US"/>
          </a:p>
        </p:txBody>
      </p:sp>
      <p:sp>
        <p:nvSpPr>
          <p:cNvPr id="37894" name="Slide Number Placeholder 6"/>
          <p:cNvSpPr>
            <a:spLocks noGrp="1"/>
          </p:cNvSpPr>
          <p:nvPr>
            <p:ph type="sldNum" sz="quarter" idx="12"/>
          </p:nvPr>
        </p:nvSpPr>
        <p:spPr>
          <a:noFill/>
        </p:spPr>
        <p:txBody>
          <a:bodyPr/>
          <a:lstStyle/>
          <a:p>
            <a:fld id="{98DBCA7E-99DA-0A45-88ED-C5BBCE52D9CD}" type="slidenum">
              <a:rPr lang="de-CH" smtClean="0"/>
              <a:pPr/>
              <a:t>14</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Date Placeholder 1"/>
          <p:cNvSpPr>
            <a:spLocks noGrp="1"/>
          </p:cNvSpPr>
          <p:nvPr>
            <p:ph type="dt" sz="quarter" idx="10"/>
          </p:nvPr>
        </p:nvSpPr>
        <p:spPr>
          <a:noFill/>
        </p:spPr>
        <p:txBody>
          <a:bodyPr/>
          <a:lstStyle/>
          <a:p>
            <a:r>
              <a:rPr lang="en-US" smtClean="0"/>
              <a:t>© Oscar Nierstrasz</a:t>
            </a:r>
            <a:endParaRPr lang="de-CH" smtClean="0"/>
          </a:p>
        </p:txBody>
      </p:sp>
      <p:sp>
        <p:nvSpPr>
          <p:cNvPr id="39939" name="Footer Placeholder 2"/>
          <p:cNvSpPr>
            <a:spLocks noGrp="1"/>
          </p:cNvSpPr>
          <p:nvPr>
            <p:ph type="ftr" sz="quarter" idx="11"/>
          </p:nvPr>
        </p:nvSpPr>
        <p:spPr>
          <a:noFill/>
        </p:spPr>
        <p:txBody>
          <a:bodyPr/>
          <a:lstStyle/>
          <a:p>
            <a:r>
              <a:rPr lang="en-US" smtClean="0"/>
              <a:t>Compiler Construction</a:t>
            </a:r>
            <a:endParaRPr lang="de-CH" smtClean="0"/>
          </a:p>
        </p:txBody>
      </p:sp>
      <p:sp>
        <p:nvSpPr>
          <p:cNvPr id="39940" name="Rectangle 4"/>
          <p:cNvSpPr>
            <a:spLocks noChangeArrowheads="1"/>
          </p:cNvSpPr>
          <p:nvPr/>
        </p:nvSpPr>
        <p:spPr bwMode="auto">
          <a:xfrm>
            <a:off x="1600200" y="2133600"/>
            <a:ext cx="5791200" cy="2657475"/>
          </a:xfrm>
          <a:prstGeom prst="rect">
            <a:avLst/>
          </a:prstGeom>
          <a:noFill/>
          <a:ln w="9525">
            <a:solidFill>
              <a:schemeClr val="tx1"/>
            </a:solidFill>
            <a:miter lim="800000"/>
            <a:headEnd/>
            <a:tailEnd/>
          </a:ln>
        </p:spPr>
        <p:txBody>
          <a:bodyPr>
            <a:prstTxWarp prst="textNoShape">
              <a:avLst/>
            </a:prstTxWarp>
            <a:spAutoFit/>
          </a:bodyPr>
          <a:lstStyle/>
          <a:p>
            <a:r>
              <a:rPr lang="en-US" i="1">
                <a:latin typeface="Times" charset="0"/>
              </a:rPr>
              <a:t>A compiler was originally a program that “compiled” subroutines [a link-loader]. When in 1954 the combination “algebraic compiler” came into use, or rather into misuse, the meaning of the term had already shifted into the present one. </a:t>
            </a:r>
          </a:p>
          <a:p>
            <a:pPr algn="r"/>
            <a:r>
              <a:rPr lang="en-US">
                <a:latin typeface="Times" charset="0"/>
              </a:rPr>
              <a:t>— Bauer and Eickel [1975] </a:t>
            </a:r>
            <a:endParaRPr lang="en-US"/>
          </a:p>
        </p:txBody>
      </p:sp>
      <p:sp>
        <p:nvSpPr>
          <p:cNvPr id="39941" name="Slide Number Placeholder 5"/>
          <p:cNvSpPr>
            <a:spLocks noGrp="1"/>
          </p:cNvSpPr>
          <p:nvPr>
            <p:ph type="sldNum" sz="quarter" idx="12"/>
          </p:nvPr>
        </p:nvSpPr>
        <p:spPr>
          <a:noFill/>
        </p:spPr>
        <p:txBody>
          <a:bodyPr/>
          <a:lstStyle/>
          <a:p>
            <a:fld id="{D5772335-96DC-1E41-B2C2-0DF8FA500CA8}" type="slidenum">
              <a:rPr lang="de-CH" smtClean="0"/>
              <a:pPr/>
              <a:t>15</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Date Placeholder 2"/>
          <p:cNvSpPr>
            <a:spLocks noGrp="1"/>
          </p:cNvSpPr>
          <p:nvPr>
            <p:ph type="dt" sz="quarter" idx="10"/>
          </p:nvPr>
        </p:nvSpPr>
        <p:spPr>
          <a:noFill/>
        </p:spPr>
        <p:txBody>
          <a:bodyPr/>
          <a:lstStyle/>
          <a:p>
            <a:r>
              <a:rPr lang="en-US" smtClean="0"/>
              <a:t>© Oscar Nierstrasz</a:t>
            </a:r>
            <a:endParaRPr lang="de-CH" smtClean="0"/>
          </a:p>
        </p:txBody>
      </p:sp>
      <p:sp>
        <p:nvSpPr>
          <p:cNvPr id="40963" name="Footer Placeholder 3"/>
          <p:cNvSpPr>
            <a:spLocks noGrp="1"/>
          </p:cNvSpPr>
          <p:nvPr>
            <p:ph type="ftr" sz="quarter" idx="11"/>
          </p:nvPr>
        </p:nvSpPr>
        <p:spPr>
          <a:noFill/>
        </p:spPr>
        <p:txBody>
          <a:bodyPr/>
          <a:lstStyle/>
          <a:p>
            <a:r>
              <a:rPr lang="en-US" smtClean="0"/>
              <a:t>Compiler Construction</a:t>
            </a:r>
            <a:endParaRPr lang="de-CH" smtClean="0"/>
          </a:p>
        </p:txBody>
      </p:sp>
      <p:sp>
        <p:nvSpPr>
          <p:cNvPr id="40964" name="Rectangle 2"/>
          <p:cNvSpPr>
            <a:spLocks noGrp="1" noChangeArrowheads="1"/>
          </p:cNvSpPr>
          <p:nvPr>
            <p:ph type="title"/>
          </p:nvPr>
        </p:nvSpPr>
        <p:spPr/>
        <p:txBody>
          <a:bodyPr/>
          <a:lstStyle/>
          <a:p>
            <a:pPr eaLnBrk="1" hangingPunct="1"/>
            <a:r>
              <a:rPr lang="en-US"/>
              <a:t>Abstract view</a:t>
            </a:r>
          </a:p>
        </p:txBody>
      </p:sp>
      <p:pic>
        <p:nvPicPr>
          <p:cNvPr id="40965" name="Picture 4" descr="Picture 1"/>
          <p:cNvPicPr>
            <a:picLocks noChangeAspect="1" noChangeArrowheads="1"/>
          </p:cNvPicPr>
          <p:nvPr/>
        </p:nvPicPr>
        <p:blipFill>
          <a:blip r:embed="rId2"/>
          <a:srcRect/>
          <a:stretch>
            <a:fillRect/>
          </a:stretch>
        </p:blipFill>
        <p:spPr bwMode="auto">
          <a:xfrm>
            <a:off x="2133600" y="1981200"/>
            <a:ext cx="4783138" cy="1530350"/>
          </a:xfrm>
          <a:prstGeom prst="rect">
            <a:avLst/>
          </a:prstGeom>
          <a:noFill/>
          <a:ln w="9525">
            <a:noFill/>
            <a:miter lim="800000"/>
            <a:headEnd/>
            <a:tailEnd/>
          </a:ln>
        </p:spPr>
      </p:pic>
      <p:sp>
        <p:nvSpPr>
          <p:cNvPr id="40966" name="Rectangle 5"/>
          <p:cNvSpPr>
            <a:spLocks noChangeArrowheads="1"/>
          </p:cNvSpPr>
          <p:nvPr/>
        </p:nvSpPr>
        <p:spPr bwMode="auto">
          <a:xfrm>
            <a:off x="1295400" y="3886200"/>
            <a:ext cx="6630988" cy="1552575"/>
          </a:xfrm>
          <a:prstGeom prst="rect">
            <a:avLst/>
          </a:prstGeom>
          <a:noFill/>
          <a:ln w="9525">
            <a:noFill/>
            <a:miter lim="800000"/>
            <a:headEnd/>
            <a:tailEnd/>
          </a:ln>
        </p:spPr>
        <p:txBody>
          <a:bodyPr wrap="none">
            <a:prstTxWarp prst="textNoShape">
              <a:avLst/>
            </a:prstTxWarp>
            <a:spAutoFit/>
          </a:bodyPr>
          <a:lstStyle/>
          <a:p>
            <a:pPr marL="195263" indent="-195263">
              <a:buFontTx/>
              <a:buChar char="•"/>
            </a:pPr>
            <a:r>
              <a:rPr lang="en-US"/>
              <a:t>recognize legal (and illegal) programs </a:t>
            </a:r>
          </a:p>
          <a:p>
            <a:pPr marL="195263" indent="-195263">
              <a:buFontTx/>
              <a:buChar char="•"/>
            </a:pPr>
            <a:r>
              <a:rPr lang="en-US"/>
              <a:t>generate correct code </a:t>
            </a:r>
          </a:p>
          <a:p>
            <a:pPr marL="195263" indent="-195263">
              <a:buFontTx/>
              <a:buChar char="•"/>
            </a:pPr>
            <a:r>
              <a:rPr lang="en-US"/>
              <a:t>manage storage of all variables and code </a:t>
            </a:r>
          </a:p>
          <a:p>
            <a:pPr marL="195263" indent="-195263">
              <a:buFontTx/>
              <a:buChar char="•"/>
            </a:pPr>
            <a:r>
              <a:rPr lang="en-US"/>
              <a:t>agree on format for object (or assembly) code </a:t>
            </a:r>
          </a:p>
        </p:txBody>
      </p:sp>
      <p:sp>
        <p:nvSpPr>
          <p:cNvPr id="40967" name="Rectangle 6"/>
          <p:cNvSpPr>
            <a:spLocks noChangeArrowheads="1"/>
          </p:cNvSpPr>
          <p:nvPr/>
        </p:nvSpPr>
        <p:spPr bwMode="auto">
          <a:xfrm>
            <a:off x="1066800" y="5791200"/>
            <a:ext cx="7248525" cy="457200"/>
          </a:xfrm>
          <a:prstGeom prst="rect">
            <a:avLst/>
          </a:prstGeom>
          <a:solidFill>
            <a:schemeClr val="accent1"/>
          </a:solidFill>
          <a:ln w="9525">
            <a:noFill/>
            <a:miter lim="800000"/>
            <a:headEnd/>
            <a:tailEnd/>
          </a:ln>
        </p:spPr>
        <p:txBody>
          <a:bodyPr wrap="none">
            <a:prstTxWarp prst="textNoShape">
              <a:avLst/>
            </a:prstTxWarp>
            <a:spAutoFit/>
          </a:bodyPr>
          <a:lstStyle/>
          <a:p>
            <a:r>
              <a:rPr lang="en-US" i="1"/>
              <a:t>Big</a:t>
            </a:r>
            <a:r>
              <a:rPr lang="en-US"/>
              <a:t> </a:t>
            </a:r>
            <a:r>
              <a:rPr lang="en-US" i="1"/>
              <a:t>step</a:t>
            </a:r>
            <a:r>
              <a:rPr lang="en-US"/>
              <a:t> </a:t>
            </a:r>
            <a:r>
              <a:rPr lang="en-US" i="1"/>
              <a:t>up</a:t>
            </a:r>
            <a:r>
              <a:rPr lang="en-US"/>
              <a:t> </a:t>
            </a:r>
            <a:r>
              <a:rPr lang="en-US" i="1"/>
              <a:t>from</a:t>
            </a:r>
            <a:r>
              <a:rPr lang="en-US"/>
              <a:t> </a:t>
            </a:r>
            <a:r>
              <a:rPr lang="en-US" i="1"/>
              <a:t>assembler</a:t>
            </a:r>
            <a:r>
              <a:rPr lang="en-US"/>
              <a:t> </a:t>
            </a:r>
            <a:r>
              <a:rPr lang="en-US" i="1">
                <a:latin typeface="Lucida Grande" charset="0"/>
              </a:rPr>
              <a:t>—</a:t>
            </a:r>
            <a:r>
              <a:rPr lang="en-US"/>
              <a:t> </a:t>
            </a:r>
            <a:r>
              <a:rPr lang="en-US" i="1"/>
              <a:t>higher</a:t>
            </a:r>
            <a:r>
              <a:rPr lang="en-US"/>
              <a:t> </a:t>
            </a:r>
            <a:r>
              <a:rPr lang="en-US" i="1"/>
              <a:t>level</a:t>
            </a:r>
            <a:r>
              <a:rPr lang="en-US"/>
              <a:t> </a:t>
            </a:r>
            <a:r>
              <a:rPr lang="en-US" i="1"/>
              <a:t>notations</a:t>
            </a:r>
          </a:p>
        </p:txBody>
      </p:sp>
      <p:sp>
        <p:nvSpPr>
          <p:cNvPr id="40968" name="Slide Number Placeholder 8"/>
          <p:cNvSpPr>
            <a:spLocks noGrp="1"/>
          </p:cNvSpPr>
          <p:nvPr>
            <p:ph type="sldNum" sz="quarter" idx="12"/>
          </p:nvPr>
        </p:nvSpPr>
        <p:spPr>
          <a:noFill/>
        </p:spPr>
        <p:txBody>
          <a:bodyPr/>
          <a:lstStyle/>
          <a:p>
            <a:fld id="{843D7882-165D-F447-AF26-A268177930BD}" type="slidenum">
              <a:rPr lang="de-CH" smtClean="0"/>
              <a:pPr/>
              <a:t>16</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Date Placeholder 2"/>
          <p:cNvSpPr>
            <a:spLocks noGrp="1"/>
          </p:cNvSpPr>
          <p:nvPr>
            <p:ph type="dt" sz="quarter" idx="10"/>
          </p:nvPr>
        </p:nvSpPr>
        <p:spPr>
          <a:noFill/>
        </p:spPr>
        <p:txBody>
          <a:bodyPr/>
          <a:lstStyle/>
          <a:p>
            <a:r>
              <a:rPr lang="en-US" smtClean="0"/>
              <a:t>© Oscar Nierstrasz</a:t>
            </a:r>
            <a:endParaRPr lang="de-CH" smtClean="0"/>
          </a:p>
        </p:txBody>
      </p:sp>
      <p:sp>
        <p:nvSpPr>
          <p:cNvPr id="41987" name="Footer Placeholder 3"/>
          <p:cNvSpPr>
            <a:spLocks noGrp="1"/>
          </p:cNvSpPr>
          <p:nvPr>
            <p:ph type="ftr" sz="quarter" idx="11"/>
          </p:nvPr>
        </p:nvSpPr>
        <p:spPr>
          <a:noFill/>
        </p:spPr>
        <p:txBody>
          <a:bodyPr/>
          <a:lstStyle/>
          <a:p>
            <a:r>
              <a:rPr lang="en-US" smtClean="0"/>
              <a:t>Compiler Construction</a:t>
            </a:r>
            <a:endParaRPr lang="de-CH" smtClean="0"/>
          </a:p>
        </p:txBody>
      </p:sp>
      <p:sp>
        <p:nvSpPr>
          <p:cNvPr id="41988" name="Rectangle 2"/>
          <p:cNvSpPr>
            <a:spLocks noGrp="1" noChangeArrowheads="1"/>
          </p:cNvSpPr>
          <p:nvPr>
            <p:ph type="title"/>
          </p:nvPr>
        </p:nvSpPr>
        <p:spPr/>
        <p:txBody>
          <a:bodyPr/>
          <a:lstStyle/>
          <a:p>
            <a:pPr eaLnBrk="1" hangingPunct="1"/>
            <a:r>
              <a:rPr lang="en-US"/>
              <a:t>Traditional</a:t>
            </a:r>
            <a:r>
              <a:rPr lang="en-US" b="0"/>
              <a:t> </a:t>
            </a:r>
            <a:r>
              <a:rPr lang="en-US"/>
              <a:t>two</a:t>
            </a:r>
            <a:r>
              <a:rPr lang="en-US" b="0"/>
              <a:t> </a:t>
            </a:r>
            <a:r>
              <a:rPr lang="en-US"/>
              <a:t>pass</a:t>
            </a:r>
            <a:r>
              <a:rPr lang="en-US" b="0"/>
              <a:t> </a:t>
            </a:r>
            <a:r>
              <a:rPr lang="en-US"/>
              <a:t>compiler</a:t>
            </a:r>
          </a:p>
        </p:txBody>
      </p:sp>
      <p:pic>
        <p:nvPicPr>
          <p:cNvPr id="41989" name="Picture 3" descr="Picture 2"/>
          <p:cNvPicPr>
            <a:picLocks noChangeAspect="1" noChangeArrowheads="1"/>
          </p:cNvPicPr>
          <p:nvPr/>
        </p:nvPicPr>
        <p:blipFill>
          <a:blip r:embed="rId2"/>
          <a:srcRect/>
          <a:stretch>
            <a:fillRect/>
          </a:stretch>
        </p:blipFill>
        <p:spPr bwMode="auto">
          <a:xfrm>
            <a:off x="1219200" y="1752600"/>
            <a:ext cx="6870700" cy="1530350"/>
          </a:xfrm>
          <a:prstGeom prst="rect">
            <a:avLst/>
          </a:prstGeom>
          <a:noFill/>
          <a:ln w="9525">
            <a:noFill/>
            <a:miter lim="800000"/>
            <a:headEnd/>
            <a:tailEnd/>
          </a:ln>
        </p:spPr>
      </p:pic>
      <p:sp>
        <p:nvSpPr>
          <p:cNvPr id="41990" name="Rectangle 4"/>
          <p:cNvSpPr>
            <a:spLocks noChangeArrowheads="1"/>
          </p:cNvSpPr>
          <p:nvPr/>
        </p:nvSpPr>
        <p:spPr bwMode="auto">
          <a:xfrm>
            <a:off x="2133600" y="3505200"/>
            <a:ext cx="5648325" cy="2308225"/>
          </a:xfrm>
          <a:prstGeom prst="rect">
            <a:avLst/>
          </a:prstGeom>
          <a:noFill/>
          <a:ln w="9525">
            <a:noFill/>
            <a:miter lim="800000"/>
            <a:headEnd/>
            <a:tailEnd/>
          </a:ln>
        </p:spPr>
        <p:txBody>
          <a:bodyPr wrap="none">
            <a:prstTxWarp prst="textNoShape">
              <a:avLst/>
            </a:prstTxWarp>
            <a:spAutoFit/>
          </a:bodyPr>
          <a:lstStyle/>
          <a:p>
            <a:pPr marL="195263" indent="-195263">
              <a:buFontTx/>
              <a:buChar char="•"/>
            </a:pPr>
            <a:r>
              <a:rPr lang="en-US">
                <a:ea typeface="Helvetica" charset="0"/>
                <a:cs typeface="Helvetica" charset="0"/>
              </a:rPr>
              <a:t>intermediate representation (IR) </a:t>
            </a:r>
          </a:p>
          <a:p>
            <a:pPr marL="195263" indent="-195263">
              <a:buFontTx/>
              <a:buChar char="•"/>
            </a:pPr>
            <a:r>
              <a:rPr lang="en-US">
                <a:ea typeface="Helvetica" charset="0"/>
                <a:cs typeface="Helvetica" charset="0"/>
              </a:rPr>
              <a:t>front end maps legal code into IR </a:t>
            </a:r>
          </a:p>
          <a:p>
            <a:pPr marL="195263" indent="-195263">
              <a:buFontTx/>
              <a:buChar char="•"/>
            </a:pPr>
            <a:r>
              <a:rPr lang="en-US">
                <a:ea typeface="Helvetica" charset="0"/>
                <a:cs typeface="Helvetica" charset="0"/>
              </a:rPr>
              <a:t>back end maps IR onto target machine </a:t>
            </a:r>
          </a:p>
          <a:p>
            <a:pPr marL="195263" indent="-195263">
              <a:buFontTx/>
              <a:buChar char="•"/>
            </a:pPr>
            <a:r>
              <a:rPr lang="en-US">
                <a:ea typeface="Helvetica" charset="0"/>
                <a:cs typeface="Helvetica" charset="0"/>
              </a:rPr>
              <a:t>simplify retargeting </a:t>
            </a:r>
          </a:p>
          <a:p>
            <a:pPr marL="195263" indent="-195263">
              <a:buFontTx/>
              <a:buChar char="•"/>
            </a:pPr>
            <a:r>
              <a:rPr lang="en-US">
                <a:ea typeface="Helvetica" charset="0"/>
                <a:cs typeface="Helvetica" charset="0"/>
              </a:rPr>
              <a:t>allows multiple front ends </a:t>
            </a:r>
          </a:p>
          <a:p>
            <a:pPr marL="195263" indent="-195263">
              <a:buFontTx/>
              <a:buChar char="•"/>
            </a:pPr>
            <a:r>
              <a:rPr lang="en-US">
                <a:ea typeface="Helvetica" charset="0"/>
                <a:cs typeface="Helvetica" charset="0"/>
              </a:rPr>
              <a:t>multiple passes </a:t>
            </a:r>
            <a:r>
              <a:rPr lang="en-US">
                <a:ea typeface="Helvetica" charset="0"/>
                <a:cs typeface="Helvetica" charset="0"/>
                <a:sym typeface="Symbol" charset="2"/>
              </a:rPr>
              <a:t></a:t>
            </a:r>
            <a:r>
              <a:rPr lang="en-US">
                <a:ea typeface="Helvetica" charset="0"/>
                <a:cs typeface="Helvetica" charset="0"/>
              </a:rPr>
              <a:t> better code </a:t>
            </a:r>
          </a:p>
        </p:txBody>
      </p:sp>
      <p:sp>
        <p:nvSpPr>
          <p:cNvPr id="41991" name="Slide Number Placeholder 7"/>
          <p:cNvSpPr>
            <a:spLocks noGrp="1"/>
          </p:cNvSpPr>
          <p:nvPr>
            <p:ph type="sldNum" sz="quarter" idx="12"/>
          </p:nvPr>
        </p:nvSpPr>
        <p:spPr>
          <a:noFill/>
        </p:spPr>
        <p:txBody>
          <a:bodyPr/>
          <a:lstStyle/>
          <a:p>
            <a:fld id="{454DCF9B-671A-2742-A3BE-7F248A70B910}" type="slidenum">
              <a:rPr lang="de-CH" smtClean="0"/>
              <a:pPr/>
              <a:t>17</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Date Placeholder 2"/>
          <p:cNvSpPr>
            <a:spLocks noGrp="1"/>
          </p:cNvSpPr>
          <p:nvPr>
            <p:ph type="dt" sz="quarter" idx="10"/>
          </p:nvPr>
        </p:nvSpPr>
        <p:spPr>
          <a:noFill/>
        </p:spPr>
        <p:txBody>
          <a:bodyPr/>
          <a:lstStyle/>
          <a:p>
            <a:r>
              <a:rPr lang="en-US" smtClean="0"/>
              <a:t>© Oscar Nierstrasz</a:t>
            </a:r>
            <a:endParaRPr lang="de-CH" smtClean="0"/>
          </a:p>
        </p:txBody>
      </p:sp>
      <p:sp>
        <p:nvSpPr>
          <p:cNvPr id="43011" name="Footer Placeholder 3"/>
          <p:cNvSpPr>
            <a:spLocks noGrp="1"/>
          </p:cNvSpPr>
          <p:nvPr>
            <p:ph type="ftr" sz="quarter" idx="11"/>
          </p:nvPr>
        </p:nvSpPr>
        <p:spPr>
          <a:noFill/>
        </p:spPr>
        <p:txBody>
          <a:bodyPr/>
          <a:lstStyle/>
          <a:p>
            <a:r>
              <a:rPr lang="en-US" smtClean="0"/>
              <a:t>Compiler Construction</a:t>
            </a:r>
            <a:endParaRPr lang="de-CH" smtClean="0"/>
          </a:p>
        </p:txBody>
      </p:sp>
      <p:sp>
        <p:nvSpPr>
          <p:cNvPr id="43012" name="Rectangle 2"/>
          <p:cNvSpPr>
            <a:spLocks noGrp="1" noChangeArrowheads="1"/>
          </p:cNvSpPr>
          <p:nvPr>
            <p:ph type="title"/>
          </p:nvPr>
        </p:nvSpPr>
        <p:spPr/>
        <p:txBody>
          <a:bodyPr/>
          <a:lstStyle/>
          <a:p>
            <a:pPr eaLnBrk="1" hangingPunct="1"/>
            <a:r>
              <a:rPr lang="en-US"/>
              <a:t>A</a:t>
            </a:r>
            <a:r>
              <a:rPr lang="en-US" b="0"/>
              <a:t> </a:t>
            </a:r>
            <a:r>
              <a:rPr lang="en-US"/>
              <a:t>fallacy!</a:t>
            </a:r>
          </a:p>
        </p:txBody>
      </p:sp>
      <p:pic>
        <p:nvPicPr>
          <p:cNvPr id="43013" name="Picture 3" descr="Picture 3"/>
          <p:cNvPicPr>
            <a:picLocks noChangeAspect="1" noChangeArrowheads="1"/>
          </p:cNvPicPr>
          <p:nvPr/>
        </p:nvPicPr>
        <p:blipFill>
          <a:blip r:embed="rId3"/>
          <a:srcRect/>
          <a:stretch>
            <a:fillRect/>
          </a:stretch>
        </p:blipFill>
        <p:spPr bwMode="auto">
          <a:xfrm>
            <a:off x="1382713" y="1676400"/>
            <a:ext cx="6618287" cy="3149600"/>
          </a:xfrm>
          <a:prstGeom prst="rect">
            <a:avLst/>
          </a:prstGeom>
          <a:noFill/>
          <a:ln w="9525">
            <a:noFill/>
            <a:miter lim="800000"/>
            <a:headEnd/>
            <a:tailEnd/>
          </a:ln>
        </p:spPr>
      </p:pic>
      <p:sp>
        <p:nvSpPr>
          <p:cNvPr id="43014" name="Rectangle 4"/>
          <p:cNvSpPr>
            <a:spLocks noChangeArrowheads="1"/>
          </p:cNvSpPr>
          <p:nvPr/>
        </p:nvSpPr>
        <p:spPr bwMode="auto">
          <a:xfrm>
            <a:off x="1600200" y="5181600"/>
            <a:ext cx="6400800" cy="830263"/>
          </a:xfrm>
          <a:prstGeom prst="rect">
            <a:avLst/>
          </a:prstGeom>
          <a:solidFill>
            <a:schemeClr val="accent1"/>
          </a:solidFill>
          <a:ln w="9525">
            <a:noFill/>
            <a:miter lim="800000"/>
            <a:headEnd/>
            <a:tailEnd/>
          </a:ln>
        </p:spPr>
        <p:txBody>
          <a:bodyPr>
            <a:prstTxWarp prst="textNoShape">
              <a:avLst/>
            </a:prstTxWarp>
            <a:spAutoFit/>
          </a:bodyPr>
          <a:lstStyle/>
          <a:p>
            <a:r>
              <a:rPr lang="en-US" i="1">
                <a:solidFill>
                  <a:srgbClr val="7E0007"/>
                </a:solidFill>
              </a:rPr>
              <a:t>Front-end, IR and back-end must encode knowledge needed for all n</a:t>
            </a:r>
            <a:r>
              <a:rPr lang="en-US" i="1">
                <a:solidFill>
                  <a:srgbClr val="7E0007"/>
                </a:solidFill>
                <a:sym typeface="Symbol" charset="2"/>
              </a:rPr>
              <a:t></a:t>
            </a:r>
            <a:r>
              <a:rPr lang="en-US" i="1">
                <a:solidFill>
                  <a:srgbClr val="7E0007"/>
                </a:solidFill>
              </a:rPr>
              <a:t>m combinations!</a:t>
            </a:r>
          </a:p>
        </p:txBody>
      </p:sp>
      <p:sp>
        <p:nvSpPr>
          <p:cNvPr id="43015" name="Slide Number Placeholder 7"/>
          <p:cNvSpPr>
            <a:spLocks noGrp="1"/>
          </p:cNvSpPr>
          <p:nvPr>
            <p:ph type="sldNum" sz="quarter" idx="12"/>
          </p:nvPr>
        </p:nvSpPr>
        <p:spPr>
          <a:noFill/>
        </p:spPr>
        <p:txBody>
          <a:bodyPr/>
          <a:lstStyle/>
          <a:p>
            <a:fld id="{D8D3B558-6287-7A4A-8C1F-1516E6BE3EF2}" type="slidenum">
              <a:rPr lang="de-CH" smtClean="0"/>
              <a:pPr/>
              <a:t>18</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r>
              <a:rPr lang="en-US" smtClean="0"/>
              <a:t>© Oscar Nierstrasz</a:t>
            </a:r>
            <a:endParaRPr lang="de-CH" smtClean="0"/>
          </a:p>
        </p:txBody>
      </p:sp>
      <p:sp>
        <p:nvSpPr>
          <p:cNvPr id="45059" name="Footer Placeholder 4"/>
          <p:cNvSpPr>
            <a:spLocks noGrp="1"/>
          </p:cNvSpPr>
          <p:nvPr>
            <p:ph type="ftr" sz="quarter" idx="11"/>
          </p:nvPr>
        </p:nvSpPr>
        <p:spPr>
          <a:noFill/>
        </p:spPr>
        <p:txBody>
          <a:bodyPr/>
          <a:lstStyle/>
          <a:p>
            <a:r>
              <a:rPr lang="en-US" smtClean="0"/>
              <a:t>Compiler Construction</a:t>
            </a:r>
            <a:endParaRPr lang="de-CH" smtClean="0"/>
          </a:p>
        </p:txBody>
      </p:sp>
      <p:pic>
        <p:nvPicPr>
          <p:cNvPr id="45060"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45061" name="Rectangle 3"/>
          <p:cNvSpPr>
            <a:spLocks noGrp="1" noChangeArrowheads="1"/>
          </p:cNvSpPr>
          <p:nvPr>
            <p:ph type="title"/>
          </p:nvPr>
        </p:nvSpPr>
        <p:spPr/>
        <p:txBody>
          <a:bodyPr/>
          <a:lstStyle/>
          <a:p>
            <a:pPr eaLnBrk="1" hangingPunct="1"/>
            <a:r>
              <a:rPr lang="en-US"/>
              <a:t>Roadmap</a:t>
            </a:r>
          </a:p>
        </p:txBody>
      </p:sp>
      <p:sp>
        <p:nvSpPr>
          <p:cNvPr id="45062" name="Rectangle 4"/>
          <p:cNvSpPr>
            <a:spLocks noGrp="1" noChangeArrowheads="1"/>
          </p:cNvSpPr>
          <p:nvPr>
            <p:ph type="body" idx="1"/>
          </p:nvPr>
        </p:nvSpPr>
        <p:spPr/>
        <p:txBody>
          <a:bodyPr/>
          <a:lstStyle/>
          <a:p>
            <a:pPr eaLnBrk="1" hangingPunct="1"/>
            <a:r>
              <a:rPr lang="en-US" sz="2000" dirty="0" smtClean="0">
                <a:solidFill>
                  <a:srgbClr val="9DBDDD"/>
                </a:solidFill>
              </a:rPr>
              <a:t>Overview</a:t>
            </a:r>
          </a:p>
          <a:p>
            <a:pPr eaLnBrk="1" hangingPunct="1"/>
            <a:r>
              <a:rPr lang="en-US" sz="2000" b="1" dirty="0" smtClean="0"/>
              <a:t>Front end</a:t>
            </a:r>
          </a:p>
          <a:p>
            <a:pPr eaLnBrk="1" hangingPunct="1"/>
            <a:r>
              <a:rPr lang="en-US" sz="2000" dirty="0" smtClean="0">
                <a:solidFill>
                  <a:srgbClr val="9DBDDD"/>
                </a:solidFill>
              </a:rPr>
              <a:t>Back end</a:t>
            </a:r>
          </a:p>
          <a:p>
            <a:pPr eaLnBrk="1" hangingPunct="1"/>
            <a:r>
              <a:rPr lang="en-US" sz="2000" dirty="0" smtClean="0">
                <a:solidFill>
                  <a:srgbClr val="9DBDDD"/>
                </a:solidFill>
              </a:rPr>
              <a:t>Multi-pass compilers</a:t>
            </a:r>
          </a:p>
          <a:p>
            <a:pPr eaLnBrk="1" hangingPunct="1"/>
            <a:r>
              <a:rPr lang="en-US" sz="2000" dirty="0" smtClean="0">
                <a:solidFill>
                  <a:srgbClr val="9DBDDD"/>
                </a:solidFill>
              </a:rPr>
              <a:t>Example: compiler and interpreter for a toy language </a:t>
            </a:r>
          </a:p>
        </p:txBody>
      </p:sp>
      <p:sp>
        <p:nvSpPr>
          <p:cNvPr id="45063" name="Slide Number Placeholder 7"/>
          <p:cNvSpPr>
            <a:spLocks noGrp="1"/>
          </p:cNvSpPr>
          <p:nvPr>
            <p:ph type="sldNum" sz="quarter" idx="12"/>
          </p:nvPr>
        </p:nvSpPr>
        <p:spPr>
          <a:noFill/>
        </p:spPr>
        <p:txBody>
          <a:bodyPr/>
          <a:lstStyle/>
          <a:p>
            <a:fld id="{66800DD0-5167-AE4E-943A-23525E7F81C9}" type="slidenum">
              <a:rPr lang="de-CH" smtClean="0"/>
              <a:pPr/>
              <a:t>19</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6"/>
          <p:cNvSpPr>
            <a:spLocks noGrp="1"/>
          </p:cNvSpPr>
          <p:nvPr>
            <p:ph type="title"/>
          </p:nvPr>
        </p:nvSpPr>
        <p:spPr/>
        <p:txBody>
          <a:bodyPr/>
          <a:lstStyle/>
          <a:p>
            <a:r>
              <a:rPr lang="en-US" smtClean="0"/>
              <a:t>Compiler Construction</a:t>
            </a:r>
          </a:p>
        </p:txBody>
      </p:sp>
      <p:sp>
        <p:nvSpPr>
          <p:cNvPr id="18435" name="Date Placeholder 3"/>
          <p:cNvSpPr>
            <a:spLocks noGrp="1"/>
          </p:cNvSpPr>
          <p:nvPr>
            <p:ph type="dt" sz="quarter" idx="10"/>
          </p:nvPr>
        </p:nvSpPr>
        <p:spPr>
          <a:noFill/>
        </p:spPr>
        <p:txBody>
          <a:bodyPr/>
          <a:lstStyle/>
          <a:p>
            <a:r>
              <a:rPr lang="en-US" smtClean="0"/>
              <a:t>© Oscar Nierstrasz</a:t>
            </a:r>
            <a:endParaRPr lang="de-CH" smtClean="0"/>
          </a:p>
        </p:txBody>
      </p:sp>
      <p:sp>
        <p:nvSpPr>
          <p:cNvPr id="18436" name="Footer Placeholder 4"/>
          <p:cNvSpPr>
            <a:spLocks noGrp="1"/>
          </p:cNvSpPr>
          <p:nvPr>
            <p:ph type="ftr" sz="quarter" idx="11"/>
          </p:nvPr>
        </p:nvSpPr>
        <p:spPr>
          <a:noFill/>
        </p:spPr>
        <p:txBody>
          <a:bodyPr/>
          <a:lstStyle/>
          <a:p>
            <a:r>
              <a:rPr lang="en-US" smtClean="0"/>
              <a:t>Compiler Construction</a:t>
            </a:r>
            <a:endParaRPr lang="de-CH" smtClean="0"/>
          </a:p>
        </p:txBody>
      </p:sp>
      <p:graphicFrame>
        <p:nvGraphicFramePr>
          <p:cNvPr id="8" name="Group 4"/>
          <p:cNvGraphicFramePr>
            <a:graphicFrameLocks noGrp="1"/>
          </p:cNvGraphicFramePr>
          <p:nvPr/>
        </p:nvGraphicFramePr>
        <p:xfrm>
          <a:off x="539750" y="1654175"/>
          <a:ext cx="8070850" cy="2706624"/>
        </p:xfrm>
        <a:graphic>
          <a:graphicData uri="http://schemas.openxmlformats.org/drawingml/2006/table">
            <a:tbl>
              <a:tblPr/>
              <a:tblGrid>
                <a:gridCol w="2209800"/>
                <a:gridCol w="5861050"/>
              </a:tblGrid>
              <a:tr h="874713">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800" b="1" i="1" u="none" strike="noStrike" cap="none" normalizeH="0" baseline="0">
                          <a:ln>
                            <a:noFill/>
                          </a:ln>
                          <a:solidFill>
                            <a:srgbClr val="0A017F"/>
                          </a:solidFill>
                          <a:effectLst/>
                          <a:latin typeface="Helvetica" charset="0"/>
                        </a:rPr>
                        <a:t>Lecturer</a:t>
                      </a:r>
                    </a:p>
                  </a:txBody>
                  <a:tcPr marL="91548" marR="91548" anchor="ctr" horzOverflow="overflow">
                    <a:lnL>
                      <a:noFill/>
                    </a:lnL>
                    <a:lnR w="12700" cap="flat" cmpd="sng" algn="ctr">
                      <a:solidFill>
                        <a:srgbClr val="00027F"/>
                      </a:solidFill>
                      <a:prstDash val="solid"/>
                      <a:round/>
                      <a:headEnd type="none" w="med" len="med"/>
                      <a:tailEnd type="none" w="med" len="med"/>
                    </a:lnR>
                    <a:lnT w="28575"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rPr>
                        <a:t>Prof. Oscar Nierstrasz</a:t>
                      </a:r>
                    </a:p>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rPr>
                        <a:t>Oscar.Nierstrasz@iam.unibe.ch</a:t>
                      </a:r>
                    </a:p>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rPr>
                        <a:t>Schützenmattstr. 14/103</a:t>
                      </a:r>
                    </a:p>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rPr>
                        <a:t>Tel. 031 631.4618</a:t>
                      </a:r>
                    </a:p>
                  </a:txBody>
                  <a:tcPr marL="91548" marR="91548" horzOverflow="overflow">
                    <a:lnL w="12700" cap="flat" cmpd="sng" algn="ctr">
                      <a:solidFill>
                        <a:srgbClr val="00027F"/>
                      </a:solidFill>
                      <a:prstDash val="solid"/>
                      <a:round/>
                      <a:headEnd type="none" w="med" len="med"/>
                      <a:tailEnd type="none" w="med" len="med"/>
                    </a:lnL>
                    <a:lnR>
                      <a:noFill/>
                    </a:lnR>
                    <a:lnT w="28575"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800" b="1" i="1" u="none" strike="noStrike" cap="none" normalizeH="0" baseline="0" smtClean="0">
                          <a:ln>
                            <a:noFill/>
                          </a:ln>
                          <a:solidFill>
                            <a:srgbClr val="0A017F"/>
                          </a:solidFill>
                          <a:effectLst/>
                          <a:latin typeface="Helvetica" charset="0"/>
                        </a:rPr>
                        <a:t>Assistant</a:t>
                      </a:r>
                    </a:p>
                  </a:txBody>
                  <a:tcPr marL="91548" marR="91548" anchor="ctr" horzOverflow="overflow">
                    <a:lnL>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800" b="0" i="0" u="none" strike="noStrike" cap="none" normalizeH="0" baseline="0" smtClean="0">
                          <a:ln>
                            <a:noFill/>
                          </a:ln>
                          <a:solidFill>
                            <a:srgbClr val="0A017F"/>
                          </a:solidFill>
                          <a:effectLst/>
                          <a:latin typeface="Helvetica" charset="0"/>
                        </a:rPr>
                        <a:t>Toon Verwaest, Raffael Krebs</a:t>
                      </a:r>
                    </a:p>
                  </a:txBody>
                  <a:tcPr marL="91548" marR="91548" horzOverflow="overflow">
                    <a:lnL w="12700" cap="flat" cmpd="sng" algn="ctr">
                      <a:solidFill>
                        <a:srgbClr val="00027F"/>
                      </a:solidFill>
                      <a:prstDash val="solid"/>
                      <a:round/>
                      <a:headEnd type="none" w="med" len="med"/>
                      <a:tailEnd type="none" w="med" len="med"/>
                    </a:lnL>
                    <a:lnR>
                      <a:noFill/>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800" b="1" i="1" u="none" strike="noStrike" cap="none" normalizeH="0" baseline="0">
                          <a:ln>
                            <a:noFill/>
                          </a:ln>
                          <a:solidFill>
                            <a:srgbClr val="0A017F"/>
                          </a:solidFill>
                          <a:effectLst/>
                          <a:latin typeface="Helvetica" charset="0"/>
                        </a:rPr>
                        <a:t>Lectures</a:t>
                      </a:r>
                    </a:p>
                  </a:txBody>
                  <a:tcPr marL="91548" marR="91548" anchor="ctr" horzOverflow="overflow">
                    <a:lnL>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800" b="0" i="0" u="none" strike="noStrike" cap="none" normalizeH="0" baseline="0" smtClean="0">
                          <a:ln>
                            <a:noFill/>
                          </a:ln>
                          <a:solidFill>
                            <a:srgbClr val="0A017F"/>
                          </a:solidFill>
                          <a:effectLst/>
                          <a:latin typeface="Helvetica" charset="0"/>
                        </a:rPr>
                        <a:t>E8 003, Fridays @ 10h15-12h00</a:t>
                      </a:r>
                    </a:p>
                  </a:txBody>
                  <a:tcPr marL="91548" marR="91548" horzOverflow="overflow">
                    <a:lnL w="12700" cap="flat" cmpd="sng" algn="ctr">
                      <a:solidFill>
                        <a:srgbClr val="00027F"/>
                      </a:solidFill>
                      <a:prstDash val="solid"/>
                      <a:round/>
                      <a:headEnd type="none" w="med" len="med"/>
                      <a:tailEnd type="none" w="med" len="med"/>
                    </a:lnL>
                    <a:lnR>
                      <a:noFill/>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800" b="1" i="1" u="none" strike="noStrike" cap="none" normalizeH="0" baseline="0">
                          <a:ln>
                            <a:noFill/>
                          </a:ln>
                          <a:solidFill>
                            <a:srgbClr val="0A017F"/>
                          </a:solidFill>
                          <a:effectLst/>
                          <a:latin typeface="Helvetica" charset="0"/>
                        </a:rPr>
                        <a:t>Exercises</a:t>
                      </a:r>
                    </a:p>
                  </a:txBody>
                  <a:tcPr marL="91548" marR="91548" anchor="ctr" horzOverflow="overflow">
                    <a:lnL>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800" b="0" i="0" u="none" strike="noStrike" cap="none" normalizeH="0" baseline="0" smtClean="0">
                          <a:ln>
                            <a:noFill/>
                          </a:ln>
                          <a:solidFill>
                            <a:srgbClr val="0A017F"/>
                          </a:solidFill>
                          <a:effectLst/>
                          <a:latin typeface="Helvetica" charset="0"/>
                        </a:rPr>
                        <a:t>E8 003, Fridays @ 12h00-13h00</a:t>
                      </a:r>
                    </a:p>
                  </a:txBody>
                  <a:tcPr marL="91548" marR="91548" horzOverflow="overflow">
                    <a:lnL w="12700" cap="flat" cmpd="sng" algn="ctr">
                      <a:solidFill>
                        <a:srgbClr val="00027F"/>
                      </a:solidFill>
                      <a:prstDash val="solid"/>
                      <a:round/>
                      <a:headEnd type="none" w="med" len="med"/>
                      <a:tailEnd type="none" w="med" len="med"/>
                    </a:lnL>
                    <a:lnR>
                      <a:noFill/>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800" b="1" i="1" u="none" strike="noStrike" cap="none" normalizeH="0" baseline="0">
                          <a:ln>
                            <a:noFill/>
                          </a:ln>
                          <a:solidFill>
                            <a:srgbClr val="0A017F"/>
                          </a:solidFill>
                          <a:effectLst/>
                          <a:latin typeface="Helvetica" charset="0"/>
                        </a:rPr>
                        <a:t>WWW</a:t>
                      </a:r>
                    </a:p>
                  </a:txBody>
                  <a:tcPr marL="91548" marR="91548" anchor="ctr" horzOverflow="overflow">
                    <a:lnL>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28575" cap="flat" cmpd="sng" algn="ctr">
                      <a:solidFill>
                        <a:srgbClr val="0002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800" b="0" i="0" u="none" strike="noStrike" cap="none" normalizeH="0" baseline="0" smtClean="0">
                          <a:ln>
                            <a:noFill/>
                          </a:ln>
                          <a:solidFill>
                            <a:srgbClr val="0A017F"/>
                          </a:solidFill>
                          <a:effectLst/>
                          <a:latin typeface="Helvetica" charset="0"/>
                        </a:rPr>
                        <a:t>scg.unibe.ch/teaching/cc</a:t>
                      </a:r>
                    </a:p>
                  </a:txBody>
                  <a:tcPr marL="91548" marR="91548" anchor="b" horzOverflow="overflow">
                    <a:lnL w="12700" cap="flat" cmpd="sng" algn="ctr">
                      <a:solidFill>
                        <a:srgbClr val="00027F"/>
                      </a:solidFill>
                      <a:prstDash val="solid"/>
                      <a:round/>
                      <a:headEnd type="none" w="med" len="med"/>
                      <a:tailEnd type="none" w="med" len="med"/>
                    </a:lnL>
                    <a:lnR>
                      <a:noFill/>
                    </a:lnR>
                    <a:lnT w="12700" cap="flat" cmpd="sng" algn="ctr">
                      <a:solidFill>
                        <a:srgbClr val="00027F"/>
                      </a:solidFill>
                      <a:prstDash val="solid"/>
                      <a:round/>
                      <a:headEnd type="none" w="med" len="med"/>
                      <a:tailEnd type="none" w="med" len="med"/>
                    </a:lnT>
                    <a:lnB w="28575" cap="flat" cmpd="sng" algn="ctr">
                      <a:solidFill>
                        <a:srgbClr val="00027F"/>
                      </a:solidFill>
                      <a:prstDash val="solid"/>
                      <a:round/>
                      <a:headEnd type="none" w="med" len="med"/>
                      <a:tailEnd type="none" w="med" len="med"/>
                    </a:lnB>
                    <a:lnTlToBr>
                      <a:noFill/>
                    </a:lnTlToBr>
                    <a:lnBlToTr>
                      <a:noFill/>
                    </a:lnBlToTr>
                    <a:noFill/>
                  </a:tcPr>
                </a:tc>
              </a:tr>
            </a:tbl>
          </a:graphicData>
        </a:graphic>
      </p:graphicFrame>
      <p:sp>
        <p:nvSpPr>
          <p:cNvPr id="18455" name="Slide Number Placeholder 6"/>
          <p:cNvSpPr>
            <a:spLocks noGrp="1"/>
          </p:cNvSpPr>
          <p:nvPr>
            <p:ph type="sldNum" sz="quarter" idx="12"/>
          </p:nvPr>
        </p:nvSpPr>
        <p:spPr>
          <a:noFill/>
        </p:spPr>
        <p:txBody>
          <a:bodyPr/>
          <a:lstStyle/>
          <a:p>
            <a:fld id="{2B0CBBAE-7863-784A-BB19-59A0020CA89C}" type="slidenum">
              <a:rPr lang="de-CH" smtClean="0"/>
              <a:pPr/>
              <a:t>2</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Date Placeholder 2"/>
          <p:cNvSpPr>
            <a:spLocks noGrp="1"/>
          </p:cNvSpPr>
          <p:nvPr>
            <p:ph type="dt" sz="quarter" idx="10"/>
          </p:nvPr>
        </p:nvSpPr>
        <p:spPr>
          <a:noFill/>
        </p:spPr>
        <p:txBody>
          <a:bodyPr/>
          <a:lstStyle/>
          <a:p>
            <a:r>
              <a:rPr lang="en-US" smtClean="0"/>
              <a:t>© Oscar Nierstrasz</a:t>
            </a:r>
            <a:endParaRPr lang="de-CH" smtClean="0"/>
          </a:p>
        </p:txBody>
      </p:sp>
      <p:sp>
        <p:nvSpPr>
          <p:cNvPr id="47107" name="Footer Placeholder 3"/>
          <p:cNvSpPr>
            <a:spLocks noGrp="1"/>
          </p:cNvSpPr>
          <p:nvPr>
            <p:ph type="ftr" sz="quarter" idx="11"/>
          </p:nvPr>
        </p:nvSpPr>
        <p:spPr>
          <a:noFill/>
        </p:spPr>
        <p:txBody>
          <a:bodyPr/>
          <a:lstStyle/>
          <a:p>
            <a:r>
              <a:rPr lang="en-US" smtClean="0"/>
              <a:t>Compiler Construction</a:t>
            </a:r>
            <a:endParaRPr lang="de-CH" smtClean="0"/>
          </a:p>
        </p:txBody>
      </p:sp>
      <p:sp>
        <p:nvSpPr>
          <p:cNvPr id="47108" name="Rectangle 2"/>
          <p:cNvSpPr>
            <a:spLocks noGrp="1" noChangeArrowheads="1"/>
          </p:cNvSpPr>
          <p:nvPr>
            <p:ph type="title"/>
          </p:nvPr>
        </p:nvSpPr>
        <p:spPr/>
        <p:txBody>
          <a:bodyPr/>
          <a:lstStyle/>
          <a:p>
            <a:pPr eaLnBrk="1" hangingPunct="1"/>
            <a:r>
              <a:rPr lang="en-US"/>
              <a:t>Front end</a:t>
            </a:r>
          </a:p>
        </p:txBody>
      </p:sp>
      <p:pic>
        <p:nvPicPr>
          <p:cNvPr id="47109" name="Picture 10" descr="1-front-end"/>
          <p:cNvPicPr>
            <a:picLocks noChangeAspect="1" noChangeArrowheads="1"/>
          </p:cNvPicPr>
          <p:nvPr/>
        </p:nvPicPr>
        <p:blipFill>
          <a:blip r:embed="rId3"/>
          <a:srcRect/>
          <a:stretch>
            <a:fillRect/>
          </a:stretch>
        </p:blipFill>
        <p:spPr bwMode="auto">
          <a:xfrm>
            <a:off x="685800" y="1828800"/>
            <a:ext cx="7773988" cy="1766888"/>
          </a:xfrm>
          <a:prstGeom prst="rect">
            <a:avLst/>
          </a:prstGeom>
          <a:noFill/>
          <a:ln w="9525">
            <a:noFill/>
            <a:miter lim="800000"/>
            <a:headEnd/>
            <a:tailEnd/>
          </a:ln>
        </p:spPr>
      </p:pic>
      <p:sp>
        <p:nvSpPr>
          <p:cNvPr id="47110" name="Rectangle 11"/>
          <p:cNvSpPr>
            <a:spLocks noChangeArrowheads="1"/>
          </p:cNvSpPr>
          <p:nvPr/>
        </p:nvSpPr>
        <p:spPr bwMode="auto">
          <a:xfrm>
            <a:off x="2362200" y="3810000"/>
            <a:ext cx="4310063" cy="1917700"/>
          </a:xfrm>
          <a:prstGeom prst="rect">
            <a:avLst/>
          </a:prstGeom>
          <a:noFill/>
          <a:ln w="9525">
            <a:noFill/>
            <a:miter lim="800000"/>
            <a:headEnd/>
            <a:tailEnd/>
          </a:ln>
        </p:spPr>
        <p:txBody>
          <a:bodyPr wrap="none">
            <a:prstTxWarp prst="textNoShape">
              <a:avLst/>
            </a:prstTxWarp>
            <a:spAutoFit/>
          </a:bodyPr>
          <a:lstStyle/>
          <a:p>
            <a:pPr marL="195263" indent="-195263">
              <a:buFontTx/>
              <a:buChar char="•"/>
            </a:pPr>
            <a:r>
              <a:rPr lang="en-US"/>
              <a:t>recognize legal code </a:t>
            </a:r>
          </a:p>
          <a:p>
            <a:pPr marL="195263" indent="-195263">
              <a:buFontTx/>
              <a:buChar char="•"/>
            </a:pPr>
            <a:r>
              <a:rPr lang="en-US"/>
              <a:t>report errors </a:t>
            </a:r>
          </a:p>
          <a:p>
            <a:pPr marL="195263" indent="-195263">
              <a:buFontTx/>
              <a:buChar char="•"/>
            </a:pPr>
            <a:r>
              <a:rPr lang="en-US"/>
              <a:t>produce IR </a:t>
            </a:r>
          </a:p>
          <a:p>
            <a:pPr marL="195263" indent="-195263">
              <a:buFontTx/>
              <a:buChar char="•"/>
            </a:pPr>
            <a:r>
              <a:rPr lang="en-US"/>
              <a:t>preliminary storage map </a:t>
            </a:r>
          </a:p>
          <a:p>
            <a:pPr marL="195263" indent="-195263">
              <a:buFontTx/>
              <a:buChar char="•"/>
            </a:pPr>
            <a:r>
              <a:rPr lang="en-US"/>
              <a:t>shape code for the back end </a:t>
            </a:r>
          </a:p>
        </p:txBody>
      </p:sp>
      <p:sp>
        <p:nvSpPr>
          <p:cNvPr id="47111" name="Rectangle 12"/>
          <p:cNvSpPr>
            <a:spLocks noChangeArrowheads="1"/>
          </p:cNvSpPr>
          <p:nvPr/>
        </p:nvSpPr>
        <p:spPr bwMode="auto">
          <a:xfrm>
            <a:off x="1371600" y="5943600"/>
            <a:ext cx="6894513" cy="457200"/>
          </a:xfrm>
          <a:prstGeom prst="rect">
            <a:avLst/>
          </a:prstGeom>
          <a:solidFill>
            <a:schemeClr val="accent1"/>
          </a:solidFill>
          <a:ln w="9525">
            <a:noFill/>
            <a:miter lim="800000"/>
            <a:headEnd/>
            <a:tailEnd/>
          </a:ln>
        </p:spPr>
        <p:txBody>
          <a:bodyPr wrap="none">
            <a:prstTxWarp prst="textNoShape">
              <a:avLst/>
            </a:prstTxWarp>
            <a:spAutoFit/>
          </a:bodyPr>
          <a:lstStyle/>
          <a:p>
            <a:r>
              <a:rPr lang="en-US" i="1"/>
              <a:t>Much of front end construction can be automated </a:t>
            </a:r>
          </a:p>
        </p:txBody>
      </p:sp>
      <p:sp>
        <p:nvSpPr>
          <p:cNvPr id="47112" name="Slide Number Placeholder 8"/>
          <p:cNvSpPr>
            <a:spLocks noGrp="1"/>
          </p:cNvSpPr>
          <p:nvPr>
            <p:ph type="sldNum" sz="quarter" idx="12"/>
          </p:nvPr>
        </p:nvSpPr>
        <p:spPr>
          <a:noFill/>
        </p:spPr>
        <p:txBody>
          <a:bodyPr/>
          <a:lstStyle/>
          <a:p>
            <a:fld id="{1D469489-9F4A-BA4C-BEB3-7F967E0B11FF}" type="slidenum">
              <a:rPr lang="de-CH" smtClean="0"/>
              <a:pPr/>
              <a:t>20</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Date Placeholder 2"/>
          <p:cNvSpPr>
            <a:spLocks noGrp="1"/>
          </p:cNvSpPr>
          <p:nvPr>
            <p:ph type="dt" sz="quarter" idx="10"/>
          </p:nvPr>
        </p:nvSpPr>
        <p:spPr>
          <a:noFill/>
        </p:spPr>
        <p:txBody>
          <a:bodyPr/>
          <a:lstStyle/>
          <a:p>
            <a:r>
              <a:rPr lang="en-US" smtClean="0"/>
              <a:t>© Oscar Nierstrasz</a:t>
            </a:r>
            <a:endParaRPr lang="de-CH" smtClean="0"/>
          </a:p>
        </p:txBody>
      </p:sp>
      <p:sp>
        <p:nvSpPr>
          <p:cNvPr id="49155" name="Footer Placeholder 3"/>
          <p:cNvSpPr>
            <a:spLocks noGrp="1"/>
          </p:cNvSpPr>
          <p:nvPr>
            <p:ph type="ftr" sz="quarter" idx="11"/>
          </p:nvPr>
        </p:nvSpPr>
        <p:spPr>
          <a:noFill/>
        </p:spPr>
        <p:txBody>
          <a:bodyPr/>
          <a:lstStyle/>
          <a:p>
            <a:r>
              <a:rPr lang="en-US" smtClean="0"/>
              <a:t>Compiler Construction</a:t>
            </a:r>
            <a:endParaRPr lang="de-CH" smtClean="0"/>
          </a:p>
        </p:txBody>
      </p:sp>
      <p:sp>
        <p:nvSpPr>
          <p:cNvPr id="49156" name="Rectangle 2"/>
          <p:cNvSpPr>
            <a:spLocks noGrp="1" noChangeArrowheads="1"/>
          </p:cNvSpPr>
          <p:nvPr>
            <p:ph type="title"/>
          </p:nvPr>
        </p:nvSpPr>
        <p:spPr/>
        <p:txBody>
          <a:bodyPr/>
          <a:lstStyle/>
          <a:p>
            <a:pPr eaLnBrk="1" hangingPunct="1"/>
            <a:r>
              <a:rPr lang="en-US"/>
              <a:t>Scanner</a:t>
            </a:r>
          </a:p>
        </p:txBody>
      </p:sp>
      <p:pic>
        <p:nvPicPr>
          <p:cNvPr id="49157" name="Picture 3" descr="1-front-end"/>
          <p:cNvPicPr>
            <a:picLocks noChangeAspect="1" noChangeArrowheads="1"/>
          </p:cNvPicPr>
          <p:nvPr/>
        </p:nvPicPr>
        <p:blipFill>
          <a:blip r:embed="rId3"/>
          <a:srcRect/>
          <a:stretch>
            <a:fillRect/>
          </a:stretch>
        </p:blipFill>
        <p:spPr bwMode="auto">
          <a:xfrm>
            <a:off x="684213" y="1752600"/>
            <a:ext cx="7773987" cy="1828800"/>
          </a:xfrm>
          <a:prstGeom prst="rect">
            <a:avLst/>
          </a:prstGeom>
          <a:noFill/>
          <a:ln w="9525">
            <a:noFill/>
            <a:miter lim="800000"/>
            <a:headEnd/>
            <a:tailEnd/>
          </a:ln>
        </p:spPr>
      </p:pic>
      <p:sp>
        <p:nvSpPr>
          <p:cNvPr id="49158" name="Rectangle 4"/>
          <p:cNvSpPr>
            <a:spLocks noChangeArrowheads="1"/>
          </p:cNvSpPr>
          <p:nvPr/>
        </p:nvSpPr>
        <p:spPr bwMode="auto">
          <a:xfrm>
            <a:off x="1371600" y="3962400"/>
            <a:ext cx="6445250" cy="1187450"/>
          </a:xfrm>
          <a:prstGeom prst="rect">
            <a:avLst/>
          </a:prstGeom>
          <a:noFill/>
          <a:ln w="9525">
            <a:noFill/>
            <a:miter lim="800000"/>
            <a:headEnd/>
            <a:tailEnd/>
          </a:ln>
        </p:spPr>
        <p:txBody>
          <a:bodyPr wrap="none">
            <a:prstTxWarp prst="textNoShape">
              <a:avLst/>
            </a:prstTxWarp>
            <a:spAutoFit/>
          </a:bodyPr>
          <a:lstStyle/>
          <a:p>
            <a:pPr marL="195263" indent="-195263">
              <a:buFontTx/>
              <a:buChar char="•"/>
            </a:pPr>
            <a:r>
              <a:rPr lang="en-US"/>
              <a:t>map characters to </a:t>
            </a:r>
            <a:r>
              <a:rPr lang="en-US" i="1" u="sng"/>
              <a:t>tokens</a:t>
            </a:r>
            <a:endParaRPr lang="en-US" i="1"/>
          </a:p>
          <a:p>
            <a:pPr marL="195263" indent="-195263">
              <a:buFontTx/>
              <a:buChar char="•"/>
            </a:pPr>
            <a:r>
              <a:rPr lang="en-US"/>
              <a:t>character string value for a token is a </a:t>
            </a:r>
            <a:r>
              <a:rPr lang="en-US" i="1" u="sng"/>
              <a:t>lexeme</a:t>
            </a:r>
            <a:endParaRPr lang="en-US"/>
          </a:p>
          <a:p>
            <a:pPr marL="195263" indent="-195263">
              <a:buFontTx/>
              <a:buChar char="•"/>
            </a:pPr>
            <a:r>
              <a:rPr lang="en-US"/>
              <a:t>eliminate white space</a:t>
            </a:r>
          </a:p>
        </p:txBody>
      </p:sp>
      <p:sp>
        <p:nvSpPr>
          <p:cNvPr id="49159" name="Rectangle 5"/>
          <p:cNvSpPr>
            <a:spLocks noChangeArrowheads="1"/>
          </p:cNvSpPr>
          <p:nvPr/>
        </p:nvSpPr>
        <p:spPr bwMode="auto">
          <a:xfrm>
            <a:off x="990600" y="5410200"/>
            <a:ext cx="1839913" cy="466725"/>
          </a:xfrm>
          <a:prstGeom prst="rect">
            <a:avLst/>
          </a:prstGeom>
          <a:noFill/>
          <a:ln w="9525">
            <a:solidFill>
              <a:schemeClr val="tx1"/>
            </a:solidFill>
            <a:miter lim="800000"/>
            <a:headEnd/>
            <a:tailEnd/>
          </a:ln>
        </p:spPr>
        <p:txBody>
          <a:bodyPr wrap="none">
            <a:prstTxWarp prst="textNoShape">
              <a:avLst/>
            </a:prstTxWarp>
            <a:spAutoFit/>
          </a:bodyPr>
          <a:lstStyle/>
          <a:p>
            <a:r>
              <a:rPr lang="en-US">
                <a:latin typeface="Courier" charset="0"/>
              </a:rPr>
              <a:t>x = x + y</a:t>
            </a:r>
          </a:p>
        </p:txBody>
      </p:sp>
      <p:sp>
        <p:nvSpPr>
          <p:cNvPr id="49160" name="Rectangle 6"/>
          <p:cNvSpPr>
            <a:spLocks noChangeArrowheads="1"/>
          </p:cNvSpPr>
          <p:nvPr/>
        </p:nvSpPr>
        <p:spPr bwMode="auto">
          <a:xfrm>
            <a:off x="3962400" y="5410200"/>
            <a:ext cx="4583113" cy="466725"/>
          </a:xfrm>
          <a:prstGeom prst="rect">
            <a:avLst/>
          </a:prstGeom>
          <a:noFill/>
          <a:ln w="9525">
            <a:solidFill>
              <a:schemeClr val="tx1"/>
            </a:solidFill>
            <a:miter lim="800000"/>
            <a:headEnd/>
            <a:tailEnd/>
          </a:ln>
        </p:spPr>
        <p:txBody>
          <a:bodyPr wrap="none">
            <a:prstTxWarp prst="textNoShape">
              <a:avLst/>
            </a:prstTxWarp>
            <a:spAutoFit/>
          </a:bodyPr>
          <a:lstStyle/>
          <a:p>
            <a:r>
              <a:rPr lang="en-US">
                <a:latin typeface="Courier" charset="0"/>
              </a:rPr>
              <a:t>&lt;id,x&gt; = &lt;id,x&gt; + &lt;id,y&gt;</a:t>
            </a:r>
          </a:p>
        </p:txBody>
      </p:sp>
      <p:cxnSp>
        <p:nvCxnSpPr>
          <p:cNvPr id="49161" name="AutoShape 7"/>
          <p:cNvCxnSpPr>
            <a:cxnSpLocks noChangeShapeType="1"/>
            <a:stCxn id="49159" idx="3"/>
            <a:endCxn id="49160" idx="1"/>
          </p:cNvCxnSpPr>
          <p:nvPr/>
        </p:nvCxnSpPr>
        <p:spPr bwMode="auto">
          <a:xfrm>
            <a:off x="2830513" y="5643563"/>
            <a:ext cx="1131887" cy="0"/>
          </a:xfrm>
          <a:prstGeom prst="straightConnector1">
            <a:avLst/>
          </a:prstGeom>
          <a:noFill/>
          <a:ln w="9525">
            <a:solidFill>
              <a:schemeClr val="tx1"/>
            </a:solidFill>
            <a:round/>
            <a:headEnd/>
            <a:tailEnd type="triangle" w="med" len="med"/>
          </a:ln>
        </p:spPr>
      </p:cxnSp>
      <p:sp>
        <p:nvSpPr>
          <p:cNvPr id="49162" name="Slide Number Placeholder 10"/>
          <p:cNvSpPr>
            <a:spLocks noGrp="1"/>
          </p:cNvSpPr>
          <p:nvPr>
            <p:ph type="sldNum" sz="quarter" idx="12"/>
          </p:nvPr>
        </p:nvSpPr>
        <p:spPr>
          <a:noFill/>
        </p:spPr>
        <p:txBody>
          <a:bodyPr/>
          <a:lstStyle/>
          <a:p>
            <a:fld id="{9830E879-2453-634E-9D35-2E9B9DC8ACF1}" type="slidenum">
              <a:rPr lang="de-CH" smtClean="0"/>
              <a:pPr/>
              <a:t>21</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Date Placeholder 2"/>
          <p:cNvSpPr>
            <a:spLocks noGrp="1"/>
          </p:cNvSpPr>
          <p:nvPr>
            <p:ph type="dt" sz="quarter" idx="10"/>
          </p:nvPr>
        </p:nvSpPr>
        <p:spPr>
          <a:noFill/>
        </p:spPr>
        <p:txBody>
          <a:bodyPr/>
          <a:lstStyle/>
          <a:p>
            <a:r>
              <a:rPr lang="en-US" smtClean="0"/>
              <a:t>© Oscar Nierstrasz</a:t>
            </a:r>
            <a:endParaRPr lang="de-CH" smtClean="0"/>
          </a:p>
        </p:txBody>
      </p:sp>
      <p:sp>
        <p:nvSpPr>
          <p:cNvPr id="51203" name="Footer Placeholder 3"/>
          <p:cNvSpPr>
            <a:spLocks noGrp="1"/>
          </p:cNvSpPr>
          <p:nvPr>
            <p:ph type="ftr" sz="quarter" idx="11"/>
          </p:nvPr>
        </p:nvSpPr>
        <p:spPr>
          <a:noFill/>
        </p:spPr>
        <p:txBody>
          <a:bodyPr/>
          <a:lstStyle/>
          <a:p>
            <a:r>
              <a:rPr lang="en-US" smtClean="0"/>
              <a:t>Compiler Construction</a:t>
            </a:r>
            <a:endParaRPr lang="de-CH" smtClean="0"/>
          </a:p>
        </p:txBody>
      </p:sp>
      <p:sp>
        <p:nvSpPr>
          <p:cNvPr id="51204" name="Rectangle 1026"/>
          <p:cNvSpPr>
            <a:spLocks noGrp="1" noChangeArrowheads="1"/>
          </p:cNvSpPr>
          <p:nvPr>
            <p:ph type="title"/>
          </p:nvPr>
        </p:nvSpPr>
        <p:spPr/>
        <p:txBody>
          <a:bodyPr/>
          <a:lstStyle/>
          <a:p>
            <a:pPr eaLnBrk="1" hangingPunct="1"/>
            <a:r>
              <a:rPr lang="en-US"/>
              <a:t>Parser</a:t>
            </a:r>
          </a:p>
        </p:txBody>
      </p:sp>
      <p:pic>
        <p:nvPicPr>
          <p:cNvPr id="51205" name="Picture 1027" descr="1-front-end"/>
          <p:cNvPicPr>
            <a:picLocks noChangeAspect="1" noChangeArrowheads="1"/>
          </p:cNvPicPr>
          <p:nvPr/>
        </p:nvPicPr>
        <p:blipFill>
          <a:blip r:embed="rId2"/>
          <a:srcRect/>
          <a:stretch>
            <a:fillRect/>
          </a:stretch>
        </p:blipFill>
        <p:spPr bwMode="auto">
          <a:xfrm>
            <a:off x="685800" y="1752600"/>
            <a:ext cx="7773988" cy="1828800"/>
          </a:xfrm>
          <a:prstGeom prst="rect">
            <a:avLst/>
          </a:prstGeom>
          <a:noFill/>
          <a:ln w="9525">
            <a:noFill/>
            <a:miter lim="800000"/>
            <a:headEnd/>
            <a:tailEnd/>
          </a:ln>
        </p:spPr>
      </p:pic>
      <p:sp>
        <p:nvSpPr>
          <p:cNvPr id="51206" name="Rectangle 1028"/>
          <p:cNvSpPr>
            <a:spLocks noChangeArrowheads="1"/>
          </p:cNvSpPr>
          <p:nvPr/>
        </p:nvSpPr>
        <p:spPr bwMode="auto">
          <a:xfrm>
            <a:off x="1981200" y="3810000"/>
            <a:ext cx="5343525" cy="1917700"/>
          </a:xfrm>
          <a:prstGeom prst="rect">
            <a:avLst/>
          </a:prstGeom>
          <a:noFill/>
          <a:ln w="9525">
            <a:noFill/>
            <a:miter lim="800000"/>
            <a:headEnd/>
            <a:tailEnd/>
          </a:ln>
        </p:spPr>
        <p:txBody>
          <a:bodyPr wrap="none">
            <a:prstTxWarp prst="textNoShape">
              <a:avLst/>
            </a:prstTxWarp>
            <a:spAutoFit/>
          </a:bodyPr>
          <a:lstStyle/>
          <a:p>
            <a:pPr marL="195263" indent="-195263">
              <a:buFontTx/>
              <a:buChar char="•"/>
            </a:pPr>
            <a:r>
              <a:rPr lang="en-US"/>
              <a:t>recognize context-free syntax </a:t>
            </a:r>
          </a:p>
          <a:p>
            <a:pPr marL="195263" indent="-195263">
              <a:buFontTx/>
              <a:buChar char="•"/>
            </a:pPr>
            <a:r>
              <a:rPr lang="en-US"/>
              <a:t>guide context-sensitive analysis </a:t>
            </a:r>
          </a:p>
          <a:p>
            <a:pPr marL="195263" indent="-195263">
              <a:buFontTx/>
              <a:buChar char="•"/>
            </a:pPr>
            <a:r>
              <a:rPr lang="en-US"/>
              <a:t>construct IR(s) </a:t>
            </a:r>
          </a:p>
          <a:p>
            <a:pPr marL="195263" indent="-195263">
              <a:buFontTx/>
              <a:buChar char="•"/>
            </a:pPr>
            <a:r>
              <a:rPr lang="en-US"/>
              <a:t>produce meaningful error messages </a:t>
            </a:r>
          </a:p>
          <a:p>
            <a:pPr marL="195263" indent="-195263">
              <a:buFontTx/>
              <a:buChar char="•"/>
            </a:pPr>
            <a:r>
              <a:rPr lang="en-US"/>
              <a:t>attempt error correction </a:t>
            </a:r>
          </a:p>
        </p:txBody>
      </p:sp>
      <p:sp>
        <p:nvSpPr>
          <p:cNvPr id="51207" name="Rectangle 1029"/>
          <p:cNvSpPr>
            <a:spLocks noChangeArrowheads="1"/>
          </p:cNvSpPr>
          <p:nvPr/>
        </p:nvSpPr>
        <p:spPr bwMode="auto">
          <a:xfrm>
            <a:off x="1447800" y="5943600"/>
            <a:ext cx="6672263" cy="457200"/>
          </a:xfrm>
          <a:prstGeom prst="rect">
            <a:avLst/>
          </a:prstGeom>
          <a:solidFill>
            <a:schemeClr val="accent1"/>
          </a:solidFill>
          <a:ln w="9525">
            <a:noFill/>
            <a:miter lim="800000"/>
            <a:headEnd/>
            <a:tailEnd/>
          </a:ln>
        </p:spPr>
        <p:txBody>
          <a:bodyPr wrap="none">
            <a:prstTxWarp prst="textNoShape">
              <a:avLst/>
            </a:prstTxWarp>
            <a:spAutoFit/>
          </a:bodyPr>
          <a:lstStyle/>
          <a:p>
            <a:r>
              <a:rPr lang="en-US" i="1"/>
              <a:t>Parser generators mechanize much of the work </a:t>
            </a:r>
          </a:p>
        </p:txBody>
      </p:sp>
      <p:sp>
        <p:nvSpPr>
          <p:cNvPr id="51208" name="Slide Number Placeholder 8"/>
          <p:cNvSpPr>
            <a:spLocks noGrp="1"/>
          </p:cNvSpPr>
          <p:nvPr>
            <p:ph type="sldNum" sz="quarter" idx="12"/>
          </p:nvPr>
        </p:nvSpPr>
        <p:spPr>
          <a:noFill/>
        </p:spPr>
        <p:txBody>
          <a:bodyPr/>
          <a:lstStyle/>
          <a:p>
            <a:fld id="{25F71995-2AD6-CF4F-BDDE-7B406B0F6A6A}" type="slidenum">
              <a:rPr lang="de-CH" smtClean="0"/>
              <a:pPr/>
              <a:t>22</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Date Placeholder 2"/>
          <p:cNvSpPr>
            <a:spLocks noGrp="1"/>
          </p:cNvSpPr>
          <p:nvPr>
            <p:ph type="dt" sz="quarter" idx="10"/>
          </p:nvPr>
        </p:nvSpPr>
        <p:spPr>
          <a:noFill/>
        </p:spPr>
        <p:txBody>
          <a:bodyPr/>
          <a:lstStyle/>
          <a:p>
            <a:r>
              <a:rPr lang="en-US" smtClean="0"/>
              <a:t>© Oscar Nierstrasz</a:t>
            </a:r>
            <a:endParaRPr lang="de-CH" smtClean="0"/>
          </a:p>
        </p:txBody>
      </p:sp>
      <p:sp>
        <p:nvSpPr>
          <p:cNvPr id="52227" name="Footer Placeholder 3"/>
          <p:cNvSpPr>
            <a:spLocks noGrp="1"/>
          </p:cNvSpPr>
          <p:nvPr>
            <p:ph type="ftr" sz="quarter" idx="11"/>
          </p:nvPr>
        </p:nvSpPr>
        <p:spPr>
          <a:noFill/>
        </p:spPr>
        <p:txBody>
          <a:bodyPr/>
          <a:lstStyle/>
          <a:p>
            <a:r>
              <a:rPr lang="en-US" smtClean="0"/>
              <a:t>Compiler Construction</a:t>
            </a:r>
            <a:endParaRPr lang="de-CH" smtClean="0"/>
          </a:p>
        </p:txBody>
      </p:sp>
      <p:sp>
        <p:nvSpPr>
          <p:cNvPr id="52228" name="Rectangle 2"/>
          <p:cNvSpPr>
            <a:spLocks noGrp="1" noChangeArrowheads="1"/>
          </p:cNvSpPr>
          <p:nvPr>
            <p:ph type="title"/>
          </p:nvPr>
        </p:nvSpPr>
        <p:spPr/>
        <p:txBody>
          <a:bodyPr/>
          <a:lstStyle/>
          <a:p>
            <a:pPr eaLnBrk="1" hangingPunct="1"/>
            <a:r>
              <a:rPr lang="en-US"/>
              <a:t>Context-free grammars</a:t>
            </a:r>
          </a:p>
        </p:txBody>
      </p:sp>
      <p:sp>
        <p:nvSpPr>
          <p:cNvPr id="52229" name="Rectangle 3"/>
          <p:cNvSpPr>
            <a:spLocks noChangeArrowheads="1"/>
          </p:cNvSpPr>
          <p:nvPr/>
        </p:nvSpPr>
        <p:spPr bwMode="auto">
          <a:xfrm>
            <a:off x="4038600" y="1676400"/>
            <a:ext cx="4953000" cy="2657475"/>
          </a:xfrm>
          <a:prstGeom prst="rect">
            <a:avLst/>
          </a:prstGeom>
          <a:noFill/>
          <a:ln w="9525">
            <a:solidFill>
              <a:schemeClr val="tx1"/>
            </a:solidFill>
            <a:miter lim="800000"/>
            <a:headEnd/>
            <a:tailEnd/>
          </a:ln>
        </p:spPr>
        <p:txBody>
          <a:bodyPr>
            <a:prstTxWarp prst="textNoShape">
              <a:avLst/>
            </a:prstTxWarp>
            <a:spAutoFit/>
          </a:bodyPr>
          <a:lstStyle/>
          <a:p>
            <a:pPr marL="385763" indent="-385763" defTabSz="385763">
              <a:buFont typeface="Arial" charset="0"/>
              <a:buAutoNum type="arabicPeriod"/>
            </a:pPr>
            <a:r>
              <a:rPr lang="en-US"/>
              <a:t>&lt;goal&gt;	:=	&lt;expr&gt;</a:t>
            </a:r>
          </a:p>
          <a:p>
            <a:pPr marL="385763" indent="-385763" defTabSz="385763">
              <a:buFont typeface="Arial" charset="0"/>
              <a:buAutoNum type="arabicPeriod"/>
            </a:pPr>
            <a:r>
              <a:rPr lang="en-US"/>
              <a:t>&lt;expr&gt;	:=	&lt;expr&gt; &lt;op&gt; &lt;term&gt;</a:t>
            </a:r>
          </a:p>
          <a:p>
            <a:pPr marL="385763" indent="-385763" defTabSz="385763">
              <a:buFont typeface="Arial" charset="0"/>
              <a:buAutoNum type="arabicPeriod"/>
            </a:pPr>
            <a:r>
              <a:rPr lang="en-US"/>
              <a:t> 			|	&lt;term&gt;</a:t>
            </a:r>
          </a:p>
          <a:p>
            <a:pPr marL="385763" indent="-385763" defTabSz="385763">
              <a:buFont typeface="Arial" charset="0"/>
              <a:buAutoNum type="arabicPeriod"/>
            </a:pPr>
            <a:r>
              <a:rPr lang="en-US"/>
              <a:t>&lt;term&gt;	:=	</a:t>
            </a:r>
            <a:r>
              <a:rPr lang="en-US">
                <a:latin typeface="Courier" charset="0"/>
              </a:rPr>
              <a:t>number</a:t>
            </a:r>
            <a:endParaRPr lang="en-US"/>
          </a:p>
          <a:p>
            <a:pPr marL="385763" indent="-385763" defTabSz="385763">
              <a:buFont typeface="Arial" charset="0"/>
              <a:buAutoNum type="arabicPeriod"/>
            </a:pPr>
            <a:r>
              <a:rPr lang="en-US"/>
              <a:t> 			|	</a:t>
            </a:r>
            <a:r>
              <a:rPr lang="en-US">
                <a:latin typeface="Courier" charset="0"/>
              </a:rPr>
              <a:t>id</a:t>
            </a:r>
            <a:endParaRPr lang="en-US"/>
          </a:p>
          <a:p>
            <a:pPr marL="385763" indent="-385763" defTabSz="385763">
              <a:buFont typeface="Arial" charset="0"/>
              <a:buAutoNum type="arabicPeriod"/>
            </a:pPr>
            <a:r>
              <a:rPr lang="en-US"/>
              <a:t>&lt;op&gt;	:=	</a:t>
            </a:r>
            <a:r>
              <a:rPr lang="en-US">
                <a:latin typeface="Courier" charset="0"/>
              </a:rPr>
              <a:t>+</a:t>
            </a:r>
            <a:endParaRPr lang="en-US"/>
          </a:p>
          <a:p>
            <a:pPr marL="385763" indent="-385763" defTabSz="385763">
              <a:buFont typeface="Arial" charset="0"/>
              <a:buAutoNum type="arabicPeriod"/>
            </a:pPr>
            <a:r>
              <a:rPr lang="en-US"/>
              <a:t> 			|	</a:t>
            </a:r>
            <a:r>
              <a:rPr lang="en-US">
                <a:latin typeface="Courier" charset="0"/>
              </a:rPr>
              <a:t>-</a:t>
            </a:r>
            <a:endParaRPr lang="en-US"/>
          </a:p>
        </p:txBody>
      </p:sp>
      <p:sp>
        <p:nvSpPr>
          <p:cNvPr id="52230" name="Rectangle 4"/>
          <p:cNvSpPr>
            <a:spLocks noChangeArrowheads="1"/>
          </p:cNvSpPr>
          <p:nvPr/>
        </p:nvSpPr>
        <p:spPr bwMode="auto">
          <a:xfrm>
            <a:off x="381000" y="1828800"/>
            <a:ext cx="3124200" cy="1917700"/>
          </a:xfrm>
          <a:prstGeom prst="rect">
            <a:avLst/>
          </a:prstGeom>
          <a:noFill/>
          <a:ln w="9525">
            <a:noFill/>
            <a:miter lim="800000"/>
            <a:headEnd/>
            <a:tailEnd/>
          </a:ln>
        </p:spPr>
        <p:txBody>
          <a:bodyPr>
            <a:prstTxWarp prst="textNoShape">
              <a:avLst/>
            </a:prstTxWarp>
            <a:spAutoFit/>
          </a:bodyPr>
          <a:lstStyle/>
          <a:p>
            <a:r>
              <a:rPr lang="en-US" i="1"/>
              <a:t>Context-free syntax</a:t>
            </a:r>
            <a:r>
              <a:rPr lang="en-US"/>
              <a:t> is specified with a </a:t>
            </a:r>
            <a:r>
              <a:rPr lang="en-US" i="1"/>
              <a:t>grammar</a:t>
            </a:r>
            <a:r>
              <a:rPr lang="en-US"/>
              <a:t>, usually in </a:t>
            </a:r>
            <a:r>
              <a:rPr lang="en-US" i="1"/>
              <a:t>Backus-Naur form </a:t>
            </a:r>
            <a:r>
              <a:rPr lang="en-US"/>
              <a:t>(BNF)</a:t>
            </a:r>
          </a:p>
        </p:txBody>
      </p:sp>
      <p:sp>
        <p:nvSpPr>
          <p:cNvPr id="52231" name="Rectangle 6"/>
          <p:cNvSpPr>
            <a:spLocks noChangeArrowheads="1"/>
          </p:cNvSpPr>
          <p:nvPr/>
        </p:nvSpPr>
        <p:spPr bwMode="auto">
          <a:xfrm>
            <a:off x="2057400" y="4495800"/>
            <a:ext cx="6257925" cy="1917700"/>
          </a:xfrm>
          <a:prstGeom prst="rect">
            <a:avLst/>
          </a:prstGeom>
          <a:solidFill>
            <a:schemeClr val="accent1"/>
          </a:solidFill>
          <a:ln w="9525">
            <a:noFill/>
            <a:miter lim="800000"/>
            <a:headEnd/>
            <a:tailEnd/>
          </a:ln>
        </p:spPr>
        <p:txBody>
          <a:bodyPr wrap="none">
            <a:prstTxWarp prst="textNoShape">
              <a:avLst/>
            </a:prstTxWarp>
            <a:spAutoFit/>
          </a:bodyPr>
          <a:lstStyle/>
          <a:p>
            <a:pPr marL="192088" indent="-192088"/>
            <a:r>
              <a:rPr lang="en-US"/>
              <a:t>A grammar </a:t>
            </a:r>
            <a:r>
              <a:rPr lang="en-US" i="1"/>
              <a:t>G = (S,N,T,P)</a:t>
            </a:r>
          </a:p>
          <a:p>
            <a:pPr marL="192088" indent="-192088">
              <a:buFontTx/>
              <a:buChar char="•"/>
            </a:pPr>
            <a:r>
              <a:rPr lang="en-US" i="1"/>
              <a:t>S</a:t>
            </a:r>
            <a:r>
              <a:rPr lang="en-US"/>
              <a:t> is the </a:t>
            </a:r>
            <a:r>
              <a:rPr lang="en-US" i="1" u="sng"/>
              <a:t>start-symbol</a:t>
            </a:r>
            <a:endParaRPr lang="en-US" u="sng"/>
          </a:p>
          <a:p>
            <a:pPr marL="192088" indent="-192088">
              <a:buFontTx/>
              <a:buChar char="•"/>
            </a:pPr>
            <a:r>
              <a:rPr lang="en-US" i="1"/>
              <a:t>N</a:t>
            </a:r>
            <a:r>
              <a:rPr lang="en-US"/>
              <a:t> is a set of </a:t>
            </a:r>
            <a:r>
              <a:rPr lang="en-US" i="1" u="sng"/>
              <a:t>non-terminal symbols</a:t>
            </a:r>
          </a:p>
          <a:p>
            <a:pPr marL="192088" indent="-192088">
              <a:buFontTx/>
              <a:buChar char="•"/>
            </a:pPr>
            <a:r>
              <a:rPr lang="en-US" i="1"/>
              <a:t>T</a:t>
            </a:r>
            <a:r>
              <a:rPr lang="en-US"/>
              <a:t> is a set of terminal symbols</a:t>
            </a:r>
          </a:p>
          <a:p>
            <a:pPr marL="192088" indent="-192088">
              <a:buFontTx/>
              <a:buChar char="•"/>
            </a:pPr>
            <a:r>
              <a:rPr lang="en-US" i="1"/>
              <a:t>P </a:t>
            </a:r>
            <a:r>
              <a:rPr lang="en-US"/>
              <a:t>is a set of </a:t>
            </a:r>
            <a:r>
              <a:rPr lang="en-US" i="1" u="sng"/>
              <a:t>productions</a:t>
            </a:r>
            <a:r>
              <a:rPr lang="en-US"/>
              <a:t> — </a:t>
            </a:r>
            <a:r>
              <a:rPr lang="en-US" i="1"/>
              <a:t>P: N </a:t>
            </a:r>
            <a:r>
              <a:rPr lang="en-US">
                <a:sym typeface="Symbol" charset="2"/>
              </a:rPr>
              <a:t></a:t>
            </a:r>
            <a:r>
              <a:rPr lang="en-US" i="1"/>
              <a:t> </a:t>
            </a:r>
            <a:r>
              <a:rPr lang="en-US"/>
              <a:t>(</a:t>
            </a:r>
            <a:r>
              <a:rPr lang="en-US" i="1"/>
              <a:t>N </a:t>
            </a:r>
            <a:r>
              <a:rPr lang="en-US">
                <a:sym typeface="Symbol" charset="2"/>
              </a:rPr>
              <a:t></a:t>
            </a:r>
            <a:r>
              <a:rPr lang="en-US" i="1"/>
              <a:t>T</a:t>
            </a:r>
            <a:r>
              <a:rPr lang="en-US"/>
              <a:t>)</a:t>
            </a:r>
            <a:r>
              <a:rPr lang="en-US" baseline="30000"/>
              <a:t>*</a:t>
            </a:r>
            <a:r>
              <a:rPr lang="en-US" i="1"/>
              <a:t> </a:t>
            </a:r>
          </a:p>
        </p:txBody>
      </p:sp>
      <p:sp>
        <p:nvSpPr>
          <p:cNvPr id="52232" name="Slide Number Placeholder 8"/>
          <p:cNvSpPr>
            <a:spLocks noGrp="1"/>
          </p:cNvSpPr>
          <p:nvPr>
            <p:ph type="sldNum" sz="quarter" idx="12"/>
          </p:nvPr>
        </p:nvSpPr>
        <p:spPr>
          <a:noFill/>
        </p:spPr>
        <p:txBody>
          <a:bodyPr/>
          <a:lstStyle/>
          <a:p>
            <a:fld id="{C72DC4E0-FBD6-224A-9285-70EB31A840E7}" type="slidenum">
              <a:rPr lang="de-CH" smtClean="0"/>
              <a:pPr/>
              <a:t>23</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Date Placeholder 2"/>
          <p:cNvSpPr>
            <a:spLocks noGrp="1"/>
          </p:cNvSpPr>
          <p:nvPr>
            <p:ph type="dt" sz="quarter" idx="10"/>
          </p:nvPr>
        </p:nvSpPr>
        <p:spPr>
          <a:noFill/>
        </p:spPr>
        <p:txBody>
          <a:bodyPr/>
          <a:lstStyle/>
          <a:p>
            <a:r>
              <a:rPr lang="en-US" smtClean="0"/>
              <a:t>© Oscar Nierstrasz</a:t>
            </a:r>
            <a:endParaRPr lang="de-CH" smtClean="0"/>
          </a:p>
        </p:txBody>
      </p:sp>
      <p:sp>
        <p:nvSpPr>
          <p:cNvPr id="54275" name="Footer Placeholder 3"/>
          <p:cNvSpPr>
            <a:spLocks noGrp="1"/>
          </p:cNvSpPr>
          <p:nvPr>
            <p:ph type="ftr" sz="quarter" idx="11"/>
          </p:nvPr>
        </p:nvSpPr>
        <p:spPr>
          <a:noFill/>
        </p:spPr>
        <p:txBody>
          <a:bodyPr/>
          <a:lstStyle/>
          <a:p>
            <a:r>
              <a:rPr lang="en-US" smtClean="0"/>
              <a:t>Compiler Construction</a:t>
            </a:r>
            <a:endParaRPr lang="de-CH" smtClean="0"/>
          </a:p>
        </p:txBody>
      </p:sp>
      <p:sp>
        <p:nvSpPr>
          <p:cNvPr id="54276" name="Rectangle 2"/>
          <p:cNvSpPr>
            <a:spLocks noGrp="1" noChangeArrowheads="1"/>
          </p:cNvSpPr>
          <p:nvPr>
            <p:ph type="title"/>
          </p:nvPr>
        </p:nvSpPr>
        <p:spPr/>
        <p:txBody>
          <a:bodyPr/>
          <a:lstStyle/>
          <a:p>
            <a:pPr eaLnBrk="1" hangingPunct="1"/>
            <a:r>
              <a:rPr lang="en-US"/>
              <a:t>Deriving valid sentences</a:t>
            </a:r>
          </a:p>
        </p:txBody>
      </p:sp>
      <p:graphicFrame>
        <p:nvGraphicFramePr>
          <p:cNvPr id="648258" name="Group 66"/>
          <p:cNvGraphicFramePr>
            <a:graphicFrameLocks noGrp="1"/>
          </p:cNvGraphicFramePr>
          <p:nvPr/>
        </p:nvGraphicFramePr>
        <p:xfrm>
          <a:off x="381000" y="1828800"/>
          <a:ext cx="4648200" cy="4470400"/>
        </p:xfrm>
        <a:graphic>
          <a:graphicData uri="http://schemas.openxmlformats.org/drawingml/2006/table">
            <a:tbl>
              <a:tblPr/>
              <a:tblGrid>
                <a:gridCol w="1524000"/>
                <a:gridCol w="3124200"/>
              </a:tblGrid>
              <a:tr h="40640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1" i="0" u="none" strike="noStrike" cap="none" normalizeH="0" baseline="0">
                          <a:ln>
                            <a:noFill/>
                          </a:ln>
                          <a:solidFill>
                            <a:srgbClr val="0A017F"/>
                          </a:solidFill>
                          <a:effectLst/>
                          <a:latin typeface="Helvetica" charset="0"/>
                        </a:rPr>
                        <a:t>Production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1" i="0" u="none" strike="noStrike" cap="none" normalizeH="0" baseline="0">
                          <a:ln>
                            <a:noFill/>
                          </a:ln>
                          <a:solidFill>
                            <a:srgbClr val="0A017F"/>
                          </a:solidFill>
                          <a:effectLst/>
                          <a:latin typeface="Helvetica" charset="0"/>
                        </a:rPr>
                        <a:t>Result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endParaRPr kumimoji="0" lang="en-US" sz="2000" b="0" i="0" u="none" strike="noStrike" cap="none" normalizeH="0" baseline="0">
                        <a:ln>
                          <a:noFill/>
                        </a:ln>
                        <a:solidFill>
                          <a:srgbClr val="0A017F"/>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&lt;goal&gt;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&lt;expr&gt;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&lt;expr&gt; &lt;op&gt; &lt;term&gt;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&lt;expr&gt; &lt;op&gt; </a:t>
                      </a:r>
                      <a:r>
                        <a:rPr kumimoji="0" lang="en-US" sz="2000" b="0" i="0" u="none" strike="noStrike" cap="none" normalizeH="0" baseline="0">
                          <a:ln>
                            <a:noFill/>
                          </a:ln>
                          <a:solidFill>
                            <a:srgbClr val="0A017F"/>
                          </a:solidFill>
                          <a:effectLst/>
                          <a:latin typeface="Courier" charset="0"/>
                        </a:rPr>
                        <a:t>y</a:t>
                      </a:r>
                      <a:endParaRPr kumimoji="0" lang="en-US" sz="2000" b="0" i="0" u="none" strike="noStrike" cap="none" normalizeH="0" baseline="0">
                        <a:ln>
                          <a:noFill/>
                        </a:ln>
                        <a:solidFill>
                          <a:srgbClr val="0A017F"/>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&lt;expr&gt; </a:t>
                      </a:r>
                      <a:r>
                        <a:rPr kumimoji="0" lang="en-US" sz="2000" b="0" i="0" u="none" strike="noStrike" cap="none" normalizeH="0" baseline="0">
                          <a:ln>
                            <a:noFill/>
                          </a:ln>
                          <a:solidFill>
                            <a:srgbClr val="0A017F"/>
                          </a:solidFill>
                          <a:effectLst/>
                          <a:latin typeface="Courier" charset="0"/>
                        </a:rPr>
                        <a:t>- y</a:t>
                      </a:r>
                      <a:endParaRPr kumimoji="0" lang="en-US" sz="2000" b="0" i="0" u="none" strike="noStrike" cap="none" normalizeH="0" baseline="0">
                        <a:ln>
                          <a:noFill/>
                        </a:ln>
                        <a:solidFill>
                          <a:srgbClr val="0A017F"/>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&lt;expr&gt; &lt;op&gt; &lt;term&gt; </a:t>
                      </a:r>
                      <a:r>
                        <a:rPr kumimoji="0" lang="en-US" sz="2000" b="0" i="0" u="none" strike="noStrike" cap="none" normalizeH="0" baseline="0">
                          <a:ln>
                            <a:noFill/>
                          </a:ln>
                          <a:solidFill>
                            <a:srgbClr val="0A017F"/>
                          </a:solidFill>
                          <a:effectLst/>
                          <a:latin typeface="Courier" charset="0"/>
                        </a:rPr>
                        <a:t>- y</a:t>
                      </a:r>
                      <a:endParaRPr kumimoji="0" lang="en-US" sz="2000" b="0" i="0" u="none" strike="noStrike" cap="none" normalizeH="0" baseline="0">
                        <a:ln>
                          <a:noFill/>
                        </a:ln>
                        <a:solidFill>
                          <a:srgbClr val="0A017F"/>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&lt;expr&gt; &lt;op&gt; </a:t>
                      </a:r>
                      <a:r>
                        <a:rPr kumimoji="0" lang="en-US" sz="2000" b="0" i="0" u="none" strike="noStrike" cap="none" normalizeH="0" baseline="0">
                          <a:ln>
                            <a:noFill/>
                          </a:ln>
                          <a:solidFill>
                            <a:srgbClr val="0A017F"/>
                          </a:solidFill>
                          <a:effectLst/>
                          <a:latin typeface="Courier" charset="0"/>
                        </a:rPr>
                        <a:t>2 - y</a:t>
                      </a:r>
                      <a:endParaRPr kumimoji="0" lang="en-US" sz="2000" b="0" i="0" u="none" strike="noStrike" cap="none" normalizeH="0" baseline="0">
                        <a:ln>
                          <a:noFill/>
                        </a:ln>
                        <a:solidFill>
                          <a:srgbClr val="0A017F"/>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&lt;expr&gt; </a:t>
                      </a:r>
                      <a:r>
                        <a:rPr kumimoji="0" lang="en-US" sz="2000" b="0" i="0" u="none" strike="noStrike" cap="none" normalizeH="0" baseline="0">
                          <a:ln>
                            <a:noFill/>
                          </a:ln>
                          <a:solidFill>
                            <a:srgbClr val="0A017F"/>
                          </a:solidFill>
                          <a:effectLst/>
                          <a:latin typeface="Courier" charset="0"/>
                        </a:rPr>
                        <a:t>+ 2 - y</a:t>
                      </a:r>
                      <a:endParaRPr kumimoji="0" lang="en-US" sz="2000" b="0" i="0" u="none" strike="noStrike" cap="none" normalizeH="0" baseline="0">
                        <a:ln>
                          <a:noFill/>
                        </a:ln>
                        <a:solidFill>
                          <a:srgbClr val="0A017F"/>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&lt;term&gt; </a:t>
                      </a:r>
                      <a:r>
                        <a:rPr kumimoji="0" lang="en-US" sz="2000" b="0" i="0" u="none" strike="noStrike" cap="none" normalizeH="0" baseline="0">
                          <a:ln>
                            <a:noFill/>
                          </a:ln>
                          <a:solidFill>
                            <a:srgbClr val="0A017F"/>
                          </a:solidFill>
                          <a:effectLst/>
                          <a:latin typeface="Courier" charset="0"/>
                        </a:rPr>
                        <a:t>+ 2 - y</a:t>
                      </a:r>
                      <a:endParaRPr kumimoji="0" lang="en-US" sz="2000" b="0" i="0" u="none" strike="noStrike" cap="none" normalizeH="0" baseline="0">
                        <a:ln>
                          <a:noFill/>
                        </a:ln>
                        <a:solidFill>
                          <a:srgbClr val="0A017F"/>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Helvetica"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2000" b="0" i="0" u="none" strike="noStrike" cap="none" normalizeH="0" baseline="0">
                          <a:ln>
                            <a:noFill/>
                          </a:ln>
                          <a:solidFill>
                            <a:srgbClr val="0A017F"/>
                          </a:solidFill>
                          <a:effectLst/>
                          <a:latin typeface="Courier" charset="0"/>
                        </a:rPr>
                        <a:t>x + 2 - y</a:t>
                      </a:r>
                      <a:endParaRPr kumimoji="0" lang="en-US" sz="2000" b="0" i="0" u="none" strike="noStrike" cap="none" normalizeH="0" baseline="0">
                        <a:ln>
                          <a:noFill/>
                        </a:ln>
                        <a:solidFill>
                          <a:srgbClr val="0A017F"/>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315" name="Rectangle 67"/>
          <p:cNvSpPr>
            <a:spLocks noChangeArrowheads="1"/>
          </p:cNvSpPr>
          <p:nvPr/>
        </p:nvSpPr>
        <p:spPr bwMode="auto">
          <a:xfrm>
            <a:off x="5486400" y="1981200"/>
            <a:ext cx="3360738" cy="3786188"/>
          </a:xfrm>
          <a:prstGeom prst="rect">
            <a:avLst/>
          </a:prstGeom>
          <a:noFill/>
          <a:ln w="9525">
            <a:noFill/>
            <a:miter lim="800000"/>
            <a:headEnd/>
            <a:tailEnd/>
          </a:ln>
        </p:spPr>
        <p:txBody>
          <a:bodyPr>
            <a:prstTxWarp prst="textNoShape">
              <a:avLst/>
            </a:prstTxWarp>
            <a:spAutoFit/>
          </a:bodyPr>
          <a:lstStyle/>
          <a:p>
            <a:r>
              <a:rPr lang="en-US"/>
              <a:t>Given a grammar, valid sentences can be </a:t>
            </a:r>
            <a:r>
              <a:rPr lang="en-US" i="1">
                <a:solidFill>
                  <a:srgbClr val="7E0007"/>
                </a:solidFill>
              </a:rPr>
              <a:t>derived </a:t>
            </a:r>
            <a:r>
              <a:rPr lang="en-US"/>
              <a:t>by repeated substitution.</a:t>
            </a:r>
          </a:p>
          <a:p>
            <a:endParaRPr lang="en-US"/>
          </a:p>
          <a:p>
            <a:r>
              <a:rPr lang="en-US"/>
              <a:t>To </a:t>
            </a:r>
            <a:r>
              <a:rPr lang="en-US" i="1">
                <a:solidFill>
                  <a:srgbClr val="7E0007"/>
                </a:solidFill>
              </a:rPr>
              <a:t>recognize </a:t>
            </a:r>
            <a:r>
              <a:rPr lang="en-US"/>
              <a:t>a valid sentence in some CFG, we reverse this process and build up a </a:t>
            </a:r>
            <a:r>
              <a:rPr lang="en-US" i="1" u="sng"/>
              <a:t>parse</a:t>
            </a:r>
            <a:r>
              <a:rPr lang="en-US" i="1"/>
              <a:t>.</a:t>
            </a:r>
          </a:p>
        </p:txBody>
      </p:sp>
      <p:sp>
        <p:nvSpPr>
          <p:cNvPr id="54316" name="Slide Number Placeholder 7"/>
          <p:cNvSpPr>
            <a:spLocks noGrp="1"/>
          </p:cNvSpPr>
          <p:nvPr>
            <p:ph type="sldNum" sz="quarter" idx="12"/>
          </p:nvPr>
        </p:nvSpPr>
        <p:spPr>
          <a:noFill/>
        </p:spPr>
        <p:txBody>
          <a:bodyPr/>
          <a:lstStyle/>
          <a:p>
            <a:fld id="{0A50FC9B-723C-0845-AA2C-3C54E1D91332}" type="slidenum">
              <a:rPr lang="de-CH" smtClean="0"/>
              <a:pPr/>
              <a:t>24</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Date Placeholder 2"/>
          <p:cNvSpPr>
            <a:spLocks noGrp="1"/>
          </p:cNvSpPr>
          <p:nvPr>
            <p:ph type="dt" sz="quarter" idx="10"/>
          </p:nvPr>
        </p:nvSpPr>
        <p:spPr>
          <a:noFill/>
        </p:spPr>
        <p:txBody>
          <a:bodyPr/>
          <a:lstStyle/>
          <a:p>
            <a:r>
              <a:rPr lang="en-US" smtClean="0"/>
              <a:t>© Oscar Nierstrasz</a:t>
            </a:r>
            <a:endParaRPr lang="de-CH" smtClean="0"/>
          </a:p>
        </p:txBody>
      </p:sp>
      <p:sp>
        <p:nvSpPr>
          <p:cNvPr id="56323" name="Footer Placeholder 3"/>
          <p:cNvSpPr>
            <a:spLocks noGrp="1"/>
          </p:cNvSpPr>
          <p:nvPr>
            <p:ph type="ftr" sz="quarter" idx="11"/>
          </p:nvPr>
        </p:nvSpPr>
        <p:spPr>
          <a:noFill/>
        </p:spPr>
        <p:txBody>
          <a:bodyPr/>
          <a:lstStyle/>
          <a:p>
            <a:r>
              <a:rPr lang="en-US" smtClean="0"/>
              <a:t>Compiler Construction</a:t>
            </a:r>
            <a:endParaRPr lang="de-CH" smtClean="0"/>
          </a:p>
        </p:txBody>
      </p:sp>
      <p:sp>
        <p:nvSpPr>
          <p:cNvPr id="56324" name="Rectangle 2"/>
          <p:cNvSpPr>
            <a:spLocks noGrp="1" noChangeArrowheads="1"/>
          </p:cNvSpPr>
          <p:nvPr>
            <p:ph type="title"/>
          </p:nvPr>
        </p:nvSpPr>
        <p:spPr/>
        <p:txBody>
          <a:bodyPr/>
          <a:lstStyle/>
          <a:p>
            <a:pPr eaLnBrk="1" hangingPunct="1"/>
            <a:r>
              <a:rPr lang="en-US"/>
              <a:t>Parse trees</a:t>
            </a:r>
          </a:p>
        </p:txBody>
      </p:sp>
      <p:pic>
        <p:nvPicPr>
          <p:cNvPr id="56325" name="Picture 3" descr="Picture 1"/>
          <p:cNvPicPr>
            <a:picLocks noChangeAspect="1" noChangeArrowheads="1"/>
          </p:cNvPicPr>
          <p:nvPr/>
        </p:nvPicPr>
        <p:blipFill>
          <a:blip r:embed="rId3"/>
          <a:srcRect/>
          <a:stretch>
            <a:fillRect/>
          </a:stretch>
        </p:blipFill>
        <p:spPr bwMode="auto">
          <a:xfrm>
            <a:off x="4775200" y="1600200"/>
            <a:ext cx="3683000" cy="5105400"/>
          </a:xfrm>
          <a:prstGeom prst="rect">
            <a:avLst/>
          </a:prstGeom>
          <a:noFill/>
          <a:ln w="9525">
            <a:noFill/>
            <a:miter lim="800000"/>
            <a:headEnd/>
            <a:tailEnd/>
          </a:ln>
        </p:spPr>
      </p:pic>
      <p:sp>
        <p:nvSpPr>
          <p:cNvPr id="56326" name="Rectangle 4"/>
          <p:cNvSpPr>
            <a:spLocks noChangeArrowheads="1"/>
          </p:cNvSpPr>
          <p:nvPr/>
        </p:nvSpPr>
        <p:spPr bwMode="auto">
          <a:xfrm>
            <a:off x="228600" y="2057400"/>
            <a:ext cx="5334000" cy="830263"/>
          </a:xfrm>
          <a:prstGeom prst="rect">
            <a:avLst/>
          </a:prstGeom>
          <a:noFill/>
          <a:ln w="9525">
            <a:noFill/>
            <a:miter lim="800000"/>
            <a:headEnd/>
            <a:tailEnd/>
          </a:ln>
        </p:spPr>
        <p:txBody>
          <a:bodyPr>
            <a:prstTxWarp prst="textNoShape">
              <a:avLst/>
            </a:prstTxWarp>
            <a:spAutoFit/>
          </a:bodyPr>
          <a:lstStyle/>
          <a:p>
            <a:r>
              <a:rPr lang="en-US"/>
              <a:t>A parse can be represented by a tree called a </a:t>
            </a:r>
            <a:r>
              <a:rPr lang="en-US" i="1">
                <a:solidFill>
                  <a:srgbClr val="7E0007"/>
                </a:solidFill>
              </a:rPr>
              <a:t>parse tree</a:t>
            </a:r>
            <a:r>
              <a:rPr lang="en-US">
                <a:solidFill>
                  <a:srgbClr val="7E0007"/>
                </a:solidFill>
              </a:rPr>
              <a:t> </a:t>
            </a:r>
            <a:r>
              <a:rPr lang="en-US"/>
              <a:t>(or </a:t>
            </a:r>
            <a:r>
              <a:rPr lang="en-US" i="1"/>
              <a:t>syntax</a:t>
            </a:r>
            <a:r>
              <a:rPr lang="en-US"/>
              <a:t> </a:t>
            </a:r>
            <a:r>
              <a:rPr lang="en-US" i="1"/>
              <a:t>tree</a:t>
            </a:r>
            <a:r>
              <a:rPr lang="en-US"/>
              <a:t>).</a:t>
            </a:r>
          </a:p>
        </p:txBody>
      </p:sp>
      <p:sp>
        <p:nvSpPr>
          <p:cNvPr id="56327" name="Rectangle 6"/>
          <p:cNvSpPr>
            <a:spLocks noChangeArrowheads="1"/>
          </p:cNvSpPr>
          <p:nvPr/>
        </p:nvSpPr>
        <p:spPr bwMode="auto">
          <a:xfrm>
            <a:off x="152400" y="5029200"/>
            <a:ext cx="4267200" cy="822325"/>
          </a:xfrm>
          <a:prstGeom prst="rect">
            <a:avLst/>
          </a:prstGeom>
          <a:solidFill>
            <a:schemeClr val="accent1"/>
          </a:solidFill>
          <a:ln w="9525">
            <a:noFill/>
            <a:miter lim="800000"/>
            <a:headEnd/>
            <a:tailEnd/>
          </a:ln>
        </p:spPr>
        <p:txBody>
          <a:bodyPr>
            <a:prstTxWarp prst="textNoShape">
              <a:avLst/>
            </a:prstTxWarp>
            <a:spAutoFit/>
          </a:bodyPr>
          <a:lstStyle/>
          <a:p>
            <a:r>
              <a:rPr lang="en-US" i="1"/>
              <a:t>Obviously, this contains a lot of unnecessary information</a:t>
            </a:r>
          </a:p>
        </p:txBody>
      </p:sp>
      <p:sp>
        <p:nvSpPr>
          <p:cNvPr id="56328" name="Slide Number Placeholder 8"/>
          <p:cNvSpPr>
            <a:spLocks noGrp="1"/>
          </p:cNvSpPr>
          <p:nvPr>
            <p:ph type="sldNum" sz="quarter" idx="12"/>
          </p:nvPr>
        </p:nvSpPr>
        <p:spPr>
          <a:noFill/>
        </p:spPr>
        <p:txBody>
          <a:bodyPr/>
          <a:lstStyle/>
          <a:p>
            <a:fld id="{DAAEE439-60D2-484C-9FD1-51AB9FE044C0}" type="slidenum">
              <a:rPr lang="de-CH" smtClean="0"/>
              <a:pPr/>
              <a:t>25</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Date Placeholder 2"/>
          <p:cNvSpPr>
            <a:spLocks noGrp="1"/>
          </p:cNvSpPr>
          <p:nvPr>
            <p:ph type="dt" sz="quarter" idx="10"/>
          </p:nvPr>
        </p:nvSpPr>
        <p:spPr>
          <a:noFill/>
        </p:spPr>
        <p:txBody>
          <a:bodyPr/>
          <a:lstStyle/>
          <a:p>
            <a:r>
              <a:rPr lang="en-US" smtClean="0"/>
              <a:t>© Oscar Nierstrasz</a:t>
            </a:r>
            <a:endParaRPr lang="de-CH" smtClean="0"/>
          </a:p>
        </p:txBody>
      </p:sp>
      <p:sp>
        <p:nvSpPr>
          <p:cNvPr id="58371" name="Footer Placeholder 3"/>
          <p:cNvSpPr>
            <a:spLocks noGrp="1"/>
          </p:cNvSpPr>
          <p:nvPr>
            <p:ph type="ftr" sz="quarter" idx="11"/>
          </p:nvPr>
        </p:nvSpPr>
        <p:spPr>
          <a:noFill/>
        </p:spPr>
        <p:txBody>
          <a:bodyPr/>
          <a:lstStyle/>
          <a:p>
            <a:r>
              <a:rPr lang="en-US" smtClean="0"/>
              <a:t>Compiler Construction</a:t>
            </a:r>
            <a:endParaRPr lang="de-CH" smtClean="0"/>
          </a:p>
        </p:txBody>
      </p:sp>
      <p:sp>
        <p:nvSpPr>
          <p:cNvPr id="58372" name="Rectangle 2"/>
          <p:cNvSpPr>
            <a:spLocks noGrp="1" noChangeArrowheads="1"/>
          </p:cNvSpPr>
          <p:nvPr>
            <p:ph type="title"/>
          </p:nvPr>
        </p:nvSpPr>
        <p:spPr/>
        <p:txBody>
          <a:bodyPr/>
          <a:lstStyle/>
          <a:p>
            <a:pPr eaLnBrk="1" hangingPunct="1"/>
            <a:r>
              <a:rPr lang="en-US"/>
              <a:t>Abstract syntax trees</a:t>
            </a:r>
          </a:p>
        </p:txBody>
      </p:sp>
      <p:sp>
        <p:nvSpPr>
          <p:cNvPr id="58373" name="Rectangle 3"/>
          <p:cNvSpPr>
            <a:spLocks noChangeArrowheads="1"/>
          </p:cNvSpPr>
          <p:nvPr/>
        </p:nvSpPr>
        <p:spPr bwMode="auto">
          <a:xfrm>
            <a:off x="338138" y="1692275"/>
            <a:ext cx="7502525" cy="457200"/>
          </a:xfrm>
          <a:prstGeom prst="rect">
            <a:avLst/>
          </a:prstGeom>
          <a:noFill/>
          <a:ln w="9525">
            <a:noFill/>
            <a:miter lim="800000"/>
            <a:headEnd/>
            <a:tailEnd/>
          </a:ln>
        </p:spPr>
        <p:txBody>
          <a:bodyPr wrap="none">
            <a:prstTxWarp prst="textNoShape">
              <a:avLst/>
            </a:prstTxWarp>
            <a:spAutoFit/>
          </a:bodyPr>
          <a:lstStyle/>
          <a:p>
            <a:r>
              <a:rPr lang="en-US"/>
              <a:t>So, compilers often use an </a:t>
            </a:r>
            <a:r>
              <a:rPr lang="en-US" i="1"/>
              <a:t>abstract</a:t>
            </a:r>
            <a:r>
              <a:rPr lang="en-US"/>
              <a:t> </a:t>
            </a:r>
            <a:r>
              <a:rPr lang="en-US" i="1"/>
              <a:t>syntax</a:t>
            </a:r>
            <a:r>
              <a:rPr lang="en-US"/>
              <a:t> </a:t>
            </a:r>
            <a:r>
              <a:rPr lang="en-US" i="1"/>
              <a:t>tree </a:t>
            </a:r>
            <a:r>
              <a:rPr lang="en-US"/>
              <a:t>(AST).</a:t>
            </a:r>
            <a:endParaRPr lang="en-US" i="1"/>
          </a:p>
        </p:txBody>
      </p:sp>
      <p:pic>
        <p:nvPicPr>
          <p:cNvPr id="58374" name="Picture 4" descr="Picture 2"/>
          <p:cNvPicPr>
            <a:picLocks noChangeAspect="1" noChangeArrowheads="1"/>
          </p:cNvPicPr>
          <p:nvPr/>
        </p:nvPicPr>
        <p:blipFill>
          <a:blip r:embed="rId2"/>
          <a:srcRect/>
          <a:stretch>
            <a:fillRect/>
          </a:stretch>
        </p:blipFill>
        <p:spPr bwMode="auto">
          <a:xfrm>
            <a:off x="3962400" y="2819400"/>
            <a:ext cx="4632325" cy="2427288"/>
          </a:xfrm>
          <a:prstGeom prst="rect">
            <a:avLst/>
          </a:prstGeom>
          <a:noFill/>
          <a:ln w="9525">
            <a:noFill/>
            <a:miter lim="800000"/>
            <a:headEnd/>
            <a:tailEnd/>
          </a:ln>
        </p:spPr>
      </p:pic>
      <p:sp>
        <p:nvSpPr>
          <p:cNvPr id="58375" name="Rectangle 5"/>
          <p:cNvSpPr>
            <a:spLocks noChangeArrowheads="1"/>
          </p:cNvSpPr>
          <p:nvPr/>
        </p:nvSpPr>
        <p:spPr bwMode="auto">
          <a:xfrm>
            <a:off x="762000" y="4648200"/>
            <a:ext cx="2362200" cy="822325"/>
          </a:xfrm>
          <a:prstGeom prst="rect">
            <a:avLst/>
          </a:prstGeom>
          <a:solidFill>
            <a:schemeClr val="accent1"/>
          </a:solidFill>
          <a:ln w="9525">
            <a:noFill/>
            <a:miter lim="800000"/>
            <a:headEnd/>
            <a:tailEnd/>
          </a:ln>
        </p:spPr>
        <p:txBody>
          <a:bodyPr>
            <a:prstTxWarp prst="textNoShape">
              <a:avLst/>
            </a:prstTxWarp>
            <a:spAutoFit/>
          </a:bodyPr>
          <a:lstStyle/>
          <a:p>
            <a:r>
              <a:rPr lang="en-US" i="1"/>
              <a:t>ASTs are often used as an IR.</a:t>
            </a:r>
          </a:p>
        </p:txBody>
      </p:sp>
      <p:sp>
        <p:nvSpPr>
          <p:cNvPr id="58376" name="Slide Number Placeholder 8"/>
          <p:cNvSpPr>
            <a:spLocks noGrp="1"/>
          </p:cNvSpPr>
          <p:nvPr>
            <p:ph type="sldNum" sz="quarter" idx="12"/>
          </p:nvPr>
        </p:nvSpPr>
        <p:spPr>
          <a:noFill/>
        </p:spPr>
        <p:txBody>
          <a:bodyPr/>
          <a:lstStyle/>
          <a:p>
            <a:fld id="{BBA9F69A-B1BB-F242-9ABC-3CCB0AFCF2F3}" type="slidenum">
              <a:rPr lang="de-CH" smtClean="0"/>
              <a:pPr/>
              <a:t>26</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Date Placeholder 3"/>
          <p:cNvSpPr>
            <a:spLocks noGrp="1"/>
          </p:cNvSpPr>
          <p:nvPr>
            <p:ph type="dt" sz="quarter" idx="10"/>
          </p:nvPr>
        </p:nvSpPr>
        <p:spPr>
          <a:noFill/>
        </p:spPr>
        <p:txBody>
          <a:bodyPr/>
          <a:lstStyle/>
          <a:p>
            <a:r>
              <a:rPr lang="en-US" smtClean="0"/>
              <a:t>© Oscar Nierstrasz</a:t>
            </a:r>
            <a:endParaRPr lang="de-CH" smtClean="0"/>
          </a:p>
        </p:txBody>
      </p:sp>
      <p:sp>
        <p:nvSpPr>
          <p:cNvPr id="59395" name="Footer Placeholder 4"/>
          <p:cNvSpPr>
            <a:spLocks noGrp="1"/>
          </p:cNvSpPr>
          <p:nvPr>
            <p:ph type="ftr" sz="quarter" idx="11"/>
          </p:nvPr>
        </p:nvSpPr>
        <p:spPr>
          <a:noFill/>
        </p:spPr>
        <p:txBody>
          <a:bodyPr/>
          <a:lstStyle/>
          <a:p>
            <a:r>
              <a:rPr lang="en-US" smtClean="0"/>
              <a:t>Compiler Construction</a:t>
            </a:r>
            <a:endParaRPr lang="de-CH" smtClean="0"/>
          </a:p>
        </p:txBody>
      </p:sp>
      <p:pic>
        <p:nvPicPr>
          <p:cNvPr id="59396"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59397" name="Rectangle 3"/>
          <p:cNvSpPr>
            <a:spLocks noGrp="1" noChangeArrowheads="1"/>
          </p:cNvSpPr>
          <p:nvPr>
            <p:ph type="title"/>
          </p:nvPr>
        </p:nvSpPr>
        <p:spPr/>
        <p:txBody>
          <a:bodyPr/>
          <a:lstStyle/>
          <a:p>
            <a:pPr eaLnBrk="1" hangingPunct="1"/>
            <a:r>
              <a:rPr lang="en-US"/>
              <a:t>Roadmap</a:t>
            </a:r>
          </a:p>
        </p:txBody>
      </p:sp>
      <p:sp>
        <p:nvSpPr>
          <p:cNvPr id="59398" name="Rectangle 4"/>
          <p:cNvSpPr>
            <a:spLocks noGrp="1" noChangeArrowheads="1"/>
          </p:cNvSpPr>
          <p:nvPr>
            <p:ph type="body" idx="1"/>
          </p:nvPr>
        </p:nvSpPr>
        <p:spPr/>
        <p:txBody>
          <a:bodyPr/>
          <a:lstStyle/>
          <a:p>
            <a:pPr eaLnBrk="1" hangingPunct="1"/>
            <a:r>
              <a:rPr lang="en-US" sz="2000" dirty="0" smtClean="0">
                <a:solidFill>
                  <a:srgbClr val="9DBDDD"/>
                </a:solidFill>
              </a:rPr>
              <a:t>Overview</a:t>
            </a:r>
          </a:p>
          <a:p>
            <a:pPr eaLnBrk="1" hangingPunct="1"/>
            <a:r>
              <a:rPr lang="en-US" sz="2000" dirty="0" smtClean="0">
                <a:solidFill>
                  <a:srgbClr val="9DBDDD"/>
                </a:solidFill>
              </a:rPr>
              <a:t>Front end</a:t>
            </a:r>
          </a:p>
          <a:p>
            <a:pPr eaLnBrk="1" hangingPunct="1"/>
            <a:r>
              <a:rPr lang="en-US" sz="2000" b="1" dirty="0" smtClean="0"/>
              <a:t>Back end</a:t>
            </a:r>
          </a:p>
          <a:p>
            <a:pPr eaLnBrk="1" hangingPunct="1"/>
            <a:r>
              <a:rPr lang="en-US" sz="2000" dirty="0" smtClean="0">
                <a:solidFill>
                  <a:srgbClr val="9DBDDD"/>
                </a:solidFill>
              </a:rPr>
              <a:t>Multi-pass compilers</a:t>
            </a:r>
          </a:p>
          <a:p>
            <a:pPr eaLnBrk="1" hangingPunct="1"/>
            <a:r>
              <a:rPr lang="en-US" sz="2000" dirty="0" smtClean="0">
                <a:solidFill>
                  <a:srgbClr val="9DBDDD"/>
                </a:solidFill>
              </a:rPr>
              <a:t>Example: compiler and interpreter for a toy language </a:t>
            </a:r>
          </a:p>
        </p:txBody>
      </p:sp>
      <p:sp>
        <p:nvSpPr>
          <p:cNvPr id="59399" name="Slide Number Placeholder 7"/>
          <p:cNvSpPr>
            <a:spLocks noGrp="1"/>
          </p:cNvSpPr>
          <p:nvPr>
            <p:ph type="sldNum" sz="quarter" idx="12"/>
          </p:nvPr>
        </p:nvSpPr>
        <p:spPr>
          <a:noFill/>
        </p:spPr>
        <p:txBody>
          <a:bodyPr/>
          <a:lstStyle/>
          <a:p>
            <a:fld id="{135548B4-C765-9C4B-BE58-31B8CFCE5DB8}" type="slidenum">
              <a:rPr lang="de-CH" smtClean="0"/>
              <a:pPr/>
              <a:t>27</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Date Placeholder 2"/>
          <p:cNvSpPr>
            <a:spLocks noGrp="1"/>
          </p:cNvSpPr>
          <p:nvPr>
            <p:ph type="dt" sz="quarter" idx="10"/>
          </p:nvPr>
        </p:nvSpPr>
        <p:spPr>
          <a:noFill/>
        </p:spPr>
        <p:txBody>
          <a:bodyPr/>
          <a:lstStyle/>
          <a:p>
            <a:r>
              <a:rPr lang="en-US" smtClean="0"/>
              <a:t>© Oscar Nierstrasz</a:t>
            </a:r>
            <a:endParaRPr lang="de-CH" smtClean="0"/>
          </a:p>
        </p:txBody>
      </p:sp>
      <p:sp>
        <p:nvSpPr>
          <p:cNvPr id="61443" name="Footer Placeholder 3"/>
          <p:cNvSpPr>
            <a:spLocks noGrp="1"/>
          </p:cNvSpPr>
          <p:nvPr>
            <p:ph type="ftr" sz="quarter" idx="11"/>
          </p:nvPr>
        </p:nvSpPr>
        <p:spPr>
          <a:noFill/>
        </p:spPr>
        <p:txBody>
          <a:bodyPr/>
          <a:lstStyle/>
          <a:p>
            <a:r>
              <a:rPr lang="en-US" smtClean="0"/>
              <a:t>Compiler Construction</a:t>
            </a:r>
            <a:endParaRPr lang="de-CH" smtClean="0"/>
          </a:p>
        </p:txBody>
      </p:sp>
      <p:sp>
        <p:nvSpPr>
          <p:cNvPr id="61444" name="Rectangle 1026"/>
          <p:cNvSpPr>
            <a:spLocks noGrp="1" noChangeArrowheads="1"/>
          </p:cNvSpPr>
          <p:nvPr>
            <p:ph type="title"/>
          </p:nvPr>
        </p:nvSpPr>
        <p:spPr/>
        <p:txBody>
          <a:bodyPr/>
          <a:lstStyle/>
          <a:p>
            <a:pPr eaLnBrk="1" hangingPunct="1"/>
            <a:r>
              <a:rPr lang="en-US"/>
              <a:t>Back end</a:t>
            </a:r>
          </a:p>
        </p:txBody>
      </p:sp>
      <p:pic>
        <p:nvPicPr>
          <p:cNvPr id="61445" name="Picture 1030" descr="1-back-end"/>
          <p:cNvPicPr>
            <a:picLocks noChangeAspect="1" noChangeArrowheads="1"/>
          </p:cNvPicPr>
          <p:nvPr/>
        </p:nvPicPr>
        <p:blipFill>
          <a:blip r:embed="rId2"/>
          <a:srcRect/>
          <a:stretch>
            <a:fillRect/>
          </a:stretch>
        </p:blipFill>
        <p:spPr bwMode="auto">
          <a:xfrm>
            <a:off x="533400" y="1905000"/>
            <a:ext cx="8167688" cy="1752600"/>
          </a:xfrm>
          <a:prstGeom prst="rect">
            <a:avLst/>
          </a:prstGeom>
          <a:noFill/>
          <a:ln w="9525">
            <a:noFill/>
            <a:miter lim="800000"/>
            <a:headEnd/>
            <a:tailEnd/>
          </a:ln>
        </p:spPr>
      </p:pic>
      <p:sp>
        <p:nvSpPr>
          <p:cNvPr id="61446" name="Rectangle 1031"/>
          <p:cNvSpPr>
            <a:spLocks noChangeArrowheads="1"/>
          </p:cNvSpPr>
          <p:nvPr/>
        </p:nvSpPr>
        <p:spPr bwMode="auto">
          <a:xfrm>
            <a:off x="1143000" y="3886200"/>
            <a:ext cx="6580188" cy="1552575"/>
          </a:xfrm>
          <a:prstGeom prst="rect">
            <a:avLst/>
          </a:prstGeom>
          <a:noFill/>
          <a:ln w="9525">
            <a:noFill/>
            <a:miter lim="800000"/>
            <a:headEnd/>
            <a:tailEnd/>
          </a:ln>
        </p:spPr>
        <p:txBody>
          <a:bodyPr wrap="none">
            <a:prstTxWarp prst="textNoShape">
              <a:avLst/>
            </a:prstTxWarp>
            <a:spAutoFit/>
          </a:bodyPr>
          <a:lstStyle/>
          <a:p>
            <a:pPr marL="195263" indent="-195263">
              <a:buFontTx/>
              <a:buChar char="•"/>
            </a:pPr>
            <a:r>
              <a:rPr lang="en-US"/>
              <a:t>translate IR into target machine code </a:t>
            </a:r>
          </a:p>
          <a:p>
            <a:pPr marL="195263" indent="-195263">
              <a:buFontTx/>
              <a:buChar char="•"/>
            </a:pPr>
            <a:r>
              <a:rPr lang="en-US"/>
              <a:t>choose instructions for each IR operation </a:t>
            </a:r>
          </a:p>
          <a:p>
            <a:pPr marL="195263" indent="-195263">
              <a:buFontTx/>
              <a:buChar char="•"/>
            </a:pPr>
            <a:r>
              <a:rPr lang="en-US"/>
              <a:t>decide what to keep in registers at each point </a:t>
            </a:r>
          </a:p>
          <a:p>
            <a:pPr marL="195263" indent="-195263">
              <a:buFontTx/>
              <a:buChar char="•"/>
            </a:pPr>
            <a:r>
              <a:rPr lang="en-US"/>
              <a:t>ensure conformance with system interfaces </a:t>
            </a:r>
          </a:p>
        </p:txBody>
      </p:sp>
      <p:sp>
        <p:nvSpPr>
          <p:cNvPr id="61447" name="Rectangle 1032"/>
          <p:cNvSpPr>
            <a:spLocks noChangeArrowheads="1"/>
          </p:cNvSpPr>
          <p:nvPr/>
        </p:nvSpPr>
        <p:spPr bwMode="auto">
          <a:xfrm>
            <a:off x="1371600" y="5791200"/>
            <a:ext cx="5978525" cy="457200"/>
          </a:xfrm>
          <a:prstGeom prst="rect">
            <a:avLst/>
          </a:prstGeom>
          <a:solidFill>
            <a:schemeClr val="accent1"/>
          </a:solidFill>
          <a:ln w="9525">
            <a:noFill/>
            <a:miter lim="800000"/>
            <a:headEnd/>
            <a:tailEnd/>
          </a:ln>
        </p:spPr>
        <p:txBody>
          <a:bodyPr wrap="none">
            <a:prstTxWarp prst="textNoShape">
              <a:avLst/>
            </a:prstTxWarp>
            <a:spAutoFit/>
          </a:bodyPr>
          <a:lstStyle/>
          <a:p>
            <a:r>
              <a:rPr lang="en-US" i="1"/>
              <a:t>Automation has been less successful here </a:t>
            </a:r>
          </a:p>
        </p:txBody>
      </p:sp>
      <p:sp>
        <p:nvSpPr>
          <p:cNvPr id="61448" name="Slide Number Placeholder 8"/>
          <p:cNvSpPr>
            <a:spLocks noGrp="1"/>
          </p:cNvSpPr>
          <p:nvPr>
            <p:ph type="sldNum" sz="quarter" idx="12"/>
          </p:nvPr>
        </p:nvSpPr>
        <p:spPr>
          <a:noFill/>
        </p:spPr>
        <p:txBody>
          <a:bodyPr/>
          <a:lstStyle/>
          <a:p>
            <a:fld id="{7F296906-F89D-D047-8C06-30D5119FA0C7}" type="slidenum">
              <a:rPr lang="de-CH" smtClean="0"/>
              <a:pPr/>
              <a:t>28</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Date Placeholder 2"/>
          <p:cNvSpPr>
            <a:spLocks noGrp="1"/>
          </p:cNvSpPr>
          <p:nvPr>
            <p:ph type="dt" sz="quarter" idx="10"/>
          </p:nvPr>
        </p:nvSpPr>
        <p:spPr>
          <a:noFill/>
        </p:spPr>
        <p:txBody>
          <a:bodyPr/>
          <a:lstStyle/>
          <a:p>
            <a:r>
              <a:rPr lang="en-US" smtClean="0"/>
              <a:t>© Oscar Nierstrasz</a:t>
            </a:r>
            <a:endParaRPr lang="de-CH" smtClean="0"/>
          </a:p>
        </p:txBody>
      </p:sp>
      <p:sp>
        <p:nvSpPr>
          <p:cNvPr id="62467" name="Footer Placeholder 3"/>
          <p:cNvSpPr>
            <a:spLocks noGrp="1"/>
          </p:cNvSpPr>
          <p:nvPr>
            <p:ph type="ftr" sz="quarter" idx="11"/>
          </p:nvPr>
        </p:nvSpPr>
        <p:spPr>
          <a:noFill/>
        </p:spPr>
        <p:txBody>
          <a:bodyPr/>
          <a:lstStyle/>
          <a:p>
            <a:r>
              <a:rPr lang="en-US" smtClean="0"/>
              <a:t>Compiler Construction</a:t>
            </a:r>
            <a:endParaRPr lang="de-CH" smtClean="0"/>
          </a:p>
        </p:txBody>
      </p:sp>
      <p:sp>
        <p:nvSpPr>
          <p:cNvPr id="62468" name="Rectangle 2"/>
          <p:cNvSpPr>
            <a:spLocks noGrp="1" noChangeArrowheads="1"/>
          </p:cNvSpPr>
          <p:nvPr>
            <p:ph type="title"/>
          </p:nvPr>
        </p:nvSpPr>
        <p:spPr/>
        <p:txBody>
          <a:bodyPr/>
          <a:lstStyle/>
          <a:p>
            <a:pPr eaLnBrk="1" hangingPunct="1"/>
            <a:r>
              <a:rPr lang="en-US"/>
              <a:t>Instruction selection</a:t>
            </a:r>
          </a:p>
        </p:txBody>
      </p:sp>
      <p:sp>
        <p:nvSpPr>
          <p:cNvPr id="62469" name="Rectangle 5"/>
          <p:cNvSpPr>
            <a:spLocks noChangeArrowheads="1"/>
          </p:cNvSpPr>
          <p:nvPr/>
        </p:nvSpPr>
        <p:spPr bwMode="auto">
          <a:xfrm>
            <a:off x="2438400" y="3733800"/>
            <a:ext cx="4818063" cy="2406650"/>
          </a:xfrm>
          <a:prstGeom prst="rect">
            <a:avLst/>
          </a:prstGeom>
          <a:noFill/>
          <a:ln w="9525">
            <a:noFill/>
            <a:miter lim="800000"/>
            <a:headEnd/>
            <a:tailEnd/>
          </a:ln>
        </p:spPr>
        <p:txBody>
          <a:bodyPr wrap="none">
            <a:prstTxWarp prst="textNoShape">
              <a:avLst/>
            </a:prstTxWarp>
            <a:spAutoFit/>
          </a:bodyPr>
          <a:lstStyle/>
          <a:p>
            <a:pPr marL="195263" indent="-195263">
              <a:buFontTx/>
              <a:buChar char="•"/>
            </a:pPr>
            <a:r>
              <a:rPr lang="en-US"/>
              <a:t>produce compact, fast code </a:t>
            </a:r>
          </a:p>
          <a:p>
            <a:pPr marL="195263" indent="-195263">
              <a:buFontTx/>
              <a:buChar char="•"/>
            </a:pPr>
            <a:r>
              <a:rPr lang="en-US"/>
              <a:t>use available addressing modes </a:t>
            </a:r>
          </a:p>
          <a:p>
            <a:pPr marL="195263" indent="-195263">
              <a:buFontTx/>
              <a:buChar char="•"/>
            </a:pPr>
            <a:r>
              <a:rPr lang="en-US"/>
              <a:t>pattern matching problem </a:t>
            </a:r>
          </a:p>
          <a:p>
            <a:pPr marL="855663" lvl="1" indent="-398463">
              <a:buFontTx/>
              <a:buChar char="—"/>
            </a:pPr>
            <a:r>
              <a:rPr lang="en-US" sz="2000" i="1"/>
              <a:t>ad hoc techniques </a:t>
            </a:r>
          </a:p>
          <a:p>
            <a:pPr marL="855663" lvl="1" indent="-398463">
              <a:buFontTx/>
              <a:buChar char="—"/>
            </a:pPr>
            <a:r>
              <a:rPr lang="en-US" sz="2000" i="1"/>
              <a:t>tree pattern matching </a:t>
            </a:r>
          </a:p>
          <a:p>
            <a:pPr marL="855663" lvl="1" indent="-398463">
              <a:buFontTx/>
              <a:buChar char="—"/>
            </a:pPr>
            <a:r>
              <a:rPr lang="en-US" sz="2000" i="1"/>
              <a:t>string pattern matching </a:t>
            </a:r>
          </a:p>
          <a:p>
            <a:pPr marL="855663" lvl="1" indent="-398463">
              <a:buFontTx/>
              <a:buChar char="—"/>
            </a:pPr>
            <a:r>
              <a:rPr lang="en-US" sz="2000" i="1"/>
              <a:t>dynamic programming</a:t>
            </a:r>
            <a:r>
              <a:rPr lang="en-US" sz="2000"/>
              <a:t> </a:t>
            </a:r>
          </a:p>
        </p:txBody>
      </p:sp>
      <p:sp>
        <p:nvSpPr>
          <p:cNvPr id="62470" name="Slide Number Placeholder 7"/>
          <p:cNvSpPr>
            <a:spLocks noGrp="1"/>
          </p:cNvSpPr>
          <p:nvPr>
            <p:ph type="sldNum" sz="quarter" idx="12"/>
          </p:nvPr>
        </p:nvSpPr>
        <p:spPr>
          <a:noFill/>
        </p:spPr>
        <p:txBody>
          <a:bodyPr/>
          <a:lstStyle/>
          <a:p>
            <a:fld id="{2C8AF6D3-8443-CF4D-93DE-5A6D83A53012}" type="slidenum">
              <a:rPr lang="de-CH" smtClean="0"/>
              <a:pPr/>
              <a:t>29</a:t>
            </a:fld>
            <a:endParaRPr lang="de-CH" sz="1400" smtClean="0">
              <a:solidFill>
                <a:srgbClr val="7E7E7E"/>
              </a:solidFill>
              <a:latin typeface="Times" charset="0"/>
            </a:endParaRPr>
          </a:p>
        </p:txBody>
      </p:sp>
      <p:pic>
        <p:nvPicPr>
          <p:cNvPr id="62471" name="Picture 4" descr="1-back-end"/>
          <p:cNvPicPr>
            <a:picLocks noChangeAspect="1" noChangeArrowheads="1"/>
          </p:cNvPicPr>
          <p:nvPr/>
        </p:nvPicPr>
        <p:blipFill>
          <a:blip r:embed="rId2"/>
          <a:srcRect/>
          <a:stretch>
            <a:fillRect/>
          </a:stretch>
        </p:blipFill>
        <p:spPr bwMode="auto">
          <a:xfrm>
            <a:off x="533400" y="1844675"/>
            <a:ext cx="8167688" cy="181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r>
              <a:rPr lang="en-US" smtClean="0"/>
              <a:t>© Oscar Nierstrasz</a:t>
            </a:r>
            <a:endParaRPr lang="de-CH" smtClean="0"/>
          </a:p>
        </p:txBody>
      </p:sp>
      <p:sp>
        <p:nvSpPr>
          <p:cNvPr id="19459" name="Footer Placeholder 4"/>
          <p:cNvSpPr>
            <a:spLocks noGrp="1"/>
          </p:cNvSpPr>
          <p:nvPr>
            <p:ph type="ftr" sz="quarter" idx="11"/>
          </p:nvPr>
        </p:nvSpPr>
        <p:spPr>
          <a:noFill/>
        </p:spPr>
        <p:txBody>
          <a:bodyPr/>
          <a:lstStyle/>
          <a:p>
            <a:r>
              <a:rPr lang="en-US" smtClean="0"/>
              <a:t>Compiler Construction</a:t>
            </a:r>
            <a:endParaRPr lang="de-CH" smtClean="0"/>
          </a:p>
        </p:txBody>
      </p:sp>
      <p:pic>
        <p:nvPicPr>
          <p:cNvPr id="19460"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19461" name="Rectangle 3"/>
          <p:cNvSpPr>
            <a:spLocks noGrp="1" noChangeArrowheads="1"/>
          </p:cNvSpPr>
          <p:nvPr>
            <p:ph type="title"/>
          </p:nvPr>
        </p:nvSpPr>
        <p:spPr/>
        <p:txBody>
          <a:bodyPr/>
          <a:lstStyle/>
          <a:p>
            <a:pPr eaLnBrk="1" hangingPunct="1"/>
            <a:r>
              <a:rPr lang="en-US"/>
              <a:t>Roadmap</a:t>
            </a:r>
          </a:p>
        </p:txBody>
      </p:sp>
      <p:sp>
        <p:nvSpPr>
          <p:cNvPr id="19462" name="Rectangle 4"/>
          <p:cNvSpPr>
            <a:spLocks noGrp="1" noChangeArrowheads="1"/>
          </p:cNvSpPr>
          <p:nvPr>
            <p:ph type="body" idx="1"/>
          </p:nvPr>
        </p:nvSpPr>
        <p:spPr/>
        <p:txBody>
          <a:bodyPr/>
          <a:lstStyle/>
          <a:p>
            <a:pPr eaLnBrk="1" hangingPunct="1"/>
            <a:r>
              <a:rPr lang="en-US" sz="2000" dirty="0" smtClean="0"/>
              <a:t>Overview</a:t>
            </a:r>
          </a:p>
          <a:p>
            <a:pPr eaLnBrk="1" hangingPunct="1"/>
            <a:r>
              <a:rPr lang="en-US" sz="2000" dirty="0" smtClean="0"/>
              <a:t>Front end</a:t>
            </a:r>
          </a:p>
          <a:p>
            <a:pPr eaLnBrk="1" hangingPunct="1"/>
            <a:r>
              <a:rPr lang="en-US" sz="2000" dirty="0" smtClean="0"/>
              <a:t>Back end</a:t>
            </a:r>
          </a:p>
          <a:p>
            <a:pPr eaLnBrk="1" hangingPunct="1"/>
            <a:r>
              <a:rPr lang="en-US" sz="2000" dirty="0" smtClean="0"/>
              <a:t>Multi-pass compilers</a:t>
            </a:r>
          </a:p>
          <a:p>
            <a:pPr eaLnBrk="1" hangingPunct="1"/>
            <a:r>
              <a:rPr lang="en-US" sz="2000" dirty="0" smtClean="0"/>
              <a:t>Example: compiler and interpreter for a toy language</a:t>
            </a:r>
          </a:p>
        </p:txBody>
      </p:sp>
      <p:sp>
        <p:nvSpPr>
          <p:cNvPr id="19463" name="Slide Number Placeholder 7"/>
          <p:cNvSpPr>
            <a:spLocks noGrp="1"/>
          </p:cNvSpPr>
          <p:nvPr>
            <p:ph type="sldNum" sz="quarter" idx="12"/>
          </p:nvPr>
        </p:nvSpPr>
        <p:spPr>
          <a:noFill/>
        </p:spPr>
        <p:txBody>
          <a:bodyPr/>
          <a:lstStyle/>
          <a:p>
            <a:fld id="{34EBF74D-0F36-DC40-BA27-921A6643DD2B}" type="slidenum">
              <a:rPr lang="de-CH" smtClean="0"/>
              <a:pPr/>
              <a:t>3</a:t>
            </a:fld>
            <a:endParaRPr lang="de-CH" sz="1400" smtClean="0">
              <a:solidFill>
                <a:srgbClr val="7E7E7E"/>
              </a:solidFill>
              <a:latin typeface="Times" charset="0"/>
            </a:endParaRPr>
          </a:p>
        </p:txBody>
      </p:sp>
      <p:sp>
        <p:nvSpPr>
          <p:cNvPr id="19464" name="TextBox 7"/>
          <p:cNvSpPr txBox="1">
            <a:spLocks noChangeArrowheads="1"/>
          </p:cNvSpPr>
          <p:nvPr/>
        </p:nvSpPr>
        <p:spPr bwMode="auto">
          <a:xfrm>
            <a:off x="4343400" y="5638800"/>
            <a:ext cx="4114800" cy="646113"/>
          </a:xfrm>
          <a:prstGeom prst="rect">
            <a:avLst/>
          </a:prstGeom>
          <a:solidFill>
            <a:srgbClr val="F5F399"/>
          </a:solidFill>
          <a:ln w="9525">
            <a:noFill/>
            <a:miter lim="800000"/>
            <a:headEnd/>
            <a:tailEnd/>
          </a:ln>
        </p:spPr>
        <p:txBody>
          <a:bodyPr>
            <a:prstTxWarp prst="textNoShape">
              <a:avLst/>
            </a:prstTxWarp>
            <a:spAutoFit/>
          </a:bodyPr>
          <a:lstStyle/>
          <a:p>
            <a:pPr eaLnBrk="1" hangingPunct="1"/>
            <a:r>
              <a:rPr lang="en-US" sz="1800"/>
              <a:t>See </a:t>
            </a:r>
            <a:r>
              <a:rPr lang="en-US" sz="1800" i="1"/>
              <a:t>Modern compiler implementation in Java</a:t>
            </a:r>
            <a:r>
              <a:rPr lang="en-US" sz="1800"/>
              <a:t> (Second edition), chapter 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Date Placeholder 2"/>
          <p:cNvSpPr>
            <a:spLocks noGrp="1"/>
          </p:cNvSpPr>
          <p:nvPr>
            <p:ph type="dt" sz="quarter" idx="10"/>
          </p:nvPr>
        </p:nvSpPr>
        <p:spPr>
          <a:noFill/>
        </p:spPr>
        <p:txBody>
          <a:bodyPr/>
          <a:lstStyle/>
          <a:p>
            <a:r>
              <a:rPr lang="en-US" smtClean="0"/>
              <a:t>© Oscar Nierstrasz</a:t>
            </a:r>
            <a:endParaRPr lang="de-CH" smtClean="0"/>
          </a:p>
        </p:txBody>
      </p:sp>
      <p:sp>
        <p:nvSpPr>
          <p:cNvPr id="63491" name="Footer Placeholder 3"/>
          <p:cNvSpPr>
            <a:spLocks noGrp="1"/>
          </p:cNvSpPr>
          <p:nvPr>
            <p:ph type="ftr" sz="quarter" idx="11"/>
          </p:nvPr>
        </p:nvSpPr>
        <p:spPr>
          <a:noFill/>
        </p:spPr>
        <p:txBody>
          <a:bodyPr/>
          <a:lstStyle/>
          <a:p>
            <a:r>
              <a:rPr lang="en-US" smtClean="0"/>
              <a:t>Compiler Construction</a:t>
            </a:r>
            <a:endParaRPr lang="de-CH" smtClean="0"/>
          </a:p>
        </p:txBody>
      </p:sp>
      <p:sp>
        <p:nvSpPr>
          <p:cNvPr id="63492" name="Rectangle 2"/>
          <p:cNvSpPr>
            <a:spLocks noGrp="1" noChangeArrowheads="1"/>
          </p:cNvSpPr>
          <p:nvPr>
            <p:ph type="title"/>
          </p:nvPr>
        </p:nvSpPr>
        <p:spPr/>
        <p:txBody>
          <a:bodyPr/>
          <a:lstStyle/>
          <a:p>
            <a:pPr eaLnBrk="1" hangingPunct="1"/>
            <a:r>
              <a:rPr lang="en-US"/>
              <a:t>Register allocation</a:t>
            </a:r>
          </a:p>
        </p:txBody>
      </p:sp>
      <p:pic>
        <p:nvPicPr>
          <p:cNvPr id="63493" name="Picture 3" descr="1-back-end"/>
          <p:cNvPicPr>
            <a:picLocks noChangeAspect="1" noChangeArrowheads="1"/>
          </p:cNvPicPr>
          <p:nvPr/>
        </p:nvPicPr>
        <p:blipFill>
          <a:blip r:embed="rId2"/>
          <a:srcRect/>
          <a:stretch>
            <a:fillRect/>
          </a:stretch>
        </p:blipFill>
        <p:spPr bwMode="auto">
          <a:xfrm>
            <a:off x="533400" y="1847850"/>
            <a:ext cx="8167688" cy="1828800"/>
          </a:xfrm>
          <a:prstGeom prst="rect">
            <a:avLst/>
          </a:prstGeom>
          <a:noFill/>
          <a:ln w="9525">
            <a:noFill/>
            <a:miter lim="800000"/>
            <a:headEnd/>
            <a:tailEnd/>
          </a:ln>
        </p:spPr>
      </p:pic>
      <p:sp>
        <p:nvSpPr>
          <p:cNvPr id="63494" name="Rectangle 4"/>
          <p:cNvSpPr>
            <a:spLocks noChangeArrowheads="1"/>
          </p:cNvSpPr>
          <p:nvPr/>
        </p:nvSpPr>
        <p:spPr bwMode="auto">
          <a:xfrm>
            <a:off x="1905000" y="3803650"/>
            <a:ext cx="5175250" cy="1917700"/>
          </a:xfrm>
          <a:prstGeom prst="rect">
            <a:avLst/>
          </a:prstGeom>
          <a:noFill/>
          <a:ln w="9525">
            <a:noFill/>
            <a:miter lim="800000"/>
            <a:headEnd/>
            <a:tailEnd/>
          </a:ln>
        </p:spPr>
        <p:txBody>
          <a:bodyPr wrap="none">
            <a:prstTxWarp prst="textNoShape">
              <a:avLst/>
            </a:prstTxWarp>
            <a:spAutoFit/>
          </a:bodyPr>
          <a:lstStyle/>
          <a:p>
            <a:pPr marL="195263" indent="-195263">
              <a:buFontTx/>
              <a:buChar char="•"/>
            </a:pPr>
            <a:r>
              <a:rPr lang="en-US"/>
              <a:t>have value in a register when used </a:t>
            </a:r>
          </a:p>
          <a:p>
            <a:pPr marL="195263" indent="-195263">
              <a:buFontTx/>
              <a:buChar char="•"/>
            </a:pPr>
            <a:r>
              <a:rPr lang="en-US"/>
              <a:t>limited resources </a:t>
            </a:r>
          </a:p>
          <a:p>
            <a:pPr marL="195263" indent="-195263">
              <a:buFontTx/>
              <a:buChar char="•"/>
            </a:pPr>
            <a:r>
              <a:rPr lang="en-US"/>
              <a:t>changes instruction choices </a:t>
            </a:r>
          </a:p>
          <a:p>
            <a:pPr marL="195263" indent="-195263">
              <a:buFontTx/>
              <a:buChar char="•"/>
            </a:pPr>
            <a:r>
              <a:rPr lang="en-US"/>
              <a:t>can move loads and stores </a:t>
            </a:r>
          </a:p>
          <a:p>
            <a:pPr marL="195263" indent="-195263">
              <a:buFontTx/>
              <a:buChar char="•"/>
            </a:pPr>
            <a:r>
              <a:rPr lang="en-US"/>
              <a:t>optimal allocation is difficult </a:t>
            </a:r>
          </a:p>
        </p:txBody>
      </p:sp>
      <p:sp>
        <p:nvSpPr>
          <p:cNvPr id="63495" name="Rectangle 5"/>
          <p:cNvSpPr>
            <a:spLocks noChangeArrowheads="1"/>
          </p:cNvSpPr>
          <p:nvPr/>
        </p:nvSpPr>
        <p:spPr bwMode="auto">
          <a:xfrm>
            <a:off x="838200" y="5943600"/>
            <a:ext cx="7961313" cy="457200"/>
          </a:xfrm>
          <a:prstGeom prst="rect">
            <a:avLst/>
          </a:prstGeom>
          <a:solidFill>
            <a:schemeClr val="accent1"/>
          </a:solidFill>
          <a:ln w="9525">
            <a:noFill/>
            <a:miter lim="800000"/>
            <a:headEnd/>
            <a:tailEnd/>
          </a:ln>
        </p:spPr>
        <p:txBody>
          <a:bodyPr wrap="none">
            <a:prstTxWarp prst="textNoShape">
              <a:avLst/>
            </a:prstTxWarp>
            <a:spAutoFit/>
          </a:bodyPr>
          <a:lstStyle/>
          <a:p>
            <a:r>
              <a:rPr lang="en-US" i="1"/>
              <a:t>Modern allocators often use an analogy to graph coloring </a:t>
            </a:r>
          </a:p>
        </p:txBody>
      </p:sp>
      <p:sp>
        <p:nvSpPr>
          <p:cNvPr id="63496" name="Slide Number Placeholder 8"/>
          <p:cNvSpPr>
            <a:spLocks noGrp="1"/>
          </p:cNvSpPr>
          <p:nvPr>
            <p:ph type="sldNum" sz="quarter" idx="12"/>
          </p:nvPr>
        </p:nvSpPr>
        <p:spPr>
          <a:noFill/>
        </p:spPr>
        <p:txBody>
          <a:bodyPr/>
          <a:lstStyle/>
          <a:p>
            <a:fld id="{AE42D61B-6590-7947-94C6-1E5DF6117FED}" type="slidenum">
              <a:rPr lang="de-CH" smtClean="0"/>
              <a:pPr/>
              <a:t>30</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Date Placeholder 3"/>
          <p:cNvSpPr>
            <a:spLocks noGrp="1"/>
          </p:cNvSpPr>
          <p:nvPr>
            <p:ph type="dt" sz="quarter" idx="10"/>
          </p:nvPr>
        </p:nvSpPr>
        <p:spPr>
          <a:noFill/>
        </p:spPr>
        <p:txBody>
          <a:bodyPr/>
          <a:lstStyle/>
          <a:p>
            <a:r>
              <a:rPr lang="en-US" smtClean="0"/>
              <a:t>© Oscar Nierstrasz</a:t>
            </a:r>
            <a:endParaRPr lang="de-CH" smtClean="0"/>
          </a:p>
        </p:txBody>
      </p:sp>
      <p:sp>
        <p:nvSpPr>
          <p:cNvPr id="64515" name="Footer Placeholder 4"/>
          <p:cNvSpPr>
            <a:spLocks noGrp="1"/>
          </p:cNvSpPr>
          <p:nvPr>
            <p:ph type="ftr" sz="quarter" idx="11"/>
          </p:nvPr>
        </p:nvSpPr>
        <p:spPr>
          <a:noFill/>
        </p:spPr>
        <p:txBody>
          <a:bodyPr/>
          <a:lstStyle/>
          <a:p>
            <a:r>
              <a:rPr lang="en-US" smtClean="0"/>
              <a:t>Compiler Construction</a:t>
            </a:r>
            <a:endParaRPr lang="de-CH" smtClean="0"/>
          </a:p>
        </p:txBody>
      </p:sp>
      <p:pic>
        <p:nvPicPr>
          <p:cNvPr id="64516"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64517" name="Rectangle 3"/>
          <p:cNvSpPr>
            <a:spLocks noGrp="1" noChangeArrowheads="1"/>
          </p:cNvSpPr>
          <p:nvPr>
            <p:ph type="title"/>
          </p:nvPr>
        </p:nvSpPr>
        <p:spPr/>
        <p:txBody>
          <a:bodyPr/>
          <a:lstStyle/>
          <a:p>
            <a:pPr eaLnBrk="1" hangingPunct="1"/>
            <a:r>
              <a:rPr lang="en-US"/>
              <a:t>Roadmap</a:t>
            </a:r>
          </a:p>
        </p:txBody>
      </p:sp>
      <p:sp>
        <p:nvSpPr>
          <p:cNvPr id="64518" name="Rectangle 4"/>
          <p:cNvSpPr>
            <a:spLocks noGrp="1" noChangeArrowheads="1"/>
          </p:cNvSpPr>
          <p:nvPr>
            <p:ph type="body" idx="1"/>
          </p:nvPr>
        </p:nvSpPr>
        <p:spPr/>
        <p:txBody>
          <a:bodyPr/>
          <a:lstStyle/>
          <a:p>
            <a:pPr eaLnBrk="1" hangingPunct="1"/>
            <a:r>
              <a:rPr lang="en-US" sz="2000" dirty="0" smtClean="0">
                <a:solidFill>
                  <a:srgbClr val="9DBDDD"/>
                </a:solidFill>
              </a:rPr>
              <a:t>Overview</a:t>
            </a:r>
          </a:p>
          <a:p>
            <a:pPr eaLnBrk="1" hangingPunct="1"/>
            <a:r>
              <a:rPr lang="en-US" sz="2000" dirty="0" smtClean="0">
                <a:solidFill>
                  <a:srgbClr val="9DBDDD"/>
                </a:solidFill>
              </a:rPr>
              <a:t>Front end</a:t>
            </a:r>
          </a:p>
          <a:p>
            <a:pPr eaLnBrk="1" hangingPunct="1"/>
            <a:r>
              <a:rPr lang="en-US" sz="2000" dirty="0" smtClean="0">
                <a:solidFill>
                  <a:srgbClr val="9DBDDD"/>
                </a:solidFill>
              </a:rPr>
              <a:t>Back end</a:t>
            </a:r>
          </a:p>
          <a:p>
            <a:pPr eaLnBrk="1" hangingPunct="1"/>
            <a:r>
              <a:rPr lang="en-US" sz="2000" b="1" dirty="0" smtClean="0"/>
              <a:t>Multi-pass compilers</a:t>
            </a:r>
          </a:p>
          <a:p>
            <a:pPr eaLnBrk="1" hangingPunct="1"/>
            <a:r>
              <a:rPr lang="en-US" sz="2000" dirty="0" smtClean="0">
                <a:solidFill>
                  <a:srgbClr val="9DBDDD"/>
                </a:solidFill>
              </a:rPr>
              <a:t>Example: compiler and interpreter for a toy language</a:t>
            </a:r>
          </a:p>
        </p:txBody>
      </p:sp>
      <p:sp>
        <p:nvSpPr>
          <p:cNvPr id="64519" name="Slide Number Placeholder 7"/>
          <p:cNvSpPr>
            <a:spLocks noGrp="1"/>
          </p:cNvSpPr>
          <p:nvPr>
            <p:ph type="sldNum" sz="quarter" idx="12"/>
          </p:nvPr>
        </p:nvSpPr>
        <p:spPr>
          <a:noFill/>
        </p:spPr>
        <p:txBody>
          <a:bodyPr/>
          <a:lstStyle/>
          <a:p>
            <a:fld id="{431BE44A-1AB5-F64D-81F0-1729CD98C1A9}" type="slidenum">
              <a:rPr lang="de-CH" smtClean="0"/>
              <a:pPr/>
              <a:t>31</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Date Placeholder 2"/>
          <p:cNvSpPr>
            <a:spLocks noGrp="1"/>
          </p:cNvSpPr>
          <p:nvPr>
            <p:ph type="dt" sz="quarter" idx="10"/>
          </p:nvPr>
        </p:nvSpPr>
        <p:spPr>
          <a:noFill/>
        </p:spPr>
        <p:txBody>
          <a:bodyPr/>
          <a:lstStyle/>
          <a:p>
            <a:r>
              <a:rPr lang="en-US" smtClean="0"/>
              <a:t>© Oscar Nierstrasz</a:t>
            </a:r>
            <a:endParaRPr lang="de-CH" smtClean="0"/>
          </a:p>
        </p:txBody>
      </p:sp>
      <p:sp>
        <p:nvSpPr>
          <p:cNvPr id="66563" name="Footer Placeholder 3"/>
          <p:cNvSpPr>
            <a:spLocks noGrp="1"/>
          </p:cNvSpPr>
          <p:nvPr>
            <p:ph type="ftr" sz="quarter" idx="11"/>
          </p:nvPr>
        </p:nvSpPr>
        <p:spPr>
          <a:noFill/>
        </p:spPr>
        <p:txBody>
          <a:bodyPr/>
          <a:lstStyle/>
          <a:p>
            <a:r>
              <a:rPr lang="en-US" smtClean="0"/>
              <a:t>Compiler Construction</a:t>
            </a:r>
            <a:endParaRPr lang="de-CH" smtClean="0"/>
          </a:p>
        </p:txBody>
      </p:sp>
      <p:sp>
        <p:nvSpPr>
          <p:cNvPr id="66564" name="Rectangle 2"/>
          <p:cNvSpPr>
            <a:spLocks noGrp="1" noChangeArrowheads="1"/>
          </p:cNvSpPr>
          <p:nvPr>
            <p:ph type="title"/>
          </p:nvPr>
        </p:nvSpPr>
        <p:spPr/>
        <p:txBody>
          <a:bodyPr/>
          <a:lstStyle/>
          <a:p>
            <a:pPr eaLnBrk="1" hangingPunct="1"/>
            <a:r>
              <a:rPr lang="en-US"/>
              <a:t>Traditional three-pass compiler</a:t>
            </a:r>
          </a:p>
        </p:txBody>
      </p:sp>
      <p:pic>
        <p:nvPicPr>
          <p:cNvPr id="66565" name="Picture 3" descr="1-three-pass-compiler"/>
          <p:cNvPicPr>
            <a:picLocks noChangeAspect="1" noChangeArrowheads="1"/>
          </p:cNvPicPr>
          <p:nvPr/>
        </p:nvPicPr>
        <p:blipFill>
          <a:blip r:embed="rId3"/>
          <a:srcRect/>
          <a:stretch>
            <a:fillRect/>
          </a:stretch>
        </p:blipFill>
        <p:spPr bwMode="auto">
          <a:xfrm>
            <a:off x="0" y="2144713"/>
            <a:ext cx="9144000" cy="1589087"/>
          </a:xfrm>
          <a:prstGeom prst="rect">
            <a:avLst/>
          </a:prstGeom>
          <a:noFill/>
          <a:ln w="9525">
            <a:noFill/>
            <a:miter lim="800000"/>
            <a:headEnd/>
            <a:tailEnd/>
          </a:ln>
        </p:spPr>
      </p:pic>
      <p:sp>
        <p:nvSpPr>
          <p:cNvPr id="66566" name="Rectangle 4"/>
          <p:cNvSpPr>
            <a:spLocks noChangeArrowheads="1"/>
          </p:cNvSpPr>
          <p:nvPr/>
        </p:nvSpPr>
        <p:spPr bwMode="auto">
          <a:xfrm>
            <a:off x="2209800" y="4267200"/>
            <a:ext cx="5661025" cy="1200150"/>
          </a:xfrm>
          <a:prstGeom prst="rect">
            <a:avLst/>
          </a:prstGeom>
          <a:noFill/>
          <a:ln w="9525">
            <a:noFill/>
            <a:miter lim="800000"/>
            <a:headEnd/>
            <a:tailEnd/>
          </a:ln>
        </p:spPr>
        <p:txBody>
          <a:bodyPr wrap="none">
            <a:prstTxWarp prst="textNoShape">
              <a:avLst/>
            </a:prstTxWarp>
            <a:spAutoFit/>
          </a:bodyPr>
          <a:lstStyle/>
          <a:p>
            <a:pPr marL="195263" indent="-195263">
              <a:buFontTx/>
              <a:buChar char="•"/>
            </a:pPr>
            <a:r>
              <a:rPr lang="en-US"/>
              <a:t>analyzes and changes IR </a:t>
            </a:r>
          </a:p>
          <a:p>
            <a:pPr marL="195263" indent="-195263">
              <a:buFontTx/>
              <a:buChar char="•"/>
            </a:pPr>
            <a:r>
              <a:rPr lang="en-US"/>
              <a:t>goal is to reduce runtime </a:t>
            </a:r>
            <a:r>
              <a:rPr lang="en-US" i="1">
                <a:solidFill>
                  <a:srgbClr val="7E0007"/>
                </a:solidFill>
              </a:rPr>
              <a:t>(optimization) </a:t>
            </a:r>
          </a:p>
          <a:p>
            <a:pPr marL="195263" indent="-195263">
              <a:buFontTx/>
              <a:buChar char="•"/>
            </a:pPr>
            <a:r>
              <a:rPr lang="en-US"/>
              <a:t>must preserve results</a:t>
            </a:r>
          </a:p>
        </p:txBody>
      </p:sp>
      <p:sp>
        <p:nvSpPr>
          <p:cNvPr id="66567" name="Slide Number Placeholder 7"/>
          <p:cNvSpPr>
            <a:spLocks noGrp="1"/>
          </p:cNvSpPr>
          <p:nvPr>
            <p:ph type="sldNum" sz="quarter" idx="12"/>
          </p:nvPr>
        </p:nvSpPr>
        <p:spPr>
          <a:noFill/>
        </p:spPr>
        <p:txBody>
          <a:bodyPr/>
          <a:lstStyle/>
          <a:p>
            <a:fld id="{ADD30441-C604-9E43-BADE-04DEB2865EA4}" type="slidenum">
              <a:rPr lang="de-CH" smtClean="0"/>
              <a:pPr/>
              <a:t>32</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Date Placeholder 2"/>
          <p:cNvSpPr>
            <a:spLocks noGrp="1"/>
          </p:cNvSpPr>
          <p:nvPr>
            <p:ph type="dt" sz="quarter" idx="10"/>
          </p:nvPr>
        </p:nvSpPr>
        <p:spPr>
          <a:noFill/>
        </p:spPr>
        <p:txBody>
          <a:bodyPr/>
          <a:lstStyle/>
          <a:p>
            <a:r>
              <a:rPr lang="en-US" smtClean="0"/>
              <a:t>© Oscar Nierstrasz</a:t>
            </a:r>
            <a:endParaRPr lang="de-CH" smtClean="0"/>
          </a:p>
        </p:txBody>
      </p:sp>
      <p:sp>
        <p:nvSpPr>
          <p:cNvPr id="68611" name="Footer Placeholder 3"/>
          <p:cNvSpPr>
            <a:spLocks noGrp="1"/>
          </p:cNvSpPr>
          <p:nvPr>
            <p:ph type="ftr" sz="quarter" idx="11"/>
          </p:nvPr>
        </p:nvSpPr>
        <p:spPr>
          <a:noFill/>
        </p:spPr>
        <p:txBody>
          <a:bodyPr/>
          <a:lstStyle/>
          <a:p>
            <a:r>
              <a:rPr lang="en-US" smtClean="0"/>
              <a:t>Compiler Construction</a:t>
            </a:r>
            <a:endParaRPr lang="de-CH" smtClean="0"/>
          </a:p>
        </p:txBody>
      </p:sp>
      <p:sp>
        <p:nvSpPr>
          <p:cNvPr id="68612" name="Rectangle 2"/>
          <p:cNvSpPr>
            <a:spLocks noGrp="1" noChangeArrowheads="1"/>
          </p:cNvSpPr>
          <p:nvPr>
            <p:ph type="title"/>
          </p:nvPr>
        </p:nvSpPr>
        <p:spPr/>
        <p:txBody>
          <a:bodyPr/>
          <a:lstStyle/>
          <a:p>
            <a:pPr eaLnBrk="1" hangingPunct="1"/>
            <a:r>
              <a:rPr lang="en-US"/>
              <a:t>Optimizer (middle end)</a:t>
            </a:r>
          </a:p>
        </p:txBody>
      </p:sp>
      <p:pic>
        <p:nvPicPr>
          <p:cNvPr id="68613" name="Picture 3" descr="1-optimizer"/>
          <p:cNvPicPr>
            <a:picLocks noChangeAspect="1" noChangeArrowheads="1"/>
          </p:cNvPicPr>
          <p:nvPr/>
        </p:nvPicPr>
        <p:blipFill>
          <a:blip r:embed="rId3"/>
          <a:srcRect/>
          <a:stretch>
            <a:fillRect/>
          </a:stretch>
        </p:blipFill>
        <p:spPr bwMode="auto">
          <a:xfrm>
            <a:off x="1066800" y="2286000"/>
            <a:ext cx="7162800" cy="2197100"/>
          </a:xfrm>
          <a:prstGeom prst="rect">
            <a:avLst/>
          </a:prstGeom>
          <a:noFill/>
          <a:ln w="9525">
            <a:noFill/>
            <a:miter lim="800000"/>
            <a:headEnd/>
            <a:tailEnd/>
          </a:ln>
        </p:spPr>
      </p:pic>
      <p:sp>
        <p:nvSpPr>
          <p:cNvPr id="68614" name="Rectangle 4"/>
          <p:cNvSpPr>
            <a:spLocks noChangeArrowheads="1"/>
          </p:cNvSpPr>
          <p:nvPr/>
        </p:nvSpPr>
        <p:spPr bwMode="auto">
          <a:xfrm>
            <a:off x="838200" y="1676400"/>
            <a:ext cx="7519988" cy="457200"/>
          </a:xfrm>
          <a:prstGeom prst="rect">
            <a:avLst/>
          </a:prstGeom>
          <a:solidFill>
            <a:schemeClr val="accent1"/>
          </a:solidFill>
          <a:ln w="9525">
            <a:noFill/>
            <a:miter lim="800000"/>
            <a:headEnd/>
            <a:tailEnd/>
          </a:ln>
        </p:spPr>
        <p:txBody>
          <a:bodyPr wrap="none">
            <a:prstTxWarp prst="textNoShape">
              <a:avLst/>
            </a:prstTxWarp>
            <a:spAutoFit/>
          </a:bodyPr>
          <a:lstStyle/>
          <a:p>
            <a:r>
              <a:rPr lang="en-US" i="1"/>
              <a:t>Modern optimizers are usually built as a set of passes </a:t>
            </a:r>
          </a:p>
        </p:txBody>
      </p:sp>
      <p:sp>
        <p:nvSpPr>
          <p:cNvPr id="68615" name="Rectangle 5"/>
          <p:cNvSpPr>
            <a:spLocks noChangeArrowheads="1"/>
          </p:cNvSpPr>
          <p:nvPr/>
        </p:nvSpPr>
        <p:spPr bwMode="auto">
          <a:xfrm>
            <a:off x="1828800" y="4572000"/>
            <a:ext cx="5493812" cy="1938992"/>
          </a:xfrm>
          <a:prstGeom prst="rect">
            <a:avLst/>
          </a:prstGeom>
          <a:noFill/>
          <a:ln w="9525">
            <a:noFill/>
            <a:miter lim="800000"/>
            <a:headEnd/>
            <a:tailEnd/>
          </a:ln>
        </p:spPr>
        <p:txBody>
          <a:bodyPr wrap="none">
            <a:prstTxWarp prst="textNoShape">
              <a:avLst/>
            </a:prstTxWarp>
            <a:spAutoFit/>
          </a:bodyPr>
          <a:lstStyle/>
          <a:p>
            <a:pPr marL="287338" indent="-287338">
              <a:buFontTx/>
              <a:buChar char="•"/>
            </a:pPr>
            <a:r>
              <a:rPr lang="en-US" sz="2000" dirty="0"/>
              <a:t>constant</a:t>
            </a:r>
            <a:r>
              <a:rPr lang="en-US" sz="2000" dirty="0" smtClean="0"/>
              <a:t> expressio</a:t>
            </a:r>
            <a:r>
              <a:rPr lang="en-US" sz="2000" dirty="0" smtClean="0"/>
              <a:t>n </a:t>
            </a:r>
            <a:r>
              <a:rPr lang="en-US" sz="2000" dirty="0" smtClean="0"/>
              <a:t>propagation </a:t>
            </a:r>
            <a:r>
              <a:rPr lang="en-US" sz="2000" dirty="0"/>
              <a:t>and folding</a:t>
            </a:r>
          </a:p>
          <a:p>
            <a:pPr marL="287338" indent="-287338">
              <a:buFontTx/>
              <a:buChar char="•"/>
            </a:pPr>
            <a:r>
              <a:rPr lang="en-US" sz="2000" dirty="0"/>
              <a:t>code motion</a:t>
            </a:r>
          </a:p>
          <a:p>
            <a:pPr marL="287338" indent="-287338">
              <a:buFontTx/>
              <a:buChar char="•"/>
            </a:pPr>
            <a:r>
              <a:rPr lang="en-US" sz="2000" dirty="0"/>
              <a:t>reduction of operator strength </a:t>
            </a:r>
          </a:p>
          <a:p>
            <a:pPr marL="287338" indent="-287338">
              <a:buFontTx/>
              <a:buChar char="•"/>
            </a:pPr>
            <a:r>
              <a:rPr lang="en-US" sz="2000" dirty="0"/>
              <a:t>common sub-expression elimination </a:t>
            </a:r>
          </a:p>
          <a:p>
            <a:pPr marL="287338" indent="-287338">
              <a:buFontTx/>
              <a:buChar char="•"/>
            </a:pPr>
            <a:r>
              <a:rPr lang="en-US" sz="2000" dirty="0"/>
              <a:t>redundant store elimination </a:t>
            </a:r>
          </a:p>
          <a:p>
            <a:pPr marL="287338" indent="-287338">
              <a:buFontTx/>
              <a:buChar char="•"/>
            </a:pPr>
            <a:r>
              <a:rPr lang="en-US" sz="2000" dirty="0"/>
              <a:t>dead code elimination </a:t>
            </a:r>
          </a:p>
        </p:txBody>
      </p:sp>
      <p:sp>
        <p:nvSpPr>
          <p:cNvPr id="68616" name="Slide Number Placeholder 8"/>
          <p:cNvSpPr>
            <a:spLocks noGrp="1"/>
          </p:cNvSpPr>
          <p:nvPr>
            <p:ph type="sldNum" sz="quarter" idx="12"/>
          </p:nvPr>
        </p:nvSpPr>
        <p:spPr>
          <a:noFill/>
        </p:spPr>
        <p:txBody>
          <a:bodyPr/>
          <a:lstStyle/>
          <a:p>
            <a:fld id="{23930C11-1352-074D-A8FB-1B10994C6D32}" type="slidenum">
              <a:rPr lang="de-CH" smtClean="0"/>
              <a:pPr/>
              <a:t>33</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Date Placeholder 2"/>
          <p:cNvSpPr>
            <a:spLocks noGrp="1"/>
          </p:cNvSpPr>
          <p:nvPr>
            <p:ph type="dt" sz="quarter" idx="10"/>
          </p:nvPr>
        </p:nvSpPr>
        <p:spPr>
          <a:noFill/>
        </p:spPr>
        <p:txBody>
          <a:bodyPr/>
          <a:lstStyle/>
          <a:p>
            <a:r>
              <a:rPr lang="en-US" smtClean="0"/>
              <a:t>© Oscar Nierstrasz</a:t>
            </a:r>
            <a:endParaRPr lang="de-CH" smtClean="0"/>
          </a:p>
        </p:txBody>
      </p:sp>
      <p:sp>
        <p:nvSpPr>
          <p:cNvPr id="70659" name="Footer Placeholder 3"/>
          <p:cNvSpPr>
            <a:spLocks noGrp="1"/>
          </p:cNvSpPr>
          <p:nvPr>
            <p:ph type="ftr" sz="quarter" idx="11"/>
          </p:nvPr>
        </p:nvSpPr>
        <p:spPr>
          <a:noFill/>
        </p:spPr>
        <p:txBody>
          <a:bodyPr/>
          <a:lstStyle/>
          <a:p>
            <a:r>
              <a:rPr lang="en-US" smtClean="0"/>
              <a:t>Compiler Construction</a:t>
            </a:r>
            <a:endParaRPr lang="de-CH" smtClean="0"/>
          </a:p>
        </p:txBody>
      </p:sp>
      <p:sp>
        <p:nvSpPr>
          <p:cNvPr id="70660" name="Rectangle 2"/>
          <p:cNvSpPr>
            <a:spLocks noGrp="1" noChangeArrowheads="1"/>
          </p:cNvSpPr>
          <p:nvPr>
            <p:ph type="title"/>
          </p:nvPr>
        </p:nvSpPr>
        <p:spPr/>
        <p:txBody>
          <a:bodyPr/>
          <a:lstStyle/>
          <a:p>
            <a:pPr eaLnBrk="1" hangingPunct="1"/>
            <a:r>
              <a:rPr lang="en-US"/>
              <a:t>The MiniJava compiler</a:t>
            </a:r>
          </a:p>
        </p:txBody>
      </p:sp>
      <p:pic>
        <p:nvPicPr>
          <p:cNvPr id="70661" name="Picture 3" descr="compiler"/>
          <p:cNvPicPr>
            <a:picLocks noChangeAspect="1" noChangeArrowheads="1"/>
          </p:cNvPicPr>
          <p:nvPr/>
        </p:nvPicPr>
        <p:blipFill>
          <a:blip r:embed="rId3"/>
          <a:srcRect/>
          <a:stretch>
            <a:fillRect/>
          </a:stretch>
        </p:blipFill>
        <p:spPr bwMode="auto">
          <a:xfrm>
            <a:off x="76200" y="1654175"/>
            <a:ext cx="8991600" cy="4746625"/>
          </a:xfrm>
          <a:prstGeom prst="rect">
            <a:avLst/>
          </a:prstGeom>
          <a:noFill/>
          <a:ln w="9525">
            <a:noFill/>
            <a:miter lim="800000"/>
            <a:headEnd/>
            <a:tailEnd/>
          </a:ln>
        </p:spPr>
      </p:pic>
      <p:sp>
        <p:nvSpPr>
          <p:cNvPr id="70662" name="Slide Number Placeholder 6"/>
          <p:cNvSpPr>
            <a:spLocks noGrp="1"/>
          </p:cNvSpPr>
          <p:nvPr>
            <p:ph type="sldNum" sz="quarter" idx="12"/>
          </p:nvPr>
        </p:nvSpPr>
        <p:spPr>
          <a:noFill/>
        </p:spPr>
        <p:txBody>
          <a:bodyPr/>
          <a:lstStyle/>
          <a:p>
            <a:fld id="{9B82A476-446B-8440-9FCD-964E26C48008}" type="slidenum">
              <a:rPr lang="de-CH" smtClean="0"/>
              <a:pPr/>
              <a:t>34</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Date Placeholder 3"/>
          <p:cNvSpPr>
            <a:spLocks noGrp="1"/>
          </p:cNvSpPr>
          <p:nvPr>
            <p:ph type="dt" sz="quarter" idx="10"/>
          </p:nvPr>
        </p:nvSpPr>
        <p:spPr>
          <a:noFill/>
        </p:spPr>
        <p:txBody>
          <a:bodyPr/>
          <a:lstStyle/>
          <a:p>
            <a:r>
              <a:rPr lang="en-US" smtClean="0"/>
              <a:t>© Oscar Nierstrasz</a:t>
            </a:r>
            <a:endParaRPr lang="de-CH" smtClean="0"/>
          </a:p>
        </p:txBody>
      </p:sp>
      <p:sp>
        <p:nvSpPr>
          <p:cNvPr id="72707" name="Footer Placeholder 4"/>
          <p:cNvSpPr>
            <a:spLocks noGrp="1"/>
          </p:cNvSpPr>
          <p:nvPr>
            <p:ph type="ftr" sz="quarter" idx="11"/>
          </p:nvPr>
        </p:nvSpPr>
        <p:spPr>
          <a:noFill/>
        </p:spPr>
        <p:txBody>
          <a:bodyPr/>
          <a:lstStyle/>
          <a:p>
            <a:r>
              <a:rPr lang="en-US" smtClean="0"/>
              <a:t>Compiler Construction</a:t>
            </a:r>
            <a:endParaRPr lang="de-CH" smtClean="0"/>
          </a:p>
        </p:txBody>
      </p:sp>
      <p:sp>
        <p:nvSpPr>
          <p:cNvPr id="72708" name="Rectangle 2"/>
          <p:cNvSpPr>
            <a:spLocks noGrp="1" noChangeArrowheads="1"/>
          </p:cNvSpPr>
          <p:nvPr>
            <p:ph type="title"/>
          </p:nvPr>
        </p:nvSpPr>
        <p:spPr/>
        <p:txBody>
          <a:bodyPr/>
          <a:lstStyle/>
          <a:p>
            <a:pPr eaLnBrk="1" hangingPunct="1"/>
            <a:r>
              <a:rPr lang="en-US"/>
              <a:t>Compiler phases</a:t>
            </a:r>
          </a:p>
        </p:txBody>
      </p:sp>
      <p:graphicFrame>
        <p:nvGraphicFramePr>
          <p:cNvPr id="665714" name="Group 114"/>
          <p:cNvGraphicFramePr>
            <a:graphicFrameLocks noGrp="1"/>
          </p:cNvGraphicFramePr>
          <p:nvPr>
            <p:ph type="tbl" idx="1"/>
          </p:nvPr>
        </p:nvGraphicFramePr>
        <p:xfrm>
          <a:off x="304800" y="1143000"/>
          <a:ext cx="8534400" cy="5353812"/>
        </p:xfrm>
        <a:graphic>
          <a:graphicData uri="http://schemas.openxmlformats.org/drawingml/2006/table">
            <a:tbl>
              <a:tblPr/>
              <a:tblGrid>
                <a:gridCol w="2057400"/>
                <a:gridCol w="6477000"/>
              </a:tblGrid>
              <a:tr h="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1" i="0" u="none" strike="noStrike" cap="none" normalizeH="0" baseline="0">
                          <a:ln>
                            <a:noFill/>
                          </a:ln>
                          <a:solidFill>
                            <a:srgbClr val="0A017F"/>
                          </a:solidFill>
                          <a:effectLst/>
                          <a:latin typeface="Helvetica" charset="0"/>
                        </a:rPr>
                        <a:t>Lex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0" i="0" u="none" strike="noStrike" cap="none" normalizeH="0" baseline="0">
                          <a:ln>
                            <a:noFill/>
                          </a:ln>
                          <a:solidFill>
                            <a:srgbClr val="0A017F"/>
                          </a:solidFill>
                          <a:effectLst/>
                          <a:latin typeface="Helvetica" charset="0"/>
                        </a:rPr>
                        <a:t>Break source ﬁle into individual words, or </a:t>
                      </a:r>
                      <a:r>
                        <a:rPr kumimoji="0" lang="en-US" sz="1400" b="0" i="1" u="none" strike="noStrike" cap="none" normalizeH="0" baseline="0">
                          <a:ln>
                            <a:noFill/>
                          </a:ln>
                          <a:solidFill>
                            <a:srgbClr val="0A017F"/>
                          </a:solidFill>
                          <a:effectLst/>
                          <a:latin typeface="Helvetica" charset="0"/>
                        </a:rPr>
                        <a:t>tokens</a:t>
                      </a:r>
                      <a:r>
                        <a:rPr kumimoji="0" lang="en-US" sz="1400" b="0" i="0" u="none" strike="noStrike" cap="none" normalizeH="0" baseline="0">
                          <a:ln>
                            <a:noFill/>
                          </a:ln>
                          <a:solidFill>
                            <a:srgbClr val="0A017F"/>
                          </a:solidFill>
                          <a:effectLst/>
                          <a:latin typeface="Helvetica"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2563">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1" i="0" u="none" strike="noStrike" cap="none" normalizeH="0" baseline="0">
                          <a:ln>
                            <a:noFill/>
                          </a:ln>
                          <a:solidFill>
                            <a:srgbClr val="0A017F"/>
                          </a:solidFill>
                          <a:effectLst/>
                          <a:latin typeface="Helvetica" charset="0"/>
                        </a:rPr>
                        <a:t>Parse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0" i="0" u="none" strike="noStrike" cap="none" normalizeH="0" baseline="0">
                          <a:ln>
                            <a:noFill/>
                          </a:ln>
                          <a:solidFill>
                            <a:srgbClr val="0A017F"/>
                          </a:solidFill>
                          <a:effectLst/>
                          <a:latin typeface="Helvetica" charset="0"/>
                        </a:rPr>
                        <a:t>Analyse the phrase structure of program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1" i="0" u="none" strike="noStrike" cap="none" normalizeH="0" baseline="0">
                          <a:ln>
                            <a:noFill/>
                          </a:ln>
                          <a:solidFill>
                            <a:srgbClr val="0A017F"/>
                          </a:solidFill>
                          <a:effectLst/>
                          <a:latin typeface="Helvetica" charset="0"/>
                        </a:rPr>
                        <a:t>Parsing Actions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0" i="0" u="none" strike="noStrike" cap="none" normalizeH="0" baseline="0">
                          <a:ln>
                            <a:noFill/>
                          </a:ln>
                          <a:solidFill>
                            <a:srgbClr val="0A017F"/>
                          </a:solidFill>
                          <a:effectLst/>
                          <a:latin typeface="Helvetica" charset="0"/>
                        </a:rPr>
                        <a:t>Build a piece of </a:t>
                      </a:r>
                      <a:r>
                        <a:rPr kumimoji="0" lang="en-US" sz="1400" b="0" i="1" u="none" strike="noStrike" cap="none" normalizeH="0" baseline="0">
                          <a:ln>
                            <a:noFill/>
                          </a:ln>
                          <a:solidFill>
                            <a:srgbClr val="0A017F"/>
                          </a:solidFill>
                          <a:effectLst/>
                          <a:latin typeface="Helvetica" charset="0"/>
                        </a:rPr>
                        <a:t>abstract syntax tree</a:t>
                      </a:r>
                      <a:r>
                        <a:rPr kumimoji="0" lang="en-US" sz="1400" b="0" i="0" u="none" strike="noStrike" cap="none" normalizeH="0" baseline="0">
                          <a:ln>
                            <a:noFill/>
                          </a:ln>
                          <a:solidFill>
                            <a:srgbClr val="0A017F"/>
                          </a:solidFill>
                          <a:effectLst/>
                          <a:latin typeface="Helvetica" charset="0"/>
                        </a:rPr>
                        <a:t> for each phrase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1" i="0" u="none" strike="noStrike" cap="none" normalizeH="0" baseline="0">
                          <a:ln>
                            <a:noFill/>
                          </a:ln>
                          <a:solidFill>
                            <a:srgbClr val="0A017F"/>
                          </a:solidFill>
                          <a:effectLst/>
                          <a:latin typeface="Helvetica" charset="0"/>
                        </a:rPr>
                        <a:t>Semantic Analysis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0" i="0" u="none" strike="noStrike" cap="none" normalizeH="0" baseline="0">
                          <a:ln>
                            <a:noFill/>
                          </a:ln>
                          <a:solidFill>
                            <a:srgbClr val="0A017F"/>
                          </a:solidFill>
                          <a:effectLst/>
                          <a:latin typeface="Helvetica" charset="0"/>
                        </a:rPr>
                        <a:t>Determine what each phrase means, relate uses of variables to their definitions, check types of expressions, request translation of each phrase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1" i="0" u="none" strike="noStrike" cap="none" normalizeH="0" baseline="0">
                          <a:ln>
                            <a:noFill/>
                          </a:ln>
                          <a:solidFill>
                            <a:srgbClr val="0A017F"/>
                          </a:solidFill>
                          <a:effectLst/>
                          <a:latin typeface="Helvetica" charset="0"/>
                        </a:rPr>
                        <a:t>Frame Layout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0" i="0" u="none" strike="noStrike" cap="none" normalizeH="0" baseline="0">
                          <a:ln>
                            <a:noFill/>
                          </a:ln>
                          <a:solidFill>
                            <a:srgbClr val="0A017F"/>
                          </a:solidFill>
                          <a:effectLst/>
                          <a:latin typeface="Helvetica" charset="0"/>
                        </a:rPr>
                        <a:t>Place variables, function parameters, etc., into activation records (stack frames) in a machine-dependent way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1" i="0" u="none" strike="noStrike" cap="none" normalizeH="0" baseline="0">
                          <a:ln>
                            <a:noFill/>
                          </a:ln>
                          <a:solidFill>
                            <a:srgbClr val="0A017F"/>
                          </a:solidFill>
                          <a:effectLst/>
                          <a:latin typeface="Helvetica" charset="0"/>
                        </a:rPr>
                        <a:t>Translate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0" i="0" u="none" strike="noStrike" cap="none" normalizeH="0" baseline="0">
                          <a:ln>
                            <a:noFill/>
                          </a:ln>
                          <a:solidFill>
                            <a:srgbClr val="0A017F"/>
                          </a:solidFill>
                          <a:effectLst/>
                          <a:latin typeface="Helvetica" charset="0"/>
                        </a:rPr>
                        <a:t>Produce </a:t>
                      </a:r>
                      <a:r>
                        <a:rPr kumimoji="0" lang="en-US" sz="1400" b="0" i="1" u="none" strike="noStrike" cap="none" normalizeH="0" baseline="0">
                          <a:ln>
                            <a:noFill/>
                          </a:ln>
                          <a:solidFill>
                            <a:srgbClr val="0A017F"/>
                          </a:solidFill>
                          <a:effectLst/>
                          <a:latin typeface="Helvetica" charset="0"/>
                        </a:rPr>
                        <a:t>intermediate representation trees</a:t>
                      </a:r>
                      <a:r>
                        <a:rPr kumimoji="0" lang="en-US" sz="1400" b="0" i="0" u="none" strike="noStrike" cap="none" normalizeH="0" baseline="0">
                          <a:ln>
                            <a:noFill/>
                          </a:ln>
                          <a:solidFill>
                            <a:srgbClr val="0A017F"/>
                          </a:solidFill>
                          <a:effectLst/>
                          <a:latin typeface="Helvetica" charset="0"/>
                        </a:rPr>
                        <a:t> (IR trees), a notation that is not tied to any particular source language or target machine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1" i="0" u="none" strike="noStrike" cap="none" normalizeH="0" baseline="0">
                          <a:ln>
                            <a:noFill/>
                          </a:ln>
                          <a:solidFill>
                            <a:srgbClr val="0A017F"/>
                          </a:solidFill>
                          <a:effectLst/>
                          <a:latin typeface="Helvetica" charset="0"/>
                        </a:rPr>
                        <a:t>Canonicalize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0" i="0" u="none" strike="noStrike" cap="none" normalizeH="0" baseline="0">
                          <a:ln>
                            <a:noFill/>
                          </a:ln>
                          <a:solidFill>
                            <a:srgbClr val="0A017F"/>
                          </a:solidFill>
                          <a:effectLst/>
                          <a:latin typeface="Helvetica" charset="0"/>
                        </a:rPr>
                        <a:t>Hoist side effects out of expressions, and clean up conditional branches, for convenience of later phases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0825">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1" i="0" u="none" strike="noStrike" cap="none" normalizeH="0" baseline="0">
                          <a:ln>
                            <a:noFill/>
                          </a:ln>
                          <a:solidFill>
                            <a:srgbClr val="0A017F"/>
                          </a:solidFill>
                          <a:effectLst/>
                          <a:latin typeface="Helvetica" charset="0"/>
                        </a:rPr>
                        <a:t>Instruction Selection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0" i="0" u="none" strike="noStrike" cap="none" normalizeH="0" baseline="0">
                          <a:ln>
                            <a:noFill/>
                          </a:ln>
                          <a:solidFill>
                            <a:srgbClr val="0A017F"/>
                          </a:solidFill>
                          <a:effectLst/>
                          <a:latin typeface="Helvetica" charset="0"/>
                        </a:rPr>
                        <a:t>Group IR-tree nodes into clumps that correspond to actions of target-machine instructions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1" i="0" u="none" strike="noStrike" cap="none" normalizeH="0" baseline="0">
                          <a:ln>
                            <a:noFill/>
                          </a:ln>
                          <a:solidFill>
                            <a:srgbClr val="0A017F"/>
                          </a:solidFill>
                          <a:effectLst/>
                          <a:latin typeface="Helvetica" charset="0"/>
                        </a:rPr>
                        <a:t>Control Flow Analysis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0" i="0" u="none" strike="noStrike" cap="none" normalizeH="0" baseline="0">
                          <a:ln>
                            <a:noFill/>
                          </a:ln>
                          <a:solidFill>
                            <a:srgbClr val="0A017F"/>
                          </a:solidFill>
                          <a:effectLst/>
                          <a:latin typeface="Helvetica" charset="0"/>
                        </a:rPr>
                        <a:t>Analyse sequence of instructions into </a:t>
                      </a:r>
                      <a:r>
                        <a:rPr kumimoji="0" lang="en-US" sz="1400" b="0" i="1" u="none" strike="noStrike" cap="none" normalizeH="0" baseline="0">
                          <a:ln>
                            <a:noFill/>
                          </a:ln>
                          <a:solidFill>
                            <a:srgbClr val="0A017F"/>
                          </a:solidFill>
                          <a:effectLst/>
                          <a:latin typeface="Helvetica" charset="0"/>
                        </a:rPr>
                        <a:t>control ﬂow graph</a:t>
                      </a:r>
                      <a:r>
                        <a:rPr kumimoji="0" lang="en-US" sz="1400" b="0" i="0" u="none" strike="noStrike" cap="none" normalizeH="0" baseline="0">
                          <a:ln>
                            <a:noFill/>
                          </a:ln>
                          <a:solidFill>
                            <a:srgbClr val="0A017F"/>
                          </a:solidFill>
                          <a:effectLst/>
                          <a:latin typeface="Helvetica" charset="0"/>
                        </a:rPr>
                        <a:t> showing all possible flows of control program might follow when it runs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1" i="0" u="none" strike="noStrike" cap="none" normalizeH="0" baseline="0">
                          <a:ln>
                            <a:noFill/>
                          </a:ln>
                          <a:solidFill>
                            <a:srgbClr val="0A017F"/>
                          </a:solidFill>
                          <a:effectLst/>
                          <a:latin typeface="Helvetica" charset="0"/>
                        </a:rPr>
                        <a:t>Data Flow Analysis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0" i="0" u="none" strike="noStrike" cap="none" normalizeH="0" baseline="0">
                          <a:ln>
                            <a:noFill/>
                          </a:ln>
                          <a:solidFill>
                            <a:srgbClr val="0A017F"/>
                          </a:solidFill>
                          <a:effectLst/>
                          <a:latin typeface="Helvetica" charset="0"/>
                        </a:rPr>
                        <a:t>Gather information about flow of data through variables of program; e.g., </a:t>
                      </a:r>
                      <a:r>
                        <a:rPr kumimoji="0" lang="en-US" sz="1400" b="0" i="1" u="none" strike="noStrike" cap="none" normalizeH="0" baseline="0">
                          <a:ln>
                            <a:noFill/>
                          </a:ln>
                          <a:solidFill>
                            <a:srgbClr val="0A017F"/>
                          </a:solidFill>
                          <a:effectLst/>
                          <a:latin typeface="Helvetica" charset="0"/>
                        </a:rPr>
                        <a:t>liveness analysis</a:t>
                      </a:r>
                      <a:r>
                        <a:rPr kumimoji="0" lang="en-US" sz="1400" b="0" i="0" u="none" strike="noStrike" cap="none" normalizeH="0" baseline="0">
                          <a:ln>
                            <a:noFill/>
                          </a:ln>
                          <a:solidFill>
                            <a:srgbClr val="0A017F"/>
                          </a:solidFill>
                          <a:effectLst/>
                          <a:latin typeface="Helvetica" charset="0"/>
                        </a:rPr>
                        <a:t> calculates places where each variable holds a still-needed (live) value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1" i="0" u="none" strike="noStrike" cap="none" normalizeH="0" baseline="0">
                          <a:ln>
                            <a:noFill/>
                          </a:ln>
                          <a:solidFill>
                            <a:srgbClr val="0A017F"/>
                          </a:solidFill>
                          <a:effectLst/>
                          <a:latin typeface="Helvetica" charset="0"/>
                        </a:rPr>
                        <a:t>Register Allocation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0" i="0" u="none" strike="noStrike" cap="none" normalizeH="0" baseline="0">
                          <a:ln>
                            <a:noFill/>
                          </a:ln>
                          <a:solidFill>
                            <a:srgbClr val="0A017F"/>
                          </a:solidFill>
                          <a:effectLst/>
                          <a:latin typeface="Helvetica" charset="0"/>
                        </a:rPr>
                        <a:t>Choose registers for variables and temporary values; variables not simultaneously live can share same register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2563">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1" i="0" u="none" strike="noStrike" cap="none" normalizeH="0" baseline="0">
                          <a:ln>
                            <a:noFill/>
                          </a:ln>
                          <a:solidFill>
                            <a:srgbClr val="0A017F"/>
                          </a:solidFill>
                          <a:effectLst/>
                          <a:latin typeface="Helvetica" charset="0"/>
                        </a:rPr>
                        <a:t>Code Emission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5000"/>
                        </a:lnSpc>
                        <a:spcBef>
                          <a:spcPct val="20000"/>
                        </a:spcBef>
                        <a:spcAft>
                          <a:spcPct val="0"/>
                        </a:spcAft>
                        <a:buClr>
                          <a:schemeClr val="hlink"/>
                        </a:buClr>
                        <a:buSzPct val="85000"/>
                        <a:buFont typeface="Helvetica CE" charset="0"/>
                        <a:buNone/>
                        <a:tabLst/>
                      </a:pPr>
                      <a:r>
                        <a:rPr kumimoji="0" lang="en-US" sz="1400" b="0" i="0" u="none" strike="noStrike" cap="none" normalizeH="0" baseline="0">
                          <a:ln>
                            <a:noFill/>
                          </a:ln>
                          <a:solidFill>
                            <a:srgbClr val="0A017F"/>
                          </a:solidFill>
                          <a:effectLst/>
                          <a:latin typeface="Helvetica" charset="0"/>
                        </a:rPr>
                        <a:t>Replace temporary names in each machine instruction with registers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2750" name="Slide Number Placeholder 6"/>
          <p:cNvSpPr>
            <a:spLocks noGrp="1"/>
          </p:cNvSpPr>
          <p:nvPr>
            <p:ph type="sldNum" sz="quarter" idx="12"/>
          </p:nvPr>
        </p:nvSpPr>
        <p:spPr>
          <a:noFill/>
        </p:spPr>
        <p:txBody>
          <a:bodyPr/>
          <a:lstStyle/>
          <a:p>
            <a:fld id="{B5D71284-94EB-264A-B410-248C4277CE64}" type="slidenum">
              <a:rPr lang="de-CH" smtClean="0"/>
              <a:pPr/>
              <a:t>35</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Date Placeholder 3"/>
          <p:cNvSpPr>
            <a:spLocks noGrp="1"/>
          </p:cNvSpPr>
          <p:nvPr>
            <p:ph type="dt" sz="quarter" idx="10"/>
          </p:nvPr>
        </p:nvSpPr>
        <p:spPr>
          <a:noFill/>
        </p:spPr>
        <p:txBody>
          <a:bodyPr/>
          <a:lstStyle/>
          <a:p>
            <a:r>
              <a:rPr lang="en-US" smtClean="0"/>
              <a:t>© Oscar Nierstrasz</a:t>
            </a:r>
            <a:endParaRPr lang="de-CH" smtClean="0"/>
          </a:p>
        </p:txBody>
      </p:sp>
      <p:sp>
        <p:nvSpPr>
          <p:cNvPr id="73731" name="Footer Placeholder 4"/>
          <p:cNvSpPr>
            <a:spLocks noGrp="1"/>
          </p:cNvSpPr>
          <p:nvPr>
            <p:ph type="ftr" sz="quarter" idx="11"/>
          </p:nvPr>
        </p:nvSpPr>
        <p:spPr>
          <a:noFill/>
        </p:spPr>
        <p:txBody>
          <a:bodyPr/>
          <a:lstStyle/>
          <a:p>
            <a:r>
              <a:rPr lang="en-US" smtClean="0"/>
              <a:t>Compiler Construction</a:t>
            </a:r>
            <a:endParaRPr lang="de-CH" smtClean="0"/>
          </a:p>
        </p:txBody>
      </p:sp>
      <p:pic>
        <p:nvPicPr>
          <p:cNvPr id="73732"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73733" name="Rectangle 3"/>
          <p:cNvSpPr>
            <a:spLocks noGrp="1" noChangeArrowheads="1"/>
          </p:cNvSpPr>
          <p:nvPr>
            <p:ph type="title"/>
          </p:nvPr>
        </p:nvSpPr>
        <p:spPr/>
        <p:txBody>
          <a:bodyPr/>
          <a:lstStyle/>
          <a:p>
            <a:pPr eaLnBrk="1" hangingPunct="1"/>
            <a:r>
              <a:rPr lang="en-US"/>
              <a:t>Roadmap</a:t>
            </a:r>
          </a:p>
        </p:txBody>
      </p:sp>
      <p:sp>
        <p:nvSpPr>
          <p:cNvPr id="73734" name="Rectangle 4"/>
          <p:cNvSpPr>
            <a:spLocks noGrp="1" noChangeArrowheads="1"/>
          </p:cNvSpPr>
          <p:nvPr>
            <p:ph type="body" idx="1"/>
          </p:nvPr>
        </p:nvSpPr>
        <p:spPr/>
        <p:txBody>
          <a:bodyPr/>
          <a:lstStyle/>
          <a:p>
            <a:pPr eaLnBrk="1" hangingPunct="1"/>
            <a:r>
              <a:rPr lang="en-US" sz="2000" dirty="0" smtClean="0">
                <a:solidFill>
                  <a:srgbClr val="9DBDDD"/>
                </a:solidFill>
              </a:rPr>
              <a:t>Overview</a:t>
            </a:r>
          </a:p>
          <a:p>
            <a:pPr eaLnBrk="1" hangingPunct="1"/>
            <a:r>
              <a:rPr lang="en-US" sz="2000" dirty="0" smtClean="0">
                <a:solidFill>
                  <a:srgbClr val="9DBDDD"/>
                </a:solidFill>
              </a:rPr>
              <a:t>Front end</a:t>
            </a:r>
          </a:p>
          <a:p>
            <a:pPr eaLnBrk="1" hangingPunct="1"/>
            <a:r>
              <a:rPr lang="en-US" sz="2000" dirty="0" smtClean="0">
                <a:solidFill>
                  <a:srgbClr val="9DBDDD"/>
                </a:solidFill>
              </a:rPr>
              <a:t>Back end</a:t>
            </a:r>
          </a:p>
          <a:p>
            <a:pPr eaLnBrk="1" hangingPunct="1"/>
            <a:r>
              <a:rPr lang="en-US" sz="2000" dirty="0" smtClean="0">
                <a:solidFill>
                  <a:srgbClr val="9DBDDD"/>
                </a:solidFill>
              </a:rPr>
              <a:t>Multi-pass compilers</a:t>
            </a:r>
          </a:p>
          <a:p>
            <a:pPr eaLnBrk="1" hangingPunct="1"/>
            <a:r>
              <a:rPr lang="en-US" sz="2000" b="1" dirty="0" smtClean="0"/>
              <a:t>Example: compiler and interpreter for a toy language</a:t>
            </a:r>
          </a:p>
          <a:p>
            <a:pPr eaLnBrk="1" hangingPunct="1"/>
            <a:endParaRPr lang="en-US" sz="2000" dirty="0" smtClean="0"/>
          </a:p>
        </p:txBody>
      </p:sp>
      <p:sp>
        <p:nvSpPr>
          <p:cNvPr id="73735" name="Slide Number Placeholder 7"/>
          <p:cNvSpPr>
            <a:spLocks noGrp="1"/>
          </p:cNvSpPr>
          <p:nvPr>
            <p:ph type="sldNum" sz="quarter" idx="12"/>
          </p:nvPr>
        </p:nvSpPr>
        <p:spPr>
          <a:noFill/>
        </p:spPr>
        <p:txBody>
          <a:bodyPr/>
          <a:lstStyle/>
          <a:p>
            <a:fld id="{E2C97C30-5BF9-2B45-9983-CA648EF95C0E}" type="slidenum">
              <a:rPr lang="de-CH" smtClean="0"/>
              <a:pPr/>
              <a:t>36</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Date Placeholder 2"/>
          <p:cNvSpPr>
            <a:spLocks noGrp="1"/>
          </p:cNvSpPr>
          <p:nvPr>
            <p:ph type="dt" sz="quarter" idx="10"/>
          </p:nvPr>
        </p:nvSpPr>
        <p:spPr>
          <a:noFill/>
        </p:spPr>
        <p:txBody>
          <a:bodyPr/>
          <a:lstStyle/>
          <a:p>
            <a:r>
              <a:rPr lang="en-US" smtClean="0"/>
              <a:t>© Oscar Nierstrasz</a:t>
            </a:r>
            <a:endParaRPr lang="de-CH" smtClean="0"/>
          </a:p>
        </p:txBody>
      </p:sp>
      <p:sp>
        <p:nvSpPr>
          <p:cNvPr id="75779" name="Footer Placeholder 3"/>
          <p:cNvSpPr>
            <a:spLocks noGrp="1"/>
          </p:cNvSpPr>
          <p:nvPr>
            <p:ph type="ftr" sz="quarter" idx="11"/>
          </p:nvPr>
        </p:nvSpPr>
        <p:spPr>
          <a:noFill/>
        </p:spPr>
        <p:txBody>
          <a:bodyPr/>
          <a:lstStyle/>
          <a:p>
            <a:r>
              <a:rPr lang="en-US" smtClean="0"/>
              <a:t>Compiler Construction</a:t>
            </a:r>
            <a:endParaRPr lang="de-CH" smtClean="0"/>
          </a:p>
        </p:txBody>
      </p:sp>
      <p:sp>
        <p:nvSpPr>
          <p:cNvPr id="75780" name="Rectangle 2"/>
          <p:cNvSpPr>
            <a:spLocks noGrp="1" noChangeArrowheads="1"/>
          </p:cNvSpPr>
          <p:nvPr>
            <p:ph type="title"/>
          </p:nvPr>
        </p:nvSpPr>
        <p:spPr/>
        <p:txBody>
          <a:bodyPr/>
          <a:lstStyle/>
          <a:p>
            <a:pPr eaLnBrk="1" hangingPunct="1"/>
            <a:r>
              <a:rPr lang="en-US"/>
              <a:t>A</a:t>
            </a:r>
            <a:r>
              <a:rPr lang="en-US" b="0"/>
              <a:t> </a:t>
            </a:r>
            <a:r>
              <a:rPr lang="en-US"/>
              <a:t>straight-line</a:t>
            </a:r>
            <a:r>
              <a:rPr lang="en-US" b="0"/>
              <a:t> </a:t>
            </a:r>
            <a:r>
              <a:rPr lang="en-US"/>
              <a:t>programming</a:t>
            </a:r>
            <a:r>
              <a:rPr lang="en-US" b="0"/>
              <a:t> </a:t>
            </a:r>
            <a:r>
              <a:rPr lang="en-US"/>
              <a:t>language</a:t>
            </a:r>
            <a:br>
              <a:rPr lang="en-US"/>
            </a:br>
            <a:r>
              <a:rPr lang="en-US"/>
              <a:t>(no loops or conditionals): </a:t>
            </a:r>
          </a:p>
        </p:txBody>
      </p:sp>
      <p:graphicFrame>
        <p:nvGraphicFramePr>
          <p:cNvPr id="668037" name="Group 389"/>
          <p:cNvGraphicFramePr>
            <a:graphicFrameLocks noGrp="1"/>
          </p:cNvGraphicFramePr>
          <p:nvPr/>
        </p:nvGraphicFramePr>
        <p:xfrm>
          <a:off x="1600200" y="1797050"/>
          <a:ext cx="5638800" cy="3506724"/>
        </p:xfrm>
        <a:graphic>
          <a:graphicData uri="http://schemas.openxmlformats.org/drawingml/2006/table">
            <a:tbl>
              <a:tblPr/>
              <a:tblGrid>
                <a:gridCol w="990600"/>
                <a:gridCol w="457200"/>
                <a:gridCol w="2590800"/>
                <a:gridCol w="1600200"/>
              </a:tblGrid>
              <a:tr h="171450">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rPr>
                        <a:t>Stm</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sym typeface="Symbol" charset="2"/>
                        </a:rPr>
                        <a:t></a:t>
                      </a:r>
                      <a:endParaRPr kumimoji="0" lang="en-US" sz="1800" b="0" i="0" u="none" strike="noStrike" cap="none" normalizeH="0" baseline="0">
                        <a:ln>
                          <a:noFill/>
                        </a:ln>
                        <a:solidFill>
                          <a:srgbClr val="0A017F"/>
                        </a:solidFill>
                        <a:effectLst/>
                        <a:latin typeface="Helvetica"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rPr>
                        <a:t>Stm </a:t>
                      </a:r>
                      <a:r>
                        <a:rPr kumimoji="0" lang="en-US" sz="1800" b="0" i="0" u="none" strike="noStrike" cap="none" normalizeH="0" baseline="0">
                          <a:ln>
                            <a:noFill/>
                          </a:ln>
                          <a:solidFill>
                            <a:srgbClr val="0A017F"/>
                          </a:solidFill>
                          <a:effectLst/>
                          <a:latin typeface="Courier" charset="0"/>
                        </a:rPr>
                        <a:t>;</a:t>
                      </a:r>
                      <a:r>
                        <a:rPr kumimoji="0" lang="en-US" sz="1800" b="0" i="0" u="none" strike="noStrike" cap="none" normalizeH="0" baseline="0">
                          <a:ln>
                            <a:noFill/>
                          </a:ln>
                          <a:solidFill>
                            <a:srgbClr val="0A017F"/>
                          </a:solidFill>
                          <a:effectLst/>
                          <a:latin typeface="Helvetica" charset="0"/>
                        </a:rPr>
                        <a:t> Stm</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1" u="none" strike="noStrike" cap="none" normalizeH="0" baseline="0">
                          <a:ln>
                            <a:noFill/>
                          </a:ln>
                          <a:solidFill>
                            <a:srgbClr val="0A017F"/>
                          </a:solidFill>
                          <a:effectLst/>
                          <a:latin typeface="Times" charset="0"/>
                        </a:rPr>
                        <a:t>CompoundStm</a:t>
                      </a:r>
                    </a:p>
                  </a:txBody>
                  <a:tcPr horzOverflow="overflow">
                    <a:lnL>
                      <a:noFill/>
                    </a:lnL>
                    <a:lnR>
                      <a:noFill/>
                    </a:lnR>
                    <a:lnT>
                      <a:noFill/>
                    </a:lnT>
                    <a:lnB>
                      <a:noFill/>
                    </a:lnB>
                    <a:lnTlToBr>
                      <a:noFill/>
                    </a:lnTlToBr>
                    <a:lnBlToTr>
                      <a:noFill/>
                    </a:lnBlToTr>
                    <a:noFill/>
                  </a:tcPr>
                </a:tc>
              </a:tr>
              <a:tr h="169863">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rPr>
                        <a:t>Stm</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sym typeface="Symbol" charset="2"/>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Courier" charset="0"/>
                        </a:rPr>
                        <a:t>id :=</a:t>
                      </a:r>
                      <a:r>
                        <a:rPr kumimoji="0" lang="en-US" sz="1800" b="0" i="0" u="none" strike="noStrike" cap="none" normalizeH="0" baseline="0">
                          <a:ln>
                            <a:noFill/>
                          </a:ln>
                          <a:solidFill>
                            <a:srgbClr val="0A017F"/>
                          </a:solidFill>
                          <a:effectLst/>
                          <a:latin typeface="Helvetica" charset="0"/>
                        </a:rPr>
                        <a:t> Exp</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1" u="none" strike="noStrike" cap="none" normalizeH="0" baseline="0">
                          <a:ln>
                            <a:noFill/>
                          </a:ln>
                          <a:solidFill>
                            <a:srgbClr val="0A017F"/>
                          </a:solidFill>
                          <a:effectLst/>
                          <a:latin typeface="Times" charset="0"/>
                        </a:rPr>
                        <a:t>AssignStm </a:t>
                      </a:r>
                    </a:p>
                  </a:txBody>
                  <a:tcPr horzOverflow="overflow">
                    <a:lnL>
                      <a:noFill/>
                    </a:lnL>
                    <a:lnR>
                      <a:noFill/>
                    </a:lnR>
                    <a:lnT>
                      <a:noFill/>
                    </a:lnT>
                    <a:lnB>
                      <a:noFill/>
                    </a:lnB>
                    <a:lnTlToBr>
                      <a:noFill/>
                    </a:lnTlToBr>
                    <a:lnBlToTr>
                      <a:noFill/>
                    </a:lnBlToTr>
                    <a:noFill/>
                  </a:tcPr>
                </a:tc>
              </a:tr>
              <a:tr h="241300">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rPr>
                        <a:t>Stm</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sym typeface="Symbol" charset="2"/>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Courier" charset="0"/>
                        </a:rPr>
                        <a:t>print</a:t>
                      </a:r>
                      <a:r>
                        <a:rPr kumimoji="0" lang="en-US" sz="1800" b="0" i="0" u="none" strike="noStrike" cap="none" normalizeH="0" baseline="0">
                          <a:ln>
                            <a:noFill/>
                          </a:ln>
                          <a:solidFill>
                            <a:srgbClr val="0A017F"/>
                          </a:solidFill>
                          <a:effectLst/>
                          <a:latin typeface="Helvetica" charset="0"/>
                        </a:rPr>
                        <a:t> ( ExpList )</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1" u="none" strike="noStrike" cap="none" normalizeH="0" baseline="0">
                          <a:ln>
                            <a:noFill/>
                          </a:ln>
                          <a:solidFill>
                            <a:srgbClr val="0A017F"/>
                          </a:solidFill>
                          <a:effectLst/>
                          <a:latin typeface="Times" charset="0"/>
                        </a:rPr>
                        <a:t>PrintStm</a:t>
                      </a:r>
                    </a:p>
                  </a:txBody>
                  <a:tcPr horzOverflow="overflow">
                    <a:lnL>
                      <a:noFill/>
                    </a:lnL>
                    <a:lnR>
                      <a:noFill/>
                    </a:lnR>
                    <a:lnT>
                      <a:noFill/>
                    </a:lnT>
                    <a:lnB>
                      <a:noFill/>
                    </a:lnB>
                    <a:lnTlToBr>
                      <a:noFill/>
                    </a:lnTlToBr>
                    <a:lnBlToTr>
                      <a:noFill/>
                    </a:lnBlToTr>
                    <a:noFill/>
                  </a:tcPr>
                </a:tc>
              </a:tr>
              <a:tr h="171450">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rPr>
                        <a:t>Exp</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sym typeface="Symbol" charset="2"/>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Courier" charset="0"/>
                        </a:rPr>
                        <a:t>id</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1" u="none" strike="noStrike" cap="none" normalizeH="0" baseline="0">
                          <a:ln>
                            <a:noFill/>
                          </a:ln>
                          <a:solidFill>
                            <a:srgbClr val="0A017F"/>
                          </a:solidFill>
                          <a:effectLst/>
                          <a:latin typeface="Times" charset="0"/>
                        </a:rPr>
                        <a:t>IdExp </a:t>
                      </a:r>
                    </a:p>
                  </a:txBody>
                  <a:tcPr horzOverflow="overflow">
                    <a:lnL>
                      <a:noFill/>
                    </a:lnL>
                    <a:lnR>
                      <a:noFill/>
                    </a:lnR>
                    <a:lnT>
                      <a:noFill/>
                    </a:lnT>
                    <a:lnB>
                      <a:noFill/>
                    </a:lnB>
                    <a:lnTlToBr>
                      <a:noFill/>
                    </a:lnTlToBr>
                    <a:lnBlToTr>
                      <a:noFill/>
                    </a:lnBlToTr>
                    <a:noFill/>
                  </a:tcPr>
                </a:tc>
              </a:tr>
              <a:tr h="171450">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rPr>
                        <a:t>Exp</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sym typeface="Symbol" charset="2"/>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Courier" charset="0"/>
                        </a:rPr>
                        <a:t>num</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1" u="none" strike="noStrike" cap="none" normalizeH="0" baseline="0">
                          <a:ln>
                            <a:noFill/>
                          </a:ln>
                          <a:solidFill>
                            <a:srgbClr val="0A017F"/>
                          </a:solidFill>
                          <a:effectLst/>
                          <a:latin typeface="Times" charset="0"/>
                        </a:rPr>
                        <a:t>NumExp </a:t>
                      </a:r>
                    </a:p>
                  </a:txBody>
                  <a:tcPr horzOverflow="overflow">
                    <a:lnL>
                      <a:noFill/>
                    </a:lnL>
                    <a:lnR>
                      <a:noFill/>
                    </a:lnR>
                    <a:lnT>
                      <a:noFill/>
                    </a:lnT>
                    <a:lnB>
                      <a:noFill/>
                    </a:lnB>
                    <a:lnTlToBr>
                      <a:noFill/>
                    </a:lnTlToBr>
                    <a:lnBlToTr>
                      <a:noFill/>
                    </a:lnBlToTr>
                    <a:noFill/>
                  </a:tcPr>
                </a:tc>
              </a:tr>
              <a:tr h="171450">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rPr>
                        <a:t>Exp</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sym typeface="Symbol" charset="2"/>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rPr>
                        <a:t>Exp Binop Exp</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1" u="none" strike="noStrike" cap="none" normalizeH="0" baseline="0">
                          <a:ln>
                            <a:noFill/>
                          </a:ln>
                          <a:solidFill>
                            <a:srgbClr val="0A017F"/>
                          </a:solidFill>
                          <a:effectLst/>
                          <a:latin typeface="Times" charset="0"/>
                        </a:rPr>
                        <a:t>OpExp </a:t>
                      </a:r>
                    </a:p>
                  </a:txBody>
                  <a:tcPr horzOverflow="overflow">
                    <a:lnL>
                      <a:noFill/>
                    </a:lnL>
                    <a:lnR>
                      <a:noFill/>
                    </a:lnR>
                    <a:lnT>
                      <a:noFill/>
                    </a:lnT>
                    <a:lnB>
                      <a:noFill/>
                    </a:lnB>
                    <a:lnTlToBr>
                      <a:noFill/>
                    </a:lnTlToBr>
                    <a:lnBlToTr>
                      <a:noFill/>
                    </a:lnBlToTr>
                    <a:noFill/>
                  </a:tcPr>
                </a:tc>
              </a:tr>
              <a:tr h="169863">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rPr>
                        <a:t>Exp</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sym typeface="Symbol" charset="2"/>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Courier" charset="0"/>
                        </a:rPr>
                        <a:t>(</a:t>
                      </a:r>
                      <a:r>
                        <a:rPr kumimoji="0" lang="en-US" sz="1800" b="0" i="0" u="none" strike="noStrike" cap="none" normalizeH="0" baseline="0">
                          <a:ln>
                            <a:noFill/>
                          </a:ln>
                          <a:solidFill>
                            <a:srgbClr val="0A017F"/>
                          </a:solidFill>
                          <a:effectLst/>
                          <a:latin typeface="Helvetica" charset="0"/>
                        </a:rPr>
                        <a:t> Stm </a:t>
                      </a:r>
                      <a:r>
                        <a:rPr kumimoji="0" lang="en-US" sz="1800" b="0" i="0" u="none" strike="noStrike" cap="none" normalizeH="0" baseline="0">
                          <a:ln>
                            <a:noFill/>
                          </a:ln>
                          <a:solidFill>
                            <a:srgbClr val="0A017F"/>
                          </a:solidFill>
                          <a:effectLst/>
                          <a:latin typeface="Courier" charset="0"/>
                        </a:rPr>
                        <a:t>,</a:t>
                      </a:r>
                      <a:r>
                        <a:rPr kumimoji="0" lang="en-US" sz="1800" b="0" i="0" u="none" strike="noStrike" cap="none" normalizeH="0" baseline="0">
                          <a:ln>
                            <a:noFill/>
                          </a:ln>
                          <a:solidFill>
                            <a:srgbClr val="0A017F"/>
                          </a:solidFill>
                          <a:effectLst/>
                          <a:latin typeface="Helvetica" charset="0"/>
                        </a:rPr>
                        <a:t> Exp </a:t>
                      </a:r>
                      <a:r>
                        <a:rPr kumimoji="0" lang="en-US" sz="1800" b="0" i="0" u="none" strike="noStrike" cap="none" normalizeH="0" baseline="0">
                          <a:ln>
                            <a:noFill/>
                          </a:ln>
                          <a:solidFill>
                            <a:srgbClr val="0A017F"/>
                          </a:solidFill>
                          <a:effectLst/>
                          <a:latin typeface="Courier" charset="0"/>
                        </a:rPr>
                        <a:t>)</a:t>
                      </a:r>
                      <a:endParaRPr kumimoji="0" lang="en-US" sz="1800" b="0" i="0" u="none" strike="noStrike" cap="none" normalizeH="0" baseline="0">
                        <a:ln>
                          <a:noFill/>
                        </a:ln>
                        <a:solidFill>
                          <a:srgbClr val="0A017F"/>
                        </a:solidFill>
                        <a:effectLst/>
                        <a:latin typeface="Helvetica"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1" u="none" strike="noStrike" cap="none" normalizeH="0" baseline="0">
                          <a:ln>
                            <a:noFill/>
                          </a:ln>
                          <a:solidFill>
                            <a:srgbClr val="0A017F"/>
                          </a:solidFill>
                          <a:effectLst/>
                          <a:latin typeface="Times" charset="0"/>
                        </a:rPr>
                        <a:t>EseqExp</a:t>
                      </a:r>
                    </a:p>
                  </a:txBody>
                  <a:tcPr horzOverflow="overflow">
                    <a:lnL>
                      <a:noFill/>
                    </a:lnL>
                    <a:lnR>
                      <a:noFill/>
                    </a:lnR>
                    <a:lnT>
                      <a:noFill/>
                    </a:lnT>
                    <a:lnB>
                      <a:noFill/>
                    </a:lnB>
                    <a:lnTlToBr>
                      <a:noFill/>
                    </a:lnTlToBr>
                    <a:lnBlToTr>
                      <a:noFill/>
                    </a:lnBlToTr>
                    <a:noFill/>
                  </a:tcPr>
                </a:tc>
              </a:tr>
              <a:tr h="242888">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rPr>
                        <a:t>ExpList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sym typeface="Symbol" charset="2"/>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rPr>
                        <a:t>Exp </a:t>
                      </a:r>
                      <a:r>
                        <a:rPr kumimoji="0" lang="en-US" sz="1800" b="0" i="0" u="none" strike="noStrike" cap="none" normalizeH="0" baseline="0">
                          <a:ln>
                            <a:noFill/>
                          </a:ln>
                          <a:solidFill>
                            <a:srgbClr val="0A017F"/>
                          </a:solidFill>
                          <a:effectLst/>
                          <a:latin typeface="Courier" charset="0"/>
                        </a:rPr>
                        <a:t>,</a:t>
                      </a:r>
                      <a:r>
                        <a:rPr kumimoji="0" lang="en-US" sz="1800" b="0" i="0" u="none" strike="noStrike" cap="none" normalizeH="0" baseline="0">
                          <a:ln>
                            <a:noFill/>
                          </a:ln>
                          <a:solidFill>
                            <a:srgbClr val="0A017F"/>
                          </a:solidFill>
                          <a:effectLst/>
                          <a:latin typeface="Helvetica" charset="0"/>
                        </a:rPr>
                        <a:t> ExpList</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1" u="none" strike="noStrike" cap="none" normalizeH="0" baseline="0">
                          <a:ln>
                            <a:noFill/>
                          </a:ln>
                          <a:solidFill>
                            <a:srgbClr val="0A017F"/>
                          </a:solidFill>
                          <a:effectLst/>
                          <a:latin typeface="Times" charset="0"/>
                        </a:rPr>
                        <a:t>PairExpList </a:t>
                      </a:r>
                    </a:p>
                  </a:txBody>
                  <a:tcPr horzOverflow="overflow">
                    <a:lnL>
                      <a:noFill/>
                    </a:lnL>
                    <a:lnR>
                      <a:noFill/>
                    </a:lnR>
                    <a:lnT>
                      <a:noFill/>
                    </a:lnT>
                    <a:lnB>
                      <a:noFill/>
                    </a:lnB>
                    <a:lnTlToBr>
                      <a:noFill/>
                    </a:lnTlToBr>
                    <a:lnBlToTr>
                      <a:noFill/>
                    </a:lnBlToTr>
                    <a:noFill/>
                  </a:tcPr>
                </a:tc>
              </a:tr>
              <a:tr h="244475">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rPr>
                        <a:t>ExpList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sym typeface="Symbol" charset="2"/>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rPr>
                        <a:t>Exp</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1" u="none" strike="noStrike" cap="none" normalizeH="0" baseline="0">
                          <a:ln>
                            <a:noFill/>
                          </a:ln>
                          <a:solidFill>
                            <a:srgbClr val="0A017F"/>
                          </a:solidFill>
                          <a:effectLst/>
                          <a:latin typeface="Times" charset="0"/>
                        </a:rPr>
                        <a:t>LastExpList </a:t>
                      </a:r>
                    </a:p>
                  </a:txBody>
                  <a:tcPr horzOverflow="overflow">
                    <a:lnL>
                      <a:noFill/>
                    </a:lnL>
                    <a:lnR>
                      <a:noFill/>
                    </a:lnR>
                    <a:lnT>
                      <a:noFill/>
                    </a:lnT>
                    <a:lnB>
                      <a:noFill/>
                    </a:lnB>
                    <a:lnTlToBr>
                      <a:noFill/>
                    </a:lnTlToBr>
                    <a:lnBlToTr>
                      <a:noFill/>
                    </a:lnBlToTr>
                    <a:noFill/>
                  </a:tcPr>
                </a:tc>
              </a:tr>
              <a:tr h="171450">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rPr>
                        <a:t>Binop</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sym typeface="Symbol" charset="2"/>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Courier" charset="0"/>
                        </a:rPr>
                        <a:t>+</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1" u="none" strike="noStrike" cap="none" normalizeH="0" baseline="0">
                          <a:ln>
                            <a:noFill/>
                          </a:ln>
                          <a:solidFill>
                            <a:srgbClr val="0A017F"/>
                          </a:solidFill>
                          <a:effectLst/>
                          <a:latin typeface="Times" charset="0"/>
                        </a:rPr>
                        <a:t>Plus</a:t>
                      </a:r>
                    </a:p>
                  </a:txBody>
                  <a:tcPr horzOverflow="overflow">
                    <a:lnL>
                      <a:noFill/>
                    </a:lnL>
                    <a:lnR>
                      <a:noFill/>
                    </a:lnR>
                    <a:lnT>
                      <a:noFill/>
                    </a:lnT>
                    <a:lnB>
                      <a:noFill/>
                    </a:lnB>
                    <a:lnTlToBr>
                      <a:noFill/>
                    </a:lnTlToBr>
                    <a:lnBlToTr>
                      <a:noFill/>
                    </a:lnBlToTr>
                    <a:noFill/>
                  </a:tcPr>
                </a:tc>
              </a:tr>
              <a:tr h="171450">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rPr>
                        <a:t>Binop</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sym typeface="Symbol" charset="2"/>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Courier" charset="0"/>
                        </a:rPr>
                        <a:t></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1" u="none" strike="noStrike" cap="none" normalizeH="0" baseline="0">
                          <a:ln>
                            <a:noFill/>
                          </a:ln>
                          <a:solidFill>
                            <a:srgbClr val="0A017F"/>
                          </a:solidFill>
                          <a:effectLst/>
                          <a:latin typeface="Times" charset="0"/>
                        </a:rPr>
                        <a:t>Minus</a:t>
                      </a:r>
                    </a:p>
                  </a:txBody>
                  <a:tcPr horzOverflow="overflow">
                    <a:lnL>
                      <a:noFill/>
                    </a:lnL>
                    <a:lnR>
                      <a:noFill/>
                    </a:lnR>
                    <a:lnT>
                      <a:noFill/>
                    </a:lnT>
                    <a:lnB>
                      <a:noFill/>
                    </a:lnB>
                    <a:lnTlToBr>
                      <a:noFill/>
                    </a:lnTlToBr>
                    <a:lnBlToTr>
                      <a:noFill/>
                    </a:lnBlToTr>
                    <a:noFill/>
                  </a:tcPr>
                </a:tc>
              </a:tr>
              <a:tr h="169863">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rPr>
                        <a:t>Binop</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sym typeface="Symbol" charset="2"/>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sym typeface="Symbol" charset="2"/>
                        </a:rPr>
                        <a:t></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1" u="none" strike="noStrike" cap="none" normalizeH="0" baseline="0">
                          <a:ln>
                            <a:noFill/>
                          </a:ln>
                          <a:solidFill>
                            <a:srgbClr val="0A017F"/>
                          </a:solidFill>
                          <a:effectLst/>
                          <a:latin typeface="Times" charset="0"/>
                        </a:rPr>
                        <a:t>Times</a:t>
                      </a:r>
                    </a:p>
                  </a:txBody>
                  <a:tcPr horzOverflow="overflow">
                    <a:lnL>
                      <a:noFill/>
                    </a:lnL>
                    <a:lnR>
                      <a:noFill/>
                    </a:lnR>
                    <a:lnT>
                      <a:noFill/>
                    </a:lnT>
                    <a:lnB>
                      <a:noFill/>
                    </a:lnB>
                    <a:lnTlToBr>
                      <a:noFill/>
                    </a:lnTlToBr>
                    <a:lnBlToTr>
                      <a:noFill/>
                    </a:lnBlToTr>
                    <a:noFill/>
                  </a:tcPr>
                </a:tc>
              </a:tr>
              <a:tr h="171450">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rPr>
                        <a:t>Binop</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Helvetica" charset="0"/>
                          <a:sym typeface="Symbol" charset="2"/>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0" u="none" strike="noStrike" cap="none" normalizeH="0" baseline="0">
                          <a:ln>
                            <a:noFill/>
                          </a:ln>
                          <a:solidFill>
                            <a:srgbClr val="0A017F"/>
                          </a:solidFill>
                          <a:effectLst/>
                          <a:latin typeface="Courier" charset="0"/>
                        </a:rPr>
                        <a:t>/</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65000"/>
                        </a:lnSpc>
                        <a:spcBef>
                          <a:spcPct val="20000"/>
                        </a:spcBef>
                        <a:spcAft>
                          <a:spcPct val="0"/>
                        </a:spcAft>
                        <a:buClr>
                          <a:schemeClr val="hlink"/>
                        </a:buClr>
                        <a:buSzPct val="85000"/>
                        <a:buFont typeface="Helvetica CE" charset="0"/>
                        <a:buNone/>
                        <a:tabLst/>
                      </a:pPr>
                      <a:r>
                        <a:rPr kumimoji="0" lang="en-US" sz="1800" b="0" i="1" u="none" strike="noStrike" cap="none" normalizeH="0" baseline="0">
                          <a:ln>
                            <a:noFill/>
                          </a:ln>
                          <a:solidFill>
                            <a:srgbClr val="0A017F"/>
                          </a:solidFill>
                          <a:effectLst/>
                          <a:latin typeface="Times" charset="0"/>
                        </a:rPr>
                        <a:t>Div</a:t>
                      </a:r>
                    </a:p>
                  </a:txBody>
                  <a:tcPr horzOverflow="overflow">
                    <a:lnL>
                      <a:noFill/>
                    </a:lnL>
                    <a:lnR>
                      <a:noFill/>
                    </a:lnR>
                    <a:lnT>
                      <a:noFill/>
                    </a:lnT>
                    <a:lnB>
                      <a:noFill/>
                    </a:lnB>
                    <a:lnTlToBr>
                      <a:noFill/>
                    </a:lnTlToBr>
                    <a:lnBlToTr>
                      <a:noFill/>
                    </a:lnBlToTr>
                    <a:noFill/>
                  </a:tcPr>
                </a:tc>
              </a:tr>
            </a:tbl>
          </a:graphicData>
        </a:graphic>
      </p:graphicFrame>
      <p:sp>
        <p:nvSpPr>
          <p:cNvPr id="75834" name="Rectangle 390"/>
          <p:cNvSpPr>
            <a:spLocks noChangeArrowheads="1"/>
          </p:cNvSpPr>
          <p:nvPr/>
        </p:nvSpPr>
        <p:spPr bwMode="auto">
          <a:xfrm>
            <a:off x="457200" y="5530850"/>
            <a:ext cx="6619875" cy="366713"/>
          </a:xfrm>
          <a:prstGeom prst="rect">
            <a:avLst/>
          </a:prstGeom>
          <a:solidFill>
            <a:schemeClr val="accent1"/>
          </a:solidFill>
          <a:ln w="9525">
            <a:noFill/>
            <a:miter lim="800000"/>
            <a:headEnd/>
            <a:tailEnd/>
          </a:ln>
        </p:spPr>
        <p:txBody>
          <a:bodyPr wrap="none">
            <a:prstTxWarp prst="textNoShape">
              <a:avLst/>
            </a:prstTxWarp>
            <a:spAutoFit/>
          </a:bodyPr>
          <a:lstStyle/>
          <a:p>
            <a:r>
              <a:rPr lang="en-US" sz="1800">
                <a:latin typeface="Courier" charset="0"/>
              </a:rPr>
              <a:t>a := 5 + 3; b := (print(a,a—1),10</a:t>
            </a:r>
            <a:r>
              <a:rPr lang="en-US" sz="1800">
                <a:solidFill>
                  <a:srgbClr val="0A017F"/>
                </a:solidFill>
                <a:sym typeface="Symbol" charset="2"/>
              </a:rPr>
              <a:t></a:t>
            </a:r>
            <a:r>
              <a:rPr lang="en-US" sz="1800">
                <a:latin typeface="Courier" charset="0"/>
              </a:rPr>
              <a:t>a); print(b)</a:t>
            </a:r>
          </a:p>
        </p:txBody>
      </p:sp>
      <p:sp>
        <p:nvSpPr>
          <p:cNvPr id="75835" name="Rectangle 391"/>
          <p:cNvSpPr>
            <a:spLocks noChangeArrowheads="1"/>
          </p:cNvSpPr>
          <p:nvPr/>
        </p:nvSpPr>
        <p:spPr bwMode="auto">
          <a:xfrm>
            <a:off x="6324600" y="6140450"/>
            <a:ext cx="930275" cy="457200"/>
          </a:xfrm>
          <a:prstGeom prst="rect">
            <a:avLst/>
          </a:prstGeom>
          <a:noFill/>
          <a:ln w="9525">
            <a:noFill/>
            <a:miter lim="800000"/>
            <a:headEnd/>
            <a:tailEnd/>
          </a:ln>
        </p:spPr>
        <p:txBody>
          <a:bodyPr wrap="none">
            <a:prstTxWarp prst="textNoShape">
              <a:avLst/>
            </a:prstTxWarp>
            <a:spAutoFit/>
          </a:bodyPr>
          <a:lstStyle/>
          <a:p>
            <a:r>
              <a:rPr lang="en-US" i="1"/>
              <a:t>prints</a:t>
            </a:r>
          </a:p>
        </p:txBody>
      </p:sp>
      <p:sp>
        <p:nvSpPr>
          <p:cNvPr id="75836" name="Rectangle 392"/>
          <p:cNvSpPr>
            <a:spLocks noChangeArrowheads="1"/>
          </p:cNvSpPr>
          <p:nvPr/>
        </p:nvSpPr>
        <p:spPr bwMode="auto">
          <a:xfrm>
            <a:off x="7467600" y="5988050"/>
            <a:ext cx="595313" cy="641350"/>
          </a:xfrm>
          <a:prstGeom prst="rect">
            <a:avLst/>
          </a:prstGeom>
          <a:solidFill>
            <a:schemeClr val="accent1"/>
          </a:solidFill>
          <a:ln w="9525">
            <a:noFill/>
            <a:miter lim="800000"/>
            <a:headEnd/>
            <a:tailEnd/>
          </a:ln>
        </p:spPr>
        <p:txBody>
          <a:bodyPr wrap="none">
            <a:prstTxWarp prst="textNoShape">
              <a:avLst/>
            </a:prstTxWarp>
            <a:spAutoFit/>
          </a:bodyPr>
          <a:lstStyle/>
          <a:p>
            <a:r>
              <a:rPr lang="en-US" sz="1800">
                <a:latin typeface="Courier" charset="0"/>
              </a:rPr>
              <a:t>8 7</a:t>
            </a:r>
          </a:p>
          <a:p>
            <a:r>
              <a:rPr lang="en-US" sz="1800">
                <a:latin typeface="Courier" charset="0"/>
              </a:rPr>
              <a:t>80</a:t>
            </a:r>
          </a:p>
        </p:txBody>
      </p:sp>
      <p:sp>
        <p:nvSpPr>
          <p:cNvPr id="75837" name="Slide Number Placeholder 9"/>
          <p:cNvSpPr>
            <a:spLocks noGrp="1"/>
          </p:cNvSpPr>
          <p:nvPr>
            <p:ph type="sldNum" sz="quarter" idx="12"/>
          </p:nvPr>
        </p:nvSpPr>
        <p:spPr>
          <a:noFill/>
        </p:spPr>
        <p:txBody>
          <a:bodyPr/>
          <a:lstStyle/>
          <a:p>
            <a:fld id="{33B3B696-3F5E-E844-B846-140393FF0F4A}" type="slidenum">
              <a:rPr lang="de-CH" smtClean="0"/>
              <a:pPr/>
              <a:t>37</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Date Placeholder 2"/>
          <p:cNvSpPr>
            <a:spLocks noGrp="1"/>
          </p:cNvSpPr>
          <p:nvPr>
            <p:ph type="dt" sz="quarter" idx="10"/>
          </p:nvPr>
        </p:nvSpPr>
        <p:spPr>
          <a:noFill/>
        </p:spPr>
        <p:txBody>
          <a:bodyPr/>
          <a:lstStyle/>
          <a:p>
            <a:r>
              <a:rPr lang="en-US" smtClean="0"/>
              <a:t>© Oscar Nierstrasz</a:t>
            </a:r>
            <a:endParaRPr lang="de-CH" smtClean="0"/>
          </a:p>
        </p:txBody>
      </p:sp>
      <p:sp>
        <p:nvSpPr>
          <p:cNvPr id="76803" name="Footer Placeholder 3"/>
          <p:cNvSpPr>
            <a:spLocks noGrp="1"/>
          </p:cNvSpPr>
          <p:nvPr>
            <p:ph type="ftr" sz="quarter" idx="11"/>
          </p:nvPr>
        </p:nvSpPr>
        <p:spPr>
          <a:noFill/>
        </p:spPr>
        <p:txBody>
          <a:bodyPr/>
          <a:lstStyle/>
          <a:p>
            <a:r>
              <a:rPr lang="en-US" smtClean="0"/>
              <a:t>Compiler Construction</a:t>
            </a:r>
            <a:endParaRPr lang="de-CH" smtClean="0"/>
          </a:p>
        </p:txBody>
      </p:sp>
      <p:sp>
        <p:nvSpPr>
          <p:cNvPr id="76804" name="Rectangle 2"/>
          <p:cNvSpPr>
            <a:spLocks noGrp="1" noChangeArrowheads="1"/>
          </p:cNvSpPr>
          <p:nvPr>
            <p:ph type="title"/>
          </p:nvPr>
        </p:nvSpPr>
        <p:spPr/>
        <p:txBody>
          <a:bodyPr/>
          <a:lstStyle/>
          <a:p>
            <a:pPr eaLnBrk="1" hangingPunct="1"/>
            <a:r>
              <a:rPr lang="en-US"/>
              <a:t>Tree representation</a:t>
            </a:r>
          </a:p>
        </p:txBody>
      </p:sp>
      <p:pic>
        <p:nvPicPr>
          <p:cNvPr id="76805" name="Picture 3" descr="palsberg-lec"/>
          <p:cNvPicPr>
            <a:picLocks noChangeAspect="1" noChangeArrowheads="1"/>
          </p:cNvPicPr>
          <p:nvPr/>
        </p:nvPicPr>
        <p:blipFill>
          <a:blip r:embed="rId2"/>
          <a:srcRect/>
          <a:stretch>
            <a:fillRect/>
          </a:stretch>
        </p:blipFill>
        <p:spPr bwMode="auto">
          <a:xfrm>
            <a:off x="2286000" y="1905000"/>
            <a:ext cx="4559300" cy="4597400"/>
          </a:xfrm>
          <a:prstGeom prst="rect">
            <a:avLst/>
          </a:prstGeom>
          <a:noFill/>
          <a:ln w="9525">
            <a:noFill/>
            <a:miter lim="800000"/>
            <a:headEnd/>
            <a:tailEnd/>
          </a:ln>
        </p:spPr>
      </p:pic>
      <p:sp>
        <p:nvSpPr>
          <p:cNvPr id="76806" name="Rectangle 4"/>
          <p:cNvSpPr>
            <a:spLocks noChangeArrowheads="1"/>
          </p:cNvSpPr>
          <p:nvPr/>
        </p:nvSpPr>
        <p:spPr bwMode="auto">
          <a:xfrm>
            <a:off x="609600" y="1295400"/>
            <a:ext cx="6619875" cy="366713"/>
          </a:xfrm>
          <a:prstGeom prst="rect">
            <a:avLst/>
          </a:prstGeom>
          <a:solidFill>
            <a:schemeClr val="accent1"/>
          </a:solidFill>
          <a:ln w="9525">
            <a:noFill/>
            <a:miter lim="800000"/>
            <a:headEnd/>
            <a:tailEnd/>
          </a:ln>
        </p:spPr>
        <p:txBody>
          <a:bodyPr wrap="none">
            <a:prstTxWarp prst="textNoShape">
              <a:avLst/>
            </a:prstTxWarp>
            <a:spAutoFit/>
          </a:bodyPr>
          <a:lstStyle/>
          <a:p>
            <a:r>
              <a:rPr lang="en-US" sz="1800">
                <a:latin typeface="Courier" charset="0"/>
              </a:rPr>
              <a:t>a := 5 + 3; b := (print(a,a—1),10</a:t>
            </a:r>
            <a:r>
              <a:rPr lang="en-US" sz="1800">
                <a:solidFill>
                  <a:srgbClr val="0A017F"/>
                </a:solidFill>
                <a:sym typeface="Symbol" charset="2"/>
              </a:rPr>
              <a:t></a:t>
            </a:r>
            <a:r>
              <a:rPr lang="en-US" sz="1800">
                <a:latin typeface="Courier" charset="0"/>
              </a:rPr>
              <a:t>a); print(b)</a:t>
            </a:r>
          </a:p>
        </p:txBody>
      </p:sp>
      <p:sp>
        <p:nvSpPr>
          <p:cNvPr id="76807" name="Slide Number Placeholder 7"/>
          <p:cNvSpPr>
            <a:spLocks noGrp="1"/>
          </p:cNvSpPr>
          <p:nvPr>
            <p:ph type="sldNum" sz="quarter" idx="12"/>
          </p:nvPr>
        </p:nvSpPr>
        <p:spPr>
          <a:noFill/>
        </p:spPr>
        <p:txBody>
          <a:bodyPr/>
          <a:lstStyle/>
          <a:p>
            <a:fld id="{4C228A66-C8E0-C94F-BC61-59EBDF5C5CB3}" type="slidenum">
              <a:rPr lang="de-CH" smtClean="0"/>
              <a:pPr/>
              <a:t>38</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Title 6"/>
          <p:cNvSpPr>
            <a:spLocks noGrp="1"/>
          </p:cNvSpPr>
          <p:nvPr>
            <p:ph type="title"/>
          </p:nvPr>
        </p:nvSpPr>
        <p:spPr/>
        <p:txBody>
          <a:bodyPr/>
          <a:lstStyle/>
          <a:p>
            <a:r>
              <a:rPr lang="en-US" smtClean="0"/>
              <a:t>Straightline Interpreter and Compiler Files</a:t>
            </a:r>
          </a:p>
        </p:txBody>
      </p:sp>
      <p:sp>
        <p:nvSpPr>
          <p:cNvPr id="77827" name="Date Placeholder 3"/>
          <p:cNvSpPr>
            <a:spLocks noGrp="1"/>
          </p:cNvSpPr>
          <p:nvPr>
            <p:ph type="dt" sz="quarter" idx="10"/>
          </p:nvPr>
        </p:nvSpPr>
        <p:spPr>
          <a:noFill/>
        </p:spPr>
        <p:txBody>
          <a:bodyPr/>
          <a:lstStyle/>
          <a:p>
            <a:r>
              <a:rPr lang="en-US" smtClean="0"/>
              <a:t>© Oscar Nierstrasz</a:t>
            </a:r>
            <a:endParaRPr lang="de-CH" smtClean="0"/>
          </a:p>
        </p:txBody>
      </p:sp>
      <p:sp>
        <p:nvSpPr>
          <p:cNvPr id="77828" name="Footer Placeholder 4"/>
          <p:cNvSpPr>
            <a:spLocks noGrp="1"/>
          </p:cNvSpPr>
          <p:nvPr>
            <p:ph type="ftr" sz="quarter" idx="11"/>
          </p:nvPr>
        </p:nvSpPr>
        <p:spPr>
          <a:noFill/>
        </p:spPr>
        <p:txBody>
          <a:bodyPr/>
          <a:lstStyle/>
          <a:p>
            <a:r>
              <a:rPr lang="en-US" smtClean="0"/>
              <a:t>Compiler Construction</a:t>
            </a:r>
            <a:endParaRPr lang="de-CH" smtClean="0"/>
          </a:p>
        </p:txBody>
      </p:sp>
      <p:sp>
        <p:nvSpPr>
          <p:cNvPr id="77829" name="Slide Number Placeholder 5"/>
          <p:cNvSpPr>
            <a:spLocks noGrp="1"/>
          </p:cNvSpPr>
          <p:nvPr>
            <p:ph type="sldNum" sz="quarter" idx="12"/>
          </p:nvPr>
        </p:nvSpPr>
        <p:spPr>
          <a:noFill/>
        </p:spPr>
        <p:txBody>
          <a:bodyPr/>
          <a:lstStyle/>
          <a:p>
            <a:fld id="{CFD289A1-0E9F-6244-96F8-D676A1469A9E}" type="slidenum">
              <a:rPr lang="de-CH" smtClean="0"/>
              <a:pPr/>
              <a:t>39</a:t>
            </a:fld>
            <a:endParaRPr lang="de-CH" sz="1400" smtClean="0">
              <a:solidFill>
                <a:srgbClr val="7E7E7E"/>
              </a:solidFill>
              <a:latin typeface="Times" charset="0"/>
            </a:endParaRPr>
          </a:p>
        </p:txBody>
      </p:sp>
      <p:pic>
        <p:nvPicPr>
          <p:cNvPr id="77830" name="Picture 12" descr="1-straightline-files.png"/>
          <p:cNvPicPr>
            <a:picLocks noChangeAspect="1"/>
          </p:cNvPicPr>
          <p:nvPr/>
        </p:nvPicPr>
        <p:blipFill>
          <a:blip r:embed="rId2"/>
          <a:srcRect/>
          <a:stretch>
            <a:fillRect/>
          </a:stretch>
        </p:blipFill>
        <p:spPr bwMode="auto">
          <a:xfrm>
            <a:off x="762000" y="1547813"/>
            <a:ext cx="7696200" cy="5008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r>
              <a:rPr lang="en-US" smtClean="0"/>
              <a:t>© Oscar Nierstrasz</a:t>
            </a:r>
            <a:endParaRPr lang="de-CH" smtClean="0"/>
          </a:p>
        </p:txBody>
      </p:sp>
      <p:sp>
        <p:nvSpPr>
          <p:cNvPr id="21507" name="Footer Placeholder 4"/>
          <p:cNvSpPr>
            <a:spLocks noGrp="1"/>
          </p:cNvSpPr>
          <p:nvPr>
            <p:ph type="ftr" sz="quarter" idx="11"/>
          </p:nvPr>
        </p:nvSpPr>
        <p:spPr>
          <a:noFill/>
        </p:spPr>
        <p:txBody>
          <a:bodyPr/>
          <a:lstStyle/>
          <a:p>
            <a:r>
              <a:rPr lang="en-US" smtClean="0"/>
              <a:t>Compiler Construction</a:t>
            </a:r>
            <a:endParaRPr lang="de-CH" smtClean="0"/>
          </a:p>
        </p:txBody>
      </p:sp>
      <p:pic>
        <p:nvPicPr>
          <p:cNvPr id="21508"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21509" name="Rectangle 3"/>
          <p:cNvSpPr>
            <a:spLocks noGrp="1" noChangeArrowheads="1"/>
          </p:cNvSpPr>
          <p:nvPr>
            <p:ph type="title"/>
          </p:nvPr>
        </p:nvSpPr>
        <p:spPr/>
        <p:txBody>
          <a:bodyPr/>
          <a:lstStyle/>
          <a:p>
            <a:pPr eaLnBrk="1" hangingPunct="1"/>
            <a:r>
              <a:rPr lang="en-US"/>
              <a:t>Roadmap</a:t>
            </a:r>
          </a:p>
        </p:txBody>
      </p:sp>
      <p:sp>
        <p:nvSpPr>
          <p:cNvPr id="21510" name="Rectangle 4"/>
          <p:cNvSpPr>
            <a:spLocks noGrp="1" noChangeArrowheads="1"/>
          </p:cNvSpPr>
          <p:nvPr>
            <p:ph type="body" idx="1"/>
          </p:nvPr>
        </p:nvSpPr>
        <p:spPr/>
        <p:txBody>
          <a:bodyPr/>
          <a:lstStyle/>
          <a:p>
            <a:pPr eaLnBrk="1" hangingPunct="1"/>
            <a:r>
              <a:rPr lang="en-US" sz="2000" b="1" dirty="0" smtClean="0"/>
              <a:t>Overview</a:t>
            </a:r>
          </a:p>
          <a:p>
            <a:pPr eaLnBrk="1" hangingPunct="1"/>
            <a:r>
              <a:rPr lang="en-US" sz="2000" dirty="0" smtClean="0">
                <a:solidFill>
                  <a:srgbClr val="9DBDDD"/>
                </a:solidFill>
              </a:rPr>
              <a:t>Front end</a:t>
            </a:r>
          </a:p>
          <a:p>
            <a:pPr eaLnBrk="1" hangingPunct="1"/>
            <a:r>
              <a:rPr lang="en-US" sz="2000" dirty="0" smtClean="0">
                <a:solidFill>
                  <a:srgbClr val="9DBDDD"/>
                </a:solidFill>
              </a:rPr>
              <a:t>Back end</a:t>
            </a:r>
          </a:p>
          <a:p>
            <a:pPr eaLnBrk="1" hangingPunct="1"/>
            <a:r>
              <a:rPr lang="en-US" sz="2000" dirty="0" smtClean="0">
                <a:solidFill>
                  <a:srgbClr val="9DBDDD"/>
                </a:solidFill>
              </a:rPr>
              <a:t>Multi-pass compilers</a:t>
            </a:r>
          </a:p>
          <a:p>
            <a:pPr eaLnBrk="1" hangingPunct="1"/>
            <a:r>
              <a:rPr lang="en-US" sz="2000" dirty="0" smtClean="0">
                <a:solidFill>
                  <a:srgbClr val="9DBDDD"/>
                </a:solidFill>
              </a:rPr>
              <a:t>Example: compiler and interpreter for a toy language </a:t>
            </a:r>
          </a:p>
        </p:txBody>
      </p:sp>
      <p:sp>
        <p:nvSpPr>
          <p:cNvPr id="21511" name="Slide Number Placeholder 7"/>
          <p:cNvSpPr>
            <a:spLocks noGrp="1"/>
          </p:cNvSpPr>
          <p:nvPr>
            <p:ph type="sldNum" sz="quarter" idx="12"/>
          </p:nvPr>
        </p:nvSpPr>
        <p:spPr>
          <a:noFill/>
        </p:spPr>
        <p:txBody>
          <a:bodyPr/>
          <a:lstStyle/>
          <a:p>
            <a:fld id="{D3AE484B-2EE4-8149-BF97-99B6CD919FBF}" type="slidenum">
              <a:rPr lang="de-CH" smtClean="0"/>
              <a:pPr/>
              <a:t>4</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Date Placeholder 4"/>
          <p:cNvSpPr>
            <a:spLocks noGrp="1"/>
          </p:cNvSpPr>
          <p:nvPr>
            <p:ph type="dt" sz="quarter" idx="10"/>
          </p:nvPr>
        </p:nvSpPr>
        <p:spPr>
          <a:noFill/>
        </p:spPr>
        <p:txBody>
          <a:bodyPr/>
          <a:lstStyle/>
          <a:p>
            <a:r>
              <a:rPr lang="en-US" smtClean="0"/>
              <a:t>© Oscar Nierstrasz</a:t>
            </a:r>
            <a:endParaRPr lang="de-CH" smtClean="0"/>
          </a:p>
        </p:txBody>
      </p:sp>
      <p:sp>
        <p:nvSpPr>
          <p:cNvPr id="78851" name="Footer Placeholder 5"/>
          <p:cNvSpPr>
            <a:spLocks noGrp="1"/>
          </p:cNvSpPr>
          <p:nvPr>
            <p:ph type="ftr" sz="quarter" idx="11"/>
          </p:nvPr>
        </p:nvSpPr>
        <p:spPr>
          <a:noFill/>
        </p:spPr>
        <p:txBody>
          <a:bodyPr/>
          <a:lstStyle/>
          <a:p>
            <a:r>
              <a:rPr lang="en-US" smtClean="0"/>
              <a:t>Compiler Construction</a:t>
            </a:r>
            <a:endParaRPr lang="de-CH" smtClean="0"/>
          </a:p>
        </p:txBody>
      </p:sp>
      <p:sp>
        <p:nvSpPr>
          <p:cNvPr id="78852" name="Rectangle 2"/>
          <p:cNvSpPr>
            <a:spLocks noGrp="1" noChangeArrowheads="1"/>
          </p:cNvSpPr>
          <p:nvPr>
            <p:ph type="title"/>
          </p:nvPr>
        </p:nvSpPr>
        <p:spPr/>
        <p:txBody>
          <a:bodyPr/>
          <a:lstStyle/>
          <a:p>
            <a:pPr eaLnBrk="1" hangingPunct="1"/>
            <a:r>
              <a:rPr lang="en-US"/>
              <a:t>Java classes for trees</a:t>
            </a:r>
          </a:p>
        </p:txBody>
      </p:sp>
      <p:sp>
        <p:nvSpPr>
          <p:cNvPr id="78853" name="Rectangle 3"/>
          <p:cNvSpPr>
            <a:spLocks noGrp="1" noChangeArrowheads="1"/>
          </p:cNvSpPr>
          <p:nvPr>
            <p:ph type="body" sz="half" idx="1"/>
          </p:nvPr>
        </p:nvSpPr>
        <p:spPr>
          <a:xfrm>
            <a:off x="539750" y="1654175"/>
            <a:ext cx="3117850" cy="4498975"/>
          </a:xfrm>
        </p:spPr>
        <p:txBody>
          <a:bodyPr/>
          <a:lstStyle/>
          <a:p>
            <a:pPr marL="0" indent="0" defTabSz="282575" eaLnBrk="1" hangingPunct="1">
              <a:buFont typeface="Helvetica CE" charset="0"/>
              <a:buNone/>
            </a:pPr>
            <a:r>
              <a:rPr lang="en-US" sz="1200">
                <a:latin typeface="Courier" charset="0"/>
              </a:rPr>
              <a:t>abstract class Stm {}</a:t>
            </a:r>
          </a:p>
          <a:p>
            <a:pPr marL="0" indent="0" defTabSz="282575" eaLnBrk="1" hangingPunct="1">
              <a:buFont typeface="Helvetica CE" charset="0"/>
              <a:buNone/>
            </a:pPr>
            <a:r>
              <a:rPr lang="en-US" sz="1200">
                <a:latin typeface="Courier" charset="0"/>
              </a:rPr>
              <a:t>class CompoundStm extends Stm {</a:t>
            </a:r>
          </a:p>
          <a:p>
            <a:pPr marL="0" indent="0" defTabSz="282575" eaLnBrk="1" hangingPunct="1">
              <a:buFont typeface="Helvetica CE" charset="0"/>
              <a:buNone/>
            </a:pPr>
            <a:r>
              <a:rPr lang="en-US" sz="1200">
                <a:latin typeface="Courier" charset="0"/>
              </a:rPr>
              <a:t>   Stm stm1, stm2;</a:t>
            </a:r>
          </a:p>
          <a:p>
            <a:pPr marL="0" indent="0" defTabSz="282575" eaLnBrk="1" hangingPunct="1">
              <a:buFont typeface="Helvetica CE" charset="0"/>
              <a:buNone/>
            </a:pPr>
            <a:r>
              <a:rPr lang="en-US" sz="1200">
                <a:latin typeface="Courier" charset="0"/>
              </a:rPr>
              <a:t>   CompoundStm(Stm s1, Stm s2)</a:t>
            </a:r>
          </a:p>
          <a:p>
            <a:pPr marL="0" indent="0" defTabSz="282575" eaLnBrk="1" hangingPunct="1">
              <a:buFont typeface="Helvetica CE" charset="0"/>
              <a:buNone/>
            </a:pPr>
            <a:r>
              <a:rPr lang="en-US" sz="1200">
                <a:latin typeface="Courier" charset="0"/>
              </a:rPr>
              <a:t>	{stm1=s1; stm2=s2;}</a:t>
            </a:r>
          </a:p>
          <a:p>
            <a:pPr marL="0" indent="0" defTabSz="282575" eaLnBrk="1" hangingPunct="1">
              <a:buFont typeface="Helvetica CE" charset="0"/>
              <a:buNone/>
            </a:pPr>
            <a:r>
              <a:rPr lang="en-US" sz="1200">
                <a:latin typeface="Courier" charset="0"/>
              </a:rPr>
              <a:t>}</a:t>
            </a:r>
          </a:p>
          <a:p>
            <a:pPr marL="0" indent="0" defTabSz="282575" eaLnBrk="1" hangingPunct="1">
              <a:buFont typeface="Helvetica CE" charset="0"/>
              <a:buNone/>
            </a:pPr>
            <a:r>
              <a:rPr lang="en-US" sz="1200">
                <a:latin typeface="Courier" charset="0"/>
              </a:rPr>
              <a:t>class AssignStm extends Stm {</a:t>
            </a:r>
          </a:p>
          <a:p>
            <a:pPr marL="0" indent="0" defTabSz="282575" eaLnBrk="1" hangingPunct="1">
              <a:buFont typeface="Helvetica CE" charset="0"/>
              <a:buNone/>
            </a:pPr>
            <a:r>
              <a:rPr lang="en-US" sz="1200">
                <a:latin typeface="Courier" charset="0"/>
              </a:rPr>
              <a:t>   String id; Exp exp;</a:t>
            </a:r>
          </a:p>
          <a:p>
            <a:pPr marL="0" indent="0" defTabSz="282575" eaLnBrk="1" hangingPunct="1">
              <a:buFont typeface="Helvetica CE" charset="0"/>
              <a:buNone/>
            </a:pPr>
            <a:r>
              <a:rPr lang="en-US" sz="1200">
                <a:latin typeface="Courier" charset="0"/>
              </a:rPr>
              <a:t>   AssignStm(String i, Exp e)</a:t>
            </a:r>
          </a:p>
          <a:p>
            <a:pPr marL="0" indent="0" defTabSz="282575" eaLnBrk="1" hangingPunct="1">
              <a:buFont typeface="Helvetica CE" charset="0"/>
              <a:buNone/>
            </a:pPr>
            <a:r>
              <a:rPr lang="en-US" sz="1200">
                <a:latin typeface="Courier" charset="0"/>
              </a:rPr>
              <a:t>		{id=i; exp=e;}</a:t>
            </a:r>
          </a:p>
          <a:p>
            <a:pPr marL="0" indent="0" defTabSz="282575" eaLnBrk="1" hangingPunct="1">
              <a:buFont typeface="Helvetica CE" charset="0"/>
              <a:buNone/>
            </a:pPr>
            <a:r>
              <a:rPr lang="en-US" sz="1200">
                <a:latin typeface="Courier" charset="0"/>
              </a:rPr>
              <a:t>}</a:t>
            </a:r>
          </a:p>
          <a:p>
            <a:pPr marL="0" indent="0" defTabSz="282575" eaLnBrk="1" hangingPunct="1">
              <a:buFont typeface="Helvetica CE" charset="0"/>
              <a:buNone/>
            </a:pPr>
            <a:r>
              <a:rPr lang="en-US" sz="1200">
                <a:latin typeface="Courier" charset="0"/>
              </a:rPr>
              <a:t>class PrintStm extends Stm {</a:t>
            </a:r>
          </a:p>
          <a:p>
            <a:pPr marL="0" indent="0" defTabSz="282575" eaLnBrk="1" hangingPunct="1">
              <a:buFont typeface="Helvetica CE" charset="0"/>
              <a:buNone/>
            </a:pPr>
            <a:r>
              <a:rPr lang="en-US" sz="1200">
                <a:latin typeface="Courier" charset="0"/>
              </a:rPr>
              <a:t>   ExpList exps;</a:t>
            </a:r>
          </a:p>
          <a:p>
            <a:pPr marL="0" indent="0" defTabSz="282575" eaLnBrk="1" hangingPunct="1">
              <a:buFont typeface="Helvetica CE" charset="0"/>
              <a:buNone/>
            </a:pPr>
            <a:r>
              <a:rPr lang="en-US" sz="1200">
                <a:latin typeface="Courier" charset="0"/>
              </a:rPr>
              <a:t>   PrintStm(ExpList e) {exps=e;}</a:t>
            </a:r>
          </a:p>
          <a:p>
            <a:pPr marL="0" indent="0" defTabSz="282575" eaLnBrk="1" hangingPunct="1">
              <a:buFont typeface="Helvetica CE" charset="0"/>
              <a:buNone/>
            </a:pPr>
            <a:r>
              <a:rPr lang="en-US" sz="1200">
                <a:latin typeface="Courier" charset="0"/>
              </a:rPr>
              <a:t>}</a:t>
            </a:r>
          </a:p>
          <a:p>
            <a:pPr marL="0" indent="0" defTabSz="282575" eaLnBrk="1" hangingPunct="1">
              <a:buFont typeface="Helvetica CE" charset="0"/>
              <a:buNone/>
            </a:pPr>
            <a:r>
              <a:rPr lang="en-US" sz="1200">
                <a:latin typeface="Courier" charset="0"/>
              </a:rPr>
              <a:t>abstract class Exp {}</a:t>
            </a:r>
          </a:p>
          <a:p>
            <a:pPr marL="0" indent="0" defTabSz="282575" eaLnBrk="1" hangingPunct="1">
              <a:buFont typeface="Helvetica CE" charset="0"/>
              <a:buNone/>
            </a:pPr>
            <a:r>
              <a:rPr lang="en-US" sz="1200">
                <a:latin typeface="Courier" charset="0"/>
              </a:rPr>
              <a:t>class IdExp extends Exp {</a:t>
            </a:r>
          </a:p>
          <a:p>
            <a:pPr marL="0" indent="0" defTabSz="282575" eaLnBrk="1" hangingPunct="1">
              <a:buFont typeface="Helvetica CE" charset="0"/>
              <a:buNone/>
            </a:pPr>
            <a:r>
              <a:rPr lang="en-US" sz="1200">
                <a:latin typeface="Courier" charset="0"/>
              </a:rPr>
              <a:t>   String id;</a:t>
            </a:r>
          </a:p>
          <a:p>
            <a:pPr marL="0" indent="0" defTabSz="282575" eaLnBrk="1" hangingPunct="1">
              <a:buFont typeface="Helvetica CE" charset="0"/>
              <a:buNone/>
            </a:pPr>
            <a:r>
              <a:rPr lang="en-US" sz="1200">
                <a:latin typeface="Courier" charset="0"/>
              </a:rPr>
              <a:t>   IdExp(String i) {id=i;}</a:t>
            </a:r>
          </a:p>
          <a:p>
            <a:pPr marL="0" indent="0" defTabSz="282575" eaLnBrk="1" hangingPunct="1">
              <a:buFont typeface="Helvetica CE" charset="0"/>
              <a:buNone/>
            </a:pPr>
            <a:r>
              <a:rPr lang="en-US" sz="1200">
                <a:latin typeface="Courier" charset="0"/>
              </a:rPr>
              <a:t>}</a:t>
            </a:r>
          </a:p>
        </p:txBody>
      </p:sp>
      <p:sp>
        <p:nvSpPr>
          <p:cNvPr id="78854" name="Rectangle 4"/>
          <p:cNvSpPr>
            <a:spLocks noGrp="1" noChangeArrowheads="1"/>
          </p:cNvSpPr>
          <p:nvPr>
            <p:ph type="body" sz="half" idx="2"/>
          </p:nvPr>
        </p:nvSpPr>
        <p:spPr>
          <a:xfrm>
            <a:off x="3733800" y="1654175"/>
            <a:ext cx="4876800" cy="4670425"/>
          </a:xfrm>
        </p:spPr>
        <p:txBody>
          <a:bodyPr/>
          <a:lstStyle/>
          <a:p>
            <a:pPr marL="0" indent="0" defTabSz="282575" eaLnBrk="1" hangingPunct="1">
              <a:lnSpc>
                <a:spcPct val="85000"/>
              </a:lnSpc>
              <a:buFont typeface="Helvetica CE" charset="0"/>
              <a:buNone/>
            </a:pPr>
            <a:r>
              <a:rPr lang="en-US" sz="1200">
                <a:latin typeface="Courier" charset="0"/>
              </a:rPr>
              <a:t>class NumExp extends Exp {</a:t>
            </a:r>
          </a:p>
          <a:p>
            <a:pPr marL="0" indent="0" defTabSz="282575" eaLnBrk="1" hangingPunct="1">
              <a:lnSpc>
                <a:spcPct val="85000"/>
              </a:lnSpc>
              <a:buFont typeface="Helvetica CE" charset="0"/>
              <a:buNone/>
            </a:pPr>
            <a:r>
              <a:rPr lang="en-US" sz="1200">
                <a:latin typeface="Courier" charset="0"/>
              </a:rPr>
              <a:t>   int num;</a:t>
            </a:r>
          </a:p>
          <a:p>
            <a:pPr marL="0" indent="0" defTabSz="282575" eaLnBrk="1" hangingPunct="1">
              <a:lnSpc>
                <a:spcPct val="85000"/>
              </a:lnSpc>
              <a:buFont typeface="Helvetica CE" charset="0"/>
              <a:buNone/>
            </a:pPr>
            <a:r>
              <a:rPr lang="en-US" sz="1200">
                <a:latin typeface="Courier" charset="0"/>
              </a:rPr>
              <a:t>   NumExp(int n) {num=n;}</a:t>
            </a:r>
          </a:p>
          <a:p>
            <a:pPr marL="0" indent="0" defTabSz="282575" eaLnBrk="1" hangingPunct="1">
              <a:lnSpc>
                <a:spcPct val="85000"/>
              </a:lnSpc>
              <a:buFont typeface="Helvetica CE" charset="0"/>
              <a:buNone/>
            </a:pPr>
            <a:r>
              <a:rPr lang="en-US" sz="1200">
                <a:latin typeface="Courier" charset="0"/>
              </a:rPr>
              <a:t>}</a:t>
            </a:r>
          </a:p>
          <a:p>
            <a:pPr marL="0" indent="0" defTabSz="282575" eaLnBrk="1" hangingPunct="1">
              <a:lnSpc>
                <a:spcPct val="85000"/>
              </a:lnSpc>
              <a:buFont typeface="Helvetica CE" charset="0"/>
              <a:buNone/>
            </a:pPr>
            <a:r>
              <a:rPr lang="en-US" sz="1200">
                <a:latin typeface="Courier" charset="0"/>
              </a:rPr>
              <a:t>class OpExp extends Exp {</a:t>
            </a:r>
          </a:p>
          <a:p>
            <a:pPr marL="0" indent="0" defTabSz="282575" eaLnBrk="1" hangingPunct="1">
              <a:lnSpc>
                <a:spcPct val="85000"/>
              </a:lnSpc>
              <a:buFont typeface="Helvetica CE" charset="0"/>
              <a:buNone/>
            </a:pPr>
            <a:r>
              <a:rPr lang="en-US" sz="1200">
                <a:latin typeface="Courier" charset="0"/>
              </a:rPr>
              <a:t>   Exp left, right; int oper;</a:t>
            </a:r>
          </a:p>
          <a:p>
            <a:pPr marL="0" indent="0" defTabSz="282575" eaLnBrk="1" hangingPunct="1">
              <a:lnSpc>
                <a:spcPct val="85000"/>
              </a:lnSpc>
              <a:buFont typeface="Helvetica CE" charset="0"/>
              <a:buNone/>
            </a:pPr>
            <a:r>
              <a:rPr lang="en-US" sz="1200">
                <a:latin typeface="Courier" charset="0"/>
              </a:rPr>
              <a:t>   final static int Plus=1,Minus=2,Times=3,Div=4;</a:t>
            </a:r>
          </a:p>
          <a:p>
            <a:pPr marL="0" indent="0" defTabSz="282575" eaLnBrk="1" hangingPunct="1">
              <a:lnSpc>
                <a:spcPct val="85000"/>
              </a:lnSpc>
              <a:buFont typeface="Helvetica CE" charset="0"/>
              <a:buNone/>
            </a:pPr>
            <a:r>
              <a:rPr lang="en-US" sz="1200">
                <a:latin typeface="Courier" charset="0"/>
              </a:rPr>
              <a:t>   OpExp(Exp l, int o, Exp r)</a:t>
            </a:r>
          </a:p>
          <a:p>
            <a:pPr marL="0" indent="0" defTabSz="282575" eaLnBrk="1" hangingPunct="1">
              <a:lnSpc>
                <a:spcPct val="85000"/>
              </a:lnSpc>
              <a:buFont typeface="Helvetica CE" charset="0"/>
              <a:buNone/>
            </a:pPr>
            <a:r>
              <a:rPr lang="en-US" sz="1200">
                <a:latin typeface="Courier" charset="0"/>
              </a:rPr>
              <a:t>		{left=l; oper=o; right=r;}</a:t>
            </a:r>
          </a:p>
          <a:p>
            <a:pPr marL="0" indent="0" defTabSz="282575" eaLnBrk="1" hangingPunct="1">
              <a:lnSpc>
                <a:spcPct val="85000"/>
              </a:lnSpc>
              <a:buFont typeface="Helvetica CE" charset="0"/>
              <a:buNone/>
            </a:pPr>
            <a:r>
              <a:rPr lang="en-US" sz="1200">
                <a:latin typeface="Courier" charset="0"/>
              </a:rPr>
              <a:t>}</a:t>
            </a:r>
          </a:p>
          <a:p>
            <a:pPr marL="0" indent="0" defTabSz="282575" eaLnBrk="1" hangingPunct="1">
              <a:lnSpc>
                <a:spcPct val="85000"/>
              </a:lnSpc>
              <a:buFont typeface="Helvetica CE" charset="0"/>
              <a:buNone/>
            </a:pPr>
            <a:r>
              <a:rPr lang="en-US" sz="1200">
                <a:latin typeface="Courier" charset="0"/>
              </a:rPr>
              <a:t>class EseqExp extends Exp {</a:t>
            </a:r>
          </a:p>
          <a:p>
            <a:pPr marL="0" indent="0" defTabSz="282575" eaLnBrk="1" hangingPunct="1">
              <a:lnSpc>
                <a:spcPct val="85000"/>
              </a:lnSpc>
              <a:buFont typeface="Helvetica CE" charset="0"/>
              <a:buNone/>
            </a:pPr>
            <a:r>
              <a:rPr lang="en-US" sz="1200">
                <a:latin typeface="Courier" charset="0"/>
              </a:rPr>
              <a:t>   Stm stm; Exp exp;</a:t>
            </a:r>
          </a:p>
          <a:p>
            <a:pPr marL="0" indent="0" defTabSz="282575" eaLnBrk="1" hangingPunct="1">
              <a:lnSpc>
                <a:spcPct val="85000"/>
              </a:lnSpc>
              <a:buFont typeface="Helvetica CE" charset="0"/>
              <a:buNone/>
            </a:pPr>
            <a:r>
              <a:rPr lang="en-US" sz="1200">
                <a:latin typeface="Courier" charset="0"/>
              </a:rPr>
              <a:t>   EseqExp(Stm s, Exp e) {stm=s; exp=e;}</a:t>
            </a:r>
          </a:p>
          <a:p>
            <a:pPr marL="0" indent="0" defTabSz="282575" eaLnBrk="1" hangingPunct="1">
              <a:lnSpc>
                <a:spcPct val="85000"/>
              </a:lnSpc>
              <a:buFont typeface="Helvetica CE" charset="0"/>
              <a:buNone/>
            </a:pPr>
            <a:r>
              <a:rPr lang="en-US" sz="1200">
                <a:latin typeface="Courier" charset="0"/>
              </a:rPr>
              <a:t>}</a:t>
            </a:r>
          </a:p>
          <a:p>
            <a:pPr marL="0" indent="0" defTabSz="282575" eaLnBrk="1" hangingPunct="1">
              <a:lnSpc>
                <a:spcPct val="85000"/>
              </a:lnSpc>
              <a:buFont typeface="Helvetica CE" charset="0"/>
              <a:buNone/>
            </a:pPr>
            <a:r>
              <a:rPr lang="en-US" sz="1200">
                <a:latin typeface="Courier" charset="0"/>
              </a:rPr>
              <a:t>abstract class ExpList {}</a:t>
            </a:r>
          </a:p>
          <a:p>
            <a:pPr marL="0" indent="0" defTabSz="282575" eaLnBrk="1" hangingPunct="1">
              <a:lnSpc>
                <a:spcPct val="85000"/>
              </a:lnSpc>
              <a:buFont typeface="Helvetica CE" charset="0"/>
              <a:buNone/>
            </a:pPr>
            <a:r>
              <a:rPr lang="en-US" sz="1200">
                <a:latin typeface="Courier" charset="0"/>
              </a:rPr>
              <a:t>class PairExpList extends ExpList {</a:t>
            </a:r>
          </a:p>
          <a:p>
            <a:pPr marL="0" indent="0" defTabSz="282575" eaLnBrk="1" hangingPunct="1">
              <a:lnSpc>
                <a:spcPct val="85000"/>
              </a:lnSpc>
              <a:buFont typeface="Helvetica CE" charset="0"/>
              <a:buNone/>
            </a:pPr>
            <a:r>
              <a:rPr lang="en-US" sz="1200">
                <a:latin typeface="Courier" charset="0"/>
              </a:rPr>
              <a:t>   Exp head; ExpList tail;</a:t>
            </a:r>
          </a:p>
          <a:p>
            <a:pPr marL="0" indent="0" defTabSz="282575" eaLnBrk="1" hangingPunct="1">
              <a:lnSpc>
                <a:spcPct val="85000"/>
              </a:lnSpc>
              <a:buFont typeface="Helvetica CE" charset="0"/>
              <a:buNone/>
            </a:pPr>
            <a:r>
              <a:rPr lang="en-US" sz="1200">
                <a:latin typeface="Courier" charset="0"/>
              </a:rPr>
              <a:t>   public PairExpList(Exp h, ExpList t)</a:t>
            </a:r>
          </a:p>
          <a:p>
            <a:pPr marL="0" indent="0" defTabSz="282575" eaLnBrk="1" hangingPunct="1">
              <a:lnSpc>
                <a:spcPct val="85000"/>
              </a:lnSpc>
              <a:buFont typeface="Helvetica CE" charset="0"/>
              <a:buNone/>
            </a:pPr>
            <a:r>
              <a:rPr lang="en-US" sz="1200">
                <a:latin typeface="Courier" charset="0"/>
              </a:rPr>
              <a:t>		{head=h; tail=t;}</a:t>
            </a:r>
          </a:p>
          <a:p>
            <a:pPr marL="0" indent="0" defTabSz="282575" eaLnBrk="1" hangingPunct="1">
              <a:lnSpc>
                <a:spcPct val="85000"/>
              </a:lnSpc>
              <a:buFont typeface="Helvetica CE" charset="0"/>
              <a:buNone/>
            </a:pPr>
            <a:r>
              <a:rPr lang="en-US" sz="1200">
                <a:latin typeface="Courier" charset="0"/>
              </a:rPr>
              <a:t>}</a:t>
            </a:r>
          </a:p>
          <a:p>
            <a:pPr marL="0" indent="0" defTabSz="282575" eaLnBrk="1" hangingPunct="1">
              <a:lnSpc>
                <a:spcPct val="85000"/>
              </a:lnSpc>
              <a:buFont typeface="Helvetica CE" charset="0"/>
              <a:buNone/>
            </a:pPr>
            <a:r>
              <a:rPr lang="en-US" sz="1200">
                <a:latin typeface="Courier" charset="0"/>
              </a:rPr>
              <a:t>class LastExpList extends ExpList {</a:t>
            </a:r>
          </a:p>
          <a:p>
            <a:pPr marL="0" indent="0" defTabSz="282575" eaLnBrk="1" hangingPunct="1">
              <a:lnSpc>
                <a:spcPct val="85000"/>
              </a:lnSpc>
              <a:buFont typeface="Helvetica CE" charset="0"/>
              <a:buNone/>
            </a:pPr>
            <a:r>
              <a:rPr lang="en-US" sz="1200">
                <a:latin typeface="Courier" charset="0"/>
              </a:rPr>
              <a:t>   Exp head; </a:t>
            </a:r>
          </a:p>
          <a:p>
            <a:pPr marL="0" indent="0" defTabSz="282575" eaLnBrk="1" hangingPunct="1">
              <a:lnSpc>
                <a:spcPct val="85000"/>
              </a:lnSpc>
              <a:buFont typeface="Helvetica CE" charset="0"/>
              <a:buNone/>
            </a:pPr>
            <a:r>
              <a:rPr lang="en-US" sz="1200">
                <a:latin typeface="Courier" charset="0"/>
              </a:rPr>
              <a:t>   public LastExpList(Exp h) {head=h;}</a:t>
            </a:r>
          </a:p>
          <a:p>
            <a:pPr marL="0" indent="0" defTabSz="282575" eaLnBrk="1" hangingPunct="1">
              <a:lnSpc>
                <a:spcPct val="85000"/>
              </a:lnSpc>
              <a:buFont typeface="Helvetica CE" charset="0"/>
              <a:buNone/>
            </a:pPr>
            <a:r>
              <a:rPr lang="en-US" sz="1200">
                <a:latin typeface="Courier" charset="0"/>
              </a:rPr>
              <a:t>}</a:t>
            </a:r>
          </a:p>
        </p:txBody>
      </p:sp>
      <p:sp>
        <p:nvSpPr>
          <p:cNvPr id="78855" name="Slide Number Placeholder 7"/>
          <p:cNvSpPr>
            <a:spLocks noGrp="1"/>
          </p:cNvSpPr>
          <p:nvPr>
            <p:ph type="sldNum" sz="quarter" idx="12"/>
          </p:nvPr>
        </p:nvSpPr>
        <p:spPr>
          <a:noFill/>
        </p:spPr>
        <p:txBody>
          <a:bodyPr/>
          <a:lstStyle/>
          <a:p>
            <a:fld id="{270C0348-712D-4D49-82DD-71B0D0739804}" type="slidenum">
              <a:rPr lang="de-CH" smtClean="0"/>
              <a:pPr/>
              <a:t>40</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Title 6"/>
          <p:cNvSpPr>
            <a:spLocks noGrp="1"/>
          </p:cNvSpPr>
          <p:nvPr>
            <p:ph type="title"/>
          </p:nvPr>
        </p:nvSpPr>
        <p:spPr/>
        <p:txBody>
          <a:bodyPr/>
          <a:lstStyle/>
          <a:p>
            <a:r>
              <a:rPr lang="en-US" smtClean="0"/>
              <a:t>Straightline Interpreter and Compiler Runtime</a:t>
            </a:r>
          </a:p>
        </p:txBody>
      </p:sp>
      <p:sp>
        <p:nvSpPr>
          <p:cNvPr id="79875" name="Date Placeholder 3"/>
          <p:cNvSpPr>
            <a:spLocks noGrp="1"/>
          </p:cNvSpPr>
          <p:nvPr>
            <p:ph type="dt" sz="quarter" idx="10"/>
          </p:nvPr>
        </p:nvSpPr>
        <p:spPr>
          <a:noFill/>
        </p:spPr>
        <p:txBody>
          <a:bodyPr/>
          <a:lstStyle/>
          <a:p>
            <a:r>
              <a:rPr lang="en-US" smtClean="0"/>
              <a:t>© Oscar Nierstrasz</a:t>
            </a:r>
            <a:endParaRPr lang="de-CH" smtClean="0"/>
          </a:p>
        </p:txBody>
      </p:sp>
      <p:sp>
        <p:nvSpPr>
          <p:cNvPr id="79876" name="Footer Placeholder 4"/>
          <p:cNvSpPr>
            <a:spLocks noGrp="1"/>
          </p:cNvSpPr>
          <p:nvPr>
            <p:ph type="ftr" sz="quarter" idx="11"/>
          </p:nvPr>
        </p:nvSpPr>
        <p:spPr>
          <a:noFill/>
        </p:spPr>
        <p:txBody>
          <a:bodyPr/>
          <a:lstStyle/>
          <a:p>
            <a:r>
              <a:rPr lang="en-US" smtClean="0"/>
              <a:t>Compiler Construction</a:t>
            </a:r>
            <a:endParaRPr lang="de-CH" smtClean="0"/>
          </a:p>
        </p:txBody>
      </p:sp>
      <p:sp>
        <p:nvSpPr>
          <p:cNvPr id="79877" name="Slide Number Placeholder 5"/>
          <p:cNvSpPr>
            <a:spLocks noGrp="1"/>
          </p:cNvSpPr>
          <p:nvPr>
            <p:ph type="sldNum" sz="quarter" idx="12"/>
          </p:nvPr>
        </p:nvSpPr>
        <p:spPr>
          <a:noFill/>
        </p:spPr>
        <p:txBody>
          <a:bodyPr/>
          <a:lstStyle/>
          <a:p>
            <a:fld id="{0251A63E-2760-0947-9748-A0006F1E869A}" type="slidenum">
              <a:rPr lang="de-CH" smtClean="0"/>
              <a:pPr/>
              <a:t>41</a:t>
            </a:fld>
            <a:endParaRPr lang="de-CH" sz="1400" smtClean="0">
              <a:solidFill>
                <a:srgbClr val="7E7E7E"/>
              </a:solidFill>
              <a:latin typeface="Times" charset="0"/>
            </a:endParaRPr>
          </a:p>
        </p:txBody>
      </p:sp>
      <p:pic>
        <p:nvPicPr>
          <p:cNvPr id="79878" name="Picture 11" descr="1-straightline-runtime.png"/>
          <p:cNvPicPr>
            <a:picLocks noChangeAspect="1"/>
          </p:cNvPicPr>
          <p:nvPr/>
        </p:nvPicPr>
        <p:blipFill>
          <a:blip r:embed="rId2"/>
          <a:srcRect/>
          <a:stretch>
            <a:fillRect/>
          </a:stretch>
        </p:blipFill>
        <p:spPr bwMode="auto">
          <a:xfrm>
            <a:off x="1371600" y="1676400"/>
            <a:ext cx="6477000" cy="482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Date Placeholder 3"/>
          <p:cNvSpPr>
            <a:spLocks noGrp="1"/>
          </p:cNvSpPr>
          <p:nvPr>
            <p:ph type="dt" sz="quarter" idx="10"/>
          </p:nvPr>
        </p:nvSpPr>
        <p:spPr>
          <a:noFill/>
        </p:spPr>
        <p:txBody>
          <a:bodyPr/>
          <a:lstStyle/>
          <a:p>
            <a:r>
              <a:rPr lang="en-US" smtClean="0"/>
              <a:t>© Oscar Nierstrasz</a:t>
            </a:r>
            <a:endParaRPr lang="de-CH" smtClean="0"/>
          </a:p>
        </p:txBody>
      </p:sp>
      <p:sp>
        <p:nvSpPr>
          <p:cNvPr id="80899" name="Footer Placeholder 4"/>
          <p:cNvSpPr>
            <a:spLocks noGrp="1"/>
          </p:cNvSpPr>
          <p:nvPr>
            <p:ph type="ftr" sz="quarter" idx="11"/>
          </p:nvPr>
        </p:nvSpPr>
        <p:spPr>
          <a:noFill/>
        </p:spPr>
        <p:txBody>
          <a:bodyPr/>
          <a:lstStyle/>
          <a:p>
            <a:r>
              <a:rPr lang="en-US" smtClean="0"/>
              <a:t>Compiler Construction</a:t>
            </a:r>
            <a:endParaRPr lang="de-CH" smtClean="0"/>
          </a:p>
        </p:txBody>
      </p:sp>
      <p:sp>
        <p:nvSpPr>
          <p:cNvPr id="80900" name="Rectangle 2"/>
          <p:cNvSpPr>
            <a:spLocks noGrp="1" noChangeArrowheads="1"/>
          </p:cNvSpPr>
          <p:nvPr>
            <p:ph type="title"/>
          </p:nvPr>
        </p:nvSpPr>
        <p:spPr/>
        <p:txBody>
          <a:bodyPr/>
          <a:lstStyle/>
          <a:p>
            <a:pPr eaLnBrk="1" hangingPunct="1"/>
            <a:r>
              <a:rPr lang="en-US" i="1"/>
              <a:t>What you should know!</a:t>
            </a:r>
          </a:p>
        </p:txBody>
      </p:sp>
      <p:sp>
        <p:nvSpPr>
          <p:cNvPr id="80901" name="Rectangle 3"/>
          <p:cNvSpPr>
            <a:spLocks noGrp="1" noChangeArrowheads="1"/>
          </p:cNvSpPr>
          <p:nvPr>
            <p:ph type="body" idx="1"/>
          </p:nvPr>
        </p:nvSpPr>
        <p:spPr/>
        <p:txBody>
          <a:bodyPr/>
          <a:lstStyle/>
          <a:p>
            <a:pPr marL="474663" indent="-474663" eaLnBrk="1" hangingPunct="1">
              <a:lnSpc>
                <a:spcPct val="85000"/>
              </a:lnSpc>
              <a:buClr>
                <a:srgbClr val="00027F"/>
              </a:buClr>
              <a:buFont typeface="Zapf Dingbats" charset="2"/>
              <a:buChar char=""/>
            </a:pPr>
            <a:r>
              <a:rPr lang="en-US" i="1" smtClean="0"/>
              <a:t>What is the difference between a compiler and an interpreter?</a:t>
            </a:r>
          </a:p>
          <a:p>
            <a:pPr marL="474663" indent="-474663" eaLnBrk="1" hangingPunct="1">
              <a:lnSpc>
                <a:spcPct val="85000"/>
              </a:lnSpc>
              <a:buClr>
                <a:srgbClr val="00027F"/>
              </a:buClr>
              <a:buFont typeface="Zapf Dingbats" charset="2"/>
              <a:buChar char=""/>
            </a:pPr>
            <a:r>
              <a:rPr lang="en-US" i="1" smtClean="0"/>
              <a:t>What are important qualities of compilers?</a:t>
            </a:r>
          </a:p>
          <a:p>
            <a:pPr marL="474663" indent="-474663" eaLnBrk="1" hangingPunct="1">
              <a:lnSpc>
                <a:spcPct val="85000"/>
              </a:lnSpc>
              <a:buClr>
                <a:srgbClr val="00027F"/>
              </a:buClr>
              <a:buFont typeface="Zapf Dingbats" charset="2"/>
              <a:buChar char=""/>
            </a:pPr>
            <a:r>
              <a:rPr lang="en-US" i="1" smtClean="0"/>
              <a:t>Why are compilers commonly split into multiple passes?</a:t>
            </a:r>
          </a:p>
          <a:p>
            <a:pPr marL="474663" indent="-474663" eaLnBrk="1" hangingPunct="1">
              <a:lnSpc>
                <a:spcPct val="85000"/>
              </a:lnSpc>
              <a:buClr>
                <a:srgbClr val="00027F"/>
              </a:buClr>
              <a:buFont typeface="Zapf Dingbats" charset="2"/>
              <a:buChar char=""/>
            </a:pPr>
            <a:r>
              <a:rPr lang="en-US" i="1" smtClean="0"/>
              <a:t>What are the typical responsibilities of the different parts of a modern compiler?</a:t>
            </a:r>
          </a:p>
          <a:p>
            <a:pPr marL="474663" indent="-474663" eaLnBrk="1" hangingPunct="1">
              <a:lnSpc>
                <a:spcPct val="85000"/>
              </a:lnSpc>
              <a:buClr>
                <a:srgbClr val="00027F"/>
              </a:buClr>
              <a:buFont typeface="Zapf Dingbats" charset="2"/>
              <a:buChar char=""/>
            </a:pPr>
            <a:r>
              <a:rPr lang="en-US" i="1" smtClean="0"/>
              <a:t>How are context-free grammars specified?</a:t>
            </a:r>
          </a:p>
          <a:p>
            <a:pPr marL="474663" indent="-474663" eaLnBrk="1" hangingPunct="1">
              <a:lnSpc>
                <a:spcPct val="85000"/>
              </a:lnSpc>
              <a:buClr>
                <a:srgbClr val="00027F"/>
              </a:buClr>
              <a:buFont typeface="Zapf Dingbats" charset="2"/>
              <a:buChar char=""/>
            </a:pPr>
            <a:r>
              <a:rPr lang="en-US" i="1" smtClean="0"/>
              <a:t>What is “abstract” about an abstract syntax tree?</a:t>
            </a:r>
          </a:p>
          <a:p>
            <a:pPr marL="474663" indent="-474663" eaLnBrk="1" hangingPunct="1">
              <a:lnSpc>
                <a:spcPct val="85000"/>
              </a:lnSpc>
              <a:buClr>
                <a:srgbClr val="00027F"/>
              </a:buClr>
              <a:buFont typeface="Zapf Dingbats" charset="2"/>
              <a:buChar char=""/>
            </a:pPr>
            <a:r>
              <a:rPr lang="en-US" i="1" smtClean="0"/>
              <a:t>What is intermediate representation and what is it for?</a:t>
            </a:r>
          </a:p>
          <a:p>
            <a:pPr marL="474663" indent="-474663" eaLnBrk="1" hangingPunct="1">
              <a:lnSpc>
                <a:spcPct val="85000"/>
              </a:lnSpc>
              <a:buClr>
                <a:srgbClr val="00027F"/>
              </a:buClr>
              <a:buFont typeface="Zapf Dingbats" charset="2"/>
              <a:buChar char=""/>
            </a:pPr>
            <a:r>
              <a:rPr lang="en-US" i="1" smtClean="0"/>
              <a:t>Why is optimization a separate activity?</a:t>
            </a:r>
          </a:p>
        </p:txBody>
      </p:sp>
      <p:sp>
        <p:nvSpPr>
          <p:cNvPr id="80902" name="Slide Number Placeholder 6"/>
          <p:cNvSpPr>
            <a:spLocks noGrp="1"/>
          </p:cNvSpPr>
          <p:nvPr>
            <p:ph type="sldNum" sz="quarter" idx="12"/>
          </p:nvPr>
        </p:nvSpPr>
        <p:spPr>
          <a:noFill/>
        </p:spPr>
        <p:txBody>
          <a:bodyPr/>
          <a:lstStyle/>
          <a:p>
            <a:fld id="{3D05F378-878D-D849-AA2E-E504EACD7444}" type="slidenum">
              <a:rPr lang="de-CH" smtClean="0"/>
              <a:pPr/>
              <a:t>42</a:t>
            </a:fld>
            <a:endParaRPr lang="de-CH" sz="1400" smtClean="0">
              <a:solidFill>
                <a:srgbClr val="7E7E7E"/>
              </a:solidFill>
              <a:latin typeface="Times"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Date Placeholder 3"/>
          <p:cNvSpPr>
            <a:spLocks noGrp="1"/>
          </p:cNvSpPr>
          <p:nvPr>
            <p:ph type="dt" sz="quarter" idx="10"/>
          </p:nvPr>
        </p:nvSpPr>
        <p:spPr>
          <a:noFill/>
        </p:spPr>
        <p:txBody>
          <a:bodyPr/>
          <a:lstStyle/>
          <a:p>
            <a:r>
              <a:rPr lang="en-US" smtClean="0"/>
              <a:t>© Oscar Nierstrasz</a:t>
            </a:r>
            <a:endParaRPr lang="de-CH" smtClean="0"/>
          </a:p>
        </p:txBody>
      </p:sp>
      <p:sp>
        <p:nvSpPr>
          <p:cNvPr id="82947" name="Footer Placeholder 4"/>
          <p:cNvSpPr>
            <a:spLocks noGrp="1"/>
          </p:cNvSpPr>
          <p:nvPr>
            <p:ph type="ftr" sz="quarter" idx="11"/>
          </p:nvPr>
        </p:nvSpPr>
        <p:spPr>
          <a:noFill/>
        </p:spPr>
        <p:txBody>
          <a:bodyPr/>
          <a:lstStyle/>
          <a:p>
            <a:r>
              <a:rPr lang="en-US" smtClean="0"/>
              <a:t>Compiler Construction</a:t>
            </a:r>
            <a:endParaRPr lang="de-CH" smtClean="0"/>
          </a:p>
        </p:txBody>
      </p:sp>
      <p:sp>
        <p:nvSpPr>
          <p:cNvPr id="82948" name="Rectangle 2"/>
          <p:cNvSpPr>
            <a:spLocks noGrp="1" noChangeArrowheads="1"/>
          </p:cNvSpPr>
          <p:nvPr>
            <p:ph type="title"/>
          </p:nvPr>
        </p:nvSpPr>
        <p:spPr/>
        <p:txBody>
          <a:bodyPr/>
          <a:lstStyle/>
          <a:p>
            <a:pPr eaLnBrk="1" hangingPunct="1"/>
            <a:r>
              <a:rPr lang="en-US" i="1"/>
              <a:t>Can you answer these questions?</a:t>
            </a:r>
          </a:p>
        </p:txBody>
      </p:sp>
      <p:sp>
        <p:nvSpPr>
          <p:cNvPr id="82949" name="Rectangle 3"/>
          <p:cNvSpPr>
            <a:spLocks noGrp="1" noChangeArrowheads="1"/>
          </p:cNvSpPr>
          <p:nvPr>
            <p:ph type="body" idx="1"/>
          </p:nvPr>
        </p:nvSpPr>
        <p:spPr/>
        <p:txBody>
          <a:bodyPr/>
          <a:lstStyle/>
          <a:p>
            <a:pPr marL="388938" indent="-388938" eaLnBrk="1" hangingPunct="1">
              <a:lnSpc>
                <a:spcPct val="90000"/>
              </a:lnSpc>
              <a:buClr>
                <a:srgbClr val="00027F"/>
              </a:buClr>
              <a:buFont typeface="Zapf Dingbats" charset="2"/>
              <a:buChar char=""/>
            </a:pPr>
            <a:r>
              <a:rPr lang="en-US" i="1" smtClean="0"/>
              <a:t>Is Java compiled or interpreted? What about Smalltalk? Ruby? PHP? Are you sure?</a:t>
            </a:r>
          </a:p>
          <a:p>
            <a:pPr marL="388938" indent="-388938" eaLnBrk="1" hangingPunct="1">
              <a:lnSpc>
                <a:spcPct val="90000"/>
              </a:lnSpc>
              <a:buClr>
                <a:srgbClr val="00027F"/>
              </a:buClr>
              <a:buFont typeface="Zapf Dingbats" charset="2"/>
              <a:buChar char=""/>
            </a:pPr>
            <a:r>
              <a:rPr lang="en-US" i="1" smtClean="0"/>
              <a:t>What are the key differences between modern compilers and compilers written in the 1970s?</a:t>
            </a:r>
          </a:p>
          <a:p>
            <a:pPr marL="388938" indent="-388938" eaLnBrk="1" hangingPunct="1">
              <a:lnSpc>
                <a:spcPct val="90000"/>
              </a:lnSpc>
              <a:buClr>
                <a:srgbClr val="00027F"/>
              </a:buClr>
              <a:buFont typeface="Zapf Dingbats" charset="2"/>
              <a:buChar char=""/>
            </a:pPr>
            <a:r>
              <a:rPr lang="en-US" i="1" smtClean="0"/>
              <a:t>Why is it hard for compilers to generate good error messages?</a:t>
            </a:r>
          </a:p>
          <a:p>
            <a:pPr marL="388938" indent="-388938" eaLnBrk="1" hangingPunct="1">
              <a:lnSpc>
                <a:spcPct val="90000"/>
              </a:lnSpc>
              <a:buClr>
                <a:srgbClr val="00027F"/>
              </a:buClr>
              <a:buFont typeface="Zapf Dingbats" charset="2"/>
              <a:buChar char=""/>
            </a:pPr>
            <a:r>
              <a:rPr lang="en-US" i="1" smtClean="0"/>
              <a:t>What is “context-free” about a context-free grammar?</a:t>
            </a:r>
          </a:p>
          <a:p>
            <a:pPr marL="388938" indent="-388938" eaLnBrk="1" hangingPunct="1">
              <a:lnSpc>
                <a:spcPct val="90000"/>
              </a:lnSpc>
              <a:buClr>
                <a:srgbClr val="00027F"/>
              </a:buClr>
              <a:buFont typeface="Zapf Dingbats" charset="2"/>
              <a:buChar char=""/>
            </a:pPr>
            <a:endParaRPr lang="en-US" i="1"/>
          </a:p>
        </p:txBody>
      </p:sp>
      <p:sp>
        <p:nvSpPr>
          <p:cNvPr id="82950" name="Slide Number Placeholder 6"/>
          <p:cNvSpPr>
            <a:spLocks noGrp="1"/>
          </p:cNvSpPr>
          <p:nvPr>
            <p:ph type="sldNum" sz="quarter" idx="12"/>
          </p:nvPr>
        </p:nvSpPr>
        <p:spPr>
          <a:noFill/>
        </p:spPr>
        <p:txBody>
          <a:bodyPr/>
          <a:lstStyle/>
          <a:p>
            <a:fld id="{585EE4F8-A59B-034E-A0A4-A9EC0D94EA60}" type="slidenum">
              <a:rPr lang="de-CH" smtClean="0"/>
              <a:pPr/>
              <a:t>43</a:t>
            </a:fld>
            <a:endParaRPr lang="de-CH" sz="1400" smtClean="0">
              <a:solidFill>
                <a:srgbClr val="7E7E7E"/>
              </a:solidFill>
              <a:latin typeface="Times"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Date Placeholder 3"/>
          <p:cNvSpPr>
            <a:spLocks noGrp="1"/>
          </p:cNvSpPr>
          <p:nvPr>
            <p:ph type="dt" sz="quarter" idx="10"/>
          </p:nvPr>
        </p:nvSpPr>
        <p:spPr>
          <a:noFill/>
        </p:spPr>
        <p:txBody>
          <a:bodyPr/>
          <a:lstStyle/>
          <a:p>
            <a:r>
              <a:rPr lang="en-US" smtClean="0">
                <a:ea typeface="ＭＳ Ｐゴシック" charset="-128"/>
                <a:cs typeface="ＭＳ Ｐゴシック" charset="-128"/>
              </a:rPr>
              <a:t>© Oscar Nierstrasz</a:t>
            </a:r>
            <a:endParaRPr lang="de-CH" smtClean="0">
              <a:ea typeface="ＭＳ Ｐゴシック" charset="-128"/>
              <a:cs typeface="ＭＳ Ｐゴシック" charset="-128"/>
            </a:endParaRPr>
          </a:p>
        </p:txBody>
      </p:sp>
      <p:sp>
        <p:nvSpPr>
          <p:cNvPr id="84995" name="Slide Number Placeholder 5"/>
          <p:cNvSpPr>
            <a:spLocks noGrp="1"/>
          </p:cNvSpPr>
          <p:nvPr>
            <p:ph type="sldNum" sz="quarter" idx="12"/>
          </p:nvPr>
        </p:nvSpPr>
        <p:spPr>
          <a:noFill/>
        </p:spPr>
        <p:txBody>
          <a:bodyPr/>
          <a:lstStyle/>
          <a:p>
            <a:fld id="{22BA5708-7E3F-4441-B51E-A1954106342C}" type="slidenum">
              <a:rPr lang="de-CH" smtClean="0">
                <a:ea typeface="ＭＳ Ｐゴシック" charset="-128"/>
                <a:cs typeface="ＭＳ Ｐゴシック" charset="-128"/>
              </a:rPr>
              <a:pPr/>
              <a:t>44</a:t>
            </a:fld>
            <a:endParaRPr lang="de-CH" sz="1400" smtClean="0">
              <a:solidFill>
                <a:srgbClr val="7E7E7E"/>
              </a:solidFill>
              <a:latin typeface="Times" charset="0"/>
              <a:ea typeface="ＭＳ Ｐゴシック" charset="-128"/>
              <a:cs typeface="ＭＳ Ｐゴシック" charset="-128"/>
            </a:endParaRPr>
          </a:p>
        </p:txBody>
      </p:sp>
      <p:sp>
        <p:nvSpPr>
          <p:cNvPr id="84996" name="Rectangle 2"/>
          <p:cNvSpPr>
            <a:spLocks noChangeArrowheads="1"/>
          </p:cNvSpPr>
          <p:nvPr/>
        </p:nvSpPr>
        <p:spPr bwMode="auto">
          <a:xfrm>
            <a:off x="762000" y="2038350"/>
            <a:ext cx="7620000" cy="4356100"/>
          </a:xfrm>
          <a:prstGeom prst="rect">
            <a:avLst/>
          </a:prstGeom>
          <a:solidFill>
            <a:srgbClr val="FFFFCC"/>
          </a:solidFill>
          <a:ln w="9525">
            <a:solidFill>
              <a:schemeClr val="tx1"/>
            </a:solidFill>
            <a:miter lim="800000"/>
            <a:headEnd/>
            <a:tailEnd/>
          </a:ln>
        </p:spPr>
        <p:txBody>
          <a:bodyPr>
            <a:prstTxWarp prst="textNoShape">
              <a:avLst/>
            </a:prstTxWarp>
            <a:spAutoFit/>
          </a:bodyPr>
          <a:lstStyle/>
          <a:p>
            <a:pPr marL="192088" indent="-192088"/>
            <a:endParaRPr lang="en-US" sz="1400" b="1">
              <a:solidFill>
                <a:srgbClr val="000000"/>
              </a:solidFill>
            </a:endParaRPr>
          </a:p>
          <a:p>
            <a:pPr marL="192088" indent="-192088"/>
            <a:endParaRPr lang="en-US" sz="1400" b="1">
              <a:solidFill>
                <a:srgbClr val="000000"/>
              </a:solidFill>
            </a:endParaRPr>
          </a:p>
          <a:p>
            <a:pPr marL="192088" indent="-192088"/>
            <a:endParaRPr lang="en-US" sz="1400" b="1">
              <a:solidFill>
                <a:srgbClr val="000000"/>
              </a:solidFill>
            </a:endParaRPr>
          </a:p>
          <a:p>
            <a:pPr marL="192088" indent="-192088"/>
            <a:endParaRPr lang="en-US" sz="1400" b="1">
              <a:solidFill>
                <a:srgbClr val="000000"/>
              </a:solidFill>
            </a:endParaRPr>
          </a:p>
          <a:p>
            <a:pPr marL="192088" indent="-192088"/>
            <a:endParaRPr lang="en-US" sz="1400" b="1">
              <a:solidFill>
                <a:srgbClr val="000000"/>
              </a:solidFill>
            </a:endParaRPr>
          </a:p>
          <a:p>
            <a:pPr marL="192088" indent="-192088" algn="ctr"/>
            <a:r>
              <a:rPr lang="en-US" sz="1400" b="1">
                <a:solidFill>
                  <a:srgbClr val="000000"/>
                </a:solidFill>
              </a:rPr>
              <a:t>Attribution-ShareAlike 3.0 Unported</a:t>
            </a:r>
          </a:p>
          <a:p>
            <a:pPr marL="192088" indent="-192088"/>
            <a:r>
              <a:rPr lang="en-US" sz="1400" b="1" i="1">
                <a:solidFill>
                  <a:srgbClr val="000000"/>
                </a:solidFill>
              </a:rPr>
              <a:t>You are free:</a:t>
            </a:r>
            <a:endParaRPr lang="en-US" sz="1400">
              <a:solidFill>
                <a:srgbClr val="000000"/>
              </a:solidFill>
            </a:endParaRPr>
          </a:p>
          <a:p>
            <a:pPr lvl="1"/>
            <a:r>
              <a:rPr lang="en-US" sz="1400" b="1">
                <a:solidFill>
                  <a:srgbClr val="000000"/>
                </a:solidFill>
              </a:rPr>
              <a:t>to Share</a:t>
            </a:r>
            <a:r>
              <a:rPr lang="en-US" sz="1400">
                <a:solidFill>
                  <a:srgbClr val="000000"/>
                </a:solidFill>
              </a:rPr>
              <a:t> — to copy, distribute and transmit the work</a:t>
            </a:r>
          </a:p>
          <a:p>
            <a:pPr lvl="1"/>
            <a:r>
              <a:rPr lang="en-US" sz="1400" b="1">
                <a:solidFill>
                  <a:srgbClr val="000000"/>
                </a:solidFill>
              </a:rPr>
              <a:t>to Remix</a:t>
            </a:r>
            <a:r>
              <a:rPr lang="en-US" sz="1400">
                <a:solidFill>
                  <a:srgbClr val="000000"/>
                </a:solidFill>
              </a:rPr>
              <a:t> — to adapt the work</a:t>
            </a:r>
          </a:p>
          <a:p>
            <a:pPr marL="192088" indent="-192088"/>
            <a:endParaRPr lang="en-US" sz="1400" b="1" i="1">
              <a:solidFill>
                <a:srgbClr val="000000"/>
              </a:solidFill>
            </a:endParaRPr>
          </a:p>
          <a:p>
            <a:pPr marL="192088" indent="-192088"/>
            <a:r>
              <a:rPr lang="en-US" sz="1400" b="1" i="1">
                <a:solidFill>
                  <a:srgbClr val="000000"/>
                </a:solidFill>
              </a:rPr>
              <a:t>Under the following conditions:</a:t>
            </a:r>
            <a:endParaRPr lang="en-US" sz="1400">
              <a:solidFill>
                <a:srgbClr val="000000"/>
              </a:solidFill>
            </a:endParaRPr>
          </a:p>
          <a:p>
            <a:pPr lvl="1"/>
            <a:r>
              <a:rPr lang="en-US" sz="1400" b="1">
                <a:solidFill>
                  <a:srgbClr val="000000"/>
                </a:solidFill>
              </a:rPr>
              <a:t>Attribution.</a:t>
            </a:r>
            <a:r>
              <a:rPr lang="en-US" sz="1400">
                <a:solidFill>
                  <a:srgbClr val="000000"/>
                </a:solidFill>
              </a:rPr>
              <a:t> You must attribute the work in the manner specified by the author or licensor (but not in any way that suggests that they endorse you or your use of the work).</a:t>
            </a:r>
          </a:p>
          <a:p>
            <a:pPr lvl="1"/>
            <a:r>
              <a:rPr lang="en-US" sz="1400" b="1">
                <a:solidFill>
                  <a:srgbClr val="000000"/>
                </a:solidFill>
              </a:rPr>
              <a:t>Share Alike.</a:t>
            </a:r>
            <a:r>
              <a:rPr lang="en-US" sz="1400">
                <a:solidFill>
                  <a:srgbClr val="000000"/>
                </a:solidFill>
              </a:rPr>
              <a:t> If you alter, transform, or build upon this work, you may distribute the resulting work only under the same, similar or a compatible license.</a:t>
            </a:r>
          </a:p>
          <a:p>
            <a:pPr marL="192088" indent="-192088"/>
            <a:r>
              <a:rPr lang="en-US" sz="1400">
                <a:solidFill>
                  <a:srgbClr val="000000"/>
                </a:solidFill>
              </a:rPr>
              <a:t>For any reuse or distribution, you must make clear to others the license terms of this work. The best way to do this is with a link to this web page.</a:t>
            </a:r>
          </a:p>
          <a:p>
            <a:pPr marL="192088" indent="-192088"/>
            <a:r>
              <a:rPr lang="en-US" sz="1400">
                <a:solidFill>
                  <a:srgbClr val="000000"/>
                </a:solidFill>
              </a:rPr>
              <a:t>Any of the above conditions can be waived if you get permission from the copyright holder.</a:t>
            </a:r>
          </a:p>
          <a:p>
            <a:pPr marL="192088" indent="-192088"/>
            <a:r>
              <a:rPr lang="en-US" sz="1400">
                <a:solidFill>
                  <a:srgbClr val="000000"/>
                </a:solidFill>
              </a:rPr>
              <a:t>Nothing in this license impairs or restricts the author's moral rights.</a:t>
            </a:r>
          </a:p>
        </p:txBody>
      </p:sp>
      <p:sp>
        <p:nvSpPr>
          <p:cNvPr id="84997" name="Rectangle 3"/>
          <p:cNvSpPr>
            <a:spLocks noGrp="1" noChangeArrowheads="1"/>
          </p:cNvSpPr>
          <p:nvPr>
            <p:ph type="title"/>
          </p:nvPr>
        </p:nvSpPr>
        <p:spPr/>
        <p:txBody>
          <a:bodyPr/>
          <a:lstStyle/>
          <a:p>
            <a:r>
              <a:rPr lang="en-US"/>
              <a:t>License</a:t>
            </a:r>
          </a:p>
        </p:txBody>
      </p:sp>
      <p:sp>
        <p:nvSpPr>
          <p:cNvPr id="84998" name="Rectangle 4"/>
          <p:cNvSpPr>
            <a:spLocks noGrp="1" noChangeArrowheads="1"/>
          </p:cNvSpPr>
          <p:nvPr>
            <p:ph type="body" idx="1"/>
          </p:nvPr>
        </p:nvSpPr>
        <p:spPr>
          <a:xfrm>
            <a:off x="990600" y="1600200"/>
            <a:ext cx="7308850" cy="403225"/>
          </a:xfrm>
        </p:spPr>
        <p:txBody>
          <a:bodyPr anchor="t"/>
          <a:lstStyle/>
          <a:p>
            <a:pPr>
              <a:buFont typeface="Helvetica CE" charset="0"/>
              <a:buNone/>
            </a:pPr>
            <a:r>
              <a:rPr lang="en-US" sz="2000">
                <a:latin typeface="Monaco" charset="0"/>
                <a:ea typeface="Monaco" charset="0"/>
                <a:cs typeface="Monaco" charset="0"/>
              </a:rPr>
              <a:t>http://creativecommons.org/licenses/by-sa/3.0/</a:t>
            </a:r>
          </a:p>
        </p:txBody>
      </p:sp>
      <p:pic>
        <p:nvPicPr>
          <p:cNvPr id="84999" name="Picture 5" descr="logo_deed"/>
          <p:cNvPicPr>
            <a:picLocks noChangeAspect="1" noChangeArrowheads="1"/>
          </p:cNvPicPr>
          <p:nvPr/>
        </p:nvPicPr>
        <p:blipFill>
          <a:blip r:embed="rId3"/>
          <a:srcRect/>
          <a:stretch>
            <a:fillRect/>
          </a:stretch>
        </p:blipFill>
        <p:spPr bwMode="auto">
          <a:xfrm>
            <a:off x="3433763" y="2133600"/>
            <a:ext cx="2509837" cy="70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r>
              <a:rPr lang="en-US" smtClean="0"/>
              <a:t>© Oscar Nierstrasz</a:t>
            </a:r>
            <a:endParaRPr lang="de-CH" smtClean="0"/>
          </a:p>
        </p:txBody>
      </p:sp>
      <p:sp>
        <p:nvSpPr>
          <p:cNvPr id="23555" name="Footer Placeholder 4"/>
          <p:cNvSpPr>
            <a:spLocks noGrp="1"/>
          </p:cNvSpPr>
          <p:nvPr>
            <p:ph type="ftr" sz="quarter" idx="11"/>
          </p:nvPr>
        </p:nvSpPr>
        <p:spPr>
          <a:noFill/>
        </p:spPr>
        <p:txBody>
          <a:bodyPr/>
          <a:lstStyle/>
          <a:p>
            <a:r>
              <a:rPr lang="en-US" smtClean="0"/>
              <a:t>Compiler Construction</a:t>
            </a:r>
            <a:endParaRPr lang="de-CH" smtClean="0"/>
          </a:p>
        </p:txBody>
      </p:sp>
      <p:sp>
        <p:nvSpPr>
          <p:cNvPr id="23556" name="Rectangle 4"/>
          <p:cNvSpPr>
            <a:spLocks noGrp="1" noChangeArrowheads="1"/>
          </p:cNvSpPr>
          <p:nvPr>
            <p:ph type="title"/>
          </p:nvPr>
        </p:nvSpPr>
        <p:spPr/>
        <p:txBody>
          <a:bodyPr/>
          <a:lstStyle/>
          <a:p>
            <a:pPr eaLnBrk="1" hangingPunct="1"/>
            <a:r>
              <a:rPr lang="en-US"/>
              <a:t>Textbook</a:t>
            </a:r>
          </a:p>
        </p:txBody>
      </p:sp>
      <p:sp>
        <p:nvSpPr>
          <p:cNvPr id="23557" name="Rectangle 5"/>
          <p:cNvSpPr>
            <a:spLocks noGrp="1" noChangeArrowheads="1"/>
          </p:cNvSpPr>
          <p:nvPr>
            <p:ph type="body" idx="1"/>
          </p:nvPr>
        </p:nvSpPr>
        <p:spPr/>
        <p:txBody>
          <a:bodyPr/>
          <a:lstStyle/>
          <a:p>
            <a:pPr eaLnBrk="1" hangingPunct="1"/>
            <a:r>
              <a:rPr lang="en-US"/>
              <a:t>Andrew W. Appel, </a:t>
            </a:r>
            <a:r>
              <a:rPr lang="en-US" b="1" i="1"/>
              <a:t>Modern compiler implementation in Java</a:t>
            </a:r>
            <a:r>
              <a:rPr lang="en-US"/>
              <a:t> (Second edition), Cambridge University Press, New York, NY, USA, 2002, with Jens Palsberg.</a:t>
            </a:r>
          </a:p>
        </p:txBody>
      </p:sp>
      <p:pic>
        <p:nvPicPr>
          <p:cNvPr id="23558" name="Picture 6"/>
          <p:cNvPicPr>
            <a:picLocks noChangeAspect="1" noChangeArrowheads="1"/>
          </p:cNvPicPr>
          <p:nvPr/>
        </p:nvPicPr>
        <p:blipFill>
          <a:blip r:embed="rId2"/>
          <a:srcRect/>
          <a:stretch>
            <a:fillRect/>
          </a:stretch>
        </p:blipFill>
        <p:spPr bwMode="auto">
          <a:xfrm>
            <a:off x="7239000" y="1676400"/>
            <a:ext cx="1085850" cy="1447800"/>
          </a:xfrm>
          <a:prstGeom prst="rect">
            <a:avLst/>
          </a:prstGeom>
          <a:noFill/>
          <a:ln w="9525">
            <a:noFill/>
            <a:miter lim="800000"/>
            <a:headEnd/>
            <a:tailEnd/>
          </a:ln>
        </p:spPr>
      </p:pic>
      <p:sp>
        <p:nvSpPr>
          <p:cNvPr id="23559" name="Rectangle 7"/>
          <p:cNvSpPr>
            <a:spLocks noChangeArrowheads="1"/>
          </p:cNvSpPr>
          <p:nvPr/>
        </p:nvSpPr>
        <p:spPr bwMode="auto">
          <a:xfrm>
            <a:off x="1524000" y="4953000"/>
            <a:ext cx="4191000" cy="1323975"/>
          </a:xfrm>
          <a:prstGeom prst="rect">
            <a:avLst/>
          </a:prstGeom>
          <a:solidFill>
            <a:schemeClr val="accent1"/>
          </a:solidFill>
          <a:ln w="9525">
            <a:solidFill>
              <a:schemeClr val="tx1"/>
            </a:solidFill>
            <a:miter lim="800000"/>
            <a:headEnd/>
            <a:tailEnd/>
          </a:ln>
        </p:spPr>
        <p:txBody>
          <a:bodyPr>
            <a:prstTxWarp prst="textNoShape">
              <a:avLst/>
            </a:prstTxWarp>
            <a:spAutoFit/>
          </a:bodyPr>
          <a:lstStyle/>
          <a:p>
            <a:r>
              <a:rPr lang="en-US" sz="1600"/>
              <a:t>Thanks to Jens Palsberg and Tony Hosking for their kind permission to reuse and adapt the CS132 and CS502 lecture notes.</a:t>
            </a:r>
          </a:p>
          <a:p>
            <a:r>
              <a:rPr lang="en-US" sz="1600">
                <a:hlinkClick r:id="rId3"/>
              </a:rPr>
              <a:t>http://www.cs.ucla.edu/~palsberg/</a:t>
            </a:r>
            <a:endParaRPr lang="en-US" sz="1600"/>
          </a:p>
          <a:p>
            <a:r>
              <a:rPr lang="en-US" sz="1600">
                <a:hlinkClick r:id="rId4"/>
              </a:rPr>
              <a:t>http://www.cs.purdue.edu/homes/hosking/</a:t>
            </a:r>
            <a:endParaRPr lang="en-US" sz="1600"/>
          </a:p>
        </p:txBody>
      </p:sp>
      <p:pic>
        <p:nvPicPr>
          <p:cNvPr id="23560" name="Picture 10"/>
          <p:cNvPicPr>
            <a:picLocks noChangeAspect="1" noChangeArrowheads="1"/>
          </p:cNvPicPr>
          <p:nvPr/>
        </p:nvPicPr>
        <p:blipFill>
          <a:blip r:embed="rId5"/>
          <a:srcRect/>
          <a:stretch>
            <a:fillRect/>
          </a:stretch>
        </p:blipFill>
        <p:spPr bwMode="auto">
          <a:xfrm>
            <a:off x="5867400" y="1676400"/>
            <a:ext cx="1166813" cy="1447800"/>
          </a:xfrm>
          <a:prstGeom prst="rect">
            <a:avLst/>
          </a:prstGeom>
          <a:noFill/>
          <a:ln w="9525">
            <a:noFill/>
            <a:miter lim="800000"/>
            <a:headEnd/>
            <a:tailEnd/>
          </a:ln>
        </p:spPr>
      </p:pic>
      <p:pic>
        <p:nvPicPr>
          <p:cNvPr id="23561" name="Picture 11" descr="hosking"/>
          <p:cNvPicPr>
            <a:picLocks noChangeAspect="1" noChangeArrowheads="1"/>
          </p:cNvPicPr>
          <p:nvPr/>
        </p:nvPicPr>
        <p:blipFill>
          <a:blip r:embed="rId6"/>
          <a:srcRect/>
          <a:stretch>
            <a:fillRect/>
          </a:stretch>
        </p:blipFill>
        <p:spPr bwMode="auto">
          <a:xfrm>
            <a:off x="7010400" y="5029200"/>
            <a:ext cx="838200" cy="838200"/>
          </a:xfrm>
          <a:prstGeom prst="rect">
            <a:avLst/>
          </a:prstGeom>
          <a:noFill/>
          <a:ln w="9525">
            <a:noFill/>
            <a:miter lim="800000"/>
            <a:headEnd/>
            <a:tailEnd/>
          </a:ln>
        </p:spPr>
      </p:pic>
      <p:pic>
        <p:nvPicPr>
          <p:cNvPr id="23562" name="Picture 12" descr="tn_J_Palsberg"/>
          <p:cNvPicPr>
            <a:picLocks noChangeAspect="1" noChangeArrowheads="1"/>
          </p:cNvPicPr>
          <p:nvPr/>
        </p:nvPicPr>
        <p:blipFill>
          <a:blip r:embed="rId7"/>
          <a:srcRect/>
          <a:stretch>
            <a:fillRect/>
          </a:stretch>
        </p:blipFill>
        <p:spPr bwMode="auto">
          <a:xfrm>
            <a:off x="6019800" y="5029200"/>
            <a:ext cx="838200" cy="838200"/>
          </a:xfrm>
          <a:prstGeom prst="rect">
            <a:avLst/>
          </a:prstGeom>
          <a:noFill/>
          <a:ln w="9525">
            <a:noFill/>
            <a:miter lim="800000"/>
            <a:headEnd/>
            <a:tailEnd/>
          </a:ln>
        </p:spPr>
      </p:pic>
      <p:sp>
        <p:nvSpPr>
          <p:cNvPr id="23563" name="Slide Number Placeholder 11"/>
          <p:cNvSpPr>
            <a:spLocks noGrp="1"/>
          </p:cNvSpPr>
          <p:nvPr>
            <p:ph type="sldNum" sz="quarter" idx="12"/>
          </p:nvPr>
        </p:nvSpPr>
        <p:spPr>
          <a:noFill/>
        </p:spPr>
        <p:txBody>
          <a:bodyPr/>
          <a:lstStyle/>
          <a:p>
            <a:fld id="{86E2239B-E533-104B-A435-F2D03199263C}" type="slidenum">
              <a:rPr lang="de-CH" smtClean="0"/>
              <a:pPr/>
              <a:t>5</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Other recommended sources</a:t>
            </a:r>
          </a:p>
        </p:txBody>
      </p:sp>
      <p:sp>
        <p:nvSpPr>
          <p:cNvPr id="24579" name="Content Placeholder 2"/>
          <p:cNvSpPr>
            <a:spLocks noGrp="1"/>
          </p:cNvSpPr>
          <p:nvPr>
            <p:ph idx="1"/>
          </p:nvPr>
        </p:nvSpPr>
        <p:spPr>
          <a:xfrm>
            <a:off x="539750" y="1654175"/>
            <a:ext cx="6470650" cy="4498975"/>
          </a:xfrm>
        </p:spPr>
        <p:txBody>
          <a:bodyPr/>
          <a:lstStyle/>
          <a:p>
            <a:pPr eaLnBrk="1" hangingPunct="1"/>
            <a:r>
              <a:rPr lang="en-US" b="1" smtClean="0"/>
              <a:t>Compilers: Principles, Techniques, and Tools</a:t>
            </a:r>
            <a:r>
              <a:rPr lang="en-US" smtClean="0"/>
              <a:t>, Aho, Sethi and Ullman</a:t>
            </a:r>
          </a:p>
          <a:p>
            <a:pPr lvl="1" eaLnBrk="1" hangingPunct="1"/>
            <a:r>
              <a:rPr lang="en-US" smtClean="0">
                <a:hlinkClick r:id="rId2"/>
              </a:rPr>
              <a:t>http://dragonbook.stanford.edu/</a:t>
            </a:r>
            <a:endParaRPr lang="en-US" smtClean="0"/>
          </a:p>
          <a:p>
            <a:pPr lvl="1" eaLnBrk="1" hangingPunct="1"/>
            <a:endParaRPr lang="en-US" smtClean="0"/>
          </a:p>
          <a:p>
            <a:pPr eaLnBrk="1" hangingPunct="1"/>
            <a:r>
              <a:rPr lang="en-US" b="1" smtClean="0"/>
              <a:t>Parsing Techniques</a:t>
            </a:r>
            <a:r>
              <a:rPr lang="en-US" smtClean="0"/>
              <a:t>, Grune and Jacobs</a:t>
            </a:r>
          </a:p>
          <a:p>
            <a:pPr lvl="1" eaLnBrk="1" hangingPunct="1"/>
            <a:r>
              <a:rPr lang="en-US" smtClean="0">
                <a:hlinkClick r:id="rId3"/>
              </a:rPr>
              <a:t>http://www.cs.vu.nl/~dick/PT2Ed.html</a:t>
            </a:r>
            <a:endParaRPr lang="en-US" smtClean="0"/>
          </a:p>
          <a:p>
            <a:pPr eaLnBrk="1" hangingPunct="1"/>
            <a:endParaRPr lang="en-US" smtClean="0"/>
          </a:p>
          <a:p>
            <a:pPr eaLnBrk="1" hangingPunct="1"/>
            <a:r>
              <a:rPr lang="en-US" b="1" smtClean="0"/>
              <a:t>Advanced Compiler Design and Implementation</a:t>
            </a:r>
            <a:r>
              <a:rPr lang="en-US" smtClean="0"/>
              <a:t>, Muchnik</a:t>
            </a:r>
          </a:p>
          <a:p>
            <a:pPr eaLnBrk="1" hangingPunct="1"/>
            <a:endParaRPr lang="en-US" smtClean="0"/>
          </a:p>
          <a:p>
            <a:pPr eaLnBrk="1" hangingPunct="1"/>
            <a:endParaRPr lang="en-US" smtClean="0"/>
          </a:p>
        </p:txBody>
      </p:sp>
      <p:sp>
        <p:nvSpPr>
          <p:cNvPr id="24580" name="Date Placeholder 3"/>
          <p:cNvSpPr>
            <a:spLocks noGrp="1"/>
          </p:cNvSpPr>
          <p:nvPr>
            <p:ph type="dt" sz="quarter" idx="10"/>
          </p:nvPr>
        </p:nvSpPr>
        <p:spPr>
          <a:noFill/>
        </p:spPr>
        <p:txBody>
          <a:bodyPr/>
          <a:lstStyle/>
          <a:p>
            <a:r>
              <a:rPr lang="en-US" smtClean="0"/>
              <a:t>© Oscar Nierstrasz</a:t>
            </a:r>
            <a:endParaRPr lang="de-CH" smtClean="0"/>
          </a:p>
        </p:txBody>
      </p:sp>
      <p:sp>
        <p:nvSpPr>
          <p:cNvPr id="24581" name="Footer Placeholder 4"/>
          <p:cNvSpPr>
            <a:spLocks noGrp="1"/>
          </p:cNvSpPr>
          <p:nvPr>
            <p:ph type="ftr" sz="quarter" idx="11"/>
          </p:nvPr>
        </p:nvSpPr>
        <p:spPr>
          <a:noFill/>
        </p:spPr>
        <p:txBody>
          <a:bodyPr/>
          <a:lstStyle/>
          <a:p>
            <a:r>
              <a:rPr lang="en-US" smtClean="0"/>
              <a:t>Compiler Construction</a:t>
            </a:r>
            <a:endParaRPr lang="de-CH" smtClean="0"/>
          </a:p>
        </p:txBody>
      </p:sp>
      <p:pic>
        <p:nvPicPr>
          <p:cNvPr id="24582" name="Picture 6" descr="200px-Purple_dragon_book_b.jpg"/>
          <p:cNvPicPr>
            <a:picLocks noChangeAspect="1"/>
          </p:cNvPicPr>
          <p:nvPr/>
        </p:nvPicPr>
        <p:blipFill>
          <a:blip r:embed="rId4"/>
          <a:srcRect/>
          <a:stretch>
            <a:fillRect/>
          </a:stretch>
        </p:blipFill>
        <p:spPr bwMode="auto">
          <a:xfrm>
            <a:off x="6934200" y="990600"/>
            <a:ext cx="1143000" cy="1731963"/>
          </a:xfrm>
          <a:prstGeom prst="rect">
            <a:avLst/>
          </a:prstGeom>
          <a:noFill/>
          <a:ln w="9525">
            <a:noFill/>
            <a:miter lim="800000"/>
            <a:headEnd/>
            <a:tailEnd/>
          </a:ln>
        </p:spPr>
      </p:pic>
      <p:pic>
        <p:nvPicPr>
          <p:cNvPr id="24583" name="Picture 17" descr="PT2Ed.gif"/>
          <p:cNvPicPr>
            <a:picLocks noChangeAspect="1"/>
          </p:cNvPicPr>
          <p:nvPr/>
        </p:nvPicPr>
        <p:blipFill>
          <a:blip r:embed="rId5"/>
          <a:srcRect/>
          <a:stretch>
            <a:fillRect/>
          </a:stretch>
        </p:blipFill>
        <p:spPr bwMode="auto">
          <a:xfrm>
            <a:off x="7391400" y="2819400"/>
            <a:ext cx="1143000" cy="1779588"/>
          </a:xfrm>
          <a:prstGeom prst="rect">
            <a:avLst/>
          </a:prstGeom>
          <a:noFill/>
          <a:ln w="9525">
            <a:noFill/>
            <a:miter lim="800000"/>
            <a:headEnd/>
            <a:tailEnd/>
          </a:ln>
        </p:spPr>
      </p:pic>
      <p:sp>
        <p:nvSpPr>
          <p:cNvPr id="24584" name="Slide Number Placeholder 8"/>
          <p:cNvSpPr>
            <a:spLocks noGrp="1"/>
          </p:cNvSpPr>
          <p:nvPr>
            <p:ph type="sldNum" sz="quarter" idx="12"/>
          </p:nvPr>
        </p:nvSpPr>
        <p:spPr>
          <a:noFill/>
        </p:spPr>
        <p:txBody>
          <a:bodyPr/>
          <a:lstStyle/>
          <a:p>
            <a:fld id="{170D44C3-855C-F343-AA1B-FB77BBB6E4A0}" type="slidenum">
              <a:rPr lang="de-CH" smtClean="0"/>
              <a:pPr/>
              <a:t>6</a:t>
            </a:fld>
            <a:endParaRPr lang="de-CH" sz="1400" smtClean="0">
              <a:solidFill>
                <a:srgbClr val="7E7E7E"/>
              </a:solidFill>
              <a:latin typeface="Times" charset="0"/>
            </a:endParaRPr>
          </a:p>
        </p:txBody>
      </p:sp>
      <p:pic>
        <p:nvPicPr>
          <p:cNvPr id="24585" name="Picture 9" descr="1558603204.jpg"/>
          <p:cNvPicPr>
            <a:picLocks noChangeAspect="1"/>
          </p:cNvPicPr>
          <p:nvPr/>
        </p:nvPicPr>
        <p:blipFill>
          <a:blip r:embed="rId6"/>
          <a:srcRect/>
          <a:stretch>
            <a:fillRect/>
          </a:stretch>
        </p:blipFill>
        <p:spPr bwMode="auto">
          <a:xfrm>
            <a:off x="5943600" y="4495800"/>
            <a:ext cx="1219200" cy="1579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Schedule</a:t>
            </a:r>
          </a:p>
        </p:txBody>
      </p:sp>
      <p:sp>
        <p:nvSpPr>
          <p:cNvPr id="25603" name="Date Placeholder 3"/>
          <p:cNvSpPr>
            <a:spLocks noGrp="1"/>
          </p:cNvSpPr>
          <p:nvPr>
            <p:ph type="dt" sz="quarter" idx="10"/>
          </p:nvPr>
        </p:nvSpPr>
        <p:spPr>
          <a:noFill/>
        </p:spPr>
        <p:txBody>
          <a:bodyPr/>
          <a:lstStyle/>
          <a:p>
            <a:r>
              <a:rPr lang="en-US" smtClean="0"/>
              <a:t>© Oscar Nierstrasz</a:t>
            </a:r>
            <a:endParaRPr lang="de-CH" smtClean="0"/>
          </a:p>
        </p:txBody>
      </p:sp>
      <p:sp>
        <p:nvSpPr>
          <p:cNvPr id="25604" name="Footer Placeholder 4"/>
          <p:cNvSpPr>
            <a:spLocks noGrp="1"/>
          </p:cNvSpPr>
          <p:nvPr>
            <p:ph type="ftr" sz="quarter" idx="11"/>
          </p:nvPr>
        </p:nvSpPr>
        <p:spPr>
          <a:noFill/>
        </p:spPr>
        <p:txBody>
          <a:bodyPr/>
          <a:lstStyle/>
          <a:p>
            <a:r>
              <a:rPr lang="en-US" smtClean="0"/>
              <a:t>Compiler Construction</a:t>
            </a:r>
            <a:endParaRPr lang="de-CH" smtClean="0"/>
          </a:p>
        </p:txBody>
      </p:sp>
      <p:sp>
        <p:nvSpPr>
          <p:cNvPr id="25605" name="Slide Number Placeholder 7"/>
          <p:cNvSpPr>
            <a:spLocks noGrp="1"/>
          </p:cNvSpPr>
          <p:nvPr>
            <p:ph type="sldNum" sz="quarter" idx="12"/>
          </p:nvPr>
        </p:nvSpPr>
        <p:spPr>
          <a:noFill/>
        </p:spPr>
        <p:txBody>
          <a:bodyPr/>
          <a:lstStyle/>
          <a:p>
            <a:fld id="{61B947DE-AC32-3F48-8A46-7C7AF1CBB10C}" type="slidenum">
              <a:rPr lang="de-CH" smtClean="0"/>
              <a:pPr/>
              <a:t>7</a:t>
            </a:fld>
            <a:endParaRPr lang="de-CH" sz="1400" smtClean="0">
              <a:solidFill>
                <a:srgbClr val="7E7E7E"/>
              </a:solidFill>
              <a:latin typeface="Times" charset="0"/>
            </a:endParaRPr>
          </a:p>
        </p:txBody>
      </p:sp>
      <p:graphicFrame>
        <p:nvGraphicFramePr>
          <p:cNvPr id="8" name="Content Placeholder 7"/>
          <p:cNvGraphicFramePr>
            <a:graphicFrameLocks noGrp="1"/>
          </p:cNvGraphicFramePr>
          <p:nvPr>
            <p:ph idx="1"/>
          </p:nvPr>
        </p:nvGraphicFramePr>
        <p:xfrm>
          <a:off x="539750" y="1654175"/>
          <a:ext cx="8070850" cy="4751395"/>
        </p:xfrm>
        <a:graphic>
          <a:graphicData uri="http://schemas.openxmlformats.org/drawingml/2006/table">
            <a:tbl>
              <a:tblPr/>
              <a:tblGrid>
                <a:gridCol w="908050"/>
                <a:gridCol w="2209800"/>
                <a:gridCol w="4953000"/>
              </a:tblGrid>
              <a:tr h="31591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1</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25-Feb-11</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Helvetica" charset="0"/>
                          <a:ea typeface="Helvetica" charset="0"/>
                          <a:cs typeface="Helvetica" charset="0"/>
                        </a:rPr>
                        <a:t>Introduction</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31591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2</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04-Mar-11</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Helvetica" charset="0"/>
                          <a:ea typeface="Helvetica" charset="0"/>
                          <a:cs typeface="Helvetica" charset="0"/>
                        </a:rPr>
                        <a:t>Lexical Analysis</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1591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3</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11-Mar-11</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Helvetica" charset="0"/>
                          <a:ea typeface="Helvetica" charset="0"/>
                          <a:cs typeface="Helvetica" charset="0"/>
                        </a:rPr>
                        <a:t>Parsing</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1591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4</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18-Mar-11</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Helvetica" charset="0"/>
                          <a:ea typeface="Helvetica" charset="0"/>
                          <a:cs typeface="Helvetica" charset="0"/>
                        </a:rPr>
                        <a:t>Parsing in Practice</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1591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5</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25-Mar-11</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Helvetica" charset="0"/>
                          <a:ea typeface="Helvetica" charset="0"/>
                          <a:cs typeface="Helvetica" charset="0"/>
                        </a:rPr>
                        <a:t>Semantic Analysis</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1591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6</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01-Apr-11</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Helvetica" charset="0"/>
                          <a:ea typeface="Helvetica" charset="0"/>
                          <a:cs typeface="Helvetica" charset="0"/>
                        </a:rPr>
                        <a:t>Intermediate Representation</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1591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7</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08-Apr-11</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Helvetica" charset="0"/>
                          <a:ea typeface="Helvetica" charset="0"/>
                          <a:cs typeface="Helvetica" charset="0"/>
                        </a:rPr>
                        <a:t>SSA and Optimization</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1591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8</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15-Apr-11</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Helvetica" charset="0"/>
                          <a:ea typeface="Helvetica" charset="0"/>
                          <a:cs typeface="Helvetica" charset="0"/>
                        </a:rPr>
                        <a:t>Code Generation</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15913">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1" u="none" strike="noStrike" cap="none" normalizeH="0" baseline="0">
                        <a:ln>
                          <a:noFill/>
                        </a:ln>
                        <a:solidFill>
                          <a:schemeClr val="tx1"/>
                        </a:solidFill>
                        <a:effectLst/>
                        <a:latin typeface="Helvetica" charset="0"/>
                        <a:ea typeface="Helvetica" charset="0"/>
                        <a:cs typeface="Helvetica" charset="0"/>
                      </a:endParaRP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chemeClr val="accent2"/>
                          </a:solidFill>
                          <a:effectLst/>
                          <a:latin typeface="Helvetica" charset="0"/>
                          <a:ea typeface="Helvetica" charset="0"/>
                          <a:cs typeface="Helvetica" charset="0"/>
                        </a:rPr>
                        <a:t>22-Apr-11</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chemeClr val="accent2"/>
                          </a:solidFill>
                          <a:effectLst/>
                          <a:latin typeface="Helvetica" charset="0"/>
                          <a:ea typeface="Helvetica" charset="0"/>
                          <a:cs typeface="Helvetica" charset="0"/>
                        </a:rPr>
                        <a:t>Good Friday</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15913">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1" u="none" strike="noStrike" cap="none" normalizeH="0" baseline="0">
                        <a:ln>
                          <a:noFill/>
                        </a:ln>
                        <a:solidFill>
                          <a:schemeClr val="tx1"/>
                        </a:solidFill>
                        <a:effectLst/>
                        <a:latin typeface="Helvetica" charset="0"/>
                        <a:ea typeface="Helvetica" charset="0"/>
                        <a:cs typeface="Helvetica" charset="0"/>
                      </a:endParaRP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chemeClr val="accent2"/>
                          </a:solidFill>
                          <a:effectLst/>
                          <a:latin typeface="Helvetica" charset="0"/>
                          <a:ea typeface="Helvetica" charset="0"/>
                          <a:cs typeface="Helvetica" charset="0"/>
                        </a:rPr>
                        <a:t>29-Apr-11</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chemeClr val="accent2"/>
                          </a:solidFill>
                          <a:effectLst/>
                          <a:latin typeface="Helvetica" charset="0"/>
                          <a:ea typeface="Helvetica" charset="0"/>
                          <a:cs typeface="Helvetica" charset="0"/>
                        </a:rPr>
                        <a:t>Spring break</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1591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9</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06-May-11</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Helvetica" charset="0"/>
                          <a:ea typeface="Helvetica" charset="0"/>
                          <a:cs typeface="Helvetica" charset="0"/>
                        </a:rPr>
                        <a:t>Bytecode and Virtual Machines</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222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10</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13-May-11</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Helvetica" charset="0"/>
                          <a:ea typeface="Helvetica" charset="0"/>
                          <a:cs typeface="Helvetica" charset="0"/>
                        </a:rPr>
                        <a:t>PEGs, Packrats and Parser Combinators</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222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11</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20-May-11</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Helvetica" charset="0"/>
                          <a:ea typeface="Helvetica" charset="0"/>
                          <a:cs typeface="Helvetica" charset="0"/>
                        </a:rPr>
                        <a:t>Pinocchio </a:t>
                      </a:r>
                      <a:r>
                        <a:rPr kumimoji="0" lang="en-US" sz="1600" b="0" i="1" u="none" strike="noStrike" cap="none" normalizeH="0" baseline="0" dirty="0">
                          <a:ln>
                            <a:noFill/>
                          </a:ln>
                          <a:solidFill>
                            <a:schemeClr val="tx1"/>
                          </a:solidFill>
                          <a:effectLst/>
                          <a:latin typeface="Helvetica" charset="0"/>
                          <a:ea typeface="Helvetica" charset="0"/>
                          <a:cs typeface="Helvetica" charset="0"/>
                        </a:rPr>
                        <a:t>(</a:t>
                      </a:r>
                      <a:r>
                        <a:rPr kumimoji="0" lang="en-US" sz="1600" b="0" i="1" u="none" strike="noStrike" cap="none" normalizeH="0" baseline="0" dirty="0" err="1">
                          <a:ln>
                            <a:noFill/>
                          </a:ln>
                          <a:solidFill>
                            <a:schemeClr val="tx1"/>
                          </a:solidFill>
                          <a:effectLst/>
                          <a:latin typeface="Helvetica" charset="0"/>
                          <a:ea typeface="Helvetica" charset="0"/>
                          <a:cs typeface="Helvetica" charset="0"/>
                        </a:rPr>
                        <a:t>Toon</a:t>
                      </a:r>
                      <a:r>
                        <a:rPr kumimoji="0" lang="en-US" sz="1600" b="0" i="1" u="none" strike="noStrike" cap="none" normalizeH="0" baseline="0" dirty="0">
                          <a:ln>
                            <a:noFill/>
                          </a:ln>
                          <a:solidFill>
                            <a:schemeClr val="tx1"/>
                          </a:solidFill>
                          <a:effectLst/>
                          <a:latin typeface="Helvetica" charset="0"/>
                          <a:ea typeface="Helvetica" charset="0"/>
                          <a:cs typeface="Helvetica" charset="0"/>
                        </a:rPr>
                        <a:t> </a:t>
                      </a:r>
                      <a:r>
                        <a:rPr kumimoji="0" lang="en-US" sz="1600" b="0" i="1" u="none" strike="noStrike" cap="none" normalizeH="0" baseline="0" dirty="0" err="1">
                          <a:ln>
                            <a:noFill/>
                          </a:ln>
                          <a:solidFill>
                            <a:schemeClr val="tx1"/>
                          </a:solidFill>
                          <a:effectLst/>
                          <a:latin typeface="Helvetica" charset="0"/>
                          <a:ea typeface="Helvetica" charset="0"/>
                          <a:cs typeface="Helvetica" charset="0"/>
                        </a:rPr>
                        <a:t>Verwaest</a:t>
                      </a:r>
                      <a:r>
                        <a:rPr kumimoji="0" lang="en-US" sz="1600" b="0" i="1" u="none" strike="noStrike" cap="none" normalizeH="0" baseline="0" dirty="0">
                          <a:ln>
                            <a:noFill/>
                          </a:ln>
                          <a:solidFill>
                            <a:schemeClr val="tx1"/>
                          </a:solidFill>
                          <a:effectLst/>
                          <a:latin typeface="Helvetica" charset="0"/>
                          <a:ea typeface="Helvetica" charset="0"/>
                          <a:cs typeface="Helvetica" charset="0"/>
                        </a:rPr>
                        <a:t>)</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1591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12</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Helvetica" charset="0"/>
                          <a:ea typeface="Helvetica" charset="0"/>
                          <a:cs typeface="Helvetica" charset="0"/>
                        </a:rPr>
                        <a:t>27-May-11</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Helvetica" charset="0"/>
                          <a:ea typeface="Helvetica" charset="0"/>
                          <a:cs typeface="Helvetica" charset="0"/>
                        </a:rPr>
                        <a:t>Program Transformation</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15913">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1" u="none" strike="noStrike" cap="none" normalizeH="0" baseline="0">
                        <a:ln>
                          <a:noFill/>
                        </a:ln>
                        <a:solidFill>
                          <a:schemeClr val="tx1"/>
                        </a:solidFill>
                        <a:effectLst/>
                        <a:latin typeface="Helvetica" charset="0"/>
                        <a:ea typeface="Helvetica" charset="0"/>
                        <a:cs typeface="Helvetica" charset="0"/>
                      </a:endParaRP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rgbClr val="7E0007"/>
                          </a:solidFill>
                          <a:effectLst/>
                          <a:latin typeface="Helvetica" charset="0"/>
                          <a:ea typeface="Helvetica" charset="0"/>
                          <a:cs typeface="Helvetica" charset="0"/>
                        </a:rPr>
                        <a:t>03-Jun-11</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7E0007"/>
                          </a:solidFill>
                          <a:effectLst/>
                          <a:latin typeface="Helvetica" charset="0"/>
                          <a:ea typeface="Helvetica" charset="0"/>
                          <a:cs typeface="Helvetica" charset="0"/>
                        </a:rPr>
                        <a:t>Final Exam</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Compilers, Interpreters …</a:t>
            </a:r>
          </a:p>
        </p:txBody>
      </p:sp>
      <p:sp>
        <p:nvSpPr>
          <p:cNvPr id="26627" name="Date Placeholder 3"/>
          <p:cNvSpPr>
            <a:spLocks noGrp="1"/>
          </p:cNvSpPr>
          <p:nvPr>
            <p:ph type="dt" sz="quarter" idx="10"/>
          </p:nvPr>
        </p:nvSpPr>
        <p:spPr>
          <a:noFill/>
        </p:spPr>
        <p:txBody>
          <a:bodyPr/>
          <a:lstStyle/>
          <a:p>
            <a:r>
              <a:rPr lang="de-CH"/>
              <a:t>© O. Nierstrasz</a:t>
            </a:r>
          </a:p>
        </p:txBody>
      </p:sp>
      <p:sp>
        <p:nvSpPr>
          <p:cNvPr id="26628" name="Footer Placeholder 4"/>
          <p:cNvSpPr>
            <a:spLocks noGrp="1"/>
          </p:cNvSpPr>
          <p:nvPr>
            <p:ph type="ftr" sz="quarter" idx="11"/>
          </p:nvPr>
        </p:nvSpPr>
        <p:spPr>
          <a:noFill/>
        </p:spPr>
        <p:txBody>
          <a:bodyPr/>
          <a:lstStyle/>
          <a:p>
            <a:r>
              <a:rPr lang="de-CH"/>
              <a:t>PS — Introduction</a:t>
            </a:r>
          </a:p>
        </p:txBody>
      </p:sp>
      <p:sp>
        <p:nvSpPr>
          <p:cNvPr id="26629" name="Slide Number Placeholder 5"/>
          <p:cNvSpPr>
            <a:spLocks noGrp="1"/>
          </p:cNvSpPr>
          <p:nvPr>
            <p:ph type="sldNum" sz="quarter" idx="12"/>
          </p:nvPr>
        </p:nvSpPr>
        <p:spPr>
          <a:noFill/>
        </p:spPr>
        <p:txBody>
          <a:bodyPr/>
          <a:lstStyle/>
          <a:p>
            <a:r>
              <a:rPr lang="de-CH"/>
              <a:t>1.</a:t>
            </a:r>
            <a:fld id="{B6E0562A-3E29-FB47-84A3-5BD0AA88A731}" type="slidenum">
              <a:rPr lang="de-CH"/>
              <a:pPr/>
              <a:t>8</a:t>
            </a:fld>
            <a:endParaRPr lang="de-CH" sz="1400">
              <a:solidFill>
                <a:srgbClr val="7E7E7E"/>
              </a:solidFill>
              <a:latin typeface="Times" charset="0"/>
            </a:endParaRPr>
          </a:p>
        </p:txBody>
      </p:sp>
      <p:pic>
        <p:nvPicPr>
          <p:cNvPr id="26630" name="Picture 15" descr="1-compilers-interpreters.png"/>
          <p:cNvPicPr>
            <a:picLocks noChangeAspect="1"/>
          </p:cNvPicPr>
          <p:nvPr/>
        </p:nvPicPr>
        <p:blipFill>
          <a:blip r:embed="rId3"/>
          <a:srcRect/>
          <a:stretch>
            <a:fillRect/>
          </a:stretch>
        </p:blipFill>
        <p:spPr bwMode="auto">
          <a:xfrm>
            <a:off x="762000" y="1676400"/>
            <a:ext cx="7923213"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a:noFill/>
        </p:spPr>
        <p:txBody>
          <a:bodyPr/>
          <a:lstStyle/>
          <a:p>
            <a:r>
              <a:rPr lang="en-US" smtClean="0"/>
              <a:t>© Oscar Nierstrasz</a:t>
            </a:r>
            <a:endParaRPr lang="de-CH" smtClean="0"/>
          </a:p>
        </p:txBody>
      </p:sp>
      <p:sp>
        <p:nvSpPr>
          <p:cNvPr id="28675" name="Footer Placeholder 3"/>
          <p:cNvSpPr>
            <a:spLocks noGrp="1"/>
          </p:cNvSpPr>
          <p:nvPr>
            <p:ph type="ftr" sz="quarter" idx="11"/>
          </p:nvPr>
        </p:nvSpPr>
        <p:spPr>
          <a:noFill/>
        </p:spPr>
        <p:txBody>
          <a:bodyPr/>
          <a:lstStyle/>
          <a:p>
            <a:r>
              <a:rPr lang="en-US" smtClean="0"/>
              <a:t>Compiler Construction</a:t>
            </a:r>
            <a:endParaRPr lang="de-CH" smtClean="0"/>
          </a:p>
        </p:txBody>
      </p:sp>
      <p:sp>
        <p:nvSpPr>
          <p:cNvPr id="28676" name="Rectangle 2"/>
          <p:cNvSpPr>
            <a:spLocks noGrp="1" noChangeArrowheads="1"/>
          </p:cNvSpPr>
          <p:nvPr>
            <p:ph type="title"/>
          </p:nvPr>
        </p:nvSpPr>
        <p:spPr/>
        <p:txBody>
          <a:bodyPr/>
          <a:lstStyle/>
          <a:p>
            <a:pPr eaLnBrk="1" hangingPunct="1"/>
            <a:r>
              <a:rPr lang="en-US"/>
              <a:t>What is a compiler?</a:t>
            </a:r>
          </a:p>
        </p:txBody>
      </p:sp>
      <p:sp>
        <p:nvSpPr>
          <p:cNvPr id="28677" name="Rectangle 4"/>
          <p:cNvSpPr>
            <a:spLocks noChangeArrowheads="1"/>
          </p:cNvSpPr>
          <p:nvPr/>
        </p:nvSpPr>
        <p:spPr bwMode="auto">
          <a:xfrm>
            <a:off x="1676400" y="2079625"/>
            <a:ext cx="5867400" cy="1200150"/>
          </a:xfrm>
          <a:prstGeom prst="rect">
            <a:avLst/>
          </a:prstGeom>
          <a:noFill/>
          <a:ln w="9525">
            <a:solidFill>
              <a:schemeClr val="tx1"/>
            </a:solidFill>
            <a:miter lim="800000"/>
            <a:headEnd/>
            <a:tailEnd/>
          </a:ln>
        </p:spPr>
        <p:txBody>
          <a:bodyPr>
            <a:prstTxWarp prst="textNoShape">
              <a:avLst/>
            </a:prstTxWarp>
            <a:spAutoFit/>
          </a:bodyPr>
          <a:lstStyle/>
          <a:p>
            <a:r>
              <a:rPr lang="en-US"/>
              <a:t>a program that translates an </a:t>
            </a:r>
            <a:r>
              <a:rPr lang="en-US" i="1">
                <a:solidFill>
                  <a:srgbClr val="7E0007"/>
                </a:solidFill>
              </a:rPr>
              <a:t>executable</a:t>
            </a:r>
            <a:r>
              <a:rPr lang="en-US">
                <a:solidFill>
                  <a:srgbClr val="7E0007"/>
                </a:solidFill>
              </a:rPr>
              <a:t> </a:t>
            </a:r>
            <a:r>
              <a:rPr lang="en-US"/>
              <a:t>program in one language into an </a:t>
            </a:r>
            <a:r>
              <a:rPr lang="en-US" i="1">
                <a:solidFill>
                  <a:srgbClr val="7E0007"/>
                </a:solidFill>
              </a:rPr>
              <a:t>executable</a:t>
            </a:r>
            <a:r>
              <a:rPr lang="en-US">
                <a:solidFill>
                  <a:srgbClr val="7E0007"/>
                </a:solidFill>
              </a:rPr>
              <a:t> </a:t>
            </a:r>
            <a:r>
              <a:rPr lang="en-US"/>
              <a:t>program in another language </a:t>
            </a:r>
            <a:endParaRPr lang="en-US" altLang="ja-JP"/>
          </a:p>
        </p:txBody>
      </p:sp>
      <p:pic>
        <p:nvPicPr>
          <p:cNvPr id="28678" name="Picture 7" descr="1-compiler-interpreter1"/>
          <p:cNvPicPr>
            <a:picLocks noChangeAspect="1" noChangeArrowheads="1"/>
          </p:cNvPicPr>
          <p:nvPr/>
        </p:nvPicPr>
        <p:blipFill>
          <a:blip r:embed="rId3"/>
          <a:srcRect/>
          <a:stretch>
            <a:fillRect/>
          </a:stretch>
        </p:blipFill>
        <p:spPr bwMode="auto">
          <a:xfrm>
            <a:off x="1524000" y="4038600"/>
            <a:ext cx="5913438" cy="1830388"/>
          </a:xfrm>
          <a:prstGeom prst="rect">
            <a:avLst/>
          </a:prstGeom>
          <a:noFill/>
          <a:ln w="9525">
            <a:noFill/>
            <a:miter lim="800000"/>
            <a:headEnd/>
            <a:tailEnd/>
          </a:ln>
        </p:spPr>
      </p:pic>
      <p:sp>
        <p:nvSpPr>
          <p:cNvPr id="28679" name="Slide Number Placeholder 7"/>
          <p:cNvSpPr>
            <a:spLocks noGrp="1"/>
          </p:cNvSpPr>
          <p:nvPr>
            <p:ph type="sldNum" sz="quarter" idx="12"/>
          </p:nvPr>
        </p:nvSpPr>
        <p:spPr>
          <a:noFill/>
        </p:spPr>
        <p:txBody>
          <a:bodyPr/>
          <a:lstStyle/>
          <a:p>
            <a:fld id="{B311216B-20D9-D24F-809A-C4EE2A1438A9}" type="slidenum">
              <a:rPr lang="de-CH" smtClean="0"/>
              <a:pPr/>
              <a:t>9</a:t>
            </a:fld>
            <a:endParaRPr lang="de-CH" sz="1400" smtClean="0">
              <a:solidFill>
                <a:srgbClr val="7E7E7E"/>
              </a:solidFill>
              <a:latin typeface="Times"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B_Screen">
  <a:themeElements>
    <a:clrScheme name="">
      <a:dk1>
        <a:srgbClr val="05027D"/>
      </a:dk1>
      <a:lt1>
        <a:srgbClr val="FFFFFF"/>
      </a:lt1>
      <a:dk2>
        <a:srgbClr val="3A007D"/>
      </a:dk2>
      <a:lt2>
        <a:srgbClr val="F6F6F6"/>
      </a:lt2>
      <a:accent1>
        <a:srgbClr val="F5F399"/>
      </a:accent1>
      <a:accent2>
        <a:srgbClr val="7E0007"/>
      </a:accent2>
      <a:accent3>
        <a:srgbClr val="FFFFFF"/>
      </a:accent3>
      <a:accent4>
        <a:srgbClr val="03016A"/>
      </a:accent4>
      <a:accent5>
        <a:srgbClr val="F9F8CA"/>
      </a:accent5>
      <a:accent6>
        <a:srgbClr val="720006"/>
      </a:accent6>
      <a:hlink>
        <a:srgbClr val="0005DF"/>
      </a:hlink>
      <a:folHlink>
        <a:srgbClr val="464381"/>
      </a:folHlink>
    </a:clrScheme>
    <a:fontScheme name="UB_Scree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charset="0"/>
          </a:defRPr>
        </a:defPPr>
      </a:lstStyle>
    </a:lnDef>
  </a:objectDefaults>
  <a:extraClrSchemeLst>
    <a:extraClrScheme>
      <a:clrScheme name="UB_Sc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B_Screen 2">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7E7781"/>
        </a:folHlink>
      </a:clrScheme>
      <a:clrMap bg1="lt1" tx1="dk1" bg2="lt2" tx2="dk2" accent1="accent1" accent2="accent2" accent3="accent3" accent4="accent4" accent5="accent5" accent6="accent6" hlink="hlink" folHlink="folHlink"/>
    </a:extraClrScheme>
    <a:extraClrScheme>
      <a:clrScheme name="UB_Screen 3">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46438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Workspace:Talks:Dagstuhl:UB_Screen.ppt</Template>
  <TotalTime>2060</TotalTime>
  <Words>2991</Words>
  <Application>Microsoft Macintosh PowerPoint</Application>
  <PresentationFormat>On-screen Show (4:3)</PresentationFormat>
  <Paragraphs>607</Paragraphs>
  <Slides>44</Slides>
  <Notes>25</Notes>
  <HiddenSlides>0</HiddenSlides>
  <MMClips>0</MMClips>
  <ScaleCrop>false</ScaleCrop>
  <HeadingPairs>
    <vt:vector size="4" baseType="variant">
      <vt:variant>
        <vt:lpstr>Design Template</vt:lpstr>
      </vt:variant>
      <vt:variant>
        <vt:i4>1</vt:i4>
      </vt:variant>
      <vt:variant>
        <vt:lpstr>Slide Titles</vt:lpstr>
      </vt:variant>
      <vt:variant>
        <vt:i4>44</vt:i4>
      </vt:variant>
    </vt:vector>
  </HeadingPairs>
  <TitlesOfParts>
    <vt:vector size="45" baseType="lpstr">
      <vt:lpstr>UB_Screen</vt:lpstr>
      <vt:lpstr>Compiler Construction</vt:lpstr>
      <vt:lpstr>Compiler Construction</vt:lpstr>
      <vt:lpstr>Roadmap</vt:lpstr>
      <vt:lpstr>Roadmap</vt:lpstr>
      <vt:lpstr>Textbook</vt:lpstr>
      <vt:lpstr>Other recommended sources</vt:lpstr>
      <vt:lpstr>Schedule</vt:lpstr>
      <vt:lpstr>Compilers, Interpreters …</vt:lpstr>
      <vt:lpstr>What is a compiler?</vt:lpstr>
      <vt:lpstr>What is an interpreter?</vt:lpstr>
      <vt:lpstr>Why do we care?</vt:lpstr>
      <vt:lpstr>Isn’t it a solved problem?</vt:lpstr>
      <vt:lpstr>What qualities are important in a compiler?</vt:lpstr>
      <vt:lpstr>A bit of history</vt:lpstr>
      <vt:lpstr>Slide 15</vt:lpstr>
      <vt:lpstr>Abstract view</vt:lpstr>
      <vt:lpstr>Traditional two pass compiler</vt:lpstr>
      <vt:lpstr>A fallacy!</vt:lpstr>
      <vt:lpstr>Roadmap</vt:lpstr>
      <vt:lpstr>Front end</vt:lpstr>
      <vt:lpstr>Scanner</vt:lpstr>
      <vt:lpstr>Parser</vt:lpstr>
      <vt:lpstr>Context-free grammars</vt:lpstr>
      <vt:lpstr>Deriving valid sentences</vt:lpstr>
      <vt:lpstr>Parse trees</vt:lpstr>
      <vt:lpstr>Abstract syntax trees</vt:lpstr>
      <vt:lpstr>Roadmap</vt:lpstr>
      <vt:lpstr>Back end</vt:lpstr>
      <vt:lpstr>Instruction selection</vt:lpstr>
      <vt:lpstr>Register allocation</vt:lpstr>
      <vt:lpstr>Roadmap</vt:lpstr>
      <vt:lpstr>Traditional three-pass compiler</vt:lpstr>
      <vt:lpstr>Optimizer (middle end)</vt:lpstr>
      <vt:lpstr>The MiniJava compiler</vt:lpstr>
      <vt:lpstr>Compiler phases</vt:lpstr>
      <vt:lpstr>Roadmap</vt:lpstr>
      <vt:lpstr>A straight-line programming language (no loops or conditionals): </vt:lpstr>
      <vt:lpstr>Tree representation</vt:lpstr>
      <vt:lpstr>Straightline Interpreter and Compiler Files</vt:lpstr>
      <vt:lpstr>Java classes for trees</vt:lpstr>
      <vt:lpstr>Straightline Interpreter and Compiler Runtime</vt:lpstr>
      <vt:lpstr>What you should know!</vt:lpstr>
      <vt:lpstr>Can you answer these questions?</vt:lpstr>
      <vt:lpstr>License</vt:lpstr>
    </vt:vector>
  </TitlesOfParts>
  <Company>Ĳ ɦ禜</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Oscar Nierstrasz</dc:creator>
  <cp:lastModifiedBy>Oscar Nierstrasz</cp:lastModifiedBy>
  <cp:revision>201</cp:revision>
  <cp:lastPrinted>2005-04-07T14:31:46Z</cp:lastPrinted>
  <dcterms:created xsi:type="dcterms:W3CDTF">2011-02-25T11:37:14Z</dcterms:created>
  <dcterms:modified xsi:type="dcterms:W3CDTF">2011-02-25T11:39:29Z</dcterms:modified>
</cp:coreProperties>
</file>