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50" r:id="rId1"/>
  </p:sldMasterIdLst>
  <p:notesMasterIdLst>
    <p:notesMasterId r:id="rId57"/>
  </p:notesMasterIdLst>
  <p:handoutMasterIdLst>
    <p:handoutMasterId r:id="rId58"/>
  </p:handoutMasterIdLst>
  <p:sldIdLst>
    <p:sldId id="316" r:id="rId2"/>
    <p:sldId id="317" r:id="rId3"/>
    <p:sldId id="351" r:id="rId4"/>
    <p:sldId id="322" r:id="rId5"/>
    <p:sldId id="323" r:id="rId6"/>
    <p:sldId id="318" r:id="rId7"/>
    <p:sldId id="324" r:id="rId8"/>
    <p:sldId id="325" r:id="rId9"/>
    <p:sldId id="326" r:id="rId10"/>
    <p:sldId id="327" r:id="rId11"/>
    <p:sldId id="328" r:id="rId12"/>
    <p:sldId id="348" r:id="rId13"/>
    <p:sldId id="329" r:id="rId14"/>
    <p:sldId id="330" r:id="rId15"/>
    <p:sldId id="331" r:id="rId16"/>
    <p:sldId id="332" r:id="rId17"/>
    <p:sldId id="333" r:id="rId18"/>
    <p:sldId id="355" r:id="rId19"/>
    <p:sldId id="334" r:id="rId20"/>
    <p:sldId id="335" r:id="rId21"/>
    <p:sldId id="336" r:id="rId22"/>
    <p:sldId id="337" r:id="rId23"/>
    <p:sldId id="338" r:id="rId24"/>
    <p:sldId id="349" r:id="rId25"/>
    <p:sldId id="339" r:id="rId26"/>
    <p:sldId id="340" r:id="rId27"/>
    <p:sldId id="341" r:id="rId28"/>
    <p:sldId id="342" r:id="rId29"/>
    <p:sldId id="356" r:id="rId30"/>
    <p:sldId id="357" r:id="rId31"/>
    <p:sldId id="383" r:id="rId32"/>
    <p:sldId id="384" r:id="rId33"/>
    <p:sldId id="358" r:id="rId34"/>
    <p:sldId id="359" r:id="rId35"/>
    <p:sldId id="360" r:id="rId36"/>
    <p:sldId id="366" r:id="rId37"/>
    <p:sldId id="370" r:id="rId38"/>
    <p:sldId id="371" r:id="rId39"/>
    <p:sldId id="372" r:id="rId40"/>
    <p:sldId id="373" r:id="rId41"/>
    <p:sldId id="374" r:id="rId42"/>
    <p:sldId id="375" r:id="rId43"/>
    <p:sldId id="376" r:id="rId44"/>
    <p:sldId id="377" r:id="rId45"/>
    <p:sldId id="378" r:id="rId46"/>
    <p:sldId id="379" r:id="rId47"/>
    <p:sldId id="380" r:id="rId48"/>
    <p:sldId id="382" r:id="rId49"/>
    <p:sldId id="350" r:id="rId50"/>
    <p:sldId id="344" r:id="rId51"/>
    <p:sldId id="345" r:id="rId52"/>
    <p:sldId id="346" r:id="rId53"/>
    <p:sldId id="352" r:id="rId54"/>
    <p:sldId id="353" r:id="rId55"/>
    <p:sldId id="354" r:id="rId5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Helvetica" charset="0"/>
        <a:ea typeface="+mn-ea"/>
        <a:cs typeface="+mn-cs"/>
      </a:defRPr>
    </a:lvl1pPr>
    <a:lvl2pPr marL="457200" algn="l" rtl="0" eaLnBrk="0" fontAlgn="base" hangingPunct="0">
      <a:spcBef>
        <a:spcPct val="0"/>
      </a:spcBef>
      <a:spcAft>
        <a:spcPct val="0"/>
      </a:spcAft>
      <a:defRPr sz="2400" kern="1200">
        <a:solidFill>
          <a:schemeClr val="tx1"/>
        </a:solidFill>
        <a:latin typeface="Helvetica" charset="0"/>
        <a:ea typeface="+mn-ea"/>
        <a:cs typeface="+mn-cs"/>
      </a:defRPr>
    </a:lvl2pPr>
    <a:lvl3pPr marL="914400" algn="l" rtl="0" eaLnBrk="0" fontAlgn="base" hangingPunct="0">
      <a:spcBef>
        <a:spcPct val="0"/>
      </a:spcBef>
      <a:spcAft>
        <a:spcPct val="0"/>
      </a:spcAft>
      <a:defRPr sz="2400" kern="1200">
        <a:solidFill>
          <a:schemeClr val="tx1"/>
        </a:solidFill>
        <a:latin typeface="Helvetica" charset="0"/>
        <a:ea typeface="+mn-ea"/>
        <a:cs typeface="+mn-cs"/>
      </a:defRPr>
    </a:lvl3pPr>
    <a:lvl4pPr marL="1371600" algn="l" rtl="0" eaLnBrk="0" fontAlgn="base" hangingPunct="0">
      <a:spcBef>
        <a:spcPct val="0"/>
      </a:spcBef>
      <a:spcAft>
        <a:spcPct val="0"/>
      </a:spcAft>
      <a:defRPr sz="2400" kern="1200">
        <a:solidFill>
          <a:schemeClr val="tx1"/>
        </a:solidFill>
        <a:latin typeface="Helvetica" charset="0"/>
        <a:ea typeface="+mn-ea"/>
        <a:cs typeface="+mn-cs"/>
      </a:defRPr>
    </a:lvl4pPr>
    <a:lvl5pPr marL="1828800" algn="l" rtl="0" eaLnBrk="0" fontAlgn="base" hangingPunct="0">
      <a:spcBef>
        <a:spcPct val="0"/>
      </a:spcBef>
      <a:spcAft>
        <a:spcPct val="0"/>
      </a:spcAft>
      <a:defRPr sz="2400" kern="1200">
        <a:solidFill>
          <a:schemeClr val="tx1"/>
        </a:solidFill>
        <a:latin typeface="Helvetica" charset="0"/>
        <a:ea typeface="+mn-ea"/>
        <a:cs typeface="+mn-cs"/>
      </a:defRPr>
    </a:lvl5pPr>
    <a:lvl6pPr marL="2286000" algn="l" defTabSz="457200" rtl="0" eaLnBrk="1" latinLnBrk="0" hangingPunct="1">
      <a:defRPr sz="2400" kern="1200">
        <a:solidFill>
          <a:schemeClr val="tx1"/>
        </a:solidFill>
        <a:latin typeface="Helvetica" charset="0"/>
        <a:ea typeface="+mn-ea"/>
        <a:cs typeface="+mn-cs"/>
      </a:defRPr>
    </a:lvl6pPr>
    <a:lvl7pPr marL="2743200" algn="l" defTabSz="457200" rtl="0" eaLnBrk="1" latinLnBrk="0" hangingPunct="1">
      <a:defRPr sz="2400" kern="1200">
        <a:solidFill>
          <a:schemeClr val="tx1"/>
        </a:solidFill>
        <a:latin typeface="Helvetica" charset="0"/>
        <a:ea typeface="+mn-ea"/>
        <a:cs typeface="+mn-cs"/>
      </a:defRPr>
    </a:lvl7pPr>
    <a:lvl8pPr marL="3200400" algn="l" defTabSz="457200" rtl="0" eaLnBrk="1" latinLnBrk="0" hangingPunct="1">
      <a:defRPr sz="2400" kern="1200">
        <a:solidFill>
          <a:schemeClr val="tx1"/>
        </a:solidFill>
        <a:latin typeface="Helvetica" charset="0"/>
        <a:ea typeface="+mn-ea"/>
        <a:cs typeface="+mn-cs"/>
      </a:defRPr>
    </a:lvl8pPr>
    <a:lvl9pPr marL="3657600" algn="l" defTabSz="457200" rtl="0" eaLnBrk="1" latinLnBrk="0" hangingPunct="1">
      <a:defRPr sz="2400" kern="1200">
        <a:solidFill>
          <a:schemeClr val="tx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C1DEFA"/>
    <a:srgbClr val="A7A7A7"/>
    <a:srgbClr val="D3D3D3"/>
    <a:srgbClr val="7F0101"/>
    <a:srgbClr val="60BDC4"/>
    <a:srgbClr val="B4CFDC"/>
    <a:srgbClr val="C9D4DC"/>
    <a:srgbClr val="9DBDD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p:restoredLeft sz="15620"/>
    <p:restoredTop sz="94678" autoAdjust="0"/>
  </p:normalViewPr>
  <p:slideViewPr>
    <p:cSldViewPr>
      <p:cViewPr varScale="1">
        <p:scale>
          <a:sx n="152" d="100"/>
          <a:sy n="152" d="100"/>
        </p:scale>
        <p:origin x="-10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7128"/>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18310D59-B44C-B244-BE40-7C6B2CDC466B}"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6885AFA1-2F63-E141-977E-E9E78E5DDD74}"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Rot="1" noChangeAspect="1" noChangeArrowheads="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1026"/>
          <p:cNvSpPr>
            <a:spLocks noGrp="1" noRot="1" noChangeAspect="1" noChangeArrowheads="1" noTextEdit="1"/>
          </p:cNvSpPr>
          <p:nvPr>
            <p:ph type="sldImg"/>
          </p:nvPr>
        </p:nvSpPr>
        <p:spPr>
          <a:ln/>
        </p:spPr>
      </p:sp>
      <p:sp>
        <p:nvSpPr>
          <p:cNvPr id="46083" name="Rectangle 1027"/>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1026"/>
          <p:cNvSpPr>
            <a:spLocks noGrp="1" noRot="1" noChangeAspect="1" noChangeArrowheads="1" noTextEdit="1"/>
          </p:cNvSpPr>
          <p:nvPr>
            <p:ph type="sldImg"/>
          </p:nvPr>
        </p:nvSpPr>
        <p:spPr>
          <a:ln/>
        </p:spPr>
      </p:sp>
      <p:sp>
        <p:nvSpPr>
          <p:cNvPr id="50179" name="Rectangle 1027"/>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US">
                <a:latin typeface="Times" charset="0"/>
                <a:ea typeface="ＭＳ Ｐゴシック" charset="-128"/>
                <a:cs typeface="ＭＳ Ｐゴシック" charset="-128"/>
              </a:rPr>
              <a:t>NB: The states capture whether there are an even number of 0s or 1s =&gt; 4 possible states.</a:t>
            </a:r>
          </a:p>
          <a:p>
            <a:pPr eaLnBrk="1" hangingPunct="1"/>
            <a:r>
              <a:rPr lang="en-US">
                <a:latin typeface="Times" charset="0"/>
                <a:ea typeface="ＭＳ Ｐゴシック" charset="-128"/>
                <a:cs typeface="ＭＳ Ｐゴシック" charset="-128"/>
              </a:rPr>
              <a:t>Note how the RE walks through the DFA.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Rot="1" noChangeAspect="1" noChangeArrowheads="1"/>
          </p:cNvSpPr>
          <p:nvPr>
            <p:ph type="sldImg"/>
          </p:nvPr>
        </p:nvSpPr>
        <p:spPr>
          <a:solidFill>
            <a:srgbClr val="FFFFFF"/>
          </a:solidFill>
          <a:ln/>
        </p:spPr>
      </p:sp>
      <p:sp>
        <p:nvSpPr>
          <p:cNvPr id="6144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1026"/>
          <p:cNvSpPr>
            <a:spLocks noGrp="1" noRot="1" noChangeAspect="1" noChangeArrowheads="1" noTextEdit="1"/>
          </p:cNvSpPr>
          <p:nvPr>
            <p:ph type="sldImg"/>
          </p:nvPr>
        </p:nvSpPr>
        <p:spPr>
          <a:ln/>
        </p:spPr>
      </p:sp>
      <p:sp>
        <p:nvSpPr>
          <p:cNvPr id="67587" name="Rectangle 1027"/>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1026"/>
          <p:cNvSpPr>
            <a:spLocks noGrp="1" noRot="1" noChangeAspect="1" noChangeArrowheads="1" noTextEdit="1"/>
          </p:cNvSpPr>
          <p:nvPr>
            <p:ph type="sldImg"/>
          </p:nvPr>
        </p:nvSpPr>
        <p:spPr>
          <a:ln/>
        </p:spPr>
      </p:sp>
      <p:sp>
        <p:nvSpPr>
          <p:cNvPr id="69635" name="Rectangle 1027"/>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r>
              <a:rPr lang="en-US">
                <a:latin typeface="Times" charset="0"/>
                <a:ea typeface="ＭＳ Ｐゴシック" charset="-128"/>
                <a:cs typeface="ＭＳ Ｐゴシック" charset="-128"/>
              </a:rPr>
              <a:t>Renamed some terms from Palsberg/Hosking slide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p:spPr>
        <p:txBody>
          <a:bodyPr/>
          <a:lstStyle/>
          <a:p>
            <a:r>
              <a:rPr lang="en-US" smtClean="0">
                <a:latin typeface="Times" charset="0"/>
                <a:ea typeface="ＭＳ Ｐゴシック" charset="-128"/>
                <a:cs typeface="ＭＳ Ｐゴシック" charset="-128"/>
              </a:rPr>
              <a:t>After b*a we always end up in state B.</a:t>
            </a:r>
          </a:p>
          <a:p>
            <a:r>
              <a:rPr lang="en-US" smtClean="0">
                <a:latin typeface="Times" charset="0"/>
                <a:ea typeface="ＭＳ Ｐゴシック" charset="-128"/>
                <a:cs typeface="ＭＳ Ｐゴシック" charset="-128"/>
              </a:rPr>
              <a:t>Details of minimization algorithms are out of the scope of this lecture, but see any standard text.</a:t>
            </a:r>
          </a:p>
        </p:txBody>
      </p:sp>
      <p:sp>
        <p:nvSpPr>
          <p:cNvPr id="74756" name="Slide Number Placeholder 3"/>
          <p:cNvSpPr>
            <a:spLocks noGrp="1"/>
          </p:cNvSpPr>
          <p:nvPr>
            <p:ph type="sldNum" sz="quarter" idx="5"/>
          </p:nvPr>
        </p:nvSpPr>
        <p:spPr>
          <a:noFill/>
        </p:spPr>
        <p:txBody>
          <a:bodyPr/>
          <a:lstStyle/>
          <a:p>
            <a:fld id="{C38853A2-6DA9-CE4C-92BB-0E7AB6389369}" type="slidenum">
              <a:rPr lang="en-US" smtClean="0"/>
              <a:pPr/>
              <a:t>30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a:ln/>
        </p:spPr>
      </p:sp>
      <p:sp>
        <p:nvSpPr>
          <p:cNvPr id="76803" name="Notes Placeholder 2"/>
          <p:cNvSpPr>
            <a:spLocks noGrp="1"/>
          </p:cNvSpPr>
          <p:nvPr>
            <p:ph type="body" idx="1"/>
          </p:nvPr>
        </p:nvSpPr>
        <p:spPr>
          <a:noFill/>
          <a:ln/>
        </p:spPr>
        <p:txBody>
          <a:bodyPr/>
          <a:lstStyle/>
          <a:p>
            <a:r>
              <a:rPr lang="en-US" smtClean="0">
                <a:latin typeface="Times" charset="0"/>
                <a:ea typeface="ＭＳ Ｐゴシック" charset="-128"/>
                <a:cs typeface="ＭＳ Ｐゴシック" charset="-128"/>
              </a:rPr>
              <a:t>Actually it is easy to see that this is the minimal DFA:</a:t>
            </a:r>
          </a:p>
          <a:p>
            <a:r>
              <a:rPr lang="en-US" smtClean="0">
                <a:latin typeface="Times" charset="0"/>
                <a:ea typeface="ＭＳ Ｐゴシック" charset="-128"/>
                <a:cs typeface="ＭＳ Ｐゴシック" charset="-128"/>
              </a:rPr>
              <a:t>Start with the path abb. This gives us 4 states. Now add the missing arrows.</a:t>
            </a:r>
          </a:p>
          <a:p>
            <a:r>
              <a:rPr lang="en-US" smtClean="0">
                <a:latin typeface="Times" charset="0"/>
                <a:ea typeface="ＭＳ Ｐゴシック" charset="-128"/>
                <a:cs typeface="ＭＳ Ｐゴシック" charset="-128"/>
              </a:rPr>
              <a:t>Any a transition brings us to state 1, since we must follow with bb.</a:t>
            </a:r>
          </a:p>
          <a:p>
            <a:r>
              <a:rPr lang="en-US" smtClean="0">
                <a:latin typeface="Times" charset="0"/>
                <a:ea typeface="ＭＳ Ｐゴシック" charset="-128"/>
                <a:cs typeface="ＭＳ Ｐゴシック" charset="-128"/>
              </a:rPr>
              <a:t>Any b not in the path brings us back to state 0, since we must follow with abb.</a:t>
            </a:r>
          </a:p>
          <a:p>
            <a:endParaRPr lang="en-US" smtClean="0">
              <a:latin typeface="Times" charset="0"/>
              <a:ea typeface="ＭＳ Ｐゴシック" charset="-128"/>
              <a:cs typeface="ＭＳ Ｐゴシック" charset="-128"/>
            </a:endParaRPr>
          </a:p>
        </p:txBody>
      </p:sp>
      <p:sp>
        <p:nvSpPr>
          <p:cNvPr id="76804" name="Slide Number Placeholder 3"/>
          <p:cNvSpPr>
            <a:spLocks noGrp="1"/>
          </p:cNvSpPr>
          <p:nvPr>
            <p:ph type="sldNum" sz="quarter" idx="5"/>
          </p:nvPr>
        </p:nvSpPr>
        <p:spPr>
          <a:noFill/>
        </p:spPr>
        <p:txBody>
          <a:bodyPr/>
          <a:lstStyle/>
          <a:p>
            <a:fld id="{8A69B563-9C19-3D4D-85E8-401EBDDD6FAD}" type="slidenum">
              <a:rPr lang="en-US" smtClean="0"/>
              <a:pPr/>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Rot="1" noChangeAspect="1" noChangeArrowheads="1"/>
          </p:cNvSpPr>
          <p:nvPr>
            <p:ph type="sldImg"/>
          </p:nvPr>
        </p:nvSpPr>
        <p:spPr>
          <a:solidFill>
            <a:srgbClr val="FFFFFF"/>
          </a:solidFill>
          <a:ln/>
        </p:spPr>
      </p:sp>
      <p:sp>
        <p:nvSpPr>
          <p:cNvPr id="215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a:ln/>
        </p:spPr>
      </p:sp>
      <p:sp>
        <p:nvSpPr>
          <p:cNvPr id="82947" name="Notes Placeholder 2"/>
          <p:cNvSpPr>
            <a:spLocks noGrp="1"/>
          </p:cNvSpPr>
          <p:nvPr>
            <p:ph type="body" idx="1"/>
          </p:nvPr>
        </p:nvSpPr>
        <p:spPr>
          <a:noFill/>
          <a:ln/>
        </p:spPr>
        <p:txBody>
          <a:bodyPr/>
          <a:lstStyle/>
          <a:p>
            <a:r>
              <a:rPr lang="en-US" smtClean="0">
                <a:latin typeface="Times" charset="0"/>
                <a:ea typeface="ＭＳ Ｐゴシック" charset="-128"/>
                <a:cs typeface="ＭＳ Ｐゴシック" charset="-128"/>
              </a:rPr>
              <a:t>This means “you can’t get there from here”</a:t>
            </a:r>
          </a:p>
        </p:txBody>
      </p:sp>
      <p:sp>
        <p:nvSpPr>
          <p:cNvPr id="82948" name="Slide Number Placeholder 3"/>
          <p:cNvSpPr>
            <a:spLocks noGrp="1"/>
          </p:cNvSpPr>
          <p:nvPr>
            <p:ph type="sldNum" sz="quarter" idx="5"/>
          </p:nvPr>
        </p:nvSpPr>
        <p:spPr>
          <a:noFill/>
        </p:spPr>
        <p:txBody>
          <a:bodyPr/>
          <a:lstStyle/>
          <a:p>
            <a:fld id="{3B156D32-5063-0F48-92C4-F44C5366EBAE}" type="slidenum">
              <a:rPr lang="en-US" smtClean="0"/>
              <a:pPr/>
              <a:t>38</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a:ln/>
        </p:spPr>
      </p:sp>
      <p:sp>
        <p:nvSpPr>
          <p:cNvPr id="86019" name="Notes Placeholder 2"/>
          <p:cNvSpPr>
            <a:spLocks noGrp="1"/>
          </p:cNvSpPr>
          <p:nvPr>
            <p:ph type="body" idx="1"/>
          </p:nvPr>
        </p:nvSpPr>
        <p:spPr>
          <a:noFill/>
          <a:ln/>
        </p:spPr>
        <p:txBody>
          <a:bodyPr/>
          <a:lstStyle/>
          <a:p>
            <a:endParaRPr lang="en-US">
              <a:latin typeface="Times" charset="0"/>
              <a:ea typeface="ＭＳ Ｐゴシック" charset="-128"/>
              <a:cs typeface="ＭＳ Ｐゴシック" charset="-128"/>
            </a:endParaRPr>
          </a:p>
        </p:txBody>
      </p:sp>
      <p:sp>
        <p:nvSpPr>
          <p:cNvPr id="86020" name="Slide Number Placeholder 3"/>
          <p:cNvSpPr>
            <a:spLocks noGrp="1"/>
          </p:cNvSpPr>
          <p:nvPr>
            <p:ph type="sldNum" sz="quarter" idx="5"/>
          </p:nvPr>
        </p:nvSpPr>
        <p:spPr>
          <a:noFill/>
        </p:spPr>
        <p:txBody>
          <a:bodyPr/>
          <a:lstStyle/>
          <a:p>
            <a:fld id="{9644CCAE-0F88-704B-9140-3E7B702E333D}" type="slidenum">
              <a:rPr lang="en-US" smtClean="0"/>
              <a:pPr/>
              <a:t>40</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Slide Image Placeholder 1"/>
          <p:cNvSpPr>
            <a:spLocks noGrp="1" noRot="1" noChangeAspect="1"/>
          </p:cNvSpPr>
          <p:nvPr>
            <p:ph type="sldImg"/>
          </p:nvPr>
        </p:nvSpPr>
        <p:spPr>
          <a:ln/>
        </p:spPr>
      </p:sp>
      <p:sp>
        <p:nvSpPr>
          <p:cNvPr id="94211" name="Notes Placeholder 2"/>
          <p:cNvSpPr>
            <a:spLocks noGrp="1"/>
          </p:cNvSpPr>
          <p:nvPr>
            <p:ph type="body" idx="1"/>
          </p:nvPr>
        </p:nvSpPr>
        <p:spPr>
          <a:noFill/>
          <a:ln/>
        </p:spPr>
        <p:txBody>
          <a:bodyPr/>
          <a:lstStyle/>
          <a:p>
            <a:r>
              <a:rPr lang="en-US" smtClean="0">
                <a:latin typeface="Times" charset="0"/>
                <a:ea typeface="ＭＳ Ｐゴシック" charset="-128"/>
                <a:cs typeface="ＭＳ Ｐゴシック" charset="-128"/>
              </a:rPr>
              <a:t>Note that b*aa*b = b*a*ab</a:t>
            </a:r>
          </a:p>
          <a:p>
            <a:r>
              <a:rPr lang="en-US" smtClean="0">
                <a:latin typeface="Times" charset="0"/>
                <a:ea typeface="ＭＳ Ｐゴシック" charset="-128"/>
                <a:cs typeface="ＭＳ Ｐゴシック" charset="-128"/>
              </a:rPr>
              <a:t>And so b*aa*b (b*aa*b)* b = (b*a*ab)* b*a*abb</a:t>
            </a:r>
          </a:p>
          <a:p>
            <a:r>
              <a:rPr lang="en-US" smtClean="0">
                <a:latin typeface="Times" charset="0"/>
                <a:ea typeface="ＭＳ Ｐゴシック" charset="-128"/>
                <a:cs typeface="ＭＳ Ｐゴシック" charset="-128"/>
              </a:rPr>
              <a:t>It remains to be shown that (b*a*ab)* b*a* = (a|b)* … </a:t>
            </a:r>
          </a:p>
        </p:txBody>
      </p:sp>
      <p:sp>
        <p:nvSpPr>
          <p:cNvPr id="94212" name="Slide Number Placeholder 3"/>
          <p:cNvSpPr>
            <a:spLocks noGrp="1"/>
          </p:cNvSpPr>
          <p:nvPr>
            <p:ph type="sldNum" sz="quarter" idx="5"/>
          </p:nvPr>
        </p:nvSpPr>
        <p:spPr>
          <a:noFill/>
        </p:spPr>
        <p:txBody>
          <a:bodyPr/>
          <a:lstStyle/>
          <a:p>
            <a:fld id="{5F10A5BE-CBFA-1244-9780-404C2951BE34}" type="slidenum">
              <a:rPr lang="en-US" smtClean="0"/>
              <a:pPr/>
              <a:t>47</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Slide Image Placeholder 1"/>
          <p:cNvSpPr>
            <a:spLocks noGrp="1" noRot="1" noChangeAspect="1"/>
          </p:cNvSpPr>
          <p:nvPr>
            <p:ph type="sldImg"/>
          </p:nvPr>
        </p:nvSpPr>
        <p:spPr>
          <a:ln/>
        </p:spPr>
      </p:sp>
      <p:sp>
        <p:nvSpPr>
          <p:cNvPr id="96259" name="Notes Placeholder 2"/>
          <p:cNvSpPr>
            <a:spLocks noGrp="1"/>
          </p:cNvSpPr>
          <p:nvPr>
            <p:ph type="body" idx="1"/>
          </p:nvPr>
        </p:nvSpPr>
        <p:spPr>
          <a:noFill/>
          <a:ln/>
        </p:spPr>
        <p:txBody>
          <a:bodyPr/>
          <a:lstStyle/>
          <a:p>
            <a:r>
              <a:rPr lang="en-US" dirty="0" smtClean="0">
                <a:latin typeface="Times" charset="0"/>
                <a:ea typeface="ＭＳ Ｐゴシック" charset="-128"/>
                <a:cs typeface="ＭＳ Ｐゴシック" charset="-128"/>
              </a:rPr>
              <a:t>Proof: Split any string in (</a:t>
            </a:r>
            <a:r>
              <a:rPr lang="en-US" dirty="0" err="1" smtClean="0">
                <a:latin typeface="Times" charset="0"/>
                <a:ea typeface="ＭＳ Ｐゴシック" charset="-128"/>
                <a:cs typeface="ＭＳ Ｐゴシック" charset="-128"/>
              </a:rPr>
              <a:t>a|b</a:t>
            </a:r>
            <a:r>
              <a:rPr lang="en-US" dirty="0" smtClean="0">
                <a:latin typeface="Times" charset="0"/>
                <a:ea typeface="ＭＳ Ｐゴシック" charset="-128"/>
                <a:cs typeface="ＭＳ Ｐゴシック" charset="-128"/>
              </a:rPr>
              <a:t>)* by occurrences</a:t>
            </a:r>
            <a:r>
              <a:rPr lang="en-US" baseline="0" dirty="0" smtClean="0">
                <a:latin typeface="Times" charset="0"/>
                <a:ea typeface="ＭＳ Ｐゴシック" charset="-128"/>
                <a:cs typeface="ＭＳ Ｐゴシック" charset="-128"/>
              </a:rPr>
              <a:t> of ab. This will </a:t>
            </a:r>
            <a:r>
              <a:rPr lang="en-US" dirty="0" smtClean="0">
                <a:latin typeface="Times" charset="0"/>
                <a:ea typeface="ＭＳ Ｐゴシック" charset="-128"/>
                <a:cs typeface="ＭＳ Ｐゴシック" charset="-128"/>
              </a:rPr>
              <a:t>match (</a:t>
            </a:r>
            <a:r>
              <a:rPr lang="en-US" dirty="0" err="1" smtClean="0">
                <a:latin typeface="Times" charset="0"/>
                <a:ea typeface="ＭＳ Ｐゴシック" charset="-128"/>
                <a:cs typeface="ＭＳ Ｐゴシック" charset="-128"/>
              </a:rPr>
              <a:t>Xab</a:t>
            </a:r>
            <a:r>
              <a:rPr lang="en-US" dirty="0" smtClean="0">
                <a:latin typeface="Times" charset="0"/>
                <a:ea typeface="ＭＳ Ｐゴシック" charset="-128"/>
                <a:cs typeface="ＭＳ Ｐゴシック" charset="-128"/>
              </a:rPr>
              <a:t>)*X, where X does not contain ab. X is clearly </a:t>
            </a:r>
            <a:r>
              <a:rPr lang="en-US" dirty="0" err="1" smtClean="0">
                <a:latin typeface="Times" charset="0"/>
                <a:ea typeface="ＭＳ Ｐゴシック" charset="-128"/>
                <a:cs typeface="ＭＳ Ｐゴシック" charset="-128"/>
              </a:rPr>
              <a:t>b</a:t>
            </a:r>
            <a:r>
              <a:rPr lang="en-US" dirty="0" smtClean="0">
                <a:latin typeface="Times" charset="0"/>
                <a:ea typeface="ＭＳ Ｐゴシック" charset="-128"/>
                <a:cs typeface="ＭＳ Ｐゴシック" charset="-128"/>
              </a:rPr>
              <a:t>*a*. QED</a:t>
            </a:r>
          </a:p>
          <a:p>
            <a:endParaRPr lang="en-US" dirty="0" smtClean="0">
              <a:latin typeface="Times" charset="0"/>
              <a:ea typeface="ＭＳ Ｐゴシック" charset="-128"/>
              <a:cs typeface="ＭＳ Ｐゴシック" charset="-128"/>
            </a:endParaRPr>
          </a:p>
          <a:p>
            <a:r>
              <a:rPr lang="en-US" dirty="0" smtClean="0">
                <a:latin typeface="Times" charset="0"/>
                <a:ea typeface="ＭＳ Ｐゴシック" charset="-128"/>
                <a:cs typeface="ＭＳ Ｐゴシック" charset="-128"/>
              </a:rPr>
              <a:t>Proof #2</a:t>
            </a:r>
            <a:r>
              <a:rPr lang="en-US" baseline="0" dirty="0" smtClean="0">
                <a:latin typeface="Times" charset="0"/>
                <a:ea typeface="ＭＳ Ｐゴシック" charset="-128"/>
                <a:cs typeface="ＭＳ Ｐゴシック" charset="-128"/>
              </a:rPr>
              <a:t> by</a:t>
            </a:r>
            <a:r>
              <a:rPr lang="en-US" dirty="0" smtClean="0">
                <a:latin typeface="Times" charset="0"/>
                <a:ea typeface="ＭＳ Ｐゴシック" charset="-128"/>
                <a:cs typeface="ＭＳ Ｐゴシック" charset="-128"/>
              </a:rPr>
              <a:t> @</a:t>
            </a:r>
            <a:r>
              <a:rPr lang="en-US" dirty="0" err="1" smtClean="0">
                <a:latin typeface="Times" charset="0"/>
                <a:ea typeface="ＭＳ Ｐゴシック" charset="-128"/>
                <a:cs typeface="ＭＳ Ｐゴシック" charset="-128"/>
              </a:rPr>
              <a:t>grammarware</a:t>
            </a:r>
            <a:r>
              <a:rPr lang="en-US" dirty="0" smtClean="0">
                <a:latin typeface="Times" charset="0"/>
                <a:ea typeface="ＭＳ Ｐゴシック" charset="-128"/>
                <a:cs typeface="ＭＳ Ｐゴシック" charset="-128"/>
              </a:rPr>
              <a:t>: (</a:t>
            </a:r>
            <a:r>
              <a:rPr lang="en-US" dirty="0" err="1" smtClean="0">
                <a:latin typeface="Times" charset="0"/>
                <a:ea typeface="ＭＳ Ｐゴシック" charset="-128"/>
                <a:cs typeface="ＭＳ Ｐゴシック" charset="-128"/>
              </a:rPr>
              <a:t>b</a:t>
            </a:r>
            <a:r>
              <a:rPr lang="en-US" dirty="0" smtClean="0">
                <a:latin typeface="Times" charset="0"/>
                <a:ea typeface="ＭＳ Ｐゴシック" charset="-128"/>
                <a:cs typeface="ＭＳ Ｐゴシック" charset="-128"/>
              </a:rPr>
              <a:t>*a*</a:t>
            </a:r>
            <a:r>
              <a:rPr lang="en-US" dirty="0" err="1" smtClean="0">
                <a:latin typeface="Times" charset="0"/>
                <a:ea typeface="ＭＳ Ｐゴシック" charset="-128"/>
                <a:cs typeface="ＭＳ Ｐゴシック" charset="-128"/>
              </a:rPr>
              <a:t>ab</a:t>
            </a:r>
            <a:r>
              <a:rPr lang="en-US" dirty="0" smtClean="0">
                <a:latin typeface="Times" charset="0"/>
                <a:ea typeface="ＭＳ Ｐゴシック" charset="-128"/>
                <a:cs typeface="ＭＳ Ｐゴシック" charset="-128"/>
              </a:rPr>
              <a:t>)*</a:t>
            </a:r>
            <a:r>
              <a:rPr lang="en-US" dirty="0" err="1" smtClean="0">
                <a:latin typeface="Times" charset="0"/>
                <a:ea typeface="ＭＳ Ｐゴシック" charset="-128"/>
                <a:cs typeface="ＭＳ Ｐゴシック" charset="-128"/>
              </a:rPr>
              <a:t>b</a:t>
            </a:r>
            <a:r>
              <a:rPr lang="en-US" dirty="0" smtClean="0">
                <a:latin typeface="Times" charset="0"/>
                <a:ea typeface="ＭＳ Ｐゴシック" charset="-128"/>
                <a:cs typeface="ＭＳ Ｐゴシック" charset="-128"/>
              </a:rPr>
              <a:t>*a* = (</a:t>
            </a:r>
            <a:r>
              <a:rPr lang="en-US" dirty="0" err="1" smtClean="0">
                <a:latin typeface="Times" charset="0"/>
                <a:ea typeface="ＭＳ Ｐゴシック" charset="-128"/>
                <a:cs typeface="ＭＳ Ｐゴシック" charset="-128"/>
              </a:rPr>
              <a:t>b</a:t>
            </a:r>
            <a:r>
              <a:rPr lang="en-US" dirty="0" smtClean="0">
                <a:latin typeface="Times" charset="0"/>
                <a:ea typeface="ＭＳ Ｐゴシック" charset="-128"/>
                <a:cs typeface="ＭＳ Ｐゴシック" charset="-128"/>
              </a:rPr>
              <a:t>*</a:t>
            </a:r>
            <a:r>
              <a:rPr lang="en-US" dirty="0" err="1" smtClean="0">
                <a:latin typeface="Times" charset="0"/>
                <a:ea typeface="ＭＳ Ｐゴシック" charset="-128"/>
                <a:cs typeface="ＭＳ Ｐゴシック" charset="-128"/>
              </a:rPr>
              <a:t>a⁺b</a:t>
            </a:r>
            <a:r>
              <a:rPr lang="en-US" dirty="0" smtClean="0">
                <a:latin typeface="Times" charset="0"/>
                <a:ea typeface="ＭＳ Ｐゴシック" charset="-128"/>
                <a:cs typeface="ＭＳ Ｐゴシック" charset="-128"/>
              </a:rPr>
              <a:t>)*</a:t>
            </a:r>
            <a:r>
              <a:rPr lang="en-US" dirty="0" err="1" smtClean="0">
                <a:latin typeface="Times" charset="0"/>
                <a:ea typeface="ＭＳ Ｐゴシック" charset="-128"/>
                <a:cs typeface="ＭＳ Ｐゴシック" charset="-128"/>
              </a:rPr>
              <a:t>b</a:t>
            </a:r>
            <a:r>
              <a:rPr lang="en-US" dirty="0" smtClean="0">
                <a:latin typeface="Times" charset="0"/>
                <a:ea typeface="ＭＳ Ｐゴシック" charset="-128"/>
                <a:cs typeface="ＭＳ Ｐゴシック" charset="-128"/>
              </a:rPr>
              <a:t>*a* = </a:t>
            </a:r>
            <a:r>
              <a:rPr lang="en-US" dirty="0" err="1" smtClean="0">
                <a:latin typeface="Times" charset="0"/>
                <a:ea typeface="ＭＳ Ｐゴシック" charset="-128"/>
                <a:cs typeface="ＭＳ Ｐゴシック" charset="-128"/>
              </a:rPr>
              <a:t>b</a:t>
            </a:r>
            <a:r>
              <a:rPr lang="en-US" dirty="0" smtClean="0">
                <a:latin typeface="Times" charset="0"/>
                <a:ea typeface="ＭＳ Ｐゴシック" charset="-128"/>
                <a:cs typeface="ＭＳ Ｐゴシック" charset="-128"/>
              </a:rPr>
              <a:t>*(</a:t>
            </a:r>
            <a:r>
              <a:rPr lang="en-US" dirty="0" err="1" smtClean="0">
                <a:latin typeface="Times" charset="0"/>
                <a:ea typeface="ＭＳ Ｐゴシック" charset="-128"/>
                <a:cs typeface="ＭＳ Ｐゴシック" charset="-128"/>
              </a:rPr>
              <a:t>a⁺b</a:t>
            </a:r>
            <a:r>
              <a:rPr lang="en-US" dirty="0" smtClean="0">
                <a:latin typeface="Times" charset="0"/>
                <a:ea typeface="ＭＳ Ｐゴシック" charset="-128"/>
                <a:cs typeface="ＭＳ Ｐゴシック" charset="-128"/>
              </a:rPr>
              <a:t>⁺)*a* = </a:t>
            </a:r>
            <a:r>
              <a:rPr lang="en-US" dirty="0" err="1" smtClean="0">
                <a:latin typeface="Times" charset="0"/>
                <a:ea typeface="ＭＳ Ｐゴシック" charset="-128"/>
                <a:cs typeface="ＭＳ Ｐゴシック" charset="-128"/>
              </a:rPr>
              <a:t>b</a:t>
            </a:r>
            <a:r>
              <a:rPr lang="en-US" dirty="0" smtClean="0">
                <a:latin typeface="Times" charset="0"/>
                <a:ea typeface="ＭＳ Ｐゴシック" charset="-128"/>
                <a:cs typeface="ＭＳ Ｐゴシック" charset="-128"/>
              </a:rPr>
              <a:t>*(</a:t>
            </a:r>
            <a:r>
              <a:rPr lang="en-US" dirty="0" err="1" smtClean="0">
                <a:latin typeface="Times" charset="0"/>
                <a:ea typeface="ＭＳ Ｐゴシック" charset="-128"/>
                <a:cs typeface="ＭＳ Ｐゴシック" charset="-128"/>
              </a:rPr>
              <a:t>b</a:t>
            </a:r>
            <a:r>
              <a:rPr lang="en-US" dirty="0" smtClean="0">
                <a:latin typeface="Times" charset="0"/>
                <a:ea typeface="ＭＳ Ｐゴシック" charset="-128"/>
                <a:cs typeface="ＭＳ Ｐゴシック" charset="-128"/>
              </a:rPr>
              <a:t>*|(</a:t>
            </a:r>
            <a:r>
              <a:rPr lang="en-US" dirty="0" err="1" smtClean="0">
                <a:latin typeface="Times" charset="0"/>
                <a:ea typeface="ＭＳ Ｐゴシック" charset="-128"/>
                <a:cs typeface="ＭＳ Ｐゴシック" charset="-128"/>
              </a:rPr>
              <a:t>a⁺b</a:t>
            </a:r>
            <a:r>
              <a:rPr lang="en-US" dirty="0" smtClean="0">
                <a:latin typeface="Times" charset="0"/>
                <a:ea typeface="ＭＳ Ｐゴシック" charset="-128"/>
                <a:cs typeface="ＭＳ Ｐゴシック" charset="-128"/>
              </a:rPr>
              <a:t>⁺)*)a* = </a:t>
            </a:r>
            <a:r>
              <a:rPr lang="en-US" dirty="0" err="1" smtClean="0">
                <a:latin typeface="Times" charset="0"/>
                <a:ea typeface="ＭＳ Ｐゴシック" charset="-128"/>
                <a:cs typeface="ＭＳ Ｐゴシック" charset="-128"/>
              </a:rPr>
              <a:t>b</a:t>
            </a:r>
            <a:r>
              <a:rPr lang="en-US" dirty="0" smtClean="0">
                <a:latin typeface="Times" charset="0"/>
                <a:ea typeface="ＭＳ Ｐゴシック" charset="-128"/>
                <a:cs typeface="ＭＳ Ｐゴシック" charset="-128"/>
              </a:rPr>
              <a:t>*(</a:t>
            </a:r>
            <a:r>
              <a:rPr lang="en-US" dirty="0" err="1" smtClean="0">
                <a:latin typeface="Times" charset="0"/>
                <a:ea typeface="ＭＳ Ｐゴシック" charset="-128"/>
                <a:cs typeface="ＭＳ Ｐゴシック" charset="-128"/>
              </a:rPr>
              <a:t>b</a:t>
            </a:r>
            <a:r>
              <a:rPr lang="en-US" dirty="0" smtClean="0">
                <a:latin typeface="Times" charset="0"/>
                <a:ea typeface="ＭＳ Ｐゴシック" charset="-128"/>
                <a:cs typeface="ＭＳ Ｐゴシック" charset="-128"/>
              </a:rPr>
              <a:t>*|(</a:t>
            </a:r>
            <a:r>
              <a:rPr lang="en-US" dirty="0" err="1" smtClean="0">
                <a:latin typeface="Times" charset="0"/>
                <a:ea typeface="ＭＳ Ｐゴシック" charset="-128"/>
                <a:cs typeface="ＭＳ Ｐゴシック" charset="-128"/>
              </a:rPr>
              <a:t>a⁺b</a:t>
            </a:r>
            <a:r>
              <a:rPr lang="en-US" dirty="0" smtClean="0">
                <a:latin typeface="Times" charset="0"/>
                <a:ea typeface="ＭＳ Ｐゴシック" charset="-128"/>
                <a:cs typeface="ＭＳ Ｐゴシック" charset="-128"/>
              </a:rPr>
              <a:t>⁺)*|a*)a* = </a:t>
            </a:r>
            <a:r>
              <a:rPr lang="en-US" dirty="0" err="1" smtClean="0">
                <a:latin typeface="Times" charset="0"/>
                <a:ea typeface="ＭＳ Ｐゴシック" charset="-128"/>
                <a:cs typeface="ＭＳ Ｐゴシック" charset="-128"/>
              </a:rPr>
              <a:t>b</a:t>
            </a:r>
            <a:r>
              <a:rPr lang="en-US" dirty="0" smtClean="0">
                <a:latin typeface="Times" charset="0"/>
                <a:ea typeface="ＭＳ Ｐゴシック" charset="-128"/>
                <a:cs typeface="ＭＳ Ｐゴシック" charset="-128"/>
              </a:rPr>
              <a:t>*(</a:t>
            </a:r>
            <a:r>
              <a:rPr lang="en-US" dirty="0" err="1" smtClean="0">
                <a:latin typeface="Times" charset="0"/>
                <a:ea typeface="ＭＳ Ｐゴシック" charset="-128"/>
                <a:cs typeface="ＭＳ Ｐゴシック" charset="-128"/>
              </a:rPr>
              <a:t>a|b</a:t>
            </a:r>
            <a:r>
              <a:rPr lang="en-US" dirty="0" smtClean="0">
                <a:latin typeface="Times" charset="0"/>
                <a:ea typeface="ＭＳ Ｐゴシック" charset="-128"/>
                <a:cs typeface="ＭＳ Ｐゴシック" charset="-128"/>
              </a:rPr>
              <a:t>)*a* = (</a:t>
            </a:r>
            <a:r>
              <a:rPr lang="en-US" dirty="0" err="1" smtClean="0">
                <a:latin typeface="Times" charset="0"/>
                <a:ea typeface="ＭＳ Ｐゴシック" charset="-128"/>
                <a:cs typeface="ＭＳ Ｐゴシック" charset="-128"/>
              </a:rPr>
              <a:t>a|b</a:t>
            </a:r>
            <a:r>
              <a:rPr lang="en-US" dirty="0" smtClean="0">
                <a:latin typeface="Times" charset="0"/>
                <a:ea typeface="ＭＳ Ｐゴシック" charset="-128"/>
                <a:cs typeface="ＭＳ Ｐゴシック" charset="-128"/>
              </a:rPr>
              <a:t>)*a* = (</a:t>
            </a:r>
            <a:r>
              <a:rPr lang="en-US" dirty="0" err="1" smtClean="0">
                <a:latin typeface="Times" charset="0"/>
                <a:ea typeface="ＭＳ Ｐゴシック" charset="-128"/>
                <a:cs typeface="ＭＳ Ｐゴシック" charset="-128"/>
              </a:rPr>
              <a:t>a|b</a:t>
            </a:r>
            <a:r>
              <a:rPr lang="en-US" dirty="0" smtClean="0">
                <a:latin typeface="Times" charset="0"/>
                <a:ea typeface="ＭＳ Ｐゴシック" charset="-128"/>
                <a:cs typeface="ＭＳ Ｐゴシック" charset="-128"/>
              </a:rPr>
              <a:t>)*</a:t>
            </a:r>
          </a:p>
        </p:txBody>
      </p:sp>
      <p:sp>
        <p:nvSpPr>
          <p:cNvPr id="96260" name="Slide Number Placeholder 3"/>
          <p:cNvSpPr>
            <a:spLocks noGrp="1"/>
          </p:cNvSpPr>
          <p:nvPr>
            <p:ph type="sldNum" sz="quarter" idx="5"/>
          </p:nvPr>
        </p:nvSpPr>
        <p:spPr>
          <a:noFill/>
        </p:spPr>
        <p:txBody>
          <a:bodyPr/>
          <a:lstStyle/>
          <a:p>
            <a:fld id="{3B704C95-0BD0-6B4E-BC5E-C55BC1434709}" type="slidenum">
              <a:rPr lang="en-US" smtClean="0"/>
              <a:pPr/>
              <a:t>48</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dirty="0">
              <a:latin typeface="Times" charset="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Rot="1" noChangeAspect="1" noChangeArrowheads="1"/>
          </p:cNvSpPr>
          <p:nvPr>
            <p:ph type="sldImg"/>
          </p:nvPr>
        </p:nvSpPr>
        <p:spPr>
          <a:solidFill>
            <a:srgbClr val="FFFFFF"/>
          </a:solidFill>
          <a:ln/>
        </p:spPr>
      </p:sp>
      <p:sp>
        <p:nvSpPr>
          <p:cNvPr id="10445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Rot="1" noChangeAspect="1" noChangeArrowheads="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FE47D1C-6706-0F42-B9F1-06D1869A1013}" type="slidenum">
              <a:rPr lang="en-US">
                <a:ea typeface="ＭＳ Ｐゴシック" charset="-128"/>
                <a:cs typeface="ＭＳ Ｐゴシック" charset="-128"/>
              </a:rPr>
              <a:pPr/>
              <a:t>55</a:t>
            </a:fld>
            <a:endParaRPr lang="en-US">
              <a:ea typeface="ＭＳ Ｐゴシック" charset="-128"/>
              <a:cs typeface="ＭＳ Ｐゴシック" charset="-128"/>
            </a:endParaRPr>
          </a:p>
        </p:txBody>
      </p:sp>
      <p:sp>
        <p:nvSpPr>
          <p:cNvPr id="108547" name="Rectangle 2"/>
          <p:cNvSpPr>
            <a:spLocks noGrp="1" noRot="1" noChangeAspect="1" noChangeArrowheads="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Rot="1" noChangeAspect="1" noChangeArrowheads="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ln>
        </p:spPr>
        <p:txBody>
          <a:bodyPr/>
          <a:lstStyle/>
          <a:p>
            <a:pPr eaLnBrk="1" hangingPunct="1">
              <a:buFontTx/>
              <a:buChar char="•"/>
            </a:pPr>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a:latin typeface="Times" charset="0"/>
                <a:ea typeface="ＭＳ Ｐゴシック" charset="-128"/>
                <a:cs typeface="ＭＳ Ｐゴシック" charset="-128"/>
              </a:rPr>
              <a:t>Patterns are often speciﬁed as </a:t>
            </a:r>
            <a:r>
              <a:rPr lang="en-US" i="1">
                <a:latin typeface="Times" charset="0"/>
                <a:ea typeface="ＭＳ Ｐゴシック" charset="-128"/>
                <a:cs typeface="ＭＳ Ｐゴシック" charset="-128"/>
              </a:rPr>
              <a:t>regular</a:t>
            </a:r>
            <a:r>
              <a:rPr lang="en-US">
                <a:latin typeface="Times" charset="0"/>
                <a:ea typeface="ＭＳ Ｐゴシック" charset="-128"/>
                <a:cs typeface="ＭＳ Ｐゴシック" charset="-128"/>
              </a:rPr>
              <a:t> </a:t>
            </a:r>
            <a:r>
              <a:rPr lang="en-US" i="1">
                <a:latin typeface="Times" charset="0"/>
                <a:ea typeface="ＭＳ Ｐゴシック" charset="-128"/>
                <a:cs typeface="ＭＳ Ｐゴシック" charset="-128"/>
              </a:rPr>
              <a:t>languages.</a:t>
            </a:r>
            <a:endParaRPr lang="en-US">
              <a:latin typeface="Times" charset="0"/>
              <a:ea typeface="ＭＳ Ｐゴシック" charset="-128"/>
              <a:cs typeface="ＭＳ Ｐゴシック" charset="-128"/>
            </a:endParaRPr>
          </a:p>
          <a:p>
            <a:pPr eaLnBrk="1" hangingPunct="1"/>
            <a:r>
              <a:rPr lang="en-US">
                <a:latin typeface="Times" charset="0"/>
                <a:ea typeface="ＭＳ Ｐゴシック" charset="-128"/>
                <a:cs typeface="ＭＳ Ｐゴシック" charset="-128"/>
              </a:rPr>
              <a:t>Notations used to describe a regular language (or a regular set) include both </a:t>
            </a:r>
            <a:r>
              <a:rPr lang="en-US" i="1">
                <a:latin typeface="Times" charset="0"/>
                <a:ea typeface="ＭＳ Ｐゴシック" charset="-128"/>
                <a:cs typeface="ＭＳ Ｐゴシック" charset="-128"/>
              </a:rPr>
              <a:t>regular</a:t>
            </a:r>
            <a:r>
              <a:rPr lang="en-US">
                <a:latin typeface="Times" charset="0"/>
                <a:ea typeface="ＭＳ Ｐゴシック" charset="-128"/>
                <a:cs typeface="ＭＳ Ｐゴシック" charset="-128"/>
              </a:rPr>
              <a:t> </a:t>
            </a:r>
            <a:r>
              <a:rPr lang="en-US" i="1">
                <a:latin typeface="Times" charset="0"/>
                <a:ea typeface="ＭＳ Ｐゴシック" charset="-128"/>
                <a:cs typeface="ＭＳ Ｐゴシック" charset="-128"/>
              </a:rPr>
              <a:t>expressions</a:t>
            </a:r>
            <a:r>
              <a:rPr lang="en-US">
                <a:latin typeface="Times" charset="0"/>
                <a:ea typeface="ＭＳ Ｐゴシック" charset="-128"/>
                <a:cs typeface="ＭＳ Ｐゴシック" charset="-128"/>
              </a:rPr>
              <a:t> and </a:t>
            </a:r>
            <a:r>
              <a:rPr lang="en-US" i="1">
                <a:latin typeface="Times" charset="0"/>
                <a:ea typeface="ＭＳ Ｐゴシック" charset="-128"/>
                <a:cs typeface="ＭＳ Ｐゴシック" charset="-128"/>
              </a:rPr>
              <a:t>regular</a:t>
            </a:r>
            <a:r>
              <a:rPr lang="en-US">
                <a:latin typeface="Times" charset="0"/>
                <a:ea typeface="ＭＳ Ｐゴシック" charset="-128"/>
                <a:cs typeface="ＭＳ Ｐゴシック" charset="-128"/>
              </a:rPr>
              <a:t> </a:t>
            </a:r>
            <a:r>
              <a:rPr lang="en-US" i="1">
                <a:latin typeface="Times" charset="0"/>
                <a:ea typeface="ＭＳ Ｐゴシック" charset="-128"/>
                <a:cs typeface="ＭＳ Ｐゴシック" charset="-128"/>
              </a:rPr>
              <a:t>grammars</a:t>
            </a:r>
            <a:r>
              <a:rPr lang="en-US">
                <a:latin typeface="Times" charset="0"/>
                <a:ea typeface="ＭＳ Ｐゴシック" charset="-128"/>
                <a:cs typeface="ＭＳ Ｐゴシック" charset="-128"/>
              </a:rPr>
              <a:t> </a:t>
            </a:r>
          </a:p>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a:latin typeface="Times" charset="0"/>
                <a:ea typeface="ＭＳ Ｐゴシック" charset="-128"/>
                <a:cs typeface="ＭＳ Ｐゴシック" charset="-128"/>
              </a:rPr>
              <a:t>Numbers can get much more complicated.</a:t>
            </a:r>
          </a:p>
          <a:p>
            <a:pPr eaLnBrk="1" hangingPunct="1"/>
            <a:r>
              <a:rPr lang="en-US">
                <a:latin typeface="Helvetica" charset="0"/>
                <a:ea typeface="ＭＳ Ｐゴシック" charset="-128"/>
                <a:cs typeface="ＭＳ Ｐゴシック" charset="-128"/>
              </a:rPr>
              <a:t>Most programming language tokens can be described with REs.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07950"/>
            <a:ext cx="7305675" cy="6640513"/>
          </a:xfrm>
          <a:prstGeom prst="rect">
            <a:avLst/>
          </a:prstGeom>
          <a:solidFill>
            <a:srgbClr val="E1EBF5"/>
          </a:solidFill>
          <a:ln w="9525">
            <a:noFill/>
            <a:miter lim="800000"/>
            <a:headEnd/>
            <a:tailEnd/>
          </a:ln>
          <a:effectLst/>
        </p:spPr>
        <p:txBody>
          <a:bodyPr wrap="none" anchor="ctr">
            <a:prstTxWarp prst="textNoShape">
              <a:avLst/>
            </a:prstTxWarp>
          </a:bodyPr>
          <a:lstStyle/>
          <a:p>
            <a:endParaRPr lang="en-US"/>
          </a:p>
        </p:txBody>
      </p:sp>
      <p:sp>
        <p:nvSpPr>
          <p:cNvPr id="5" name="Rectangle 11"/>
          <p:cNvSpPr>
            <a:spLocks noChangeArrowheads="1"/>
          </p:cNvSpPr>
          <p:nvPr userDrawn="1"/>
        </p:nvSpPr>
        <p:spPr bwMode="auto">
          <a:xfrm>
            <a:off x="0" y="1447800"/>
            <a:ext cx="7315200" cy="5029200"/>
          </a:xfrm>
          <a:prstGeom prst="rect">
            <a:avLst/>
          </a:prstGeom>
          <a:solidFill>
            <a:srgbClr val="9CBDDE"/>
          </a:solidFill>
          <a:ln w="9525">
            <a:noFill/>
            <a:miter lim="800000"/>
            <a:headEnd/>
            <a:tailEnd/>
          </a:ln>
          <a:effectLst/>
        </p:spPr>
        <p:txBody>
          <a:bodyPr wrap="none" anchor="ctr">
            <a:prstTxWarp prst="textNoShape">
              <a:avLst/>
            </a:prstTxWarp>
          </a:bodyPr>
          <a:lstStyle/>
          <a:p>
            <a:pPr algn="ctr"/>
            <a:endParaRPr lang="de-DE">
              <a:latin typeface="Times" charset="0"/>
            </a:endParaRPr>
          </a:p>
        </p:txBody>
      </p:sp>
      <p:sp>
        <p:nvSpPr>
          <p:cNvPr id="6" name="Rectangle 2"/>
          <p:cNvSpPr>
            <a:spLocks noChangeArrowheads="1"/>
          </p:cNvSpPr>
          <p:nvPr/>
        </p:nvSpPr>
        <p:spPr bwMode="auto">
          <a:xfrm>
            <a:off x="7305675" y="1447800"/>
            <a:ext cx="1835150" cy="5029200"/>
          </a:xfrm>
          <a:prstGeom prst="rect">
            <a:avLst/>
          </a:prstGeom>
          <a:solidFill>
            <a:srgbClr val="B3CCE6"/>
          </a:solidFill>
          <a:ln w="9525">
            <a:noFill/>
            <a:miter lim="800000"/>
            <a:headEnd/>
            <a:tailEnd/>
          </a:ln>
          <a:effectLst/>
        </p:spPr>
        <p:txBody>
          <a:bodyPr wrap="none" anchor="ctr">
            <a:prstTxWarp prst="textNoShape">
              <a:avLst/>
            </a:prstTxWarp>
          </a:bodyPr>
          <a:lstStyle/>
          <a:p>
            <a:pPr algn="ctr"/>
            <a:endParaRPr lang="de-DE">
              <a:solidFill>
                <a:srgbClr val="BED3EA"/>
              </a:solidFill>
              <a:latin typeface="Times" charset="0"/>
            </a:endParaRPr>
          </a:p>
        </p:txBody>
      </p:sp>
      <p:pic>
        <p:nvPicPr>
          <p:cNvPr id="7" name="Picture 10"/>
          <p:cNvPicPr>
            <a:picLocks noChangeAspect="1" noChangeArrowheads="1"/>
          </p:cNvPicPr>
          <p:nvPr/>
        </p:nvPicPr>
        <p:blipFill>
          <a:blip r:embed="rId2"/>
          <a:srcRect/>
          <a:stretch>
            <a:fillRect/>
          </a:stretch>
        </p:blipFill>
        <p:spPr bwMode="auto">
          <a:xfrm>
            <a:off x="7737475" y="107950"/>
            <a:ext cx="1306513" cy="1006475"/>
          </a:xfrm>
          <a:prstGeom prst="rect">
            <a:avLst/>
          </a:prstGeom>
          <a:noFill/>
          <a:ln w="9525">
            <a:noFill/>
            <a:miter lim="800000"/>
            <a:headEnd/>
            <a:tailEnd/>
          </a:ln>
        </p:spPr>
      </p:pic>
      <p:sp>
        <p:nvSpPr>
          <p:cNvPr id="218117" name="Rectangle 5"/>
          <p:cNvSpPr>
            <a:spLocks noGrp="1" noChangeArrowheads="1"/>
          </p:cNvSpPr>
          <p:nvPr>
            <p:ph type="ctrTitle"/>
          </p:nvPr>
        </p:nvSpPr>
        <p:spPr>
          <a:xfrm>
            <a:off x="539750" y="1654175"/>
            <a:ext cx="6621463" cy="1143000"/>
          </a:xfrm>
        </p:spPr>
        <p:txBody>
          <a:bodyPr/>
          <a:lstStyle>
            <a:lvl1pPr>
              <a:defRPr>
                <a:solidFill>
                  <a:srgbClr val="550F85"/>
                </a:solidFill>
              </a:defRPr>
            </a:lvl1pPr>
          </a:lstStyle>
          <a:p>
            <a:r>
              <a:rPr lang="de-CH"/>
              <a:t>Click to edit Master title style</a:t>
            </a:r>
          </a:p>
        </p:txBody>
      </p:sp>
      <p:sp>
        <p:nvSpPr>
          <p:cNvPr id="10" name="Rectangle 6"/>
          <p:cNvSpPr>
            <a:spLocks noGrp="1" noChangeArrowheads="1"/>
          </p:cNvSpPr>
          <p:nvPr>
            <p:ph type="subTitle" idx="1"/>
          </p:nvPr>
        </p:nvSpPr>
        <p:spPr>
          <a:xfrm>
            <a:off x="539750" y="3022600"/>
            <a:ext cx="6621463" cy="1752600"/>
          </a:xfrm>
        </p:spPr>
        <p:txBody>
          <a:bodyPr anchor="t"/>
          <a:lstStyle>
            <a:lvl1pPr marL="0" indent="0">
              <a:buFontTx/>
              <a:buNone/>
              <a:defRPr/>
            </a:lvl1pPr>
          </a:lstStyle>
          <a:p>
            <a:r>
              <a:rPr lang="de-CH" dirty="0" err="1"/>
              <a:t>Click</a:t>
            </a:r>
            <a:r>
              <a:rPr lang="de-CH" dirty="0"/>
              <a:t> to </a:t>
            </a:r>
            <a:r>
              <a:rPr lang="de-CH" dirty="0" err="1"/>
              <a:t>edit</a:t>
            </a:r>
            <a:r>
              <a:rPr lang="de-CH" dirty="0"/>
              <a:t> Master </a:t>
            </a:r>
            <a:r>
              <a:rPr lang="de-CH" dirty="0" err="1"/>
              <a:t>subtitle</a:t>
            </a:r>
            <a:r>
              <a:rPr lang="de-CH" dirty="0"/>
              <a:t> style</a:t>
            </a:r>
          </a:p>
        </p:txBody>
      </p:sp>
      <p:sp>
        <p:nvSpPr>
          <p:cNvPr id="8" name="Rectangle 7"/>
          <p:cNvSpPr>
            <a:spLocks noGrp="1" noChangeArrowheads="1"/>
          </p:cNvSpPr>
          <p:nvPr>
            <p:ph type="dt" sz="half" idx="10"/>
          </p:nvPr>
        </p:nvSpPr>
        <p:spPr>
          <a:xfrm>
            <a:off x="539750" y="6548438"/>
            <a:ext cx="2889250" cy="252412"/>
          </a:xfrm>
        </p:spPr>
        <p:txBody>
          <a:bodyPr wrap="none"/>
          <a:lstStyle>
            <a:lvl1pPr>
              <a:defRPr>
                <a:solidFill>
                  <a:schemeClr val="tx1"/>
                </a:solidFill>
              </a:defRPr>
            </a:lvl1pPr>
          </a:lstStyle>
          <a:p>
            <a:r>
              <a:rPr lang="en-US"/>
              <a:t>© Oscar Nierstrasz</a:t>
            </a:r>
            <a:endParaRPr lang="de-CH"/>
          </a:p>
        </p:txBody>
      </p:sp>
      <p:sp>
        <p:nvSpPr>
          <p:cNvPr id="9" name="Rectangle 8"/>
          <p:cNvSpPr>
            <a:spLocks noGrp="1" noChangeArrowheads="1"/>
          </p:cNvSpPr>
          <p:nvPr>
            <p:ph type="ftr" sz="quarter" idx="11"/>
          </p:nvPr>
        </p:nvSpPr>
        <p:spPr>
          <a:xfrm>
            <a:off x="107950" y="179388"/>
            <a:ext cx="4464050" cy="252412"/>
          </a:xfrm>
        </p:spPr>
        <p:txBody>
          <a:bodyPr wrap="square"/>
          <a:lstStyle>
            <a:lvl1pPr>
              <a:defRPr>
                <a:solidFill>
                  <a:schemeClr val="tx1"/>
                </a:solidFill>
              </a:defRPr>
            </a:lvl1pPr>
          </a:lstStyle>
          <a:p>
            <a:r>
              <a:rPr lang="en-US"/>
              <a:t>Lexical Analysis</a:t>
            </a:r>
            <a:endParaRPr lang="de-CH"/>
          </a:p>
        </p:txBody>
      </p:sp>
      <p:sp>
        <p:nvSpPr>
          <p:cNvPr id="11" name="Rectangle 9"/>
          <p:cNvSpPr>
            <a:spLocks noGrp="1" noChangeArrowheads="1"/>
          </p:cNvSpPr>
          <p:nvPr>
            <p:ph type="sldNum" sz="quarter" idx="12"/>
          </p:nvPr>
        </p:nvSpPr>
        <p:spPr>
          <a:xfrm>
            <a:off x="8743950" y="6548438"/>
            <a:ext cx="360363" cy="215900"/>
          </a:xfrm>
        </p:spPr>
        <p:txBody>
          <a:bodyPr/>
          <a:lstStyle>
            <a:lvl1pPr>
              <a:defRPr>
                <a:solidFill>
                  <a:schemeClr val="tx1"/>
                </a:solidFill>
              </a:defRPr>
            </a:lvl1pPr>
          </a:lstStyle>
          <a:p>
            <a:fld id="{1E020CC6-F853-FC44-8A49-00309F8CCF69}" type="slidenum">
              <a:rPr lang="de-CH"/>
              <a:pPr/>
              <a:t>‹#›</a:t>
            </a:fld>
            <a:endParaRPr lang="de-CH" sz="1400">
              <a:latin typeface="Times"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r>
              <a:rPr lang="en-US"/>
              <a:t>© Oscar Nierstrasz</a:t>
            </a:r>
            <a:endParaRPr lang="de-CH"/>
          </a:p>
        </p:txBody>
      </p:sp>
      <p:sp>
        <p:nvSpPr>
          <p:cNvPr id="5" name="Rectangle 7"/>
          <p:cNvSpPr>
            <a:spLocks noGrp="1" noChangeArrowheads="1"/>
          </p:cNvSpPr>
          <p:nvPr>
            <p:ph type="ftr" sz="quarter" idx="11"/>
          </p:nvPr>
        </p:nvSpPr>
        <p:spPr/>
        <p:txBody>
          <a:bodyPr/>
          <a:lstStyle>
            <a:lvl1pPr>
              <a:defRPr/>
            </a:lvl1pPr>
          </a:lstStyle>
          <a:p>
            <a:r>
              <a:rPr lang="en-US"/>
              <a:t>Lexical Analysis</a:t>
            </a:r>
            <a:endParaRPr lang="de-CH"/>
          </a:p>
        </p:txBody>
      </p:sp>
      <p:sp>
        <p:nvSpPr>
          <p:cNvPr id="6" name="Rectangle 8"/>
          <p:cNvSpPr>
            <a:spLocks noGrp="1" noChangeArrowheads="1"/>
          </p:cNvSpPr>
          <p:nvPr>
            <p:ph type="sldNum" sz="quarter" idx="12"/>
          </p:nvPr>
        </p:nvSpPr>
        <p:spPr/>
        <p:txBody>
          <a:bodyPr/>
          <a:lstStyle>
            <a:lvl1pPr>
              <a:defRPr/>
            </a:lvl1pPr>
          </a:lstStyle>
          <a:p>
            <a:r>
              <a:rPr lang="de-CH"/>
              <a:t>2.</a:t>
            </a:r>
            <a:fld id="{DA47A297-9D5E-7B43-8138-238A65AFAE05}" type="slidenum">
              <a:rPr lang="de-CH"/>
              <a:pPr/>
              <a:t>‹#›</a:t>
            </a:fld>
            <a:endParaRPr lang="de-CH" sz="1400">
              <a:solidFill>
                <a:srgbClr val="7E7E7E"/>
              </a:solidFill>
              <a:latin typeface="Times"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2888" y="554038"/>
            <a:ext cx="2017712" cy="5599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554038"/>
            <a:ext cx="5900738" cy="5599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r>
              <a:rPr lang="en-US"/>
              <a:t>© Oscar Nierstrasz</a:t>
            </a:r>
            <a:endParaRPr lang="de-CH"/>
          </a:p>
        </p:txBody>
      </p:sp>
      <p:sp>
        <p:nvSpPr>
          <p:cNvPr id="5" name="Rectangle 7"/>
          <p:cNvSpPr>
            <a:spLocks noGrp="1" noChangeArrowheads="1"/>
          </p:cNvSpPr>
          <p:nvPr>
            <p:ph type="ftr" sz="quarter" idx="11"/>
          </p:nvPr>
        </p:nvSpPr>
        <p:spPr/>
        <p:txBody>
          <a:bodyPr/>
          <a:lstStyle>
            <a:lvl1pPr>
              <a:defRPr/>
            </a:lvl1pPr>
          </a:lstStyle>
          <a:p>
            <a:r>
              <a:rPr lang="en-US"/>
              <a:t>Lexical Analysis</a:t>
            </a:r>
            <a:endParaRPr lang="de-CH"/>
          </a:p>
        </p:txBody>
      </p:sp>
      <p:sp>
        <p:nvSpPr>
          <p:cNvPr id="6" name="Rectangle 8"/>
          <p:cNvSpPr>
            <a:spLocks noGrp="1" noChangeArrowheads="1"/>
          </p:cNvSpPr>
          <p:nvPr>
            <p:ph type="sldNum" sz="quarter" idx="12"/>
          </p:nvPr>
        </p:nvSpPr>
        <p:spPr/>
        <p:txBody>
          <a:bodyPr/>
          <a:lstStyle>
            <a:lvl1pPr>
              <a:defRPr/>
            </a:lvl1pPr>
          </a:lstStyle>
          <a:p>
            <a:r>
              <a:rPr lang="de-CH"/>
              <a:t>2.</a:t>
            </a:r>
            <a:fld id="{62CA2294-70A1-DB4B-B7A8-DEFBE0333C1D}" type="slidenum">
              <a:rPr lang="de-CH"/>
              <a:pPr/>
              <a:t>‹#›</a:t>
            </a:fld>
            <a:endParaRPr lang="de-CH" sz="1400">
              <a:solidFill>
                <a:srgbClr val="7E7E7E"/>
              </a:solidFill>
              <a:latin typeface="Times"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554038"/>
            <a:ext cx="8070850" cy="817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9750" y="1654175"/>
            <a:ext cx="8070850" cy="4498975"/>
          </a:xfrm>
        </p:spPr>
        <p:txBody>
          <a:bodyPr/>
          <a:lstStyle/>
          <a:p>
            <a:pPr lvl="0"/>
            <a:endParaRPr lang="en-US" noProof="0" smtClean="0"/>
          </a:p>
        </p:txBody>
      </p:sp>
      <p:sp>
        <p:nvSpPr>
          <p:cNvPr id="4" name="Rectangle 6"/>
          <p:cNvSpPr>
            <a:spLocks noGrp="1" noChangeArrowheads="1"/>
          </p:cNvSpPr>
          <p:nvPr>
            <p:ph type="dt" sz="half" idx="10"/>
          </p:nvPr>
        </p:nvSpPr>
        <p:spPr/>
        <p:txBody>
          <a:bodyPr/>
          <a:lstStyle>
            <a:lvl1pPr>
              <a:defRPr/>
            </a:lvl1pPr>
          </a:lstStyle>
          <a:p>
            <a:r>
              <a:rPr lang="en-US"/>
              <a:t>© Oscar Nierstrasz</a:t>
            </a:r>
            <a:endParaRPr lang="de-CH"/>
          </a:p>
        </p:txBody>
      </p:sp>
      <p:sp>
        <p:nvSpPr>
          <p:cNvPr id="5" name="Rectangle 7"/>
          <p:cNvSpPr>
            <a:spLocks noGrp="1" noChangeArrowheads="1"/>
          </p:cNvSpPr>
          <p:nvPr>
            <p:ph type="ftr" sz="quarter" idx="11"/>
          </p:nvPr>
        </p:nvSpPr>
        <p:spPr/>
        <p:txBody>
          <a:bodyPr/>
          <a:lstStyle>
            <a:lvl1pPr>
              <a:defRPr/>
            </a:lvl1pPr>
          </a:lstStyle>
          <a:p>
            <a:r>
              <a:rPr lang="en-US"/>
              <a:t>Lexical Analysis</a:t>
            </a:r>
            <a:endParaRPr lang="de-CH"/>
          </a:p>
        </p:txBody>
      </p:sp>
      <p:sp>
        <p:nvSpPr>
          <p:cNvPr id="6" name="Rectangle 8"/>
          <p:cNvSpPr>
            <a:spLocks noGrp="1" noChangeArrowheads="1"/>
          </p:cNvSpPr>
          <p:nvPr>
            <p:ph type="sldNum" sz="quarter" idx="12"/>
          </p:nvPr>
        </p:nvSpPr>
        <p:spPr/>
        <p:txBody>
          <a:bodyPr/>
          <a:lstStyle>
            <a:lvl1pPr>
              <a:defRPr/>
            </a:lvl1pPr>
          </a:lstStyle>
          <a:p>
            <a:fld id="{FCF4769D-DD8D-8C46-84E4-7F1A3542F264}" type="slidenum">
              <a:rPr lang="de-CH"/>
              <a:pPr/>
              <a:t>‹#›</a:t>
            </a:fld>
            <a:endParaRPr lang="de-CH" sz="1400">
              <a:solidFill>
                <a:srgbClr val="7E7E7E"/>
              </a:solidFill>
              <a:latin typeface="Times"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r>
              <a:rPr lang="en-US"/>
              <a:t>© Oscar Nierstrasz</a:t>
            </a:r>
            <a:endParaRPr lang="de-CH"/>
          </a:p>
        </p:txBody>
      </p:sp>
      <p:sp>
        <p:nvSpPr>
          <p:cNvPr id="5" name="Rectangle 7"/>
          <p:cNvSpPr>
            <a:spLocks noGrp="1" noChangeArrowheads="1"/>
          </p:cNvSpPr>
          <p:nvPr>
            <p:ph type="ftr" sz="quarter" idx="11"/>
          </p:nvPr>
        </p:nvSpPr>
        <p:spPr/>
        <p:txBody>
          <a:bodyPr/>
          <a:lstStyle>
            <a:lvl1pPr>
              <a:defRPr/>
            </a:lvl1pPr>
          </a:lstStyle>
          <a:p>
            <a:r>
              <a:rPr lang="en-US"/>
              <a:t>Lexical Analysis</a:t>
            </a:r>
            <a:endParaRPr lang="de-CH"/>
          </a:p>
        </p:txBody>
      </p:sp>
      <p:sp>
        <p:nvSpPr>
          <p:cNvPr id="6" name="Rectangle 8"/>
          <p:cNvSpPr>
            <a:spLocks noGrp="1" noChangeArrowheads="1"/>
          </p:cNvSpPr>
          <p:nvPr>
            <p:ph type="sldNum" sz="quarter" idx="12"/>
          </p:nvPr>
        </p:nvSpPr>
        <p:spPr/>
        <p:txBody>
          <a:bodyPr/>
          <a:lstStyle>
            <a:lvl1pPr>
              <a:defRPr/>
            </a:lvl1pPr>
          </a:lstStyle>
          <a:p>
            <a:fld id="{F0E9E4A2-AF7B-E444-AD0E-1436C462548E}" type="slidenum">
              <a:rPr lang="de-CH"/>
              <a:pPr/>
              <a:t>‹#›</a:t>
            </a:fld>
            <a:endParaRPr lang="de-CH" sz="1400">
              <a:solidFill>
                <a:srgbClr val="7E7E7E"/>
              </a:solidFill>
              <a:latin typeface="Times"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r>
              <a:rPr lang="en-US"/>
              <a:t>© Oscar Nierstrasz</a:t>
            </a:r>
            <a:endParaRPr lang="de-CH"/>
          </a:p>
        </p:txBody>
      </p:sp>
      <p:sp>
        <p:nvSpPr>
          <p:cNvPr id="5" name="Rectangle 7"/>
          <p:cNvSpPr>
            <a:spLocks noGrp="1" noChangeArrowheads="1"/>
          </p:cNvSpPr>
          <p:nvPr>
            <p:ph type="ftr" sz="quarter" idx="11"/>
          </p:nvPr>
        </p:nvSpPr>
        <p:spPr/>
        <p:txBody>
          <a:bodyPr/>
          <a:lstStyle>
            <a:lvl1pPr>
              <a:defRPr/>
            </a:lvl1pPr>
          </a:lstStyle>
          <a:p>
            <a:r>
              <a:rPr lang="en-US"/>
              <a:t>Lexical Analysis</a:t>
            </a:r>
            <a:endParaRPr lang="de-CH"/>
          </a:p>
        </p:txBody>
      </p:sp>
      <p:sp>
        <p:nvSpPr>
          <p:cNvPr id="6" name="Rectangle 8"/>
          <p:cNvSpPr>
            <a:spLocks noGrp="1" noChangeArrowheads="1"/>
          </p:cNvSpPr>
          <p:nvPr>
            <p:ph type="sldNum" sz="quarter" idx="12"/>
          </p:nvPr>
        </p:nvSpPr>
        <p:spPr/>
        <p:txBody>
          <a:bodyPr/>
          <a:lstStyle>
            <a:lvl1pPr>
              <a:defRPr/>
            </a:lvl1pPr>
          </a:lstStyle>
          <a:p>
            <a:fld id="{D90F759C-CD03-B54E-BDCB-765F83F72527}" type="slidenum">
              <a:rPr lang="de-CH"/>
              <a:pPr/>
              <a:t>‹#›</a:t>
            </a:fld>
            <a:endParaRPr lang="de-CH" sz="1400">
              <a:solidFill>
                <a:srgbClr val="7E7E7E"/>
              </a:solidFill>
              <a:latin typeface="Times"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654175"/>
            <a:ext cx="39592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654175"/>
            <a:ext cx="39592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defRPr/>
            </a:lvl1pPr>
          </a:lstStyle>
          <a:p>
            <a:r>
              <a:rPr lang="en-US"/>
              <a:t>© Oscar Nierstrasz</a:t>
            </a:r>
            <a:endParaRPr lang="de-CH"/>
          </a:p>
        </p:txBody>
      </p:sp>
      <p:sp>
        <p:nvSpPr>
          <p:cNvPr id="6" name="Rectangle 7"/>
          <p:cNvSpPr>
            <a:spLocks noGrp="1" noChangeArrowheads="1"/>
          </p:cNvSpPr>
          <p:nvPr>
            <p:ph type="ftr" sz="quarter" idx="11"/>
          </p:nvPr>
        </p:nvSpPr>
        <p:spPr/>
        <p:txBody>
          <a:bodyPr/>
          <a:lstStyle>
            <a:lvl1pPr>
              <a:defRPr/>
            </a:lvl1pPr>
          </a:lstStyle>
          <a:p>
            <a:r>
              <a:rPr lang="en-US"/>
              <a:t>Lexical Analysis</a:t>
            </a:r>
            <a:endParaRPr lang="de-CH"/>
          </a:p>
        </p:txBody>
      </p:sp>
      <p:sp>
        <p:nvSpPr>
          <p:cNvPr id="7" name="Rectangle 8"/>
          <p:cNvSpPr>
            <a:spLocks noGrp="1" noChangeArrowheads="1"/>
          </p:cNvSpPr>
          <p:nvPr>
            <p:ph type="sldNum" sz="quarter" idx="12"/>
          </p:nvPr>
        </p:nvSpPr>
        <p:spPr/>
        <p:txBody>
          <a:bodyPr/>
          <a:lstStyle>
            <a:lvl1pPr>
              <a:defRPr/>
            </a:lvl1pPr>
          </a:lstStyle>
          <a:p>
            <a:fld id="{4A1B5EA1-871C-A942-8208-700942E7CE70}" type="slidenum">
              <a:rPr lang="de-CH"/>
              <a:pPr/>
              <a:t>‹#›</a:t>
            </a:fld>
            <a:endParaRPr lang="de-CH" sz="1400">
              <a:solidFill>
                <a:srgbClr val="7E7E7E"/>
              </a:solidFill>
              <a:latin typeface="Times"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a:defRPr/>
            </a:lvl1pPr>
          </a:lstStyle>
          <a:p>
            <a:r>
              <a:rPr lang="en-US"/>
              <a:t>© Oscar Nierstrasz</a:t>
            </a:r>
            <a:endParaRPr lang="de-CH"/>
          </a:p>
        </p:txBody>
      </p:sp>
      <p:sp>
        <p:nvSpPr>
          <p:cNvPr id="8" name="Rectangle 7"/>
          <p:cNvSpPr>
            <a:spLocks noGrp="1" noChangeArrowheads="1"/>
          </p:cNvSpPr>
          <p:nvPr>
            <p:ph type="ftr" sz="quarter" idx="11"/>
          </p:nvPr>
        </p:nvSpPr>
        <p:spPr/>
        <p:txBody>
          <a:bodyPr/>
          <a:lstStyle>
            <a:lvl1pPr>
              <a:defRPr/>
            </a:lvl1pPr>
          </a:lstStyle>
          <a:p>
            <a:r>
              <a:rPr lang="en-US"/>
              <a:t>Lexical Analysis</a:t>
            </a:r>
            <a:endParaRPr lang="de-CH"/>
          </a:p>
        </p:txBody>
      </p:sp>
      <p:sp>
        <p:nvSpPr>
          <p:cNvPr id="9" name="Rectangle 8"/>
          <p:cNvSpPr>
            <a:spLocks noGrp="1" noChangeArrowheads="1"/>
          </p:cNvSpPr>
          <p:nvPr>
            <p:ph type="sldNum" sz="quarter" idx="12"/>
          </p:nvPr>
        </p:nvSpPr>
        <p:spPr/>
        <p:txBody>
          <a:bodyPr/>
          <a:lstStyle>
            <a:lvl1pPr>
              <a:defRPr/>
            </a:lvl1pPr>
          </a:lstStyle>
          <a:p>
            <a:r>
              <a:rPr lang="de-CH"/>
              <a:t>2.</a:t>
            </a:r>
            <a:fld id="{BC5EA6A8-515E-A141-86E0-FD84A4FA9CD7}" type="slidenum">
              <a:rPr lang="de-CH"/>
              <a:pPr/>
              <a:t>‹#›</a:t>
            </a:fld>
            <a:endParaRPr lang="de-CH" sz="1400">
              <a:solidFill>
                <a:srgbClr val="7E7E7E"/>
              </a:solidFill>
              <a:latin typeface="Times"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a:defRPr/>
            </a:lvl1pPr>
          </a:lstStyle>
          <a:p>
            <a:r>
              <a:rPr lang="en-US"/>
              <a:t>© Oscar Nierstrasz</a:t>
            </a:r>
            <a:endParaRPr lang="de-CH"/>
          </a:p>
        </p:txBody>
      </p:sp>
      <p:sp>
        <p:nvSpPr>
          <p:cNvPr id="4" name="Rectangle 7"/>
          <p:cNvSpPr>
            <a:spLocks noGrp="1" noChangeArrowheads="1"/>
          </p:cNvSpPr>
          <p:nvPr>
            <p:ph type="ftr" sz="quarter" idx="11"/>
          </p:nvPr>
        </p:nvSpPr>
        <p:spPr/>
        <p:txBody>
          <a:bodyPr/>
          <a:lstStyle>
            <a:lvl1pPr>
              <a:defRPr/>
            </a:lvl1pPr>
          </a:lstStyle>
          <a:p>
            <a:r>
              <a:rPr lang="en-US"/>
              <a:t>Lexical Analysis</a:t>
            </a:r>
            <a:endParaRPr lang="de-CH"/>
          </a:p>
        </p:txBody>
      </p:sp>
      <p:sp>
        <p:nvSpPr>
          <p:cNvPr id="5" name="Rectangle 8"/>
          <p:cNvSpPr>
            <a:spLocks noGrp="1" noChangeArrowheads="1"/>
          </p:cNvSpPr>
          <p:nvPr>
            <p:ph type="sldNum" sz="quarter" idx="12"/>
          </p:nvPr>
        </p:nvSpPr>
        <p:spPr/>
        <p:txBody>
          <a:bodyPr/>
          <a:lstStyle>
            <a:lvl1pPr>
              <a:defRPr/>
            </a:lvl1pPr>
          </a:lstStyle>
          <a:p>
            <a:fld id="{8A4C2218-9825-1F44-9845-6EBC5BC192C5}" type="slidenum">
              <a:rPr lang="de-CH"/>
              <a:pPr/>
              <a:t>‹#›</a:t>
            </a:fld>
            <a:endParaRPr lang="de-CH" sz="1400">
              <a:solidFill>
                <a:srgbClr val="7E7E7E"/>
              </a:solidFill>
              <a:latin typeface="Times"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r>
              <a:rPr lang="en-US"/>
              <a:t>© Oscar Nierstrasz</a:t>
            </a:r>
            <a:endParaRPr lang="de-CH"/>
          </a:p>
        </p:txBody>
      </p:sp>
      <p:sp>
        <p:nvSpPr>
          <p:cNvPr id="3" name="Rectangle 7"/>
          <p:cNvSpPr>
            <a:spLocks noGrp="1" noChangeArrowheads="1"/>
          </p:cNvSpPr>
          <p:nvPr>
            <p:ph type="ftr" sz="quarter" idx="11"/>
          </p:nvPr>
        </p:nvSpPr>
        <p:spPr/>
        <p:txBody>
          <a:bodyPr/>
          <a:lstStyle>
            <a:lvl1pPr>
              <a:defRPr/>
            </a:lvl1pPr>
          </a:lstStyle>
          <a:p>
            <a:r>
              <a:rPr lang="en-US"/>
              <a:t>Lexical Analysis</a:t>
            </a:r>
            <a:endParaRPr lang="de-CH"/>
          </a:p>
        </p:txBody>
      </p:sp>
      <p:sp>
        <p:nvSpPr>
          <p:cNvPr id="4" name="Rectangle 8"/>
          <p:cNvSpPr>
            <a:spLocks noGrp="1" noChangeArrowheads="1"/>
          </p:cNvSpPr>
          <p:nvPr>
            <p:ph type="sldNum" sz="quarter" idx="12"/>
          </p:nvPr>
        </p:nvSpPr>
        <p:spPr/>
        <p:txBody>
          <a:bodyPr/>
          <a:lstStyle>
            <a:lvl1pPr>
              <a:defRPr/>
            </a:lvl1pPr>
          </a:lstStyle>
          <a:p>
            <a:fld id="{41F0C374-60D9-794F-8467-B5D1AED85558}" type="slidenum">
              <a:rPr lang="de-CH"/>
              <a:pPr/>
              <a:t>‹#›</a:t>
            </a:fld>
            <a:endParaRPr lang="de-CH" sz="1400">
              <a:solidFill>
                <a:srgbClr val="7E7E7E"/>
              </a:solidFill>
              <a:latin typeface="Times"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r>
              <a:rPr lang="en-US"/>
              <a:t>© Oscar Nierstrasz</a:t>
            </a:r>
            <a:endParaRPr lang="de-CH"/>
          </a:p>
        </p:txBody>
      </p:sp>
      <p:sp>
        <p:nvSpPr>
          <p:cNvPr id="6" name="Rectangle 7"/>
          <p:cNvSpPr>
            <a:spLocks noGrp="1" noChangeArrowheads="1"/>
          </p:cNvSpPr>
          <p:nvPr>
            <p:ph type="ftr" sz="quarter" idx="11"/>
          </p:nvPr>
        </p:nvSpPr>
        <p:spPr/>
        <p:txBody>
          <a:bodyPr/>
          <a:lstStyle>
            <a:lvl1pPr>
              <a:defRPr/>
            </a:lvl1pPr>
          </a:lstStyle>
          <a:p>
            <a:r>
              <a:rPr lang="en-US"/>
              <a:t>Lexical Analysis</a:t>
            </a:r>
            <a:endParaRPr lang="de-CH"/>
          </a:p>
        </p:txBody>
      </p:sp>
      <p:sp>
        <p:nvSpPr>
          <p:cNvPr id="7" name="Rectangle 8"/>
          <p:cNvSpPr>
            <a:spLocks noGrp="1" noChangeArrowheads="1"/>
          </p:cNvSpPr>
          <p:nvPr>
            <p:ph type="sldNum" sz="quarter" idx="12"/>
          </p:nvPr>
        </p:nvSpPr>
        <p:spPr/>
        <p:txBody>
          <a:bodyPr/>
          <a:lstStyle>
            <a:lvl1pPr>
              <a:defRPr/>
            </a:lvl1pPr>
          </a:lstStyle>
          <a:p>
            <a:r>
              <a:rPr lang="de-CH"/>
              <a:t>2.</a:t>
            </a:r>
            <a:fld id="{08084DA2-55D8-354A-ABB5-EF48374F9CD1}" type="slidenum">
              <a:rPr lang="de-CH"/>
              <a:pPr/>
              <a:t>‹#›</a:t>
            </a:fld>
            <a:endParaRPr lang="de-CH" sz="1400">
              <a:solidFill>
                <a:srgbClr val="7E7E7E"/>
              </a:solidFill>
              <a:latin typeface="Times"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r>
              <a:rPr lang="en-US"/>
              <a:t>© Oscar Nierstrasz</a:t>
            </a:r>
            <a:endParaRPr lang="de-CH"/>
          </a:p>
        </p:txBody>
      </p:sp>
      <p:sp>
        <p:nvSpPr>
          <p:cNvPr id="6" name="Rectangle 7"/>
          <p:cNvSpPr>
            <a:spLocks noGrp="1" noChangeArrowheads="1"/>
          </p:cNvSpPr>
          <p:nvPr>
            <p:ph type="ftr" sz="quarter" idx="11"/>
          </p:nvPr>
        </p:nvSpPr>
        <p:spPr/>
        <p:txBody>
          <a:bodyPr/>
          <a:lstStyle>
            <a:lvl1pPr>
              <a:defRPr/>
            </a:lvl1pPr>
          </a:lstStyle>
          <a:p>
            <a:r>
              <a:rPr lang="en-US"/>
              <a:t>Lexical Analysis</a:t>
            </a:r>
            <a:endParaRPr lang="de-CH"/>
          </a:p>
        </p:txBody>
      </p:sp>
      <p:sp>
        <p:nvSpPr>
          <p:cNvPr id="7" name="Rectangle 8"/>
          <p:cNvSpPr>
            <a:spLocks noGrp="1" noChangeArrowheads="1"/>
          </p:cNvSpPr>
          <p:nvPr>
            <p:ph type="sldNum" sz="quarter" idx="12"/>
          </p:nvPr>
        </p:nvSpPr>
        <p:spPr/>
        <p:txBody>
          <a:bodyPr/>
          <a:lstStyle>
            <a:lvl1pPr>
              <a:defRPr/>
            </a:lvl1pPr>
          </a:lstStyle>
          <a:p>
            <a:r>
              <a:rPr lang="de-CH"/>
              <a:t>2.</a:t>
            </a:r>
            <a:fld id="{BCF62ADF-569A-3041-BB91-0537CFD5CF9B}" type="slidenum">
              <a:rPr lang="de-CH"/>
              <a:pPr/>
              <a:t>‹#›</a:t>
            </a:fld>
            <a:endParaRPr lang="de-CH" sz="1400">
              <a:solidFill>
                <a:srgbClr val="7E7E7E"/>
              </a:solidFill>
              <a:latin typeface="Times"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17098" name="Rectangle 10"/>
          <p:cNvSpPr>
            <a:spLocks noChangeArrowheads="1"/>
          </p:cNvSpPr>
          <p:nvPr userDrawn="1"/>
        </p:nvSpPr>
        <p:spPr bwMode="auto">
          <a:xfrm>
            <a:off x="0" y="0"/>
            <a:ext cx="9144000" cy="1447800"/>
          </a:xfrm>
          <a:prstGeom prst="rect">
            <a:avLst/>
          </a:prstGeom>
          <a:solidFill>
            <a:srgbClr val="E1EBF5"/>
          </a:solidFill>
          <a:ln w="9525">
            <a:noFill/>
            <a:miter lim="800000"/>
            <a:headEnd/>
            <a:tailEnd/>
          </a:ln>
          <a:effectLst/>
        </p:spPr>
        <p:txBody>
          <a:bodyPr wrap="none" anchor="ctr">
            <a:prstTxWarp prst="textNoShape">
              <a:avLst/>
            </a:prstTxWarp>
          </a:bodyPr>
          <a:lstStyle/>
          <a:p>
            <a:endParaRPr lang="en-US"/>
          </a:p>
        </p:txBody>
      </p:sp>
      <p:sp>
        <p:nvSpPr>
          <p:cNvPr id="217091" name="Rectangle 3"/>
          <p:cNvSpPr>
            <a:spLocks noChangeArrowheads="1"/>
          </p:cNvSpPr>
          <p:nvPr/>
        </p:nvSpPr>
        <p:spPr bwMode="auto">
          <a:xfrm>
            <a:off x="0" y="1438275"/>
            <a:ext cx="9144000" cy="85725"/>
          </a:xfrm>
          <a:prstGeom prst="rect">
            <a:avLst/>
          </a:prstGeom>
          <a:solidFill>
            <a:srgbClr val="9CBDDE"/>
          </a:solidFill>
          <a:ln w="9525">
            <a:noFill/>
            <a:miter lim="800000"/>
            <a:headEnd/>
            <a:tailEnd/>
          </a:ln>
          <a:effectLst/>
        </p:spPr>
        <p:txBody>
          <a:bodyPr wrap="none" anchor="ctr">
            <a:prstTxWarp prst="textNoShape">
              <a:avLst/>
            </a:prstTxWarp>
          </a:bodyPr>
          <a:lstStyle/>
          <a:p>
            <a:pPr algn="ctr"/>
            <a:endParaRPr lang="de-DE">
              <a:latin typeface="Times" charset="0"/>
            </a:endParaRPr>
          </a:p>
        </p:txBody>
      </p:sp>
      <p:sp>
        <p:nvSpPr>
          <p:cNvPr id="1028" name="Rectangle 4"/>
          <p:cNvSpPr>
            <a:spLocks noGrp="1" noChangeArrowheads="1"/>
          </p:cNvSpPr>
          <p:nvPr>
            <p:ph type="title"/>
          </p:nvPr>
        </p:nvSpPr>
        <p:spPr bwMode="auto">
          <a:xfrm>
            <a:off x="539750" y="554038"/>
            <a:ext cx="8070850" cy="817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Click to edit Master title style</a:t>
            </a:r>
          </a:p>
        </p:txBody>
      </p:sp>
      <p:sp>
        <p:nvSpPr>
          <p:cNvPr id="1029" name="Rectangle 5"/>
          <p:cNvSpPr>
            <a:spLocks noGrp="1" noChangeArrowheads="1"/>
          </p:cNvSpPr>
          <p:nvPr>
            <p:ph type="body" idx="1"/>
          </p:nvPr>
        </p:nvSpPr>
        <p:spPr bwMode="auto">
          <a:xfrm>
            <a:off x="539750" y="1654175"/>
            <a:ext cx="8070850" cy="44989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217094" name="Rectangle 6"/>
          <p:cNvSpPr>
            <a:spLocks noGrp="1" noChangeArrowheads="1"/>
          </p:cNvSpPr>
          <p:nvPr>
            <p:ph type="dt" sz="half" idx="2"/>
          </p:nvPr>
        </p:nvSpPr>
        <p:spPr bwMode="auto">
          <a:xfrm>
            <a:off x="539750" y="6548438"/>
            <a:ext cx="381158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solidFill>
                  <a:srgbClr val="A7A7A7"/>
                </a:solidFill>
              </a:defRPr>
            </a:lvl1pPr>
          </a:lstStyle>
          <a:p>
            <a:r>
              <a:rPr lang="en-US"/>
              <a:t>© Oscar Nierstrasz</a:t>
            </a:r>
            <a:endParaRPr lang="de-CH"/>
          </a:p>
        </p:txBody>
      </p:sp>
      <p:sp>
        <p:nvSpPr>
          <p:cNvPr id="217095" name="Rectangle 7"/>
          <p:cNvSpPr>
            <a:spLocks noGrp="1" noChangeArrowheads="1"/>
          </p:cNvSpPr>
          <p:nvPr>
            <p:ph type="ftr" sz="quarter" idx="3"/>
          </p:nvPr>
        </p:nvSpPr>
        <p:spPr bwMode="auto">
          <a:xfrm>
            <a:off x="107950" y="179388"/>
            <a:ext cx="5399088" cy="2524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rgbClr val="A7A7A7"/>
                </a:solidFill>
              </a:defRPr>
            </a:lvl1pPr>
          </a:lstStyle>
          <a:p>
            <a:r>
              <a:rPr lang="en-US"/>
              <a:t>Lexical Analysis</a:t>
            </a:r>
            <a:endParaRPr lang="de-CH"/>
          </a:p>
        </p:txBody>
      </p:sp>
      <p:sp>
        <p:nvSpPr>
          <p:cNvPr id="217096" name="Rectangle 8"/>
          <p:cNvSpPr>
            <a:spLocks noGrp="1" noChangeArrowheads="1"/>
          </p:cNvSpPr>
          <p:nvPr>
            <p:ph type="sldNum" sz="quarter" idx="4"/>
          </p:nvPr>
        </p:nvSpPr>
        <p:spPr bwMode="auto">
          <a:xfrm>
            <a:off x="7543800" y="6553200"/>
            <a:ext cx="1350963"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solidFill>
                  <a:srgbClr val="A7A7A7"/>
                </a:solidFill>
              </a:defRPr>
            </a:lvl1pPr>
          </a:lstStyle>
          <a:p>
            <a:fld id="{DC47EEE1-894B-2F4F-9E44-3808939D25BF}" type="slidenum">
              <a:rPr lang="de-CH"/>
              <a:pPr/>
              <a:t>‹#›</a:t>
            </a:fld>
            <a:endParaRPr lang="de-CH" sz="1400">
              <a:solidFill>
                <a:srgbClr val="7E7E7E"/>
              </a:solidFill>
              <a:latin typeface="Times" charset="0"/>
            </a:endParaRPr>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Lst>
  <p:hf hdr="0" ftr="0"/>
  <p:txStyles>
    <p:titleStyle>
      <a:lvl1pPr algn="l" rtl="0" eaLnBrk="0" fontAlgn="base" hangingPunct="0">
        <a:lnSpc>
          <a:spcPct val="90000"/>
        </a:lnSpc>
        <a:spcBef>
          <a:spcPct val="0"/>
        </a:spcBef>
        <a:spcAft>
          <a:spcPct val="0"/>
        </a:spcAft>
        <a:defRPr sz="2800" b="1">
          <a:solidFill>
            <a:srgbClr val="0A017F"/>
          </a:solidFill>
          <a:latin typeface="+mj-lt"/>
          <a:ea typeface="ＭＳ Ｐゴシック" pitchFamily="-65" charset="-128"/>
          <a:cs typeface="ＭＳ Ｐゴシック" pitchFamily="-65" charset="-128"/>
        </a:defRPr>
      </a:lvl1pPr>
      <a:lvl2pPr algn="l" rtl="0" eaLnBrk="0" fontAlgn="base" hangingPunct="0">
        <a:lnSpc>
          <a:spcPct val="90000"/>
        </a:lnSpc>
        <a:spcBef>
          <a:spcPct val="0"/>
        </a:spcBef>
        <a:spcAft>
          <a:spcPct val="0"/>
        </a:spcAft>
        <a:defRPr sz="2800" b="1">
          <a:solidFill>
            <a:srgbClr val="0A017F"/>
          </a:solidFill>
          <a:latin typeface="Helvetica" pitchFamily="-65"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2800" b="1">
          <a:solidFill>
            <a:srgbClr val="0A017F"/>
          </a:solidFill>
          <a:latin typeface="Helvetica" pitchFamily="-65"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2800" b="1">
          <a:solidFill>
            <a:srgbClr val="0A017F"/>
          </a:solidFill>
          <a:latin typeface="Helvetica" pitchFamily="-65"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2800" b="1">
          <a:solidFill>
            <a:srgbClr val="0A017F"/>
          </a:solidFill>
          <a:latin typeface="Helvetica" pitchFamily="-65" charset="0"/>
          <a:ea typeface="ＭＳ Ｐゴシック" pitchFamily="-65" charset="-128"/>
          <a:cs typeface="ＭＳ Ｐゴシック" pitchFamily="-65" charset="-128"/>
        </a:defRPr>
      </a:lvl5pPr>
      <a:lvl6pPr marL="457200" algn="l" rtl="0" fontAlgn="base">
        <a:lnSpc>
          <a:spcPct val="90000"/>
        </a:lnSpc>
        <a:spcBef>
          <a:spcPct val="0"/>
        </a:spcBef>
        <a:spcAft>
          <a:spcPct val="0"/>
        </a:spcAft>
        <a:defRPr sz="2800" b="1">
          <a:solidFill>
            <a:srgbClr val="0A017F"/>
          </a:solidFill>
          <a:latin typeface="Helvetica" pitchFamily="-65" charset="0"/>
        </a:defRPr>
      </a:lvl6pPr>
      <a:lvl7pPr marL="914400" algn="l" rtl="0" fontAlgn="base">
        <a:lnSpc>
          <a:spcPct val="90000"/>
        </a:lnSpc>
        <a:spcBef>
          <a:spcPct val="0"/>
        </a:spcBef>
        <a:spcAft>
          <a:spcPct val="0"/>
        </a:spcAft>
        <a:defRPr sz="2800" b="1">
          <a:solidFill>
            <a:srgbClr val="0A017F"/>
          </a:solidFill>
          <a:latin typeface="Helvetica" pitchFamily="-65" charset="0"/>
        </a:defRPr>
      </a:lvl7pPr>
      <a:lvl8pPr marL="1371600" algn="l" rtl="0" fontAlgn="base">
        <a:lnSpc>
          <a:spcPct val="90000"/>
        </a:lnSpc>
        <a:spcBef>
          <a:spcPct val="0"/>
        </a:spcBef>
        <a:spcAft>
          <a:spcPct val="0"/>
        </a:spcAft>
        <a:defRPr sz="2800" b="1">
          <a:solidFill>
            <a:srgbClr val="0A017F"/>
          </a:solidFill>
          <a:latin typeface="Helvetica" pitchFamily="-65" charset="0"/>
        </a:defRPr>
      </a:lvl8pPr>
      <a:lvl9pPr marL="1828800" algn="l" rtl="0" fontAlgn="base">
        <a:lnSpc>
          <a:spcPct val="90000"/>
        </a:lnSpc>
        <a:spcBef>
          <a:spcPct val="0"/>
        </a:spcBef>
        <a:spcAft>
          <a:spcPct val="0"/>
        </a:spcAft>
        <a:defRPr sz="2800" b="1">
          <a:solidFill>
            <a:srgbClr val="0A017F"/>
          </a:solidFill>
          <a:latin typeface="Helvetica" pitchFamily="-65" charset="0"/>
        </a:defRPr>
      </a:lvl9pPr>
    </p:titleStyle>
    <p:bodyStyle>
      <a:lvl1pPr marL="419100" indent="-419100" algn="l" rtl="0" eaLnBrk="0" fontAlgn="base" hangingPunct="0">
        <a:lnSpc>
          <a:spcPct val="95000"/>
        </a:lnSpc>
        <a:spcBef>
          <a:spcPct val="20000"/>
        </a:spcBef>
        <a:spcAft>
          <a:spcPct val="0"/>
        </a:spcAft>
        <a:buClr>
          <a:schemeClr val="hlink"/>
        </a:buClr>
        <a:buSzPct val="85000"/>
        <a:buFont typeface="Helvetica CE" charset="0"/>
        <a:buChar char="&gt;"/>
        <a:defRPr sz="2400">
          <a:solidFill>
            <a:srgbClr val="0A017F"/>
          </a:solidFill>
          <a:latin typeface="+mn-lt"/>
          <a:ea typeface="ＭＳ Ｐゴシック" pitchFamily="-65" charset="-128"/>
          <a:cs typeface="ＭＳ Ｐゴシック" pitchFamily="-65" charset="-128"/>
        </a:defRPr>
      </a:lvl1pPr>
      <a:lvl2pPr marL="838200" indent="-381000" algn="l" rtl="0" eaLnBrk="0" fontAlgn="base" hangingPunct="0">
        <a:lnSpc>
          <a:spcPct val="95000"/>
        </a:lnSpc>
        <a:spcBef>
          <a:spcPct val="20000"/>
        </a:spcBef>
        <a:spcAft>
          <a:spcPct val="0"/>
        </a:spcAft>
        <a:buFont typeface="Helvetica CE" charset="0"/>
        <a:buChar char="—"/>
        <a:defRPr sz="2000">
          <a:solidFill>
            <a:srgbClr val="0A017F"/>
          </a:solidFill>
          <a:latin typeface="+mn-lt"/>
          <a:ea typeface="ＭＳ Ｐゴシック" pitchFamily="-65" charset="-128"/>
        </a:defRPr>
      </a:lvl2pPr>
      <a:lvl3pPr marL="1295400" indent="-381000" algn="l" rtl="0" eaLnBrk="0" fontAlgn="base" hangingPunct="0">
        <a:lnSpc>
          <a:spcPct val="95000"/>
        </a:lnSpc>
        <a:spcBef>
          <a:spcPct val="20000"/>
        </a:spcBef>
        <a:spcAft>
          <a:spcPct val="0"/>
        </a:spcAft>
        <a:buSzPct val="85000"/>
        <a:buFont typeface="Helvetica CE" charset="0"/>
        <a:buChar char="–"/>
        <a:defRPr i="1">
          <a:solidFill>
            <a:srgbClr val="7F0101"/>
          </a:solidFill>
          <a:latin typeface="+mn-lt"/>
          <a:ea typeface="ＭＳ Ｐゴシック" pitchFamily="-65" charset="-128"/>
        </a:defRPr>
      </a:lvl3pPr>
      <a:lvl4pPr marL="1714500" indent="-381000" algn="l" rtl="0" eaLnBrk="0" fontAlgn="base" hangingPunct="0">
        <a:lnSpc>
          <a:spcPct val="95000"/>
        </a:lnSpc>
        <a:spcBef>
          <a:spcPct val="20000"/>
        </a:spcBef>
        <a:spcAft>
          <a:spcPct val="0"/>
        </a:spcAft>
        <a:buSzPct val="85000"/>
        <a:buFont typeface="Helvetica CE" charset="0"/>
        <a:buChar char="–"/>
        <a:defRPr>
          <a:solidFill>
            <a:srgbClr val="0A017F"/>
          </a:solidFill>
          <a:latin typeface="+mn-lt"/>
          <a:ea typeface="ＭＳ Ｐゴシック" pitchFamily="-65" charset="-128"/>
        </a:defRPr>
      </a:lvl4pPr>
      <a:lvl5pPr marL="2286000" indent="-381000" algn="l" rtl="0" eaLnBrk="0" fontAlgn="base" hangingPunct="0">
        <a:lnSpc>
          <a:spcPct val="95000"/>
        </a:lnSpc>
        <a:spcBef>
          <a:spcPct val="20000"/>
        </a:spcBef>
        <a:spcAft>
          <a:spcPct val="0"/>
        </a:spcAft>
        <a:buClr>
          <a:schemeClr val="tx1"/>
        </a:buClr>
        <a:buSzPct val="85000"/>
        <a:buFont typeface="Helvetica CE" charset="0"/>
        <a:buChar char="–"/>
        <a:defRPr>
          <a:solidFill>
            <a:srgbClr val="0A017F"/>
          </a:solidFill>
          <a:latin typeface="+mn-lt"/>
          <a:ea typeface="ＭＳ Ｐゴシック" pitchFamily="-65" charset="-128"/>
        </a:defRPr>
      </a:lvl5pPr>
      <a:lvl6pPr marL="2743200" indent="-381000" algn="l" rtl="0" fontAlgn="base">
        <a:lnSpc>
          <a:spcPct val="95000"/>
        </a:lnSpc>
        <a:spcBef>
          <a:spcPct val="20000"/>
        </a:spcBef>
        <a:spcAft>
          <a:spcPct val="0"/>
        </a:spcAft>
        <a:buClr>
          <a:schemeClr val="tx1"/>
        </a:buClr>
        <a:buSzPct val="85000"/>
        <a:buFont typeface="Helvetica CE" pitchFamily="-65" charset="-18"/>
        <a:buChar char="–"/>
        <a:defRPr>
          <a:solidFill>
            <a:srgbClr val="0A017F"/>
          </a:solidFill>
          <a:latin typeface="+mn-lt"/>
          <a:ea typeface="ＭＳ Ｐゴシック" pitchFamily="-65" charset="-128"/>
        </a:defRPr>
      </a:lvl6pPr>
      <a:lvl7pPr marL="3200400" indent="-381000" algn="l" rtl="0" fontAlgn="base">
        <a:lnSpc>
          <a:spcPct val="95000"/>
        </a:lnSpc>
        <a:spcBef>
          <a:spcPct val="20000"/>
        </a:spcBef>
        <a:spcAft>
          <a:spcPct val="0"/>
        </a:spcAft>
        <a:buClr>
          <a:schemeClr val="tx1"/>
        </a:buClr>
        <a:buSzPct val="85000"/>
        <a:buFont typeface="Helvetica CE" pitchFamily="-65" charset="-18"/>
        <a:buChar char="–"/>
        <a:defRPr>
          <a:solidFill>
            <a:srgbClr val="0A017F"/>
          </a:solidFill>
          <a:latin typeface="+mn-lt"/>
          <a:ea typeface="ＭＳ Ｐゴシック" pitchFamily="-65" charset="-128"/>
        </a:defRPr>
      </a:lvl7pPr>
      <a:lvl8pPr marL="3657600" indent="-381000" algn="l" rtl="0" fontAlgn="base">
        <a:lnSpc>
          <a:spcPct val="95000"/>
        </a:lnSpc>
        <a:spcBef>
          <a:spcPct val="20000"/>
        </a:spcBef>
        <a:spcAft>
          <a:spcPct val="0"/>
        </a:spcAft>
        <a:buClr>
          <a:schemeClr val="tx1"/>
        </a:buClr>
        <a:buSzPct val="85000"/>
        <a:buFont typeface="Helvetica CE" pitchFamily="-65" charset="-18"/>
        <a:buChar char="–"/>
        <a:defRPr>
          <a:solidFill>
            <a:srgbClr val="0A017F"/>
          </a:solidFill>
          <a:latin typeface="+mn-lt"/>
          <a:ea typeface="ＭＳ Ｐゴシック" pitchFamily="-65" charset="-128"/>
        </a:defRPr>
      </a:lvl8pPr>
      <a:lvl9pPr marL="4114800" indent="-381000" algn="l" rtl="0" fontAlgn="base">
        <a:lnSpc>
          <a:spcPct val="95000"/>
        </a:lnSpc>
        <a:spcBef>
          <a:spcPct val="20000"/>
        </a:spcBef>
        <a:spcAft>
          <a:spcPct val="0"/>
        </a:spcAft>
        <a:buClr>
          <a:schemeClr val="tx1"/>
        </a:buClr>
        <a:buSzPct val="85000"/>
        <a:buFont typeface="Helvetica CE" pitchFamily="-65" charset="-18"/>
        <a:buChar char="–"/>
        <a:defRPr>
          <a:solidFill>
            <a:srgbClr val="0A017F"/>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ucla.edu/~palsberg/" TargetMode="External"/><Relationship Id="rId4" Type="http://schemas.openxmlformats.org/officeDocument/2006/relationships/hyperlink" Target="http://www.cs.purdue.edu/homes/hoskin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r>
              <a:rPr lang="en-US" smtClean="0">
                <a:ea typeface="ＭＳ Ｐゴシック" charset="-128"/>
                <a:cs typeface="ＭＳ Ｐゴシック" charset="-128"/>
              </a:rPr>
              <a:t>2. Lexical Analysis</a:t>
            </a:r>
          </a:p>
        </p:txBody>
      </p:sp>
      <p:sp>
        <p:nvSpPr>
          <p:cNvPr id="16387" name="Subtitle 9"/>
          <p:cNvSpPr>
            <a:spLocks noGrp="1"/>
          </p:cNvSpPr>
          <p:nvPr>
            <p:ph type="subTitle" idx="1"/>
          </p:nvPr>
        </p:nvSpPr>
        <p:spPr/>
        <p:txBody>
          <a:bodyPr/>
          <a:lstStyle/>
          <a:p>
            <a:pPr eaLnBrk="1" hangingPunct="1"/>
            <a:r>
              <a:rPr lang="en-US" smtClean="0">
                <a:ea typeface="ＭＳ Ｐゴシック" charset="-128"/>
                <a:cs typeface="ＭＳ Ｐゴシック" charset="-128"/>
              </a:rPr>
              <a:t>Prof. O. Nierstrasz</a:t>
            </a:r>
          </a:p>
        </p:txBody>
      </p:sp>
      <p:sp>
        <p:nvSpPr>
          <p:cNvPr id="16388" name="Rectangle 4"/>
          <p:cNvSpPr>
            <a:spLocks noChangeArrowheads="1"/>
          </p:cNvSpPr>
          <p:nvPr/>
        </p:nvSpPr>
        <p:spPr bwMode="auto">
          <a:xfrm>
            <a:off x="533400" y="5334000"/>
            <a:ext cx="4876800" cy="831850"/>
          </a:xfrm>
          <a:prstGeom prst="rect">
            <a:avLst/>
          </a:prstGeom>
          <a:solidFill>
            <a:schemeClr val="accent1"/>
          </a:solidFill>
          <a:ln w="9525">
            <a:solidFill>
              <a:schemeClr val="tx1"/>
            </a:solidFill>
            <a:miter lim="800000"/>
            <a:headEnd/>
            <a:tailEnd/>
          </a:ln>
        </p:spPr>
        <p:txBody>
          <a:bodyPr>
            <a:prstTxWarp prst="textNoShape">
              <a:avLst/>
            </a:prstTxWarp>
            <a:spAutoFit/>
          </a:bodyPr>
          <a:lstStyle/>
          <a:p>
            <a:r>
              <a:rPr lang="en-US" sz="1200"/>
              <a:t>Thanks to Jens Palsberg and Tony Hosking for their kind permission to reuse and adapt the CS132 and CS502 lecture notes.</a:t>
            </a:r>
          </a:p>
          <a:p>
            <a:r>
              <a:rPr lang="en-US" sz="1200" u="sng">
                <a:solidFill>
                  <a:srgbClr val="0005DF"/>
                </a:solidFill>
                <a:hlinkClick r:id="rId3"/>
              </a:rPr>
              <a:t>http://www.cs.ucla.edu/~palsberg/</a:t>
            </a:r>
            <a:endParaRPr lang="en-US" sz="1200"/>
          </a:p>
          <a:p>
            <a:r>
              <a:rPr lang="en-US" sz="1200" u="sng">
                <a:solidFill>
                  <a:srgbClr val="0005DF"/>
                </a:solidFill>
                <a:hlinkClick r:id="rId4"/>
              </a:rPr>
              <a:t>http://www.cs.purdue.edu/homes/hosking/</a:t>
            </a:r>
            <a:endParaRPr lang="en-US" sz="1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Algebraic</a:t>
            </a:r>
            <a:r>
              <a:rPr lang="en-US" b="0">
                <a:ea typeface="ＭＳ Ｐゴシック" charset="-128"/>
                <a:cs typeface="ＭＳ Ｐゴシック" charset="-128"/>
              </a:rPr>
              <a:t> </a:t>
            </a:r>
            <a:r>
              <a:rPr lang="en-US">
                <a:ea typeface="ＭＳ Ｐゴシック" charset="-128"/>
                <a:cs typeface="ＭＳ Ｐゴシック" charset="-128"/>
              </a:rPr>
              <a:t>properties</a:t>
            </a:r>
            <a:r>
              <a:rPr lang="en-US" b="0">
                <a:ea typeface="ＭＳ Ｐゴシック" charset="-128"/>
                <a:cs typeface="ＭＳ Ｐゴシック" charset="-128"/>
              </a:rPr>
              <a:t> </a:t>
            </a:r>
            <a:r>
              <a:rPr lang="en-US">
                <a:ea typeface="ＭＳ Ｐゴシック" charset="-128"/>
                <a:cs typeface="ＭＳ Ｐゴシック" charset="-128"/>
              </a:rPr>
              <a:t>of</a:t>
            </a:r>
            <a:r>
              <a:rPr lang="en-US" b="0">
                <a:ea typeface="ＭＳ Ｐゴシック" charset="-128"/>
                <a:cs typeface="ＭＳ Ｐゴシック" charset="-128"/>
              </a:rPr>
              <a:t> </a:t>
            </a:r>
            <a:r>
              <a:rPr lang="en-US">
                <a:ea typeface="ＭＳ Ｐゴシック" charset="-128"/>
                <a:cs typeface="ＭＳ Ｐゴシック" charset="-128"/>
              </a:rPr>
              <a:t>REs</a:t>
            </a:r>
          </a:p>
        </p:txBody>
      </p:sp>
      <p:graphicFrame>
        <p:nvGraphicFramePr>
          <p:cNvPr id="630844" name="Group 60"/>
          <p:cNvGraphicFramePr>
            <a:graphicFrameLocks noGrp="1"/>
          </p:cNvGraphicFramePr>
          <p:nvPr/>
        </p:nvGraphicFramePr>
        <p:xfrm>
          <a:off x="838200" y="2133600"/>
          <a:ext cx="7391400" cy="3720466"/>
        </p:xfrm>
        <a:graphic>
          <a:graphicData uri="http://schemas.openxmlformats.org/drawingml/2006/table">
            <a:tbl>
              <a:tblPr/>
              <a:tblGrid>
                <a:gridCol w="2667000"/>
                <a:gridCol w="4724400"/>
              </a:tblGrid>
              <a:tr h="45085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sym typeface="Symbol" charset="2"/>
                        </a:rPr>
                        <a:t>rs = sr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sym typeface="Symbol" charset="2"/>
                        </a:rPr>
                        <a:t> is commutative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sym typeface="Symbol" charset="2"/>
                        </a:rPr>
                        <a:t>r(st) = (rs)t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sym typeface="Symbol" charset="2"/>
                        </a:rPr>
                        <a:t> is associative</a:t>
                      </a:r>
                      <a:endParaRPr kumimoji="0" lang="en-US" sz="2000" b="0" i="0" u="none" strike="noStrike" cap="none" normalizeH="0" baseline="0">
                        <a:ln>
                          <a:noFill/>
                        </a:ln>
                        <a:solidFill>
                          <a:srgbClr val="0A017F"/>
                        </a:solidFill>
                        <a:effectLst/>
                        <a:latin typeface="Helvetica"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sym typeface="Symbol" charset="2"/>
                        </a:rPr>
                        <a:t>r (st) = (rs)t </a:t>
                      </a:r>
                      <a:endParaRPr kumimoji="0" lang="en-US" sz="2000" b="0" i="0" u="none" strike="noStrike" cap="none" normalizeH="0" baseline="0">
                        <a:ln>
                          <a:noFill/>
                        </a:ln>
                        <a:solidFill>
                          <a:srgbClr val="0A017F"/>
                        </a:solidFill>
                        <a:effectLst/>
                        <a:latin typeface="Helvetica"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sym typeface="Symbol" charset="2"/>
                        </a:rPr>
                        <a:t>concatenation is associative</a:t>
                      </a:r>
                      <a:endParaRPr kumimoji="0" lang="en-US" sz="2000" b="0" i="0" u="none" strike="noStrike" cap="none" normalizeH="0" baseline="0">
                        <a:ln>
                          <a:noFill/>
                        </a:ln>
                        <a:solidFill>
                          <a:srgbClr val="0A017F"/>
                        </a:solidFill>
                        <a:effectLst/>
                        <a:latin typeface="Helvetica"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sym typeface="Symbol" charset="2"/>
                        </a:rPr>
                        <a:t>r(st) = rsrt </a:t>
                      </a:r>
                    </a:p>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sym typeface="Symbol" charset="2"/>
                        </a:rPr>
                        <a:t>(st)r = srtr </a:t>
                      </a:r>
                      <a:endParaRPr kumimoji="0" lang="en-US" sz="2000" b="0" i="0" u="none" strike="noStrike" cap="none" normalizeH="0" baseline="0">
                        <a:ln>
                          <a:noFill/>
                        </a:ln>
                        <a:solidFill>
                          <a:srgbClr val="0A017F"/>
                        </a:solidFill>
                        <a:effectLst/>
                        <a:latin typeface="Helvetica"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sym typeface="Symbol" charset="2"/>
                        </a:rPr>
                        <a:t>concatenation distributes over 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sym typeface="Symbol" charset="2"/>
                        </a:rPr>
                        <a:t>r = r</a:t>
                      </a:r>
                    </a:p>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sym typeface="Symbol" charset="2"/>
                        </a:rPr>
                        <a:t>r = 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sym typeface="Symbol" charset="2"/>
                        </a:rPr>
                        <a:t> is the identity for concatenation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r * = (r</a:t>
                      </a:r>
                      <a:r>
                        <a:rPr kumimoji="0" lang="en-US" sz="2000" b="0" i="0" u="none" strike="noStrike" cap="none" normalizeH="0" baseline="0">
                          <a:ln>
                            <a:noFill/>
                          </a:ln>
                          <a:solidFill>
                            <a:srgbClr val="0A017F"/>
                          </a:solidFill>
                          <a:effectLst/>
                          <a:latin typeface="Helvetica" charset="0"/>
                          <a:sym typeface="Symbol" charset="2"/>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sym typeface="Symbol" charset="2"/>
                        </a:rPr>
                        <a:t> is contained in *</a:t>
                      </a:r>
                      <a:endParaRPr kumimoji="0" lang="en-US" sz="2000" b="0" i="0" u="none" strike="noStrike" cap="none" normalizeH="0" baseline="0">
                        <a:ln>
                          <a:noFill/>
                        </a:ln>
                        <a:solidFill>
                          <a:srgbClr val="0A017F"/>
                        </a:solidFill>
                        <a:effectLst/>
                        <a:latin typeface="Helvetica"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r ** = r</a:t>
                      </a:r>
                      <a:r>
                        <a:rPr kumimoji="0" lang="en-US" sz="2000" b="0" i="0" u="none" strike="noStrike" cap="none" normalizeH="0" baseline="0">
                          <a:ln>
                            <a:noFill/>
                          </a:ln>
                          <a:solidFill>
                            <a:srgbClr val="0A017F"/>
                          </a:solidFill>
                          <a:effectLst/>
                          <a:latin typeface="Helvetica" charset="0"/>
                          <a:sym typeface="Symbol" charset="2"/>
                        </a:rPr>
                        <a:t>*</a:t>
                      </a:r>
                      <a:endParaRPr kumimoji="0" lang="en-US" sz="2000" b="0" i="0" u="none" strike="noStrike" cap="none" normalizeH="0" baseline="0">
                        <a:ln>
                          <a:noFill/>
                        </a:ln>
                        <a:solidFill>
                          <a:srgbClr val="0A017F"/>
                        </a:solidFill>
                        <a:effectLst/>
                        <a:latin typeface="Helvetica"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 is idempotent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45" name="Slide Number Placeholder 6"/>
          <p:cNvSpPr>
            <a:spLocks noGrp="1"/>
          </p:cNvSpPr>
          <p:nvPr>
            <p:ph type="sldNum" sz="quarter" idx="12"/>
          </p:nvPr>
        </p:nvSpPr>
        <p:spPr>
          <a:noFill/>
        </p:spPr>
        <p:txBody>
          <a:bodyPr/>
          <a:lstStyle/>
          <a:p>
            <a:fld id="{9516491E-6208-7C45-9214-965AB6E99679}" type="slidenum">
              <a:rPr lang="de-CH" smtClean="0"/>
              <a:pPr/>
              <a:t>10</a:t>
            </a:fld>
            <a:endParaRPr lang="de-CH" sz="1400" smtClean="0">
              <a:solidFill>
                <a:srgbClr val="7E7E7E"/>
              </a:solidFill>
              <a:latin typeface="Times" charset="0"/>
            </a:endParaRPr>
          </a:p>
        </p:txBody>
      </p:sp>
      <p:sp>
        <p:nvSpPr>
          <p:cNvPr id="34846" name="Date Placeholder 4"/>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Examples</a:t>
            </a:r>
          </a:p>
        </p:txBody>
      </p:sp>
      <p:sp>
        <p:nvSpPr>
          <p:cNvPr id="36867" name="Rectangle 3"/>
          <p:cNvSpPr>
            <a:spLocks noGrp="1" noChangeArrowheads="1"/>
          </p:cNvSpPr>
          <p:nvPr>
            <p:ph type="body" idx="1"/>
          </p:nvPr>
        </p:nvSpPr>
        <p:spPr/>
        <p:txBody>
          <a:bodyPr/>
          <a:lstStyle/>
          <a:p>
            <a:pPr eaLnBrk="1" hangingPunct="1">
              <a:lnSpc>
                <a:spcPct val="85000"/>
              </a:lnSpc>
              <a:buFont typeface="Helvetica CE" charset="0"/>
              <a:buNone/>
            </a:pPr>
            <a:r>
              <a:rPr lang="en-US">
                <a:ea typeface="ＭＳ Ｐゴシック" charset="-128"/>
                <a:cs typeface="ＭＳ Ｐゴシック" charset="-128"/>
              </a:rPr>
              <a:t>Let </a:t>
            </a:r>
            <a:r>
              <a:rPr lang="en-US">
                <a:ea typeface="ＭＳ Ｐゴシック" charset="-128"/>
                <a:cs typeface="ＭＳ Ｐゴシック" charset="-128"/>
                <a:sym typeface="Symbol" charset="2"/>
              </a:rPr>
              <a:t> = {a,b}</a:t>
            </a:r>
          </a:p>
          <a:p>
            <a:pPr eaLnBrk="1" hangingPunct="1">
              <a:lnSpc>
                <a:spcPct val="85000"/>
              </a:lnSpc>
            </a:pPr>
            <a:endParaRPr lang="en-US">
              <a:ea typeface="ＭＳ Ｐゴシック" charset="-128"/>
              <a:cs typeface="ＭＳ Ｐゴシック" charset="-128"/>
              <a:sym typeface="Symbol" charset="2"/>
            </a:endParaRPr>
          </a:p>
          <a:p>
            <a:pPr eaLnBrk="1" hangingPunct="1">
              <a:lnSpc>
                <a:spcPct val="85000"/>
              </a:lnSpc>
            </a:pPr>
            <a:r>
              <a:rPr lang="en-US">
                <a:ea typeface="ＭＳ Ｐゴシック" charset="-128"/>
                <a:cs typeface="ＭＳ Ｐゴシック" charset="-128"/>
                <a:sym typeface="Symbol" charset="2"/>
              </a:rPr>
              <a:t>ab denotes {a,b}</a:t>
            </a:r>
          </a:p>
          <a:p>
            <a:pPr eaLnBrk="1" hangingPunct="1">
              <a:lnSpc>
                <a:spcPct val="85000"/>
              </a:lnSpc>
            </a:pPr>
            <a:endParaRPr lang="en-US">
              <a:ea typeface="ＭＳ Ｐゴシック" charset="-128"/>
              <a:cs typeface="ＭＳ Ｐゴシック" charset="-128"/>
              <a:sym typeface="Symbol" charset="2"/>
            </a:endParaRPr>
          </a:p>
          <a:p>
            <a:pPr eaLnBrk="1" hangingPunct="1">
              <a:lnSpc>
                <a:spcPct val="85000"/>
              </a:lnSpc>
            </a:pPr>
            <a:r>
              <a:rPr lang="en-US">
                <a:ea typeface="ＭＳ Ｐゴシック" charset="-128"/>
                <a:cs typeface="ＭＳ Ｐゴシック" charset="-128"/>
                <a:sym typeface="Symbol" charset="2"/>
              </a:rPr>
              <a:t>(ab) (ab) denotes {aa,ab,ba,bb}</a:t>
            </a:r>
          </a:p>
          <a:p>
            <a:pPr eaLnBrk="1" hangingPunct="1">
              <a:lnSpc>
                <a:spcPct val="85000"/>
              </a:lnSpc>
            </a:pPr>
            <a:endParaRPr lang="en-US">
              <a:ea typeface="ＭＳ Ｐゴシック" charset="-128"/>
              <a:cs typeface="ＭＳ Ｐゴシック" charset="-128"/>
              <a:sym typeface="Symbol" charset="2"/>
            </a:endParaRPr>
          </a:p>
          <a:p>
            <a:pPr eaLnBrk="1" hangingPunct="1">
              <a:lnSpc>
                <a:spcPct val="85000"/>
              </a:lnSpc>
            </a:pPr>
            <a:r>
              <a:rPr lang="en-US">
                <a:ea typeface="ＭＳ Ｐゴシック" charset="-128"/>
                <a:cs typeface="ＭＳ Ｐゴシック" charset="-128"/>
                <a:sym typeface="Symbol" charset="2"/>
              </a:rPr>
              <a:t>a* denotes {,a,aa,aaa,…}</a:t>
            </a:r>
          </a:p>
          <a:p>
            <a:pPr eaLnBrk="1" hangingPunct="1">
              <a:lnSpc>
                <a:spcPct val="85000"/>
              </a:lnSpc>
            </a:pPr>
            <a:endParaRPr lang="en-US">
              <a:ea typeface="ＭＳ Ｐゴシック" charset="-128"/>
              <a:cs typeface="ＭＳ Ｐゴシック" charset="-128"/>
              <a:sym typeface="Symbol" charset="2"/>
            </a:endParaRPr>
          </a:p>
          <a:p>
            <a:pPr eaLnBrk="1" hangingPunct="1">
              <a:lnSpc>
                <a:spcPct val="85000"/>
              </a:lnSpc>
            </a:pPr>
            <a:r>
              <a:rPr lang="en-US">
                <a:ea typeface="ＭＳ Ｐゴシック" charset="-128"/>
                <a:cs typeface="ＭＳ Ｐゴシック" charset="-128"/>
                <a:sym typeface="Symbol" charset="2"/>
              </a:rPr>
              <a:t>(ab)* denotes the set of all strings of a’s and b’s (including ), i.e., (ab)* = (a*b*)* </a:t>
            </a:r>
          </a:p>
          <a:p>
            <a:pPr eaLnBrk="1" hangingPunct="1">
              <a:lnSpc>
                <a:spcPct val="85000"/>
              </a:lnSpc>
            </a:pPr>
            <a:endParaRPr lang="en-US">
              <a:ea typeface="ＭＳ Ｐゴシック" charset="-128"/>
              <a:cs typeface="ＭＳ Ｐゴシック" charset="-128"/>
              <a:sym typeface="Symbol" charset="2"/>
            </a:endParaRPr>
          </a:p>
          <a:p>
            <a:pPr eaLnBrk="1" hangingPunct="1">
              <a:lnSpc>
                <a:spcPct val="85000"/>
              </a:lnSpc>
            </a:pPr>
            <a:r>
              <a:rPr lang="en-US">
                <a:ea typeface="ＭＳ Ｐゴシック" charset="-128"/>
                <a:cs typeface="ＭＳ Ｐゴシック" charset="-128"/>
                <a:sym typeface="Symbol" charset="2"/>
              </a:rPr>
              <a:t>aa*b denotes {a,b,ab,aab,aaab,aaaab,…}</a:t>
            </a:r>
          </a:p>
        </p:txBody>
      </p:sp>
      <p:sp>
        <p:nvSpPr>
          <p:cNvPr id="36868" name="Slide Number Placeholder 6"/>
          <p:cNvSpPr>
            <a:spLocks noGrp="1"/>
          </p:cNvSpPr>
          <p:nvPr>
            <p:ph type="sldNum" sz="quarter" idx="12"/>
          </p:nvPr>
        </p:nvSpPr>
        <p:spPr>
          <a:noFill/>
        </p:spPr>
        <p:txBody>
          <a:bodyPr/>
          <a:lstStyle/>
          <a:p>
            <a:fld id="{445106F3-A90E-344B-AEAC-FFBAB3CF65A4}" type="slidenum">
              <a:rPr lang="de-CH" smtClean="0"/>
              <a:pPr/>
              <a:t>11</a:t>
            </a:fld>
            <a:endParaRPr lang="de-CH" sz="1400" smtClean="0">
              <a:solidFill>
                <a:srgbClr val="7E7E7E"/>
              </a:solidFill>
              <a:latin typeface="Times" charset="0"/>
            </a:endParaRPr>
          </a:p>
        </p:txBody>
      </p:sp>
      <p:sp>
        <p:nvSpPr>
          <p:cNvPr id="36869" name="Date Placeholder 4"/>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38915"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38916" name="Rectangle 4"/>
          <p:cNvSpPr>
            <a:spLocks noGrp="1" noChangeArrowheads="1"/>
          </p:cNvSpPr>
          <p:nvPr>
            <p:ph type="body" idx="1"/>
          </p:nvPr>
        </p:nvSpPr>
        <p:spPr/>
        <p:txBody>
          <a:bodyPr/>
          <a:lstStyle/>
          <a:p>
            <a:pPr eaLnBrk="1" hangingPunct="1"/>
            <a:r>
              <a:rPr lang="en-US" sz="2000" dirty="0" smtClean="0">
                <a:solidFill>
                  <a:srgbClr val="9DBDDE"/>
                </a:solidFill>
                <a:ea typeface="ＭＳ Ｐゴシック" charset="-128"/>
                <a:cs typeface="ＭＳ Ｐゴシック" charset="-128"/>
              </a:rPr>
              <a:t>Regular languages</a:t>
            </a:r>
          </a:p>
          <a:p>
            <a:pPr eaLnBrk="1" hangingPunct="1"/>
            <a:r>
              <a:rPr lang="en-US" sz="2000" b="1" dirty="0" smtClean="0">
                <a:ea typeface="ＭＳ Ｐゴシック" charset="-128"/>
                <a:cs typeface="ＭＳ Ｐゴシック" charset="-128"/>
              </a:rPr>
              <a:t>Finite automata recognizers</a:t>
            </a:r>
          </a:p>
          <a:p>
            <a:pPr eaLnBrk="1" hangingPunct="1"/>
            <a:r>
              <a:rPr lang="en-US" sz="2000" dirty="0" smtClean="0">
                <a:solidFill>
                  <a:srgbClr val="9DBDDE"/>
                </a:solidFill>
                <a:ea typeface="ＭＳ Ｐゴシック" charset="-128"/>
                <a:cs typeface="ＭＳ Ｐゴシック" charset="-128"/>
              </a:rPr>
              <a:t>From regular expressions to deterministic finite automata, and back</a:t>
            </a:r>
          </a:p>
          <a:p>
            <a:pPr eaLnBrk="1" hangingPunct="1"/>
            <a:r>
              <a:rPr lang="en-US" sz="2000" dirty="0" smtClean="0">
                <a:solidFill>
                  <a:srgbClr val="9DBDDE"/>
                </a:solidFill>
                <a:ea typeface="ＭＳ Ｐゴシック" charset="-128"/>
                <a:cs typeface="ＭＳ Ｐゴシック" charset="-128"/>
              </a:rPr>
              <a:t>Limits of regular languages</a:t>
            </a:r>
          </a:p>
        </p:txBody>
      </p:sp>
      <p:sp>
        <p:nvSpPr>
          <p:cNvPr id="38917" name="Slide Number Placeholder 7"/>
          <p:cNvSpPr>
            <a:spLocks noGrp="1"/>
          </p:cNvSpPr>
          <p:nvPr>
            <p:ph type="sldNum" sz="quarter" idx="12"/>
          </p:nvPr>
        </p:nvSpPr>
        <p:spPr>
          <a:noFill/>
        </p:spPr>
        <p:txBody>
          <a:bodyPr/>
          <a:lstStyle/>
          <a:p>
            <a:fld id="{6BB29BAB-CFA4-3844-B21C-1724E449CD24}" type="slidenum">
              <a:rPr lang="de-CH" smtClean="0"/>
              <a:pPr/>
              <a:t>12</a:t>
            </a:fld>
            <a:endParaRPr lang="de-CH" sz="1400" smtClean="0">
              <a:solidFill>
                <a:srgbClr val="7E7E7E"/>
              </a:solidFill>
              <a:latin typeface="Times" charset="0"/>
            </a:endParaRPr>
          </a:p>
        </p:txBody>
      </p:sp>
      <p:sp>
        <p:nvSpPr>
          <p:cNvPr id="38918" name="Date Placeholder 5"/>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9" descr="dfa"/>
          <p:cNvPicPr>
            <a:picLocks noChangeAspect="1" noChangeArrowheads="1"/>
          </p:cNvPicPr>
          <p:nvPr/>
        </p:nvPicPr>
        <p:blipFill>
          <a:blip r:embed="rId3"/>
          <a:srcRect/>
          <a:stretch>
            <a:fillRect/>
          </a:stretch>
        </p:blipFill>
        <p:spPr bwMode="auto">
          <a:xfrm>
            <a:off x="5334000" y="3352800"/>
            <a:ext cx="3200400" cy="3048000"/>
          </a:xfrm>
          <a:prstGeom prst="rect">
            <a:avLst/>
          </a:prstGeom>
          <a:noFill/>
          <a:ln w="9525">
            <a:noFill/>
            <a:miter lim="800000"/>
            <a:headEnd/>
            <a:tailEnd/>
          </a:ln>
        </p:spPr>
      </p:pic>
      <p:sp>
        <p:nvSpPr>
          <p:cNvPr id="4096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Recognizers</a:t>
            </a:r>
          </a:p>
        </p:txBody>
      </p:sp>
      <p:sp>
        <p:nvSpPr>
          <p:cNvPr id="40964" name="Rectangle 5"/>
          <p:cNvSpPr>
            <a:spLocks noChangeArrowheads="1"/>
          </p:cNvSpPr>
          <p:nvPr/>
        </p:nvSpPr>
        <p:spPr bwMode="auto">
          <a:xfrm>
            <a:off x="1066800" y="1828800"/>
            <a:ext cx="6553200" cy="796925"/>
          </a:xfrm>
          <a:prstGeom prst="rect">
            <a:avLst/>
          </a:prstGeom>
          <a:solidFill>
            <a:schemeClr val="accent1"/>
          </a:solidFill>
          <a:ln w="9525">
            <a:noFill/>
            <a:miter lim="800000"/>
            <a:headEnd/>
            <a:tailEnd/>
          </a:ln>
        </p:spPr>
        <p:txBody>
          <a:bodyPr>
            <a:prstTxWarp prst="textNoShape">
              <a:avLst/>
            </a:prstTxWarp>
            <a:spAutoFit/>
          </a:bodyPr>
          <a:lstStyle/>
          <a:p>
            <a:pPr eaLnBrk="1" hangingPunct="1">
              <a:lnSpc>
                <a:spcPct val="95000"/>
              </a:lnSpc>
              <a:spcBef>
                <a:spcPct val="20000"/>
              </a:spcBef>
              <a:buClr>
                <a:schemeClr val="hlink"/>
              </a:buClr>
              <a:buSzPct val="85000"/>
              <a:buFont typeface="Helvetica CE" charset="0"/>
              <a:buNone/>
            </a:pPr>
            <a:r>
              <a:rPr lang="en-US">
                <a:solidFill>
                  <a:srgbClr val="0A017F"/>
                </a:solidFill>
              </a:rPr>
              <a:t>From a regular expression we can construct a </a:t>
            </a:r>
            <a:r>
              <a:rPr lang="en-US" i="1" u="sng">
                <a:solidFill>
                  <a:srgbClr val="7E0007"/>
                </a:solidFill>
              </a:rPr>
              <a:t>deterministic</a:t>
            </a:r>
            <a:r>
              <a:rPr lang="en-US" u="sng">
                <a:solidFill>
                  <a:srgbClr val="7E0007"/>
                </a:solidFill>
              </a:rPr>
              <a:t> </a:t>
            </a:r>
            <a:r>
              <a:rPr lang="en-US" i="1" u="sng">
                <a:solidFill>
                  <a:srgbClr val="7E0007"/>
                </a:solidFill>
              </a:rPr>
              <a:t>finite</a:t>
            </a:r>
            <a:r>
              <a:rPr lang="en-US" u="sng">
                <a:solidFill>
                  <a:srgbClr val="7E0007"/>
                </a:solidFill>
              </a:rPr>
              <a:t> </a:t>
            </a:r>
            <a:r>
              <a:rPr lang="en-US" i="1" u="sng">
                <a:solidFill>
                  <a:srgbClr val="7E0007"/>
                </a:solidFill>
              </a:rPr>
              <a:t>automaton</a:t>
            </a:r>
            <a:r>
              <a:rPr lang="en-US">
                <a:solidFill>
                  <a:srgbClr val="7E0007"/>
                </a:solidFill>
              </a:rPr>
              <a:t> </a:t>
            </a:r>
            <a:r>
              <a:rPr lang="en-US">
                <a:solidFill>
                  <a:srgbClr val="0A017F"/>
                </a:solidFill>
              </a:rPr>
              <a:t>(DFA) </a:t>
            </a:r>
          </a:p>
        </p:txBody>
      </p:sp>
      <p:sp>
        <p:nvSpPr>
          <p:cNvPr id="40965" name="Rectangle 7"/>
          <p:cNvSpPr>
            <a:spLocks noChangeArrowheads="1"/>
          </p:cNvSpPr>
          <p:nvPr/>
        </p:nvSpPr>
        <p:spPr bwMode="auto">
          <a:xfrm>
            <a:off x="609600" y="3044825"/>
            <a:ext cx="5334000" cy="993775"/>
          </a:xfrm>
          <a:prstGeom prst="rect">
            <a:avLst/>
          </a:prstGeom>
          <a:noFill/>
          <a:ln w="9525">
            <a:solidFill>
              <a:schemeClr val="tx1"/>
            </a:solidFill>
            <a:miter lim="800000"/>
            <a:headEnd/>
            <a:tailEnd/>
          </a:ln>
        </p:spPr>
        <p:txBody>
          <a:bodyPr>
            <a:prstTxWarp prst="textNoShape">
              <a:avLst/>
            </a:prstTxWarp>
            <a:spAutoFit/>
          </a:bodyPr>
          <a:lstStyle/>
          <a:p>
            <a:pPr defTabSz="454025" eaLnBrk="1" hangingPunct="1">
              <a:lnSpc>
                <a:spcPct val="95000"/>
              </a:lnSpc>
              <a:spcBef>
                <a:spcPct val="20000"/>
              </a:spcBef>
              <a:buClr>
                <a:schemeClr val="hlink"/>
              </a:buClr>
              <a:buSzPct val="85000"/>
              <a:buFont typeface="Helvetica CE" charset="0"/>
              <a:buNone/>
            </a:pPr>
            <a:r>
              <a:rPr lang="en-US" sz="1800" i="1">
                <a:solidFill>
                  <a:srgbClr val="0A017F"/>
                </a:solidFill>
              </a:rPr>
              <a:t>letter</a:t>
            </a:r>
            <a:r>
              <a:rPr lang="en-US" sz="1800">
                <a:solidFill>
                  <a:srgbClr val="0A017F"/>
                </a:solidFill>
              </a:rPr>
              <a:t> </a:t>
            </a:r>
            <a:r>
              <a:rPr lang="en-US" sz="1800">
                <a:solidFill>
                  <a:srgbClr val="0A017F"/>
                </a:solidFill>
                <a:sym typeface="Symbol" charset="2"/>
              </a:rPr>
              <a:t> (</a:t>
            </a:r>
            <a:r>
              <a:rPr lang="en-US" sz="1800" i="1">
                <a:solidFill>
                  <a:srgbClr val="0A017F"/>
                </a:solidFill>
                <a:sym typeface="Symbol" charset="2"/>
              </a:rPr>
              <a:t>a </a:t>
            </a:r>
            <a:r>
              <a:rPr lang="en-US" sz="1800">
                <a:solidFill>
                  <a:srgbClr val="0A017F"/>
                </a:solidFill>
                <a:sym typeface="Symbol" charset="2"/>
              </a:rPr>
              <a:t></a:t>
            </a:r>
            <a:r>
              <a:rPr lang="en-US" sz="1800" i="1">
                <a:solidFill>
                  <a:srgbClr val="0A017F"/>
                </a:solidFill>
                <a:sym typeface="Symbol" charset="2"/>
              </a:rPr>
              <a:t>b </a:t>
            </a:r>
            <a:r>
              <a:rPr lang="en-US" sz="1800">
                <a:solidFill>
                  <a:srgbClr val="0A017F"/>
                </a:solidFill>
                <a:sym typeface="Symbol" charset="2"/>
              </a:rPr>
              <a:t> </a:t>
            </a:r>
            <a:r>
              <a:rPr lang="en-US" sz="1800" i="1">
                <a:solidFill>
                  <a:srgbClr val="0A017F"/>
                </a:solidFill>
                <a:sym typeface="Symbol" charset="2"/>
              </a:rPr>
              <a:t>c </a:t>
            </a:r>
            <a:r>
              <a:rPr lang="en-US" sz="1800">
                <a:solidFill>
                  <a:srgbClr val="0A017F"/>
                </a:solidFill>
                <a:sym typeface="Symbol" charset="2"/>
              </a:rPr>
              <a:t>… </a:t>
            </a:r>
            <a:r>
              <a:rPr lang="en-US" sz="1800" i="1">
                <a:solidFill>
                  <a:srgbClr val="0A017F"/>
                </a:solidFill>
                <a:sym typeface="Symbol" charset="2"/>
              </a:rPr>
              <a:t>z </a:t>
            </a:r>
            <a:r>
              <a:rPr lang="en-US" sz="1800">
                <a:solidFill>
                  <a:srgbClr val="0A017F"/>
                </a:solidFill>
                <a:sym typeface="Symbol" charset="2"/>
              </a:rPr>
              <a:t> </a:t>
            </a:r>
            <a:r>
              <a:rPr lang="en-US" sz="1800" i="1">
                <a:solidFill>
                  <a:srgbClr val="0A017F"/>
                </a:solidFill>
                <a:sym typeface="Symbol" charset="2"/>
              </a:rPr>
              <a:t>A </a:t>
            </a:r>
            <a:r>
              <a:rPr lang="en-US" sz="1800">
                <a:solidFill>
                  <a:srgbClr val="0A017F"/>
                </a:solidFill>
                <a:sym typeface="Symbol" charset="2"/>
              </a:rPr>
              <a:t> </a:t>
            </a:r>
            <a:r>
              <a:rPr lang="en-US" sz="1800" i="1">
                <a:solidFill>
                  <a:srgbClr val="0A017F"/>
                </a:solidFill>
                <a:sym typeface="Symbol" charset="2"/>
              </a:rPr>
              <a:t>B </a:t>
            </a:r>
            <a:r>
              <a:rPr lang="en-US" sz="1800">
                <a:solidFill>
                  <a:srgbClr val="0A017F"/>
                </a:solidFill>
                <a:sym typeface="Symbol" charset="2"/>
              </a:rPr>
              <a:t> </a:t>
            </a:r>
            <a:r>
              <a:rPr lang="en-US" sz="1800" i="1">
                <a:solidFill>
                  <a:srgbClr val="0A017F"/>
                </a:solidFill>
                <a:sym typeface="Symbol" charset="2"/>
              </a:rPr>
              <a:t>C </a:t>
            </a:r>
            <a:r>
              <a:rPr lang="en-US" sz="1800">
                <a:solidFill>
                  <a:srgbClr val="0A017F"/>
                </a:solidFill>
                <a:sym typeface="Symbol" charset="2"/>
              </a:rPr>
              <a:t> …  </a:t>
            </a:r>
            <a:r>
              <a:rPr lang="en-US" sz="1800" i="1">
                <a:solidFill>
                  <a:srgbClr val="0A017F"/>
                </a:solidFill>
                <a:sym typeface="Symbol" charset="2"/>
              </a:rPr>
              <a:t>Z</a:t>
            </a:r>
            <a:r>
              <a:rPr lang="en-US" sz="1800">
                <a:solidFill>
                  <a:srgbClr val="0A017F"/>
                </a:solidFill>
                <a:sym typeface="Symbol" charset="2"/>
              </a:rPr>
              <a:t> )</a:t>
            </a:r>
          </a:p>
          <a:p>
            <a:pPr defTabSz="454025" eaLnBrk="1" hangingPunct="1">
              <a:lnSpc>
                <a:spcPct val="95000"/>
              </a:lnSpc>
              <a:spcBef>
                <a:spcPct val="20000"/>
              </a:spcBef>
              <a:buClr>
                <a:schemeClr val="hlink"/>
              </a:buClr>
              <a:buSzPct val="85000"/>
              <a:buFont typeface="Helvetica CE" charset="0"/>
              <a:buNone/>
            </a:pPr>
            <a:r>
              <a:rPr lang="en-US" sz="1800" i="1">
                <a:solidFill>
                  <a:srgbClr val="0A017F"/>
                </a:solidFill>
              </a:rPr>
              <a:t>digit</a:t>
            </a:r>
            <a:r>
              <a:rPr lang="en-US" sz="1800">
                <a:solidFill>
                  <a:srgbClr val="0A017F"/>
                </a:solidFill>
              </a:rPr>
              <a:t> </a:t>
            </a:r>
            <a:r>
              <a:rPr lang="en-US" sz="1800">
                <a:solidFill>
                  <a:srgbClr val="0A017F"/>
                </a:solidFill>
                <a:sym typeface="Symbol" charset="2"/>
              </a:rPr>
              <a:t> (0123456789)</a:t>
            </a:r>
          </a:p>
          <a:p>
            <a:pPr defTabSz="454025" eaLnBrk="1" hangingPunct="1">
              <a:lnSpc>
                <a:spcPct val="95000"/>
              </a:lnSpc>
              <a:spcBef>
                <a:spcPct val="20000"/>
              </a:spcBef>
              <a:buClr>
                <a:schemeClr val="hlink"/>
              </a:buClr>
              <a:buSzPct val="85000"/>
              <a:buFont typeface="Helvetica CE" charset="0"/>
              <a:buNone/>
            </a:pPr>
            <a:r>
              <a:rPr lang="en-US" sz="1800" i="1">
                <a:solidFill>
                  <a:srgbClr val="0A017F"/>
                </a:solidFill>
              </a:rPr>
              <a:t>id</a:t>
            </a:r>
            <a:r>
              <a:rPr lang="en-US" sz="1800">
                <a:solidFill>
                  <a:srgbClr val="0A017F"/>
                </a:solidFill>
              </a:rPr>
              <a:t> </a:t>
            </a:r>
            <a:r>
              <a:rPr lang="en-US" sz="1800">
                <a:solidFill>
                  <a:srgbClr val="0A017F"/>
                </a:solidFill>
                <a:sym typeface="Symbol" charset="2"/>
              </a:rPr>
              <a:t> </a:t>
            </a:r>
            <a:r>
              <a:rPr lang="en-US" sz="1800" i="1">
                <a:solidFill>
                  <a:srgbClr val="0A017F"/>
                </a:solidFill>
                <a:sym typeface="Symbol" charset="2"/>
              </a:rPr>
              <a:t>letter</a:t>
            </a:r>
            <a:r>
              <a:rPr lang="en-US" sz="1800">
                <a:solidFill>
                  <a:srgbClr val="0A017F"/>
                </a:solidFill>
                <a:sym typeface="Symbol" charset="2"/>
              </a:rPr>
              <a:t> ( </a:t>
            </a:r>
            <a:r>
              <a:rPr lang="en-US" sz="1800" i="1">
                <a:solidFill>
                  <a:srgbClr val="0A017F"/>
                </a:solidFill>
                <a:sym typeface="Symbol" charset="2"/>
              </a:rPr>
              <a:t>letter </a:t>
            </a:r>
            <a:r>
              <a:rPr lang="en-US" sz="1800">
                <a:solidFill>
                  <a:srgbClr val="0A017F"/>
                </a:solidFill>
                <a:sym typeface="Symbol" charset="2"/>
              </a:rPr>
              <a:t> </a:t>
            </a:r>
            <a:r>
              <a:rPr lang="en-US" sz="1800" i="1">
                <a:solidFill>
                  <a:srgbClr val="0A017F"/>
                </a:solidFill>
                <a:sym typeface="Symbol" charset="2"/>
              </a:rPr>
              <a:t>digit</a:t>
            </a:r>
            <a:r>
              <a:rPr lang="en-US" sz="1800">
                <a:solidFill>
                  <a:srgbClr val="0A017F"/>
                </a:solidFill>
                <a:sym typeface="Symbol" charset="2"/>
              </a:rPr>
              <a:t> )*</a:t>
            </a:r>
          </a:p>
        </p:txBody>
      </p:sp>
      <p:sp>
        <p:nvSpPr>
          <p:cNvPr id="40966" name="Slide Number Placeholder 8"/>
          <p:cNvSpPr>
            <a:spLocks noGrp="1"/>
          </p:cNvSpPr>
          <p:nvPr>
            <p:ph type="sldNum" sz="quarter" idx="12"/>
          </p:nvPr>
        </p:nvSpPr>
        <p:spPr>
          <a:noFill/>
        </p:spPr>
        <p:txBody>
          <a:bodyPr/>
          <a:lstStyle/>
          <a:p>
            <a:fld id="{568B1B66-044C-1D44-91BB-036FEB065D84}" type="slidenum">
              <a:rPr lang="de-CH" smtClean="0"/>
              <a:pPr/>
              <a:t>13</a:t>
            </a:fld>
            <a:endParaRPr lang="de-CH" sz="1400" smtClean="0">
              <a:solidFill>
                <a:srgbClr val="7E7E7E"/>
              </a:solidFill>
              <a:latin typeface="Times" charset="0"/>
            </a:endParaRPr>
          </a:p>
        </p:txBody>
      </p:sp>
      <p:sp>
        <p:nvSpPr>
          <p:cNvPr id="40967"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Code for the recognizer</a:t>
            </a:r>
          </a:p>
        </p:txBody>
      </p:sp>
      <p:sp>
        <p:nvSpPr>
          <p:cNvPr id="43011" name="Slide Number Placeholder 6"/>
          <p:cNvSpPr>
            <a:spLocks noGrp="1"/>
          </p:cNvSpPr>
          <p:nvPr>
            <p:ph type="sldNum" sz="quarter" idx="12"/>
          </p:nvPr>
        </p:nvSpPr>
        <p:spPr>
          <a:noFill/>
        </p:spPr>
        <p:txBody>
          <a:bodyPr/>
          <a:lstStyle/>
          <a:p>
            <a:fld id="{A5A8D740-2763-3742-83AA-068195F9452E}" type="slidenum">
              <a:rPr lang="de-CH" smtClean="0"/>
              <a:pPr/>
              <a:t>14</a:t>
            </a:fld>
            <a:endParaRPr lang="de-CH" sz="1400" smtClean="0">
              <a:solidFill>
                <a:srgbClr val="7E7E7E"/>
              </a:solidFill>
              <a:latin typeface="Times" charset="0"/>
            </a:endParaRPr>
          </a:p>
        </p:txBody>
      </p:sp>
      <p:sp>
        <p:nvSpPr>
          <p:cNvPr id="43013" name="Date Placeholder 4"/>
          <p:cNvSpPr>
            <a:spLocks noGrp="1"/>
          </p:cNvSpPr>
          <p:nvPr>
            <p:ph type="dt" sz="quarter" idx="10"/>
          </p:nvPr>
        </p:nvSpPr>
        <p:spPr>
          <a:noFill/>
        </p:spPr>
        <p:txBody>
          <a:bodyPr/>
          <a:lstStyle/>
          <a:p>
            <a:r>
              <a:rPr lang="en-US" smtClean="0"/>
              <a:t>© Oscar Nierstrasz</a:t>
            </a:r>
            <a:endParaRPr lang="de-CH" smtClean="0"/>
          </a:p>
        </p:txBody>
      </p:sp>
      <p:pic>
        <p:nvPicPr>
          <p:cNvPr id="7" name="Picture 9" descr="dfa"/>
          <p:cNvPicPr>
            <a:picLocks noChangeAspect="1" noChangeArrowheads="1"/>
          </p:cNvPicPr>
          <p:nvPr/>
        </p:nvPicPr>
        <p:blipFill>
          <a:blip r:embed="rId3"/>
          <a:srcRect/>
          <a:stretch>
            <a:fillRect/>
          </a:stretch>
        </p:blipFill>
        <p:spPr bwMode="auto">
          <a:xfrm>
            <a:off x="5257800" y="2514600"/>
            <a:ext cx="3200400" cy="3048000"/>
          </a:xfrm>
          <a:prstGeom prst="rect">
            <a:avLst/>
          </a:prstGeom>
          <a:noFill/>
          <a:ln w="9525">
            <a:noFill/>
            <a:miter lim="800000"/>
            <a:headEnd/>
            <a:tailEnd/>
          </a:ln>
        </p:spPr>
      </p:pic>
      <p:pic>
        <p:nvPicPr>
          <p:cNvPr id="6" name="Picture 5" descr="Screen shot 2011-02-02 at 14.07.33.png"/>
          <p:cNvPicPr>
            <a:picLocks noChangeAspect="1"/>
          </p:cNvPicPr>
          <p:nvPr/>
        </p:nvPicPr>
        <p:blipFill>
          <a:blip r:embed="rId4"/>
          <a:stretch>
            <a:fillRect/>
          </a:stretch>
        </p:blipFill>
        <p:spPr>
          <a:xfrm>
            <a:off x="433387" y="1676400"/>
            <a:ext cx="4443413" cy="5105400"/>
          </a:xfrm>
          <a:prstGeom prst="rect">
            <a:avLst/>
          </a:prstGeom>
          <a:ln>
            <a:solidFill>
              <a:schemeClr val="bg1">
                <a:lumMod val="50000"/>
              </a:schemeClr>
            </a:solidFill>
          </a:ln>
          <a:effectLst>
            <a:outerShdw blurRad="50800" dist="38100" dir="270000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Tables</a:t>
            </a:r>
            <a:r>
              <a:rPr lang="en-US" b="0">
                <a:ea typeface="ＭＳ Ｐゴシック" charset="-128"/>
                <a:cs typeface="ＭＳ Ｐゴシック" charset="-128"/>
              </a:rPr>
              <a:t> </a:t>
            </a:r>
            <a:r>
              <a:rPr lang="en-US">
                <a:ea typeface="ＭＳ Ｐゴシック" charset="-128"/>
                <a:cs typeface="ＭＳ Ｐゴシック" charset="-128"/>
              </a:rPr>
              <a:t>for</a:t>
            </a:r>
            <a:r>
              <a:rPr lang="en-US" b="0">
                <a:ea typeface="ＭＳ Ｐゴシック" charset="-128"/>
                <a:cs typeface="ＭＳ Ｐゴシック" charset="-128"/>
              </a:rPr>
              <a:t> </a:t>
            </a:r>
            <a:r>
              <a:rPr lang="en-US">
                <a:ea typeface="ＭＳ Ｐゴシック" charset="-128"/>
                <a:cs typeface="ＭＳ Ｐゴシック" charset="-128"/>
              </a:rPr>
              <a:t>the</a:t>
            </a:r>
            <a:r>
              <a:rPr lang="en-US" b="0">
                <a:ea typeface="ＭＳ Ｐゴシック" charset="-128"/>
                <a:cs typeface="ＭＳ Ｐゴシック" charset="-128"/>
              </a:rPr>
              <a:t> </a:t>
            </a:r>
            <a:r>
              <a:rPr lang="en-US">
                <a:ea typeface="ＭＳ Ｐゴシック" charset="-128"/>
                <a:cs typeface="ＭＳ Ｐゴシック" charset="-128"/>
              </a:rPr>
              <a:t>recognizer</a:t>
            </a:r>
          </a:p>
        </p:txBody>
      </p:sp>
      <p:sp>
        <p:nvSpPr>
          <p:cNvPr id="45059" name="Rectangle 3"/>
          <p:cNvSpPr>
            <a:spLocks noChangeArrowheads="1"/>
          </p:cNvSpPr>
          <p:nvPr/>
        </p:nvSpPr>
        <p:spPr bwMode="auto">
          <a:xfrm>
            <a:off x="1435100" y="1879600"/>
            <a:ext cx="4673600" cy="457200"/>
          </a:xfrm>
          <a:prstGeom prst="rect">
            <a:avLst/>
          </a:prstGeom>
          <a:noFill/>
          <a:ln w="9525">
            <a:noFill/>
            <a:miter lim="800000"/>
            <a:headEnd/>
            <a:tailEnd/>
          </a:ln>
        </p:spPr>
        <p:txBody>
          <a:bodyPr wrap="none">
            <a:prstTxWarp prst="textNoShape">
              <a:avLst/>
            </a:prstTxWarp>
            <a:spAutoFit/>
          </a:bodyPr>
          <a:lstStyle/>
          <a:p>
            <a:r>
              <a:rPr lang="en-US"/>
              <a:t>Two tables control the recognizer</a:t>
            </a:r>
          </a:p>
        </p:txBody>
      </p:sp>
      <p:sp>
        <p:nvSpPr>
          <p:cNvPr id="45060" name="Rectangle 4"/>
          <p:cNvSpPr>
            <a:spLocks noChangeArrowheads="1"/>
          </p:cNvSpPr>
          <p:nvPr/>
        </p:nvSpPr>
        <p:spPr bwMode="auto">
          <a:xfrm>
            <a:off x="838200" y="3048000"/>
            <a:ext cx="1641475" cy="457200"/>
          </a:xfrm>
          <a:prstGeom prst="rect">
            <a:avLst/>
          </a:prstGeom>
          <a:noFill/>
          <a:ln w="9525">
            <a:noFill/>
            <a:miter lim="800000"/>
            <a:headEnd/>
            <a:tailEnd/>
          </a:ln>
        </p:spPr>
        <p:txBody>
          <a:bodyPr wrap="none">
            <a:prstTxWarp prst="textNoShape">
              <a:avLst/>
            </a:prstTxWarp>
            <a:spAutoFit/>
          </a:bodyPr>
          <a:lstStyle/>
          <a:p>
            <a:r>
              <a:rPr lang="en-US"/>
              <a:t>char_class</a:t>
            </a:r>
          </a:p>
        </p:txBody>
      </p:sp>
      <p:graphicFrame>
        <p:nvGraphicFramePr>
          <p:cNvPr id="644389" name="Group 293"/>
          <p:cNvGraphicFramePr>
            <a:graphicFrameLocks noGrp="1"/>
          </p:cNvGraphicFramePr>
          <p:nvPr/>
        </p:nvGraphicFramePr>
        <p:xfrm>
          <a:off x="3352800" y="2819400"/>
          <a:ext cx="4724400" cy="901700"/>
        </p:xfrm>
        <a:graphic>
          <a:graphicData uri="http://schemas.openxmlformats.org/drawingml/2006/table">
            <a:tbl>
              <a:tblPr/>
              <a:tblGrid>
                <a:gridCol w="944563"/>
                <a:gridCol w="944562"/>
                <a:gridCol w="946150"/>
                <a:gridCol w="944563"/>
                <a:gridCol w="944562"/>
              </a:tblGrid>
              <a:tr h="4572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1" u="none" strike="noStrike" cap="none" normalizeH="0" baseline="0">
                          <a:ln>
                            <a:noFill/>
                          </a:ln>
                          <a:solidFill>
                            <a:srgbClr val="0A017F"/>
                          </a:solidFill>
                          <a:effectLst/>
                          <a:latin typeface="Helvetica" charset="0"/>
                        </a:rPr>
                        <a:t>char</a:t>
                      </a:r>
                    </a:p>
                  </a:txBody>
                  <a:tcPr anchor="ctr"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a-z</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A-Z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other</a:t>
                      </a:r>
                    </a:p>
                  </a:txBody>
                  <a:tcPr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1" u="none" strike="noStrike" cap="none" normalizeH="0" baseline="0">
                          <a:ln>
                            <a:noFill/>
                          </a:ln>
                          <a:solidFill>
                            <a:srgbClr val="0A017F"/>
                          </a:solidFill>
                          <a:effectLst/>
                          <a:latin typeface="Helvetica" charset="0"/>
                        </a:rPr>
                        <a:t>value</a:t>
                      </a:r>
                    </a:p>
                  </a:txBody>
                  <a:tcPr anchor="ctr" horzOverflow="overflow">
                    <a:lnL>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letter</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letter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digit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other</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45077" name="Rectangle 59"/>
          <p:cNvSpPr>
            <a:spLocks noChangeArrowheads="1"/>
          </p:cNvSpPr>
          <p:nvPr/>
        </p:nvSpPr>
        <p:spPr bwMode="auto">
          <a:xfrm>
            <a:off x="914400" y="4495800"/>
            <a:ext cx="1590675" cy="457200"/>
          </a:xfrm>
          <a:prstGeom prst="rect">
            <a:avLst/>
          </a:prstGeom>
          <a:noFill/>
          <a:ln w="9525">
            <a:noFill/>
            <a:miter lim="800000"/>
            <a:headEnd/>
            <a:tailEnd/>
          </a:ln>
        </p:spPr>
        <p:txBody>
          <a:bodyPr wrap="none">
            <a:prstTxWarp prst="textNoShape">
              <a:avLst/>
            </a:prstTxWarp>
            <a:spAutoFit/>
          </a:bodyPr>
          <a:lstStyle/>
          <a:p>
            <a:r>
              <a:rPr lang="en-US"/>
              <a:t>next_state</a:t>
            </a:r>
          </a:p>
        </p:txBody>
      </p:sp>
      <p:graphicFrame>
        <p:nvGraphicFramePr>
          <p:cNvPr id="644388" name="Group 292"/>
          <p:cNvGraphicFramePr>
            <a:graphicFrameLocks noGrp="1"/>
          </p:cNvGraphicFramePr>
          <p:nvPr/>
        </p:nvGraphicFramePr>
        <p:xfrm>
          <a:off x="3124200" y="4191000"/>
          <a:ext cx="4572000" cy="1524000"/>
        </p:xfrm>
        <a:graphic>
          <a:graphicData uri="http://schemas.openxmlformats.org/drawingml/2006/table">
            <a:tbl>
              <a:tblPr/>
              <a:tblGrid>
                <a:gridCol w="914400"/>
                <a:gridCol w="914400"/>
                <a:gridCol w="914400"/>
                <a:gridCol w="914400"/>
                <a:gridCol w="914400"/>
              </a:tblGrid>
              <a:tr h="29845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endParaRPr kumimoji="0" lang="en-US" sz="2000" b="0" i="0" u="none" strike="noStrike" cap="none" normalizeH="0" baseline="0">
                        <a:ln>
                          <a:noFill/>
                        </a:ln>
                        <a:solidFill>
                          <a:srgbClr val="0A017F"/>
                        </a:solidFill>
                        <a:effectLst/>
                        <a:latin typeface="Helvetica" charset="0"/>
                      </a:endParaRPr>
                    </a:p>
                  </a:txBody>
                  <a:tcPr anchor="ctr" horzOverflow="overflow">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0</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3</a:t>
                      </a:r>
                    </a:p>
                  </a:txBody>
                  <a:tcPr anchor="ctr" horzOverflow="overflow">
                    <a:lnL w="127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letter</a:t>
                      </a:r>
                    </a:p>
                  </a:txBody>
                  <a:tcPr anchor="ctr" horzOverflow="overflow">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1</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a:t>
                      </a:r>
                    </a:p>
                  </a:txBody>
                  <a:tcPr anchor="ctr" horzOverflow="overflow">
                    <a:lnL w="127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digit</a:t>
                      </a:r>
                    </a:p>
                  </a:txBody>
                  <a:tcPr anchor="ctr" horzOverflow="overflow">
                    <a:lnL>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3</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other</a:t>
                      </a:r>
                    </a:p>
                  </a:txBody>
                  <a:tcPr anchor="ctr" horzOverflow="overflow">
                    <a:lnL>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3</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45106" name="Rectangle 294"/>
          <p:cNvSpPr>
            <a:spLocks noChangeArrowheads="1"/>
          </p:cNvSpPr>
          <p:nvPr/>
        </p:nvSpPr>
        <p:spPr bwMode="auto">
          <a:xfrm>
            <a:off x="1066800" y="5867400"/>
            <a:ext cx="6792913" cy="457200"/>
          </a:xfrm>
          <a:prstGeom prst="rect">
            <a:avLst/>
          </a:prstGeom>
          <a:solidFill>
            <a:schemeClr val="accent1"/>
          </a:solidFill>
          <a:ln w="9525">
            <a:noFill/>
            <a:miter lim="800000"/>
            <a:headEnd/>
            <a:tailEnd/>
          </a:ln>
        </p:spPr>
        <p:txBody>
          <a:bodyPr wrap="none">
            <a:prstTxWarp prst="textNoShape">
              <a:avLst/>
            </a:prstTxWarp>
            <a:spAutoFit/>
          </a:bodyPr>
          <a:lstStyle/>
          <a:p>
            <a:r>
              <a:rPr lang="en-US" i="1"/>
              <a:t>To change languages, we can just change tables</a:t>
            </a:r>
          </a:p>
        </p:txBody>
      </p:sp>
      <p:sp>
        <p:nvSpPr>
          <p:cNvPr id="45107" name="Slide Number Placeholder 11"/>
          <p:cNvSpPr>
            <a:spLocks noGrp="1"/>
          </p:cNvSpPr>
          <p:nvPr>
            <p:ph type="sldNum" sz="quarter" idx="12"/>
          </p:nvPr>
        </p:nvSpPr>
        <p:spPr>
          <a:noFill/>
        </p:spPr>
        <p:txBody>
          <a:bodyPr/>
          <a:lstStyle/>
          <a:p>
            <a:fld id="{0AD0BAFB-C926-0445-99F2-2F67A8D7F42A}" type="slidenum">
              <a:rPr lang="de-CH" smtClean="0"/>
              <a:pPr/>
              <a:t>15</a:t>
            </a:fld>
            <a:endParaRPr lang="de-CH" sz="1400" smtClean="0">
              <a:solidFill>
                <a:srgbClr val="7E7E7E"/>
              </a:solidFill>
              <a:latin typeface="Times" charset="0"/>
            </a:endParaRPr>
          </a:p>
        </p:txBody>
      </p:sp>
      <p:sp>
        <p:nvSpPr>
          <p:cNvPr id="45108" name="Date Placeholder 9"/>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Automatic</a:t>
            </a:r>
            <a:r>
              <a:rPr lang="en-US" b="0">
                <a:ea typeface="ＭＳ Ｐゴシック" charset="-128"/>
                <a:cs typeface="ＭＳ Ｐゴシック" charset="-128"/>
              </a:rPr>
              <a:t> </a:t>
            </a:r>
            <a:r>
              <a:rPr lang="en-US">
                <a:ea typeface="ＭＳ Ｐゴシック" charset="-128"/>
                <a:cs typeface="ＭＳ Ｐゴシック" charset="-128"/>
              </a:rPr>
              <a:t>construction</a:t>
            </a:r>
          </a:p>
        </p:txBody>
      </p:sp>
      <p:sp>
        <p:nvSpPr>
          <p:cNvPr id="47107" name="Rectangle 3"/>
          <p:cNvSpPr>
            <a:spLocks noGrp="1" noChangeArrowheads="1"/>
          </p:cNvSpPr>
          <p:nvPr>
            <p:ph type="body" idx="1"/>
          </p:nvPr>
        </p:nvSpPr>
        <p:spPr/>
        <p:txBody>
          <a:bodyPr/>
          <a:lstStyle/>
          <a:p>
            <a:pPr eaLnBrk="1" hangingPunct="1"/>
            <a:r>
              <a:rPr lang="en-US">
                <a:ea typeface="ＭＳ Ｐゴシック" charset="-128"/>
                <a:cs typeface="ＭＳ Ｐゴシック" charset="-128"/>
              </a:rPr>
              <a:t>Scanner generators automatically construct code from regular expression-like descriptions </a:t>
            </a:r>
          </a:p>
          <a:p>
            <a:pPr lvl="1" eaLnBrk="1" hangingPunct="1"/>
            <a:r>
              <a:rPr lang="en-US"/>
              <a:t>construct a DFA </a:t>
            </a:r>
          </a:p>
          <a:p>
            <a:pPr lvl="1" eaLnBrk="1" hangingPunct="1"/>
            <a:r>
              <a:rPr lang="en-US"/>
              <a:t>use </a:t>
            </a:r>
            <a:r>
              <a:rPr lang="en-US" i="1">
                <a:solidFill>
                  <a:srgbClr val="7E0007"/>
                </a:solidFill>
              </a:rPr>
              <a:t>state minimization </a:t>
            </a:r>
            <a:r>
              <a:rPr lang="en-US"/>
              <a:t>techniques </a:t>
            </a:r>
          </a:p>
          <a:p>
            <a:pPr lvl="1" eaLnBrk="1" hangingPunct="1"/>
            <a:r>
              <a:rPr lang="en-US"/>
              <a:t>emit code for the scanner (table driven or direct code ) </a:t>
            </a:r>
          </a:p>
          <a:p>
            <a:pPr eaLnBrk="1" hangingPunct="1"/>
            <a:endParaRPr lang="en-US">
              <a:ea typeface="ＭＳ Ｐゴシック" charset="-128"/>
              <a:cs typeface="ＭＳ Ｐゴシック" charset="-128"/>
            </a:endParaRPr>
          </a:p>
          <a:p>
            <a:pPr eaLnBrk="1" hangingPunct="1"/>
            <a:r>
              <a:rPr lang="en-US">
                <a:ea typeface="ＭＳ Ｐゴシック" charset="-128"/>
                <a:cs typeface="ＭＳ Ｐゴシック" charset="-128"/>
              </a:rPr>
              <a:t>A key issue in automation is an interface to the parser </a:t>
            </a:r>
          </a:p>
          <a:p>
            <a:pPr eaLnBrk="1" hangingPunct="1"/>
            <a:endParaRPr lang="en-US">
              <a:ea typeface="ＭＳ Ｐゴシック" charset="-128"/>
              <a:cs typeface="ＭＳ Ｐゴシック" charset="-128"/>
            </a:endParaRPr>
          </a:p>
          <a:p>
            <a:pPr eaLnBrk="1" hangingPunct="1"/>
            <a:r>
              <a:rPr lang="en-US" i="1">
                <a:ea typeface="ＭＳ Ｐゴシック" charset="-128"/>
                <a:cs typeface="ＭＳ Ｐゴシック" charset="-128"/>
              </a:rPr>
              <a:t>lex </a:t>
            </a:r>
            <a:r>
              <a:rPr lang="en-US">
                <a:ea typeface="ＭＳ Ｐゴシック" charset="-128"/>
                <a:cs typeface="ＭＳ Ｐゴシック" charset="-128"/>
              </a:rPr>
              <a:t>is a scanner generator supplied with UNIX </a:t>
            </a:r>
          </a:p>
          <a:p>
            <a:pPr lvl="1" eaLnBrk="1" hangingPunct="1"/>
            <a:r>
              <a:rPr lang="en-US"/>
              <a:t>emits C code for scanner  </a:t>
            </a:r>
          </a:p>
          <a:p>
            <a:pPr lvl="1" eaLnBrk="1" hangingPunct="1"/>
            <a:r>
              <a:rPr lang="en-US"/>
              <a:t>provides macro definitions for each token (used in the parser) </a:t>
            </a:r>
          </a:p>
        </p:txBody>
      </p:sp>
      <p:sp>
        <p:nvSpPr>
          <p:cNvPr id="47108" name="Slide Number Placeholder 6"/>
          <p:cNvSpPr>
            <a:spLocks noGrp="1"/>
          </p:cNvSpPr>
          <p:nvPr>
            <p:ph type="sldNum" sz="quarter" idx="12"/>
          </p:nvPr>
        </p:nvSpPr>
        <p:spPr>
          <a:noFill/>
        </p:spPr>
        <p:txBody>
          <a:bodyPr/>
          <a:lstStyle/>
          <a:p>
            <a:fld id="{B09DEB3F-7EE0-BF41-887B-B80057D89220}" type="slidenum">
              <a:rPr lang="de-CH" smtClean="0"/>
              <a:pPr/>
              <a:t>16</a:t>
            </a:fld>
            <a:endParaRPr lang="de-CH" sz="1400" smtClean="0">
              <a:solidFill>
                <a:srgbClr val="7E7E7E"/>
              </a:solidFill>
              <a:latin typeface="Times" charset="0"/>
            </a:endParaRPr>
          </a:p>
        </p:txBody>
      </p:sp>
      <p:sp>
        <p:nvSpPr>
          <p:cNvPr id="47109" name="Date Placeholder 4"/>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Grammars</a:t>
            </a:r>
            <a:r>
              <a:rPr lang="en-US" b="0">
                <a:ea typeface="ＭＳ Ｐゴシック" charset="-128"/>
                <a:cs typeface="ＭＳ Ｐゴシック" charset="-128"/>
              </a:rPr>
              <a:t> </a:t>
            </a:r>
            <a:r>
              <a:rPr lang="en-US">
                <a:ea typeface="ＭＳ Ｐゴシック" charset="-128"/>
                <a:cs typeface="ＭＳ Ｐゴシック" charset="-128"/>
              </a:rPr>
              <a:t>for</a:t>
            </a:r>
            <a:r>
              <a:rPr lang="en-US" b="0">
                <a:ea typeface="ＭＳ Ｐゴシック" charset="-128"/>
                <a:cs typeface="ＭＳ Ｐゴシック" charset="-128"/>
              </a:rPr>
              <a:t> </a:t>
            </a:r>
            <a:r>
              <a:rPr lang="en-US">
                <a:ea typeface="ＭＳ Ｐゴシック" charset="-128"/>
                <a:cs typeface="ＭＳ Ｐゴシック" charset="-128"/>
              </a:rPr>
              <a:t>regular</a:t>
            </a:r>
            <a:r>
              <a:rPr lang="en-US" b="0">
                <a:ea typeface="ＭＳ Ｐゴシック" charset="-128"/>
                <a:cs typeface="ＭＳ Ｐゴシック" charset="-128"/>
              </a:rPr>
              <a:t> </a:t>
            </a:r>
            <a:r>
              <a:rPr lang="en-US">
                <a:ea typeface="ＭＳ Ｐゴシック" charset="-128"/>
                <a:cs typeface="ＭＳ Ｐゴシック" charset="-128"/>
              </a:rPr>
              <a:t>languages</a:t>
            </a:r>
          </a:p>
        </p:txBody>
      </p:sp>
      <p:sp>
        <p:nvSpPr>
          <p:cNvPr id="49155" name="Rectangle 3"/>
          <p:cNvSpPr>
            <a:spLocks noGrp="1" noChangeArrowheads="1"/>
          </p:cNvSpPr>
          <p:nvPr>
            <p:ph type="body" idx="1"/>
          </p:nvPr>
        </p:nvSpPr>
        <p:spPr/>
        <p:txBody>
          <a:bodyPr/>
          <a:lstStyle/>
          <a:p>
            <a:pPr eaLnBrk="1" hangingPunct="1">
              <a:lnSpc>
                <a:spcPct val="85000"/>
              </a:lnSpc>
              <a:buFont typeface="Helvetica CE" charset="0"/>
              <a:buNone/>
            </a:pPr>
            <a:r>
              <a:rPr lang="en-US" i="1" smtClean="0">
                <a:ea typeface="ＭＳ Ｐゴシック" charset="-128"/>
                <a:cs typeface="ＭＳ Ｐゴシック" charset="-128"/>
              </a:rPr>
              <a:t>Regular grammars generate regular languages</a:t>
            </a:r>
          </a:p>
          <a:p>
            <a:pPr eaLnBrk="1" hangingPunct="1">
              <a:lnSpc>
                <a:spcPct val="85000"/>
              </a:lnSpc>
              <a:buFont typeface="Helvetica CE" charset="0"/>
              <a:buNone/>
            </a:pPr>
            <a:endParaRPr lang="en-US" b="1" smtClean="0">
              <a:ea typeface="ＭＳ Ｐゴシック" charset="-128"/>
              <a:cs typeface="ＭＳ Ｐゴシック" charset="-128"/>
            </a:endParaRPr>
          </a:p>
          <a:p>
            <a:pPr eaLnBrk="1" hangingPunct="1">
              <a:lnSpc>
                <a:spcPct val="85000"/>
              </a:lnSpc>
              <a:buFont typeface="Helvetica CE" charset="0"/>
              <a:buNone/>
            </a:pPr>
            <a:r>
              <a:rPr lang="en-US" b="1" smtClean="0">
                <a:ea typeface="ＭＳ Ｐゴシック" charset="-128"/>
                <a:cs typeface="ＭＳ Ｐゴシック" charset="-128"/>
              </a:rPr>
              <a:t>Provable </a:t>
            </a:r>
            <a:r>
              <a:rPr lang="en-US" b="1">
                <a:ea typeface="ＭＳ Ｐゴシック" charset="-128"/>
                <a:cs typeface="ＭＳ Ｐゴシック" charset="-128"/>
              </a:rPr>
              <a:t>fact:</a:t>
            </a:r>
          </a:p>
          <a:p>
            <a:pPr lvl="1" eaLnBrk="1" hangingPunct="1">
              <a:lnSpc>
                <a:spcPct val="85000"/>
              </a:lnSpc>
            </a:pPr>
            <a:r>
              <a:rPr lang="en-US"/>
              <a:t>For any RE r, there exists a grammar g such that L(r) = L(g)</a:t>
            </a:r>
            <a:endParaRPr lang="en-US" smtClean="0"/>
          </a:p>
          <a:p>
            <a:pPr eaLnBrk="1" hangingPunct="1">
              <a:lnSpc>
                <a:spcPct val="85000"/>
              </a:lnSpc>
              <a:buFont typeface="Helvetica CE" charset="0"/>
              <a:buNone/>
            </a:pPr>
            <a:endParaRPr lang="en-US" smtClean="0">
              <a:ea typeface="ＭＳ Ｐゴシック" charset="-128"/>
              <a:cs typeface="ＭＳ Ｐゴシック" charset="-128"/>
            </a:endParaRPr>
          </a:p>
          <a:p>
            <a:pPr eaLnBrk="1" hangingPunct="1">
              <a:lnSpc>
                <a:spcPct val="85000"/>
              </a:lnSpc>
              <a:buFont typeface="Helvetica CE" charset="0"/>
              <a:buNone/>
            </a:pPr>
            <a:r>
              <a:rPr lang="en-US" b="1">
                <a:ea typeface="ＭＳ Ｐゴシック" charset="-128"/>
                <a:cs typeface="ＭＳ Ｐゴシック" charset="-128"/>
              </a:rPr>
              <a:t>Deﬁnition:</a:t>
            </a:r>
            <a:r>
              <a:rPr lang="en-US">
                <a:ea typeface="ＭＳ Ｐゴシック" charset="-128"/>
                <a:cs typeface="ＭＳ Ｐゴシック" charset="-128"/>
              </a:rPr>
              <a:t> </a:t>
            </a:r>
          </a:p>
          <a:p>
            <a:pPr lvl="1" eaLnBrk="1" hangingPunct="1">
              <a:lnSpc>
                <a:spcPct val="85000"/>
              </a:lnSpc>
              <a:buFont typeface="Helvetica CE" charset="0"/>
              <a:buNone/>
            </a:pPr>
            <a:r>
              <a:rPr lang="en-US"/>
              <a:t>In a </a:t>
            </a:r>
            <a:r>
              <a:rPr lang="en-US" i="1" u="sng">
                <a:solidFill>
                  <a:srgbClr val="7E0007"/>
                </a:solidFill>
              </a:rPr>
              <a:t>regular grammar</a:t>
            </a:r>
            <a:r>
              <a:rPr lang="en-US"/>
              <a:t>, all productions have one of two forms: </a:t>
            </a:r>
            <a:endParaRPr lang="en-US" smtClean="0"/>
          </a:p>
          <a:p>
            <a:pPr lvl="1" eaLnBrk="1" hangingPunct="1">
              <a:lnSpc>
                <a:spcPct val="85000"/>
              </a:lnSpc>
              <a:buFont typeface="Arial" charset="0"/>
              <a:buAutoNum type="arabicPeriod"/>
            </a:pPr>
            <a:r>
              <a:rPr lang="en-US" smtClean="0"/>
              <a:t>A </a:t>
            </a:r>
            <a:r>
              <a:rPr lang="en-US" smtClean="0">
                <a:sym typeface="Symbol" charset="2"/>
              </a:rPr>
              <a:t></a:t>
            </a:r>
            <a:r>
              <a:rPr lang="en-US" smtClean="0"/>
              <a:t> aA</a:t>
            </a:r>
          </a:p>
          <a:p>
            <a:pPr lvl="1" eaLnBrk="1" hangingPunct="1">
              <a:lnSpc>
                <a:spcPct val="85000"/>
              </a:lnSpc>
              <a:buFont typeface="Arial" charset="0"/>
              <a:buAutoNum type="arabicPeriod"/>
            </a:pPr>
            <a:r>
              <a:rPr lang="en-US" smtClean="0"/>
              <a:t>A </a:t>
            </a:r>
            <a:r>
              <a:rPr lang="en-US">
                <a:sym typeface="Symbol" charset="2"/>
              </a:rPr>
              <a:t></a:t>
            </a:r>
            <a:r>
              <a:rPr lang="en-US"/>
              <a:t> a</a:t>
            </a:r>
          </a:p>
          <a:p>
            <a:pPr lvl="1" eaLnBrk="1" hangingPunct="1">
              <a:lnSpc>
                <a:spcPct val="85000"/>
              </a:lnSpc>
              <a:buFont typeface="Helvetica CE" charset="0"/>
              <a:buNone/>
            </a:pPr>
            <a:r>
              <a:rPr lang="en-US"/>
              <a:t>where </a:t>
            </a:r>
            <a:r>
              <a:rPr lang="en-US" i="1"/>
              <a:t>A</a:t>
            </a:r>
            <a:r>
              <a:rPr lang="en-US"/>
              <a:t> is any non-terminal and </a:t>
            </a:r>
            <a:r>
              <a:rPr lang="en-US" i="1"/>
              <a:t>a</a:t>
            </a:r>
            <a:r>
              <a:rPr lang="en-US"/>
              <a:t> is any terminal symbol </a:t>
            </a:r>
            <a:endParaRPr lang="en-US" smtClean="0"/>
          </a:p>
          <a:p>
            <a:pPr eaLnBrk="1" hangingPunct="1">
              <a:lnSpc>
                <a:spcPct val="85000"/>
              </a:lnSpc>
              <a:buFont typeface="Helvetica CE" charset="0"/>
              <a:buNone/>
            </a:pPr>
            <a:endParaRPr lang="en-US" smtClean="0">
              <a:ea typeface="ＭＳ Ｐゴシック" charset="-128"/>
              <a:cs typeface="ＭＳ Ｐゴシック" charset="-128"/>
            </a:endParaRPr>
          </a:p>
          <a:p>
            <a:pPr eaLnBrk="1" hangingPunct="1">
              <a:lnSpc>
                <a:spcPct val="85000"/>
              </a:lnSpc>
              <a:buFont typeface="Helvetica CE" charset="0"/>
              <a:buNone/>
            </a:pPr>
            <a:r>
              <a:rPr lang="en-US">
                <a:ea typeface="ＭＳ Ｐゴシック" charset="-128"/>
                <a:cs typeface="ＭＳ Ｐゴシック" charset="-128"/>
              </a:rPr>
              <a:t>These are also called type 3 grammars (Chomsky) </a:t>
            </a:r>
          </a:p>
        </p:txBody>
      </p:sp>
      <p:sp>
        <p:nvSpPr>
          <p:cNvPr id="49156" name="Slide Number Placeholder 6"/>
          <p:cNvSpPr>
            <a:spLocks noGrp="1"/>
          </p:cNvSpPr>
          <p:nvPr>
            <p:ph type="sldNum" sz="quarter" idx="12"/>
          </p:nvPr>
        </p:nvSpPr>
        <p:spPr>
          <a:noFill/>
        </p:spPr>
        <p:txBody>
          <a:bodyPr/>
          <a:lstStyle/>
          <a:p>
            <a:fld id="{F0B12EC8-4C19-A640-BA41-CD65F0B61B28}" type="slidenum">
              <a:rPr lang="de-CH" smtClean="0"/>
              <a:pPr/>
              <a:t>17</a:t>
            </a:fld>
            <a:endParaRPr lang="de-CH" sz="1400" smtClean="0">
              <a:solidFill>
                <a:srgbClr val="7E7E7E"/>
              </a:solidFill>
              <a:latin typeface="Times" charset="0"/>
            </a:endParaRPr>
          </a:p>
        </p:txBody>
      </p:sp>
      <p:sp>
        <p:nvSpPr>
          <p:cNvPr id="49157" name="Date Placeholder 4"/>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ea typeface="ＭＳ Ｐゴシック" charset="-128"/>
                <a:cs typeface="ＭＳ Ｐゴシック" charset="-128"/>
              </a:rPr>
              <a:t>Aside: The Chomsky Hierarchy</a:t>
            </a:r>
          </a:p>
        </p:txBody>
      </p:sp>
      <p:sp>
        <p:nvSpPr>
          <p:cNvPr id="51203" name="Content Placeholder 2"/>
          <p:cNvSpPr>
            <a:spLocks noGrp="1"/>
          </p:cNvSpPr>
          <p:nvPr>
            <p:ph idx="1"/>
          </p:nvPr>
        </p:nvSpPr>
        <p:spPr/>
        <p:txBody>
          <a:bodyPr/>
          <a:lstStyle/>
          <a:p>
            <a:r>
              <a:rPr lang="en-US" b="1" dirty="0" smtClean="0">
                <a:ea typeface="ＭＳ Ｐゴシック" charset="-128"/>
                <a:cs typeface="ＭＳ Ｐゴシック" charset="-128"/>
              </a:rPr>
              <a:t>Type 0: </a:t>
            </a:r>
            <a:r>
              <a:rPr lang="en-US" b="1" dirty="0" err="1" smtClean="0">
                <a:ea typeface="ＭＳ Ｐゴシック" charset="-128"/>
                <a:cs typeface="ＭＳ Ｐゴシック" charset="-128"/>
              </a:rPr>
              <a:t>α</a:t>
            </a:r>
            <a:r>
              <a:rPr lang="en-US" b="1" dirty="0" smtClean="0">
                <a:ea typeface="ＭＳ Ｐゴシック" charset="-128"/>
                <a:cs typeface="ＭＳ Ｐゴシック" charset="-128"/>
              </a:rPr>
              <a:t> </a:t>
            </a:r>
            <a:r>
              <a:rPr lang="en-US" b="1" dirty="0" err="1" smtClean="0">
                <a:ea typeface="ＭＳ Ｐゴシック" charset="-128"/>
                <a:cs typeface="ＭＳ Ｐゴシック" charset="-128"/>
                <a:sym typeface="Symbol" charset="2"/>
              </a:rPr>
              <a:t></a:t>
            </a:r>
            <a:r>
              <a:rPr lang="en-US" b="1" dirty="0" smtClean="0">
                <a:ea typeface="ＭＳ Ｐゴシック" charset="-128"/>
                <a:cs typeface="ＭＳ Ｐゴシック" charset="-128"/>
              </a:rPr>
              <a:t> </a:t>
            </a:r>
            <a:r>
              <a:rPr lang="en-US" b="1" dirty="0" err="1" smtClean="0">
                <a:ea typeface="ＭＳ Ｐゴシック" charset="-128"/>
                <a:cs typeface="ＭＳ Ｐゴシック" charset="-128"/>
              </a:rPr>
              <a:t>β</a:t>
            </a:r>
            <a:endParaRPr lang="en-US" b="1" dirty="0" smtClean="0">
              <a:ea typeface="ＭＳ Ｐゴシック" charset="-128"/>
              <a:cs typeface="ＭＳ Ｐゴシック" charset="-128"/>
            </a:endParaRPr>
          </a:p>
          <a:p>
            <a:pPr lvl="1"/>
            <a:r>
              <a:rPr lang="en-US" dirty="0" smtClean="0"/>
              <a:t>Unrestricted grammars generate </a:t>
            </a:r>
            <a:r>
              <a:rPr lang="en-US" i="1" u="sng" dirty="0" smtClean="0">
                <a:solidFill>
                  <a:schemeClr val="accent2"/>
                </a:solidFill>
              </a:rPr>
              <a:t>recursively enumerable languages</a:t>
            </a:r>
            <a:r>
              <a:rPr lang="en-US" dirty="0" smtClean="0"/>
              <a:t>, recognizable by Turing machines</a:t>
            </a:r>
          </a:p>
          <a:p>
            <a:r>
              <a:rPr lang="en-US" b="1" dirty="0" smtClean="0">
                <a:ea typeface="ＭＳ Ｐゴシック" charset="-128"/>
                <a:cs typeface="ＭＳ Ｐゴシック" charset="-128"/>
              </a:rPr>
              <a:t>Type 1: αAβ </a:t>
            </a:r>
            <a:r>
              <a:rPr lang="en-US" b="1" dirty="0" err="1" smtClean="0">
                <a:ea typeface="ＭＳ Ｐゴシック" charset="-128"/>
                <a:cs typeface="ＭＳ Ｐゴシック" charset="-128"/>
                <a:sym typeface="Symbol" charset="2"/>
              </a:rPr>
              <a:t></a:t>
            </a:r>
            <a:r>
              <a:rPr lang="en-US" b="1" dirty="0" smtClean="0">
                <a:ea typeface="ＭＳ Ｐゴシック" charset="-128"/>
                <a:cs typeface="ＭＳ Ｐゴシック" charset="-128"/>
              </a:rPr>
              <a:t> </a:t>
            </a:r>
            <a:r>
              <a:rPr lang="en-US" b="1" dirty="0" err="1" smtClean="0">
                <a:ea typeface="ＭＳ Ｐゴシック" charset="-128"/>
                <a:cs typeface="ＭＳ Ｐゴシック" charset="-128"/>
              </a:rPr>
              <a:t>αγβ</a:t>
            </a:r>
            <a:endParaRPr lang="en-US" b="1" dirty="0" smtClean="0">
              <a:ea typeface="ＭＳ Ｐゴシック" charset="-128"/>
              <a:cs typeface="ＭＳ Ｐゴシック" charset="-128"/>
            </a:endParaRPr>
          </a:p>
          <a:p>
            <a:pPr lvl="1"/>
            <a:r>
              <a:rPr lang="en-US" dirty="0" smtClean="0"/>
              <a:t>Context-sensitive grammars generate </a:t>
            </a:r>
            <a:r>
              <a:rPr lang="en-US" i="1" u="sng" dirty="0" smtClean="0">
                <a:solidFill>
                  <a:srgbClr val="7E0007"/>
                </a:solidFill>
              </a:rPr>
              <a:t>context-sensitive languages</a:t>
            </a:r>
            <a:r>
              <a:rPr lang="en-US" dirty="0" smtClean="0"/>
              <a:t>, recognizable by linear bounded automata</a:t>
            </a:r>
          </a:p>
          <a:p>
            <a:r>
              <a:rPr lang="en-US" b="1" dirty="0" smtClean="0">
                <a:ea typeface="ＭＳ Ｐゴシック" charset="-128"/>
                <a:cs typeface="ＭＳ Ｐゴシック" charset="-128"/>
              </a:rPr>
              <a:t>Type 2: A </a:t>
            </a:r>
            <a:r>
              <a:rPr lang="en-US" b="1" dirty="0" err="1" smtClean="0">
                <a:ea typeface="ＭＳ Ｐゴシック" charset="-128"/>
                <a:cs typeface="ＭＳ Ｐゴシック" charset="-128"/>
                <a:sym typeface="Symbol" charset="2"/>
              </a:rPr>
              <a:t></a:t>
            </a:r>
            <a:r>
              <a:rPr lang="en-US" b="1" dirty="0" smtClean="0">
                <a:ea typeface="ＭＳ Ｐゴシック" charset="-128"/>
                <a:cs typeface="ＭＳ Ｐゴシック" charset="-128"/>
              </a:rPr>
              <a:t> </a:t>
            </a:r>
            <a:r>
              <a:rPr lang="en-US" b="1" dirty="0" err="1" smtClean="0">
                <a:ea typeface="ＭＳ Ｐゴシック" charset="-128"/>
                <a:cs typeface="ＭＳ Ｐゴシック" charset="-128"/>
              </a:rPr>
              <a:t>γ</a:t>
            </a:r>
            <a:endParaRPr lang="en-US" b="1" dirty="0" smtClean="0">
              <a:ea typeface="ＭＳ Ｐゴシック" charset="-128"/>
              <a:cs typeface="ＭＳ Ｐゴシック" charset="-128"/>
            </a:endParaRPr>
          </a:p>
          <a:p>
            <a:pPr lvl="1"/>
            <a:r>
              <a:rPr lang="en-US" dirty="0" smtClean="0"/>
              <a:t>Context-free grammars generate </a:t>
            </a:r>
            <a:r>
              <a:rPr lang="en-US" i="1" u="sng" dirty="0" smtClean="0">
                <a:solidFill>
                  <a:srgbClr val="7E0007"/>
                </a:solidFill>
              </a:rPr>
              <a:t>context-free languages</a:t>
            </a:r>
            <a:r>
              <a:rPr lang="en-US" dirty="0" smtClean="0"/>
              <a:t>, recognizable by non-deterministic push-down automata</a:t>
            </a:r>
          </a:p>
          <a:p>
            <a:r>
              <a:rPr lang="en-US" b="1" dirty="0" smtClean="0">
                <a:ea typeface="ＭＳ Ｐゴシック" charset="-128"/>
                <a:cs typeface="ＭＳ Ｐゴシック" charset="-128"/>
              </a:rPr>
              <a:t>Type 3: A </a:t>
            </a:r>
            <a:r>
              <a:rPr lang="en-US" b="1" dirty="0" err="1" smtClean="0">
                <a:ea typeface="ＭＳ Ｐゴシック" charset="-128"/>
                <a:cs typeface="ＭＳ Ｐゴシック" charset="-128"/>
                <a:sym typeface="Symbol" charset="2"/>
              </a:rPr>
              <a:t></a:t>
            </a:r>
            <a:r>
              <a:rPr lang="en-US" b="1" dirty="0" smtClean="0">
                <a:ea typeface="ＭＳ Ｐゴシック" charset="-128"/>
                <a:cs typeface="ＭＳ Ｐゴシック" charset="-128"/>
              </a:rPr>
              <a:t> </a:t>
            </a:r>
            <a:r>
              <a:rPr lang="en-US" b="1" dirty="0" err="1" smtClean="0">
                <a:ea typeface="ＭＳ Ｐゴシック" charset="-128"/>
                <a:cs typeface="ＭＳ Ｐゴシック" charset="-128"/>
              </a:rPr>
              <a:t>b</a:t>
            </a:r>
            <a:r>
              <a:rPr lang="en-US" b="1" dirty="0" smtClean="0">
                <a:ea typeface="ＭＳ Ｐゴシック" charset="-128"/>
                <a:cs typeface="ＭＳ Ｐゴシック" charset="-128"/>
              </a:rPr>
              <a:t> and A </a:t>
            </a:r>
            <a:r>
              <a:rPr lang="en-US" b="1" dirty="0" err="1" smtClean="0">
                <a:ea typeface="ＭＳ Ｐゴシック" charset="-128"/>
                <a:cs typeface="ＭＳ Ｐゴシック" charset="-128"/>
                <a:sym typeface="Symbol" charset="2"/>
              </a:rPr>
              <a:t></a:t>
            </a:r>
            <a:r>
              <a:rPr lang="en-US" b="1" dirty="0" smtClean="0">
                <a:ea typeface="ＭＳ Ｐゴシック" charset="-128"/>
                <a:cs typeface="ＭＳ Ｐゴシック" charset="-128"/>
              </a:rPr>
              <a:t> </a:t>
            </a:r>
            <a:r>
              <a:rPr lang="en-US" b="1" dirty="0" err="1" smtClean="0">
                <a:ea typeface="ＭＳ Ｐゴシック" charset="-128"/>
                <a:cs typeface="ＭＳ Ｐゴシック" charset="-128"/>
              </a:rPr>
              <a:t>aB</a:t>
            </a:r>
            <a:endParaRPr lang="en-US" b="1" dirty="0" smtClean="0">
              <a:ea typeface="ＭＳ Ｐゴシック" charset="-128"/>
              <a:cs typeface="ＭＳ Ｐゴシック" charset="-128"/>
            </a:endParaRPr>
          </a:p>
          <a:p>
            <a:pPr lvl="1"/>
            <a:r>
              <a:rPr lang="en-US" dirty="0" smtClean="0"/>
              <a:t>Regular grammars generate </a:t>
            </a:r>
            <a:r>
              <a:rPr lang="en-US" i="1" u="sng" dirty="0" smtClean="0">
                <a:solidFill>
                  <a:srgbClr val="7E0007"/>
                </a:solidFill>
              </a:rPr>
              <a:t>regular languages</a:t>
            </a:r>
            <a:r>
              <a:rPr lang="en-US" dirty="0" smtClean="0"/>
              <a:t>, recognizable by finite state automata </a:t>
            </a:r>
          </a:p>
          <a:p>
            <a:pPr>
              <a:buFont typeface="Helvetica CE" charset="0"/>
              <a:buNone/>
            </a:pPr>
            <a:r>
              <a:rPr lang="en-US" sz="1800" i="1" dirty="0" smtClean="0">
                <a:ea typeface="ＭＳ Ｐゴシック" charset="-128"/>
                <a:cs typeface="ＭＳ Ｐゴシック" charset="-128"/>
              </a:rPr>
              <a:t>NB: A is a non-terminal; </a:t>
            </a:r>
            <a:r>
              <a:rPr lang="en-US" sz="1800" i="1" dirty="0" err="1" smtClean="0">
                <a:ea typeface="ＭＳ Ｐゴシック" charset="-128"/>
                <a:cs typeface="ＭＳ Ｐゴシック" charset="-128"/>
              </a:rPr>
              <a:t>α</a:t>
            </a:r>
            <a:r>
              <a:rPr lang="en-US" sz="1800" i="1" dirty="0" smtClean="0">
                <a:ea typeface="ＭＳ Ｐゴシック" charset="-128"/>
                <a:cs typeface="ＭＳ Ｐゴシック" charset="-128"/>
              </a:rPr>
              <a:t>, </a:t>
            </a:r>
            <a:r>
              <a:rPr lang="en-US" sz="1800" i="1" dirty="0" err="1" smtClean="0">
                <a:ea typeface="ＭＳ Ｐゴシック" charset="-128"/>
                <a:cs typeface="ＭＳ Ｐゴシック" charset="-128"/>
              </a:rPr>
              <a:t>β</a:t>
            </a:r>
            <a:r>
              <a:rPr lang="en-US" sz="1800" i="1" dirty="0" smtClean="0">
                <a:ea typeface="ＭＳ Ｐゴシック" charset="-128"/>
                <a:cs typeface="ＭＳ Ｐゴシック" charset="-128"/>
              </a:rPr>
              <a:t>, </a:t>
            </a:r>
            <a:r>
              <a:rPr lang="en-US" sz="1800" i="1" dirty="0" err="1" smtClean="0">
                <a:ea typeface="ＭＳ Ｐゴシック" charset="-128"/>
                <a:cs typeface="ＭＳ Ｐゴシック" charset="-128"/>
              </a:rPr>
              <a:t>γ</a:t>
            </a:r>
            <a:r>
              <a:rPr lang="en-US" sz="1800" i="1" dirty="0" smtClean="0">
                <a:ea typeface="ＭＳ Ｐゴシック" charset="-128"/>
                <a:cs typeface="ＭＳ Ｐゴシック" charset="-128"/>
              </a:rPr>
              <a:t> are strings of terminals and non-terminals</a:t>
            </a:r>
          </a:p>
        </p:txBody>
      </p:sp>
      <p:sp>
        <p:nvSpPr>
          <p:cNvPr id="51204" name="Slide Number Placeholder 3"/>
          <p:cNvSpPr>
            <a:spLocks noGrp="1"/>
          </p:cNvSpPr>
          <p:nvPr>
            <p:ph type="sldNum" sz="quarter" idx="12"/>
          </p:nvPr>
        </p:nvSpPr>
        <p:spPr>
          <a:noFill/>
        </p:spPr>
        <p:txBody>
          <a:bodyPr/>
          <a:lstStyle/>
          <a:p>
            <a:fld id="{8B46A4ED-3B9F-4D46-9DFC-14DDEE3EDE36}" type="slidenum">
              <a:rPr lang="de-CH" smtClean="0"/>
              <a:pPr/>
              <a:t>18</a:t>
            </a:fld>
            <a:endParaRPr lang="de-CH" smtClean="0"/>
          </a:p>
        </p:txBody>
      </p:sp>
      <p:sp>
        <p:nvSpPr>
          <p:cNvPr id="51205" name="Date Placeholder 4"/>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More</a:t>
            </a:r>
            <a:r>
              <a:rPr lang="en-US" b="0">
                <a:ea typeface="ＭＳ Ｐゴシック" charset="-128"/>
                <a:cs typeface="ＭＳ Ｐゴシック" charset="-128"/>
              </a:rPr>
              <a:t> </a:t>
            </a:r>
            <a:r>
              <a:rPr lang="en-US">
                <a:ea typeface="ＭＳ Ｐゴシック" charset="-128"/>
                <a:cs typeface="ＭＳ Ｐゴシック" charset="-128"/>
              </a:rPr>
              <a:t>regular</a:t>
            </a:r>
            <a:r>
              <a:rPr lang="en-US" b="0">
                <a:ea typeface="ＭＳ Ｐゴシック" charset="-128"/>
                <a:cs typeface="ＭＳ Ｐゴシック" charset="-128"/>
              </a:rPr>
              <a:t> </a:t>
            </a:r>
            <a:r>
              <a:rPr lang="en-US">
                <a:ea typeface="ＭＳ Ｐゴシック" charset="-128"/>
                <a:cs typeface="ＭＳ Ｐゴシック" charset="-128"/>
              </a:rPr>
              <a:t>languages</a:t>
            </a:r>
          </a:p>
        </p:txBody>
      </p:sp>
      <p:sp>
        <p:nvSpPr>
          <p:cNvPr id="52227" name="Rectangle 4"/>
          <p:cNvSpPr>
            <a:spLocks noChangeArrowheads="1"/>
          </p:cNvSpPr>
          <p:nvPr/>
        </p:nvSpPr>
        <p:spPr bwMode="auto">
          <a:xfrm>
            <a:off x="685800" y="1676400"/>
            <a:ext cx="7872413" cy="830263"/>
          </a:xfrm>
          <a:prstGeom prst="rect">
            <a:avLst/>
          </a:prstGeom>
          <a:noFill/>
          <a:ln w="9525">
            <a:noFill/>
            <a:miter lim="800000"/>
            <a:headEnd/>
            <a:tailEnd/>
          </a:ln>
        </p:spPr>
        <p:txBody>
          <a:bodyPr>
            <a:prstTxWarp prst="textNoShape">
              <a:avLst/>
            </a:prstTxWarp>
            <a:spAutoFit/>
          </a:bodyPr>
          <a:lstStyle/>
          <a:p>
            <a:r>
              <a:rPr lang="en-US" b="1"/>
              <a:t>Example: </a:t>
            </a:r>
            <a:r>
              <a:rPr lang="en-US"/>
              <a:t>the set of strings containing an even number of zeros and an even number of ones </a:t>
            </a:r>
          </a:p>
        </p:txBody>
      </p:sp>
      <p:sp>
        <p:nvSpPr>
          <p:cNvPr id="52228" name="Rectangle 5"/>
          <p:cNvSpPr>
            <a:spLocks noChangeArrowheads="1"/>
          </p:cNvSpPr>
          <p:nvPr/>
        </p:nvSpPr>
        <p:spPr bwMode="auto">
          <a:xfrm>
            <a:off x="687388" y="5867400"/>
            <a:ext cx="7608887" cy="457200"/>
          </a:xfrm>
          <a:prstGeom prst="rect">
            <a:avLst/>
          </a:prstGeom>
          <a:noFill/>
          <a:ln w="9525">
            <a:noFill/>
            <a:miter lim="800000"/>
            <a:headEnd/>
            <a:tailEnd/>
          </a:ln>
        </p:spPr>
        <p:txBody>
          <a:bodyPr wrap="none">
            <a:prstTxWarp prst="textNoShape">
              <a:avLst/>
            </a:prstTxWarp>
            <a:spAutoFit/>
          </a:bodyPr>
          <a:lstStyle/>
          <a:p>
            <a:r>
              <a:rPr lang="en-US"/>
              <a:t>The RE is (00</a:t>
            </a:r>
            <a:r>
              <a:rPr lang="en-US">
                <a:solidFill>
                  <a:srgbClr val="0A017F"/>
                </a:solidFill>
                <a:sym typeface="Symbol" charset="2"/>
              </a:rPr>
              <a:t></a:t>
            </a:r>
            <a:r>
              <a:rPr lang="en-US"/>
              <a:t>11)*((01</a:t>
            </a:r>
            <a:r>
              <a:rPr lang="en-US">
                <a:solidFill>
                  <a:srgbClr val="0A017F"/>
                </a:solidFill>
                <a:sym typeface="Symbol" charset="2"/>
              </a:rPr>
              <a:t></a:t>
            </a:r>
            <a:r>
              <a:rPr lang="en-US"/>
              <a:t>10)(00</a:t>
            </a:r>
            <a:r>
              <a:rPr lang="en-US">
                <a:solidFill>
                  <a:srgbClr val="0A017F"/>
                </a:solidFill>
                <a:sym typeface="Symbol" charset="2"/>
              </a:rPr>
              <a:t></a:t>
            </a:r>
            <a:r>
              <a:rPr lang="en-US"/>
              <a:t>11)*(01</a:t>
            </a:r>
            <a:r>
              <a:rPr lang="en-US">
                <a:solidFill>
                  <a:srgbClr val="0A017F"/>
                </a:solidFill>
                <a:sym typeface="Symbol" charset="2"/>
              </a:rPr>
              <a:t></a:t>
            </a:r>
            <a:r>
              <a:rPr lang="en-US"/>
              <a:t>10)(00</a:t>
            </a:r>
            <a:r>
              <a:rPr lang="en-US">
                <a:solidFill>
                  <a:srgbClr val="0A017F"/>
                </a:solidFill>
                <a:sym typeface="Symbol" charset="2"/>
              </a:rPr>
              <a:t></a:t>
            </a:r>
            <a:r>
              <a:rPr lang="en-US"/>
              <a:t>11)*)*</a:t>
            </a:r>
          </a:p>
        </p:txBody>
      </p:sp>
      <p:pic>
        <p:nvPicPr>
          <p:cNvPr id="52229" name="Picture 6" descr="dfa"/>
          <p:cNvPicPr>
            <a:picLocks noChangeAspect="1" noChangeArrowheads="1"/>
          </p:cNvPicPr>
          <p:nvPr/>
        </p:nvPicPr>
        <p:blipFill>
          <a:blip r:embed="rId3"/>
          <a:srcRect/>
          <a:stretch>
            <a:fillRect/>
          </a:stretch>
        </p:blipFill>
        <p:spPr bwMode="auto">
          <a:xfrm>
            <a:off x="2767013" y="2514600"/>
            <a:ext cx="3252787" cy="3276600"/>
          </a:xfrm>
          <a:prstGeom prst="rect">
            <a:avLst/>
          </a:prstGeom>
          <a:noFill/>
          <a:ln w="9525">
            <a:noFill/>
            <a:miter lim="800000"/>
            <a:headEnd/>
            <a:tailEnd/>
          </a:ln>
        </p:spPr>
      </p:pic>
      <p:sp>
        <p:nvSpPr>
          <p:cNvPr id="52230" name="Slide Number Placeholder 8"/>
          <p:cNvSpPr>
            <a:spLocks noGrp="1"/>
          </p:cNvSpPr>
          <p:nvPr>
            <p:ph type="sldNum" sz="quarter" idx="12"/>
          </p:nvPr>
        </p:nvSpPr>
        <p:spPr>
          <a:noFill/>
        </p:spPr>
        <p:txBody>
          <a:bodyPr/>
          <a:lstStyle/>
          <a:p>
            <a:fld id="{5EAAF598-2992-D04D-B676-FA3E022EEA54}" type="slidenum">
              <a:rPr lang="de-CH" smtClean="0"/>
              <a:pPr/>
              <a:t>19</a:t>
            </a:fld>
            <a:endParaRPr lang="de-CH" sz="1400" smtClean="0">
              <a:solidFill>
                <a:srgbClr val="7E7E7E"/>
              </a:solidFill>
              <a:latin typeface="Times" charset="0"/>
            </a:endParaRPr>
          </a:p>
        </p:txBody>
      </p:sp>
      <p:sp>
        <p:nvSpPr>
          <p:cNvPr id="52231"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18435"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18436" name="Rectangle 4"/>
          <p:cNvSpPr>
            <a:spLocks noGrp="1" noChangeArrowheads="1"/>
          </p:cNvSpPr>
          <p:nvPr>
            <p:ph type="body" idx="1"/>
          </p:nvPr>
        </p:nvSpPr>
        <p:spPr/>
        <p:txBody>
          <a:bodyPr/>
          <a:lstStyle/>
          <a:p>
            <a:pPr eaLnBrk="1" hangingPunct="1"/>
            <a:r>
              <a:rPr lang="en-US" sz="2000" dirty="0" smtClean="0">
                <a:ea typeface="ＭＳ Ｐゴシック" charset="-128"/>
                <a:cs typeface="ＭＳ Ｐゴシック" charset="-128"/>
              </a:rPr>
              <a:t>Regular languages</a:t>
            </a:r>
          </a:p>
          <a:p>
            <a:pPr eaLnBrk="1" hangingPunct="1"/>
            <a:r>
              <a:rPr lang="en-US" sz="2000" dirty="0" smtClean="0">
                <a:ea typeface="ＭＳ Ｐゴシック" charset="-128"/>
                <a:cs typeface="ＭＳ Ｐゴシック" charset="-128"/>
              </a:rPr>
              <a:t>Finite automata recognizers</a:t>
            </a:r>
          </a:p>
          <a:p>
            <a:pPr eaLnBrk="1" hangingPunct="1"/>
            <a:r>
              <a:rPr lang="en-US" sz="2000" dirty="0" smtClean="0">
                <a:ea typeface="ＭＳ Ｐゴシック" charset="-128"/>
                <a:cs typeface="ＭＳ Ｐゴシック" charset="-128"/>
              </a:rPr>
              <a:t>From regular expressions to deterministic finite automata, and back</a:t>
            </a:r>
          </a:p>
          <a:p>
            <a:pPr eaLnBrk="1" hangingPunct="1"/>
            <a:r>
              <a:rPr lang="en-US" sz="2000" dirty="0" smtClean="0">
                <a:ea typeface="ＭＳ Ｐゴシック" charset="-128"/>
                <a:cs typeface="ＭＳ Ｐゴシック" charset="-128"/>
              </a:rPr>
              <a:t>Limits of regular languages</a:t>
            </a:r>
          </a:p>
        </p:txBody>
      </p:sp>
      <p:sp>
        <p:nvSpPr>
          <p:cNvPr id="18437" name="Slide Number Placeholder 7"/>
          <p:cNvSpPr>
            <a:spLocks noGrp="1"/>
          </p:cNvSpPr>
          <p:nvPr>
            <p:ph type="sldNum" sz="quarter" idx="12"/>
          </p:nvPr>
        </p:nvSpPr>
        <p:spPr>
          <a:noFill/>
        </p:spPr>
        <p:txBody>
          <a:bodyPr/>
          <a:lstStyle/>
          <a:p>
            <a:fld id="{21CC1456-BC76-7B40-906E-4F438F720E44}" type="slidenum">
              <a:rPr lang="de-CH" smtClean="0"/>
              <a:pPr/>
              <a:t>2</a:t>
            </a:fld>
            <a:endParaRPr lang="de-CH" sz="1400" smtClean="0">
              <a:solidFill>
                <a:srgbClr val="7E7E7E"/>
              </a:solidFill>
              <a:latin typeface="Times" charset="0"/>
            </a:endParaRPr>
          </a:p>
        </p:txBody>
      </p:sp>
      <p:sp>
        <p:nvSpPr>
          <p:cNvPr id="18438" name="TextBox 5"/>
          <p:cNvSpPr txBox="1">
            <a:spLocks noChangeArrowheads="1"/>
          </p:cNvSpPr>
          <p:nvPr/>
        </p:nvSpPr>
        <p:spPr bwMode="auto">
          <a:xfrm>
            <a:off x="4343400" y="5638800"/>
            <a:ext cx="4114800" cy="646113"/>
          </a:xfrm>
          <a:prstGeom prst="rect">
            <a:avLst/>
          </a:prstGeom>
          <a:solidFill>
            <a:srgbClr val="F5F399"/>
          </a:solidFill>
          <a:ln w="9525">
            <a:noFill/>
            <a:miter lim="800000"/>
            <a:headEnd/>
            <a:tailEnd/>
          </a:ln>
        </p:spPr>
        <p:txBody>
          <a:bodyPr>
            <a:prstTxWarp prst="textNoShape">
              <a:avLst/>
            </a:prstTxWarp>
            <a:spAutoFit/>
          </a:bodyPr>
          <a:lstStyle/>
          <a:p>
            <a:pPr eaLnBrk="1" hangingPunct="1"/>
            <a:r>
              <a:rPr lang="en-US" sz="1800"/>
              <a:t>See, </a:t>
            </a:r>
            <a:r>
              <a:rPr lang="en-US" sz="1800" i="1"/>
              <a:t>Modern compiler implementation in Java</a:t>
            </a:r>
            <a:r>
              <a:rPr lang="en-US" sz="1800"/>
              <a:t> (Second edition), chapter 2.</a:t>
            </a:r>
          </a:p>
        </p:txBody>
      </p:sp>
      <p:sp>
        <p:nvSpPr>
          <p:cNvPr id="18439"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More</a:t>
            </a:r>
            <a:r>
              <a:rPr lang="en-US" b="0">
                <a:ea typeface="ＭＳ Ｐゴシック" charset="-128"/>
                <a:cs typeface="ＭＳ Ｐゴシック" charset="-128"/>
              </a:rPr>
              <a:t> </a:t>
            </a:r>
            <a:r>
              <a:rPr lang="en-US">
                <a:ea typeface="ＭＳ Ｐゴシック" charset="-128"/>
                <a:cs typeface="ＭＳ Ｐゴシック" charset="-128"/>
              </a:rPr>
              <a:t>regular</a:t>
            </a:r>
            <a:r>
              <a:rPr lang="en-US" b="0">
                <a:ea typeface="ＭＳ Ｐゴシック" charset="-128"/>
                <a:cs typeface="ＭＳ Ｐゴシック" charset="-128"/>
              </a:rPr>
              <a:t> </a:t>
            </a:r>
            <a:r>
              <a:rPr lang="en-US">
                <a:ea typeface="ＭＳ Ｐゴシック" charset="-128"/>
                <a:cs typeface="ＭＳ Ｐゴシック" charset="-128"/>
              </a:rPr>
              <a:t>expressions</a:t>
            </a:r>
          </a:p>
        </p:txBody>
      </p:sp>
      <p:sp>
        <p:nvSpPr>
          <p:cNvPr id="54275" name="Rectangle 3"/>
          <p:cNvSpPr>
            <a:spLocks noChangeArrowheads="1"/>
          </p:cNvSpPr>
          <p:nvPr/>
        </p:nvSpPr>
        <p:spPr bwMode="auto">
          <a:xfrm>
            <a:off x="446088" y="1828800"/>
            <a:ext cx="4578350" cy="461963"/>
          </a:xfrm>
          <a:prstGeom prst="rect">
            <a:avLst/>
          </a:prstGeom>
          <a:noFill/>
          <a:ln w="9525">
            <a:noFill/>
            <a:miter lim="800000"/>
            <a:headEnd/>
            <a:tailEnd/>
          </a:ln>
        </p:spPr>
        <p:txBody>
          <a:bodyPr wrap="none">
            <a:prstTxWarp prst="textNoShape">
              <a:avLst/>
            </a:prstTxWarp>
            <a:spAutoFit/>
          </a:bodyPr>
          <a:lstStyle/>
          <a:p>
            <a:r>
              <a:rPr lang="en-US" i="1"/>
              <a:t>What about the RE (a</a:t>
            </a:r>
            <a:r>
              <a:rPr lang="en-US" i="1">
                <a:solidFill>
                  <a:srgbClr val="0A017F"/>
                </a:solidFill>
                <a:sym typeface="Symbol" charset="2"/>
              </a:rPr>
              <a:t>b)*abb ?</a:t>
            </a:r>
          </a:p>
        </p:txBody>
      </p:sp>
      <p:pic>
        <p:nvPicPr>
          <p:cNvPr id="54276" name="Picture 4" descr="dfa"/>
          <p:cNvPicPr>
            <a:picLocks noChangeAspect="1" noChangeArrowheads="1"/>
          </p:cNvPicPr>
          <p:nvPr/>
        </p:nvPicPr>
        <p:blipFill>
          <a:blip r:embed="rId3"/>
          <a:srcRect/>
          <a:stretch>
            <a:fillRect/>
          </a:stretch>
        </p:blipFill>
        <p:spPr bwMode="auto">
          <a:xfrm>
            <a:off x="1371600" y="2743200"/>
            <a:ext cx="6400800" cy="1603375"/>
          </a:xfrm>
          <a:prstGeom prst="rect">
            <a:avLst/>
          </a:prstGeom>
          <a:noFill/>
          <a:ln w="9525">
            <a:noFill/>
            <a:miter lim="800000"/>
            <a:headEnd/>
            <a:tailEnd/>
          </a:ln>
        </p:spPr>
      </p:pic>
      <p:sp>
        <p:nvSpPr>
          <p:cNvPr id="54277" name="Rectangle 6"/>
          <p:cNvSpPr>
            <a:spLocks noChangeArrowheads="1"/>
          </p:cNvSpPr>
          <p:nvPr/>
        </p:nvSpPr>
        <p:spPr bwMode="auto">
          <a:xfrm>
            <a:off x="446088" y="4876800"/>
            <a:ext cx="5192712" cy="457200"/>
          </a:xfrm>
          <a:prstGeom prst="rect">
            <a:avLst/>
          </a:prstGeom>
          <a:noFill/>
          <a:ln w="9525">
            <a:noFill/>
            <a:miter lim="800000"/>
            <a:headEnd/>
            <a:tailEnd/>
          </a:ln>
        </p:spPr>
        <p:txBody>
          <a:bodyPr wrap="none">
            <a:prstTxWarp prst="textNoShape">
              <a:avLst/>
            </a:prstTxWarp>
            <a:spAutoFit/>
          </a:bodyPr>
          <a:lstStyle/>
          <a:p>
            <a:r>
              <a:rPr lang="en-US"/>
              <a:t>State </a:t>
            </a:r>
            <a:r>
              <a:rPr lang="en-US">
                <a:latin typeface="Arial" charset="0"/>
              </a:rPr>
              <a:t>s</a:t>
            </a:r>
            <a:r>
              <a:rPr lang="en-US" baseline="-25000">
                <a:latin typeface="Arial" charset="0"/>
              </a:rPr>
              <a:t>0</a:t>
            </a:r>
            <a:r>
              <a:rPr lang="en-US"/>
              <a:t> has multiple transitions on </a:t>
            </a:r>
            <a:r>
              <a:rPr lang="en-US">
                <a:latin typeface="Arial" charset="0"/>
              </a:rPr>
              <a:t>a</a:t>
            </a:r>
            <a:r>
              <a:rPr lang="en-US"/>
              <a:t>!</a:t>
            </a:r>
          </a:p>
        </p:txBody>
      </p:sp>
      <p:sp>
        <p:nvSpPr>
          <p:cNvPr id="54278" name="Rectangle 7"/>
          <p:cNvSpPr>
            <a:spLocks noChangeArrowheads="1"/>
          </p:cNvSpPr>
          <p:nvPr/>
        </p:nvSpPr>
        <p:spPr bwMode="auto">
          <a:xfrm>
            <a:off x="2743200" y="5715000"/>
            <a:ext cx="6100763" cy="461963"/>
          </a:xfrm>
          <a:prstGeom prst="rect">
            <a:avLst/>
          </a:prstGeom>
          <a:solidFill>
            <a:schemeClr val="accent1"/>
          </a:solidFill>
          <a:ln w="9525">
            <a:noFill/>
            <a:miter lim="800000"/>
            <a:headEnd/>
            <a:tailEnd/>
          </a:ln>
        </p:spPr>
        <p:txBody>
          <a:bodyPr wrap="none">
            <a:prstTxWarp prst="textNoShape">
              <a:avLst/>
            </a:prstTxWarp>
            <a:spAutoFit/>
          </a:bodyPr>
          <a:lstStyle/>
          <a:p>
            <a:r>
              <a:rPr lang="en-US" i="1"/>
              <a:t>This is a non-deterministic</a:t>
            </a:r>
            <a:r>
              <a:rPr lang="en-US"/>
              <a:t> </a:t>
            </a:r>
            <a:r>
              <a:rPr lang="en-US" i="1"/>
              <a:t>finite</a:t>
            </a:r>
            <a:r>
              <a:rPr lang="en-US"/>
              <a:t> </a:t>
            </a:r>
            <a:r>
              <a:rPr lang="en-US" i="1"/>
              <a:t>automaton</a:t>
            </a:r>
          </a:p>
        </p:txBody>
      </p:sp>
      <p:sp>
        <p:nvSpPr>
          <p:cNvPr id="54279" name="Slide Number Placeholder 9"/>
          <p:cNvSpPr>
            <a:spLocks noGrp="1"/>
          </p:cNvSpPr>
          <p:nvPr>
            <p:ph type="sldNum" sz="quarter" idx="12"/>
          </p:nvPr>
        </p:nvSpPr>
        <p:spPr>
          <a:noFill/>
        </p:spPr>
        <p:txBody>
          <a:bodyPr/>
          <a:lstStyle/>
          <a:p>
            <a:fld id="{2DD1E0C8-21AA-4D47-B512-B1D201B2C75E}" type="slidenum">
              <a:rPr lang="de-CH" smtClean="0"/>
              <a:pPr/>
              <a:t>20</a:t>
            </a:fld>
            <a:endParaRPr lang="de-CH" sz="1400" smtClean="0">
              <a:solidFill>
                <a:srgbClr val="7E7E7E"/>
              </a:solidFill>
              <a:latin typeface="Times" charset="0"/>
            </a:endParaRPr>
          </a:p>
        </p:txBody>
      </p:sp>
      <p:sp>
        <p:nvSpPr>
          <p:cNvPr id="54280"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ea typeface="ＭＳ Ｐゴシック" charset="-128"/>
                <a:cs typeface="ＭＳ Ｐゴシック" charset="-128"/>
              </a:rPr>
              <a:t>Review: Finite</a:t>
            </a:r>
            <a:r>
              <a:rPr lang="en-US" b="0" smtClean="0">
                <a:ea typeface="ＭＳ Ｐゴシック" charset="-128"/>
                <a:cs typeface="ＭＳ Ｐゴシック" charset="-128"/>
              </a:rPr>
              <a:t> </a:t>
            </a:r>
            <a:r>
              <a:rPr lang="en-US" smtClean="0">
                <a:ea typeface="ＭＳ Ｐゴシック" charset="-128"/>
                <a:cs typeface="ＭＳ Ｐゴシック" charset="-128"/>
              </a:rPr>
              <a:t>Automata</a:t>
            </a:r>
          </a:p>
        </p:txBody>
      </p:sp>
      <p:sp>
        <p:nvSpPr>
          <p:cNvPr id="56323" name="Rectangle 3"/>
          <p:cNvSpPr>
            <a:spLocks noGrp="1" noChangeArrowheads="1"/>
          </p:cNvSpPr>
          <p:nvPr>
            <p:ph type="body" idx="1"/>
          </p:nvPr>
        </p:nvSpPr>
        <p:spPr/>
        <p:txBody>
          <a:bodyPr/>
          <a:lstStyle/>
          <a:p>
            <a:pPr marL="457200" indent="-457200" eaLnBrk="1" hangingPunct="1">
              <a:lnSpc>
                <a:spcPct val="85000"/>
              </a:lnSpc>
              <a:buFont typeface="Helvetica CE" charset="0"/>
              <a:buNone/>
            </a:pPr>
            <a:r>
              <a:rPr lang="en-US" sz="2000">
                <a:ea typeface="ＭＳ Ｐゴシック" charset="-128"/>
                <a:cs typeface="ＭＳ Ｐゴシック" charset="-128"/>
              </a:rPr>
              <a:t>A </a:t>
            </a:r>
            <a:r>
              <a:rPr lang="en-US" sz="2000" i="1" u="sng">
                <a:solidFill>
                  <a:srgbClr val="7E0007"/>
                </a:solidFill>
                <a:ea typeface="ＭＳ Ｐゴシック" charset="-128"/>
                <a:cs typeface="ＭＳ Ｐゴシック" charset="-128"/>
              </a:rPr>
              <a:t>non-deterministic</a:t>
            </a:r>
            <a:r>
              <a:rPr lang="en-US" sz="2000" u="sng">
                <a:solidFill>
                  <a:srgbClr val="7E0007"/>
                </a:solidFill>
                <a:ea typeface="ＭＳ Ｐゴシック" charset="-128"/>
                <a:cs typeface="ＭＳ Ｐゴシック" charset="-128"/>
              </a:rPr>
              <a:t> </a:t>
            </a:r>
            <a:r>
              <a:rPr lang="en-US" sz="2000" i="1" u="sng">
                <a:solidFill>
                  <a:srgbClr val="7E0007"/>
                </a:solidFill>
                <a:ea typeface="ＭＳ Ｐゴシック" charset="-128"/>
                <a:cs typeface="ＭＳ Ｐゴシック" charset="-128"/>
              </a:rPr>
              <a:t>ﬁnite</a:t>
            </a:r>
            <a:r>
              <a:rPr lang="en-US" sz="2000" u="sng">
                <a:solidFill>
                  <a:srgbClr val="7E0007"/>
                </a:solidFill>
                <a:ea typeface="ＭＳ Ｐゴシック" charset="-128"/>
                <a:cs typeface="ＭＳ Ｐゴシック" charset="-128"/>
              </a:rPr>
              <a:t> </a:t>
            </a:r>
            <a:r>
              <a:rPr lang="en-US" sz="2000" i="1" u="sng">
                <a:solidFill>
                  <a:srgbClr val="7E0007"/>
                </a:solidFill>
                <a:ea typeface="ＭＳ Ｐゴシック" charset="-128"/>
                <a:cs typeface="ＭＳ Ｐゴシック" charset="-128"/>
              </a:rPr>
              <a:t>automaton</a:t>
            </a:r>
            <a:r>
              <a:rPr lang="en-US" sz="2000">
                <a:solidFill>
                  <a:srgbClr val="7E0007"/>
                </a:solidFill>
                <a:ea typeface="ＭＳ Ｐゴシック" charset="-128"/>
                <a:cs typeface="ＭＳ Ｐゴシック" charset="-128"/>
              </a:rPr>
              <a:t> </a:t>
            </a:r>
            <a:r>
              <a:rPr lang="en-US" sz="2000">
                <a:ea typeface="ＭＳ Ｐゴシック" charset="-128"/>
                <a:cs typeface="ＭＳ Ｐゴシック" charset="-128"/>
              </a:rPr>
              <a:t>(</a:t>
            </a:r>
            <a:r>
              <a:rPr lang="en-US" sz="2000" b="1">
                <a:ea typeface="ＭＳ Ｐゴシック" charset="-128"/>
                <a:cs typeface="ＭＳ Ｐゴシック" charset="-128"/>
              </a:rPr>
              <a:t>NFA</a:t>
            </a:r>
            <a:r>
              <a:rPr lang="en-US" sz="2000">
                <a:ea typeface="ＭＳ Ｐゴシック" charset="-128"/>
                <a:cs typeface="ＭＳ Ｐゴシック" charset="-128"/>
              </a:rPr>
              <a:t>) consists of:</a:t>
            </a:r>
          </a:p>
          <a:p>
            <a:pPr marL="457200" indent="-457200" eaLnBrk="1" hangingPunct="1">
              <a:lnSpc>
                <a:spcPct val="85000"/>
              </a:lnSpc>
              <a:buFont typeface="Arial" charset="0"/>
              <a:buAutoNum type="arabicPeriod"/>
            </a:pPr>
            <a:r>
              <a:rPr lang="en-US" sz="2000">
                <a:ea typeface="ＭＳ Ｐゴシック" charset="-128"/>
                <a:cs typeface="ＭＳ Ｐゴシック" charset="-128"/>
              </a:rPr>
              <a:t>a set of </a:t>
            </a:r>
            <a:r>
              <a:rPr lang="en-US" sz="2000" i="1">
                <a:solidFill>
                  <a:srgbClr val="7E0007"/>
                </a:solidFill>
                <a:ea typeface="ＭＳ Ｐゴシック" charset="-128"/>
                <a:cs typeface="ＭＳ Ｐゴシック" charset="-128"/>
              </a:rPr>
              <a:t>states </a:t>
            </a:r>
            <a:r>
              <a:rPr lang="en-US" sz="2000">
                <a:ea typeface="ＭＳ Ｐゴシック" charset="-128"/>
                <a:cs typeface="ＭＳ Ｐゴシック" charset="-128"/>
              </a:rPr>
              <a:t>S = { s</a:t>
            </a:r>
            <a:r>
              <a:rPr lang="en-US" sz="2000" baseline="-25000">
                <a:ea typeface="ＭＳ Ｐゴシック" charset="-128"/>
                <a:cs typeface="ＭＳ Ｐゴシック" charset="-128"/>
              </a:rPr>
              <a:t>0 </a:t>
            </a:r>
            <a:r>
              <a:rPr lang="en-US" sz="2000">
                <a:ea typeface="ＭＳ Ｐゴシック" charset="-128"/>
                <a:cs typeface="ＭＳ Ｐゴシック" charset="-128"/>
              </a:rPr>
              <a:t>, … , s</a:t>
            </a:r>
            <a:r>
              <a:rPr lang="en-US" sz="2000" baseline="-25000">
                <a:ea typeface="ＭＳ Ｐゴシック" charset="-128"/>
                <a:cs typeface="ＭＳ Ｐゴシック" charset="-128"/>
              </a:rPr>
              <a:t>n</a:t>
            </a:r>
            <a:r>
              <a:rPr lang="en-US" sz="2000">
                <a:ea typeface="ＭＳ Ｐゴシック" charset="-128"/>
                <a:cs typeface="ＭＳ Ｐゴシック" charset="-128"/>
              </a:rPr>
              <a:t> } </a:t>
            </a:r>
          </a:p>
          <a:p>
            <a:pPr marL="457200" indent="-457200" eaLnBrk="1" hangingPunct="1">
              <a:lnSpc>
                <a:spcPct val="85000"/>
              </a:lnSpc>
              <a:buFont typeface="Arial" charset="0"/>
              <a:buAutoNum type="arabicPeriod"/>
            </a:pPr>
            <a:r>
              <a:rPr lang="en-US" sz="2000">
                <a:ea typeface="ＭＳ Ｐゴシック" charset="-128"/>
                <a:cs typeface="ＭＳ Ｐゴシック" charset="-128"/>
              </a:rPr>
              <a:t>a set of </a:t>
            </a:r>
            <a:r>
              <a:rPr lang="en-US" sz="2000" i="1">
                <a:solidFill>
                  <a:srgbClr val="7E0007"/>
                </a:solidFill>
                <a:ea typeface="ＭＳ Ｐゴシック" charset="-128"/>
                <a:cs typeface="ＭＳ Ｐゴシック" charset="-128"/>
              </a:rPr>
              <a:t>input symbols </a:t>
            </a:r>
            <a:r>
              <a:rPr lang="en-US" sz="2000">
                <a:latin typeface="Symbol" charset="2"/>
                <a:ea typeface="ＭＳ Ｐゴシック" charset="-128"/>
                <a:cs typeface="ＭＳ Ｐゴシック" charset="-128"/>
                <a:sym typeface="Symbol" charset="2"/>
              </a:rPr>
              <a:t>Σ</a:t>
            </a:r>
            <a:r>
              <a:rPr lang="en-US" sz="2000">
                <a:ea typeface="ＭＳ Ｐゴシック" charset="-128"/>
                <a:cs typeface="ＭＳ Ｐゴシック" charset="-128"/>
                <a:sym typeface="Symbol" charset="2"/>
              </a:rPr>
              <a:t> (the alphabet)</a:t>
            </a:r>
          </a:p>
          <a:p>
            <a:pPr marL="457200" indent="-457200" eaLnBrk="1" hangingPunct="1">
              <a:lnSpc>
                <a:spcPct val="85000"/>
              </a:lnSpc>
              <a:buFont typeface="Arial" charset="0"/>
              <a:buAutoNum type="arabicPeriod"/>
            </a:pPr>
            <a:r>
              <a:rPr lang="en-US" sz="2000">
                <a:ea typeface="ＭＳ Ｐゴシック" charset="-128"/>
                <a:cs typeface="ＭＳ Ｐゴシック" charset="-128"/>
              </a:rPr>
              <a:t>a transition function </a:t>
            </a:r>
            <a:r>
              <a:rPr lang="en-US" sz="2000" i="1">
                <a:solidFill>
                  <a:srgbClr val="7E0007"/>
                </a:solidFill>
                <a:ea typeface="ＭＳ Ｐゴシック" charset="-128"/>
                <a:cs typeface="ＭＳ Ｐゴシック" charset="-128"/>
              </a:rPr>
              <a:t>move</a:t>
            </a:r>
            <a:r>
              <a:rPr lang="en-US" sz="2000">
                <a:solidFill>
                  <a:srgbClr val="7E0007"/>
                </a:solidFill>
                <a:ea typeface="ＭＳ Ｐゴシック" charset="-128"/>
                <a:cs typeface="ＭＳ Ｐゴシック" charset="-128"/>
              </a:rPr>
              <a:t> </a:t>
            </a:r>
            <a:r>
              <a:rPr lang="en-US" sz="2000">
                <a:ea typeface="ＭＳ Ｐゴシック" charset="-128"/>
                <a:cs typeface="ＭＳ Ｐゴシック" charset="-128"/>
              </a:rPr>
              <a:t>mapping state-symbol pairs to sets of states</a:t>
            </a:r>
          </a:p>
          <a:p>
            <a:pPr marL="457200" indent="-457200" eaLnBrk="1" hangingPunct="1">
              <a:lnSpc>
                <a:spcPct val="85000"/>
              </a:lnSpc>
              <a:buFont typeface="Arial" charset="0"/>
              <a:buAutoNum type="arabicPeriod"/>
            </a:pPr>
            <a:r>
              <a:rPr lang="en-US" sz="2000">
                <a:ea typeface="ＭＳ Ｐゴシック" charset="-128"/>
                <a:cs typeface="ＭＳ Ｐゴシック" charset="-128"/>
              </a:rPr>
              <a:t>a distinguished </a:t>
            </a:r>
            <a:r>
              <a:rPr lang="en-US" sz="2000" i="1">
                <a:solidFill>
                  <a:srgbClr val="7E0007"/>
                </a:solidFill>
                <a:ea typeface="ＭＳ Ｐゴシック" charset="-128"/>
                <a:cs typeface="ＭＳ Ｐゴシック" charset="-128"/>
              </a:rPr>
              <a:t>start</a:t>
            </a:r>
            <a:r>
              <a:rPr lang="en-US" sz="2000">
                <a:solidFill>
                  <a:srgbClr val="7E0007"/>
                </a:solidFill>
                <a:ea typeface="ＭＳ Ｐゴシック" charset="-128"/>
                <a:cs typeface="ＭＳ Ｐゴシック" charset="-128"/>
              </a:rPr>
              <a:t> </a:t>
            </a:r>
            <a:r>
              <a:rPr lang="en-US" sz="2000" i="1">
                <a:solidFill>
                  <a:srgbClr val="7E0007"/>
                </a:solidFill>
                <a:ea typeface="ＭＳ Ｐゴシック" charset="-128"/>
                <a:cs typeface="ＭＳ Ｐゴシック" charset="-128"/>
              </a:rPr>
              <a:t>state</a:t>
            </a:r>
            <a:r>
              <a:rPr lang="en-US" sz="2000">
                <a:solidFill>
                  <a:srgbClr val="7E0007"/>
                </a:solidFill>
                <a:ea typeface="ＭＳ Ｐゴシック" charset="-128"/>
                <a:cs typeface="ＭＳ Ｐゴシック" charset="-128"/>
              </a:rPr>
              <a:t> </a:t>
            </a:r>
            <a:r>
              <a:rPr lang="en-US" sz="2000">
                <a:latin typeface="Arial" charset="0"/>
                <a:ea typeface="ＭＳ Ｐゴシック" charset="-128"/>
                <a:cs typeface="ＭＳ Ｐゴシック" charset="-128"/>
              </a:rPr>
              <a:t>s</a:t>
            </a:r>
            <a:r>
              <a:rPr lang="en-US" sz="2000" baseline="-25000">
                <a:latin typeface="Arial" charset="0"/>
                <a:ea typeface="ＭＳ Ｐゴシック" charset="-128"/>
                <a:cs typeface="ＭＳ Ｐゴシック" charset="-128"/>
              </a:rPr>
              <a:t>0</a:t>
            </a:r>
          </a:p>
          <a:p>
            <a:pPr marL="457200" indent="-457200" eaLnBrk="1" hangingPunct="1">
              <a:lnSpc>
                <a:spcPct val="85000"/>
              </a:lnSpc>
              <a:buFont typeface="Arial" charset="0"/>
              <a:buAutoNum type="arabicPeriod"/>
            </a:pPr>
            <a:r>
              <a:rPr lang="en-US" sz="2000">
                <a:ea typeface="ＭＳ Ｐゴシック" charset="-128"/>
                <a:cs typeface="ＭＳ Ｐゴシック" charset="-128"/>
              </a:rPr>
              <a:t>a set of distinguished </a:t>
            </a:r>
            <a:r>
              <a:rPr lang="en-US" sz="2000" i="1" smtClean="0">
                <a:solidFill>
                  <a:srgbClr val="7E0007"/>
                </a:solidFill>
                <a:ea typeface="ＭＳ Ｐゴシック" charset="-128"/>
                <a:cs typeface="ＭＳ Ｐゴシック" charset="-128"/>
              </a:rPr>
              <a:t>accepting</a:t>
            </a:r>
            <a:r>
              <a:rPr lang="en-US" sz="2000" smtClean="0">
                <a:solidFill>
                  <a:srgbClr val="7E0007"/>
                </a:solidFill>
                <a:ea typeface="ＭＳ Ｐゴシック" charset="-128"/>
                <a:cs typeface="ＭＳ Ｐゴシック" charset="-128"/>
              </a:rPr>
              <a:t> (final) </a:t>
            </a:r>
            <a:r>
              <a:rPr lang="en-US" sz="2000" i="1" smtClean="0">
                <a:solidFill>
                  <a:srgbClr val="7E0007"/>
                </a:solidFill>
                <a:ea typeface="ＭＳ Ｐゴシック" charset="-128"/>
                <a:cs typeface="ＭＳ Ｐゴシック" charset="-128"/>
              </a:rPr>
              <a:t>states </a:t>
            </a:r>
            <a:r>
              <a:rPr lang="en-US" sz="2000">
                <a:latin typeface="Arial" charset="0"/>
                <a:ea typeface="ＭＳ Ｐゴシック" charset="-128"/>
                <a:cs typeface="ＭＳ Ｐゴシック" charset="-128"/>
              </a:rPr>
              <a:t>F</a:t>
            </a:r>
          </a:p>
          <a:p>
            <a:pPr marL="457200" indent="-457200" eaLnBrk="1" hangingPunct="1">
              <a:lnSpc>
                <a:spcPct val="85000"/>
              </a:lnSpc>
              <a:buFont typeface="Arial" charset="0"/>
              <a:buNone/>
            </a:pPr>
            <a:endParaRPr lang="en-US" sz="2000" baseline="-25000">
              <a:latin typeface="Arial" charset="0"/>
              <a:ea typeface="ＭＳ Ｐゴシック" charset="-128"/>
              <a:cs typeface="ＭＳ Ｐゴシック" charset="-128"/>
            </a:endParaRPr>
          </a:p>
          <a:p>
            <a:pPr marL="457200" indent="-457200" eaLnBrk="1" hangingPunct="1">
              <a:lnSpc>
                <a:spcPct val="85000"/>
              </a:lnSpc>
              <a:buFont typeface="Arial" charset="0"/>
              <a:buNone/>
            </a:pPr>
            <a:r>
              <a:rPr lang="en-US" sz="2000">
                <a:ea typeface="ＭＳ Ｐゴシック" charset="-128"/>
                <a:cs typeface="ＭＳ Ｐゴシック" charset="-128"/>
              </a:rPr>
              <a:t>A </a:t>
            </a:r>
            <a:r>
              <a:rPr lang="en-US" sz="2000" i="1" u="sng">
                <a:solidFill>
                  <a:srgbClr val="7E0007"/>
                </a:solidFill>
                <a:ea typeface="ＭＳ Ｐゴシック" charset="-128"/>
                <a:cs typeface="ＭＳ Ｐゴシック" charset="-128"/>
              </a:rPr>
              <a:t>Deterministic</a:t>
            </a:r>
            <a:r>
              <a:rPr lang="en-US" sz="2000" u="sng">
                <a:solidFill>
                  <a:srgbClr val="7E0007"/>
                </a:solidFill>
                <a:ea typeface="ＭＳ Ｐゴシック" charset="-128"/>
                <a:cs typeface="ＭＳ Ｐゴシック" charset="-128"/>
              </a:rPr>
              <a:t> </a:t>
            </a:r>
            <a:r>
              <a:rPr lang="en-US" sz="2000" i="1" u="sng">
                <a:solidFill>
                  <a:srgbClr val="7E0007"/>
                </a:solidFill>
                <a:ea typeface="ＭＳ Ｐゴシック" charset="-128"/>
                <a:cs typeface="ＭＳ Ｐゴシック" charset="-128"/>
              </a:rPr>
              <a:t>Finite</a:t>
            </a:r>
            <a:r>
              <a:rPr lang="en-US" sz="2000" u="sng">
                <a:solidFill>
                  <a:srgbClr val="7E0007"/>
                </a:solidFill>
                <a:ea typeface="ＭＳ Ｐゴシック" charset="-128"/>
                <a:cs typeface="ＭＳ Ｐゴシック" charset="-128"/>
              </a:rPr>
              <a:t> </a:t>
            </a:r>
            <a:r>
              <a:rPr lang="en-US" sz="2000" i="1" u="sng">
                <a:solidFill>
                  <a:srgbClr val="7E0007"/>
                </a:solidFill>
                <a:ea typeface="ＭＳ Ｐゴシック" charset="-128"/>
                <a:cs typeface="ＭＳ Ｐゴシック" charset="-128"/>
              </a:rPr>
              <a:t>Automaton</a:t>
            </a:r>
            <a:r>
              <a:rPr lang="en-US" sz="2000">
                <a:ea typeface="ＭＳ Ｐゴシック" charset="-128"/>
                <a:cs typeface="ＭＳ Ｐゴシック" charset="-128"/>
              </a:rPr>
              <a:t> (</a:t>
            </a:r>
            <a:r>
              <a:rPr lang="en-US" sz="2000" b="1">
                <a:ea typeface="ＭＳ Ｐゴシック" charset="-128"/>
                <a:cs typeface="ＭＳ Ｐゴシック" charset="-128"/>
              </a:rPr>
              <a:t>DFA</a:t>
            </a:r>
            <a:r>
              <a:rPr lang="en-US" sz="2000">
                <a:ea typeface="ＭＳ Ｐゴシック" charset="-128"/>
                <a:cs typeface="ＭＳ Ｐゴシック" charset="-128"/>
              </a:rPr>
              <a:t>) is a special case of an NFA:</a:t>
            </a:r>
          </a:p>
          <a:p>
            <a:pPr marL="457200" indent="-457200" eaLnBrk="1" hangingPunct="1">
              <a:lnSpc>
                <a:spcPct val="85000"/>
              </a:lnSpc>
              <a:buFont typeface="Arial" charset="0"/>
              <a:buAutoNum type="arabicPeriod"/>
            </a:pPr>
            <a:r>
              <a:rPr lang="en-US" sz="2000">
                <a:ea typeface="ＭＳ Ｐゴシック" charset="-128"/>
                <a:cs typeface="ＭＳ Ｐゴシック" charset="-128"/>
              </a:rPr>
              <a:t>no state has a </a:t>
            </a:r>
            <a:r>
              <a:rPr lang="en-US" sz="2000">
                <a:latin typeface="Symbol" charset="2"/>
                <a:ea typeface="ＭＳ Ｐゴシック" charset="-128"/>
                <a:cs typeface="ＭＳ Ｐゴシック" charset="-128"/>
                <a:sym typeface="Symbol" charset="2"/>
              </a:rPr>
              <a:t>ε</a:t>
            </a:r>
            <a:r>
              <a:rPr lang="en-US" sz="2000">
                <a:ea typeface="ＭＳ Ｐゴシック" charset="-128"/>
                <a:cs typeface="ＭＳ Ｐゴシック" charset="-128"/>
                <a:sym typeface="Symbol" charset="2"/>
              </a:rPr>
              <a:t>-transition, and</a:t>
            </a:r>
          </a:p>
          <a:p>
            <a:pPr marL="457200" indent="-457200" eaLnBrk="1" hangingPunct="1">
              <a:lnSpc>
                <a:spcPct val="85000"/>
              </a:lnSpc>
              <a:buFont typeface="Arial" charset="0"/>
              <a:buAutoNum type="arabicPeriod"/>
            </a:pPr>
            <a:r>
              <a:rPr lang="en-US" sz="2000">
                <a:ea typeface="ＭＳ Ｐゴシック" charset="-128"/>
                <a:cs typeface="ＭＳ Ｐゴシック" charset="-128"/>
              </a:rPr>
              <a:t>for each state </a:t>
            </a:r>
            <a:r>
              <a:rPr lang="en-US" sz="2000">
                <a:latin typeface="Arial" charset="0"/>
                <a:ea typeface="ＭＳ Ｐゴシック" charset="-128"/>
                <a:cs typeface="ＭＳ Ｐゴシック" charset="-128"/>
              </a:rPr>
              <a:t>s</a:t>
            </a:r>
            <a:r>
              <a:rPr lang="en-US" sz="2000">
                <a:ea typeface="ＭＳ Ｐゴシック" charset="-128"/>
                <a:cs typeface="ＭＳ Ｐゴシック" charset="-128"/>
              </a:rPr>
              <a:t> and input symbol </a:t>
            </a:r>
            <a:r>
              <a:rPr lang="en-US" sz="2000">
                <a:latin typeface="Arial" charset="0"/>
                <a:ea typeface="ＭＳ Ｐゴシック" charset="-128"/>
                <a:cs typeface="ＭＳ Ｐゴシック" charset="-128"/>
              </a:rPr>
              <a:t>a</a:t>
            </a:r>
            <a:r>
              <a:rPr lang="en-US" sz="2000">
                <a:ea typeface="ＭＳ Ｐゴシック" charset="-128"/>
                <a:cs typeface="ＭＳ Ｐゴシック" charset="-128"/>
              </a:rPr>
              <a:t>, there is at most one edge </a:t>
            </a:r>
            <a:r>
              <a:rPr lang="en-US" sz="2000" smtClean="0">
                <a:ea typeface="ＭＳ Ｐゴシック" charset="-128"/>
                <a:cs typeface="ＭＳ Ｐゴシック" charset="-128"/>
              </a:rPr>
              <a:t>labeled </a:t>
            </a:r>
            <a:r>
              <a:rPr lang="en-US" sz="2000">
                <a:latin typeface="Arial" charset="0"/>
                <a:ea typeface="ＭＳ Ｐゴシック" charset="-128"/>
                <a:cs typeface="ＭＳ Ｐゴシック" charset="-128"/>
              </a:rPr>
              <a:t>a</a:t>
            </a:r>
            <a:r>
              <a:rPr lang="en-US" sz="2000">
                <a:ea typeface="ＭＳ Ｐゴシック" charset="-128"/>
                <a:cs typeface="ＭＳ Ｐゴシック" charset="-128"/>
              </a:rPr>
              <a:t> leaving </a:t>
            </a:r>
            <a:r>
              <a:rPr lang="en-US" sz="2000">
                <a:latin typeface="Arial" charset="0"/>
                <a:ea typeface="ＭＳ Ｐゴシック" charset="-128"/>
                <a:cs typeface="ＭＳ Ｐゴシック" charset="-128"/>
              </a:rPr>
              <a:t>s</a:t>
            </a:r>
            <a:r>
              <a:rPr lang="en-US" sz="2000">
                <a:ea typeface="ＭＳ Ｐゴシック" charset="-128"/>
                <a:cs typeface="ＭＳ Ｐゴシック" charset="-128"/>
              </a:rPr>
              <a:t>. </a:t>
            </a:r>
            <a:endParaRPr lang="en-US" sz="2000" baseline="-25000">
              <a:latin typeface="Arial" charset="0"/>
              <a:ea typeface="ＭＳ Ｐゴシック" charset="-128"/>
              <a:cs typeface="ＭＳ Ｐゴシック" charset="-128"/>
            </a:endParaRPr>
          </a:p>
          <a:p>
            <a:pPr marL="457200" indent="-457200" eaLnBrk="1" hangingPunct="1">
              <a:lnSpc>
                <a:spcPct val="85000"/>
              </a:lnSpc>
              <a:buFont typeface="Arial" charset="0"/>
              <a:buNone/>
            </a:pPr>
            <a:endParaRPr lang="en-US" sz="2000">
              <a:latin typeface="Arial" charset="0"/>
              <a:ea typeface="ＭＳ Ｐゴシック" charset="-128"/>
              <a:cs typeface="ＭＳ Ｐゴシック" charset="-128"/>
            </a:endParaRPr>
          </a:p>
          <a:p>
            <a:pPr marL="457200" indent="-457200" eaLnBrk="1" hangingPunct="1">
              <a:lnSpc>
                <a:spcPct val="85000"/>
              </a:lnSpc>
              <a:buFont typeface="Arial" charset="0"/>
              <a:buNone/>
            </a:pPr>
            <a:r>
              <a:rPr lang="en-US" sz="2000">
                <a:ea typeface="ＭＳ Ｐゴシック" charset="-128"/>
                <a:cs typeface="ＭＳ Ｐゴシック" charset="-128"/>
              </a:rPr>
              <a:t>A DFA </a:t>
            </a:r>
            <a:r>
              <a:rPr lang="en-US" sz="2000" i="1" u="sng">
                <a:solidFill>
                  <a:srgbClr val="7E0007"/>
                </a:solidFill>
                <a:ea typeface="ＭＳ Ｐゴシック" charset="-128"/>
                <a:cs typeface="ＭＳ Ｐゴシック" charset="-128"/>
              </a:rPr>
              <a:t>accepts </a:t>
            </a:r>
            <a:r>
              <a:rPr lang="en-US" sz="2000" i="1" u="sng">
                <a:solidFill>
                  <a:srgbClr val="7E0007"/>
                </a:solidFill>
                <a:latin typeface="Arial" charset="0"/>
                <a:ea typeface="ＭＳ Ｐゴシック" charset="-128"/>
                <a:cs typeface="ＭＳ Ｐゴシック" charset="-128"/>
              </a:rPr>
              <a:t>x</a:t>
            </a:r>
            <a:r>
              <a:rPr lang="en-US" sz="2000">
                <a:ea typeface="ＭＳ Ｐゴシック" charset="-128"/>
                <a:cs typeface="ＭＳ Ｐゴシック" charset="-128"/>
              </a:rPr>
              <a:t> iff there exists a </a:t>
            </a:r>
            <a:r>
              <a:rPr lang="en-US" sz="2000" i="1">
                <a:solidFill>
                  <a:srgbClr val="7E0007"/>
                </a:solidFill>
                <a:ea typeface="ＭＳ Ｐゴシック" charset="-128"/>
                <a:cs typeface="ＭＳ Ｐゴシック" charset="-128"/>
              </a:rPr>
              <a:t>unique</a:t>
            </a:r>
            <a:r>
              <a:rPr lang="en-US" sz="2000">
                <a:solidFill>
                  <a:srgbClr val="7E0007"/>
                </a:solidFill>
                <a:ea typeface="ＭＳ Ｐゴシック" charset="-128"/>
                <a:cs typeface="ＭＳ Ｐゴシック" charset="-128"/>
              </a:rPr>
              <a:t> </a:t>
            </a:r>
            <a:r>
              <a:rPr lang="en-US" sz="2000">
                <a:ea typeface="ＭＳ Ｐゴシック" charset="-128"/>
                <a:cs typeface="ＭＳ Ｐゴシック" charset="-128"/>
              </a:rPr>
              <a:t>path through the transition graph from the </a:t>
            </a:r>
            <a:r>
              <a:rPr lang="en-US" sz="2000" i="1">
                <a:latin typeface="Arial" charset="0"/>
                <a:ea typeface="ＭＳ Ｐゴシック" charset="-128"/>
                <a:cs typeface="ＭＳ Ｐゴシック" charset="-128"/>
              </a:rPr>
              <a:t>s</a:t>
            </a:r>
            <a:r>
              <a:rPr lang="en-US" sz="2000" baseline="-25000">
                <a:latin typeface="Arial" charset="0"/>
                <a:ea typeface="ＭＳ Ｐゴシック" charset="-128"/>
                <a:cs typeface="ＭＳ Ｐゴシック" charset="-128"/>
              </a:rPr>
              <a:t>0</a:t>
            </a:r>
            <a:r>
              <a:rPr lang="en-US" sz="2000">
                <a:ea typeface="ＭＳ Ｐゴシック" charset="-128"/>
                <a:cs typeface="ＭＳ Ｐゴシック" charset="-128"/>
              </a:rPr>
              <a:t> to an accepting state such that the labels along the edges spell </a:t>
            </a:r>
            <a:r>
              <a:rPr lang="en-US" sz="2000">
                <a:latin typeface="Arial" charset="0"/>
                <a:ea typeface="ＭＳ Ｐゴシック" charset="-128"/>
                <a:cs typeface="ＭＳ Ｐゴシック" charset="-128"/>
              </a:rPr>
              <a:t>x</a:t>
            </a:r>
            <a:r>
              <a:rPr lang="en-US" sz="2000">
                <a:ea typeface="ＭＳ Ｐゴシック" charset="-128"/>
                <a:cs typeface="ＭＳ Ｐゴシック" charset="-128"/>
              </a:rPr>
              <a:t>. </a:t>
            </a:r>
          </a:p>
        </p:txBody>
      </p:sp>
      <p:sp>
        <p:nvSpPr>
          <p:cNvPr id="56324" name="Slide Number Placeholder 6"/>
          <p:cNvSpPr>
            <a:spLocks noGrp="1"/>
          </p:cNvSpPr>
          <p:nvPr>
            <p:ph type="sldNum" sz="quarter" idx="12"/>
          </p:nvPr>
        </p:nvSpPr>
        <p:spPr>
          <a:noFill/>
        </p:spPr>
        <p:txBody>
          <a:bodyPr/>
          <a:lstStyle/>
          <a:p>
            <a:fld id="{FAA8ED6A-8EB7-0540-8F5E-A11FC7C257DC}" type="slidenum">
              <a:rPr lang="de-CH" smtClean="0"/>
              <a:pPr/>
              <a:t>21</a:t>
            </a:fld>
            <a:endParaRPr lang="de-CH" sz="1400" smtClean="0">
              <a:solidFill>
                <a:srgbClr val="7E7E7E"/>
              </a:solidFill>
              <a:latin typeface="Times" charset="0"/>
            </a:endParaRPr>
          </a:p>
        </p:txBody>
      </p:sp>
      <p:sp>
        <p:nvSpPr>
          <p:cNvPr id="56325" name="Date Placeholder 4"/>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DFAs</a:t>
            </a:r>
            <a:r>
              <a:rPr lang="en-US" b="0">
                <a:ea typeface="ＭＳ Ｐゴシック" charset="-128"/>
                <a:cs typeface="ＭＳ Ｐゴシック" charset="-128"/>
              </a:rPr>
              <a:t> </a:t>
            </a:r>
            <a:r>
              <a:rPr lang="en-US">
                <a:ea typeface="ＭＳ Ｐゴシック" charset="-128"/>
                <a:cs typeface="ＭＳ Ｐゴシック" charset="-128"/>
              </a:rPr>
              <a:t>and</a:t>
            </a:r>
            <a:r>
              <a:rPr lang="en-US" b="0">
                <a:ea typeface="ＭＳ Ｐゴシック" charset="-128"/>
                <a:cs typeface="ＭＳ Ｐゴシック" charset="-128"/>
              </a:rPr>
              <a:t> </a:t>
            </a:r>
            <a:r>
              <a:rPr lang="en-US">
                <a:ea typeface="ＭＳ Ｐゴシック" charset="-128"/>
                <a:cs typeface="ＭＳ Ｐゴシック" charset="-128"/>
              </a:rPr>
              <a:t>NFAs</a:t>
            </a:r>
            <a:r>
              <a:rPr lang="en-US" b="0">
                <a:ea typeface="ＭＳ Ｐゴシック" charset="-128"/>
                <a:cs typeface="ＭＳ Ｐゴシック" charset="-128"/>
              </a:rPr>
              <a:t> </a:t>
            </a:r>
            <a:r>
              <a:rPr lang="en-US">
                <a:ea typeface="ＭＳ Ｐゴシック" charset="-128"/>
                <a:cs typeface="ＭＳ Ｐゴシック" charset="-128"/>
              </a:rPr>
              <a:t>are</a:t>
            </a:r>
            <a:r>
              <a:rPr lang="en-US" b="0">
                <a:ea typeface="ＭＳ Ｐゴシック" charset="-128"/>
                <a:cs typeface="ＭＳ Ｐゴシック" charset="-128"/>
              </a:rPr>
              <a:t> </a:t>
            </a:r>
            <a:r>
              <a:rPr lang="en-US">
                <a:ea typeface="ＭＳ Ｐゴシック" charset="-128"/>
                <a:cs typeface="ＭＳ Ｐゴシック" charset="-128"/>
              </a:rPr>
              <a:t>equivalent</a:t>
            </a:r>
          </a:p>
        </p:txBody>
      </p:sp>
      <p:sp>
        <p:nvSpPr>
          <p:cNvPr id="58371" name="Rectangle 3"/>
          <p:cNvSpPr>
            <a:spLocks noGrp="1" noChangeArrowheads="1"/>
          </p:cNvSpPr>
          <p:nvPr>
            <p:ph type="body" idx="1"/>
          </p:nvPr>
        </p:nvSpPr>
        <p:spPr/>
        <p:txBody>
          <a:bodyPr/>
          <a:lstStyle/>
          <a:p>
            <a:pPr marL="457200" indent="-457200" eaLnBrk="1" hangingPunct="1">
              <a:buFont typeface="Arial" charset="0"/>
              <a:buAutoNum type="arabicPeriod"/>
            </a:pPr>
            <a:r>
              <a:rPr lang="en-US">
                <a:ea typeface="ＭＳ Ｐゴシック" charset="-128"/>
                <a:cs typeface="ＭＳ Ｐゴシック" charset="-128"/>
              </a:rPr>
              <a:t>DFAs are clearly a subset of NFAs</a:t>
            </a:r>
          </a:p>
          <a:p>
            <a:pPr marL="457200" indent="-457200" eaLnBrk="1" hangingPunct="1">
              <a:buFont typeface="Arial" charset="0"/>
              <a:buAutoNum type="arabicPeriod"/>
            </a:pPr>
            <a:endParaRPr lang="en-US">
              <a:ea typeface="ＭＳ Ｐゴシック" charset="-128"/>
              <a:cs typeface="ＭＳ Ｐゴシック" charset="-128"/>
            </a:endParaRPr>
          </a:p>
          <a:p>
            <a:pPr marL="457200" indent="-457200" eaLnBrk="1" hangingPunct="1">
              <a:buFont typeface="Arial" charset="0"/>
              <a:buAutoNum type="arabicPeriod"/>
            </a:pPr>
            <a:r>
              <a:rPr lang="en-US">
                <a:ea typeface="ＭＳ Ｐゴシック" charset="-128"/>
                <a:cs typeface="ＭＳ Ｐゴシック" charset="-128"/>
              </a:rPr>
              <a:t>Any NFA can be converted into a DFA, by simulating </a:t>
            </a:r>
            <a:r>
              <a:rPr lang="en-US" i="1">
                <a:solidFill>
                  <a:srgbClr val="7E0007"/>
                </a:solidFill>
                <a:ea typeface="ＭＳ Ｐゴシック" charset="-128"/>
                <a:cs typeface="ＭＳ Ｐゴシック" charset="-128"/>
              </a:rPr>
              <a:t>sets </a:t>
            </a:r>
            <a:r>
              <a:rPr lang="en-US">
                <a:ea typeface="ＭＳ Ｐゴシック" charset="-128"/>
                <a:cs typeface="ＭＳ Ｐゴシック" charset="-128"/>
              </a:rPr>
              <a:t>of simultaneous states: </a:t>
            </a:r>
          </a:p>
          <a:p>
            <a:pPr lvl="1" eaLnBrk="1" hangingPunct="1"/>
            <a:r>
              <a:rPr lang="en-US"/>
              <a:t>each DFA state corresponds to a set of NFA states </a:t>
            </a:r>
            <a:endParaRPr lang="en-US" smtClean="0"/>
          </a:p>
          <a:p>
            <a:pPr lvl="1" eaLnBrk="1" hangingPunct="1"/>
            <a:r>
              <a:rPr lang="en-US" smtClean="0"/>
              <a:t>NB: possible </a:t>
            </a:r>
            <a:r>
              <a:rPr lang="en-US"/>
              <a:t>exponential </a:t>
            </a:r>
            <a:r>
              <a:rPr lang="en-US" smtClean="0"/>
              <a:t>blowup</a:t>
            </a:r>
            <a:endParaRPr lang="en-US"/>
          </a:p>
        </p:txBody>
      </p:sp>
      <p:sp>
        <p:nvSpPr>
          <p:cNvPr id="58372" name="Slide Number Placeholder 6"/>
          <p:cNvSpPr>
            <a:spLocks noGrp="1"/>
          </p:cNvSpPr>
          <p:nvPr>
            <p:ph type="sldNum" sz="quarter" idx="12"/>
          </p:nvPr>
        </p:nvSpPr>
        <p:spPr>
          <a:noFill/>
        </p:spPr>
        <p:txBody>
          <a:bodyPr/>
          <a:lstStyle/>
          <a:p>
            <a:fld id="{658D64EA-89EE-8F4C-974D-7D9AAD81C622}" type="slidenum">
              <a:rPr lang="de-CH" smtClean="0"/>
              <a:pPr/>
              <a:t>22</a:t>
            </a:fld>
            <a:endParaRPr lang="de-CH" sz="1400" smtClean="0">
              <a:solidFill>
                <a:srgbClr val="7E7E7E"/>
              </a:solidFill>
              <a:latin typeface="Times" charset="0"/>
            </a:endParaRPr>
          </a:p>
        </p:txBody>
      </p:sp>
      <p:sp>
        <p:nvSpPr>
          <p:cNvPr id="58373" name="Date Placeholder 4"/>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dirty="0">
                <a:ea typeface="ＭＳ Ｐゴシック" charset="-128"/>
                <a:cs typeface="ＭＳ Ｐゴシック" charset="-128"/>
              </a:rPr>
              <a:t>NFA</a:t>
            </a:r>
            <a:r>
              <a:rPr lang="en-US" b="0" dirty="0">
                <a:ea typeface="ＭＳ Ｐゴシック" charset="-128"/>
                <a:cs typeface="ＭＳ Ｐゴシック" charset="-128"/>
              </a:rPr>
              <a:t> </a:t>
            </a:r>
            <a:r>
              <a:rPr lang="en-US" dirty="0">
                <a:ea typeface="ＭＳ Ｐゴシック" charset="-128"/>
                <a:cs typeface="ＭＳ Ｐゴシック" charset="-128"/>
              </a:rPr>
              <a:t>to</a:t>
            </a:r>
            <a:r>
              <a:rPr lang="en-US" b="0" dirty="0">
                <a:ea typeface="ＭＳ Ｐゴシック" charset="-128"/>
                <a:cs typeface="ＭＳ Ｐゴシック" charset="-128"/>
              </a:rPr>
              <a:t> </a:t>
            </a:r>
            <a:r>
              <a:rPr lang="en-US" dirty="0">
                <a:ea typeface="ＭＳ Ｐゴシック" charset="-128"/>
                <a:cs typeface="ＭＳ Ｐゴシック" charset="-128"/>
              </a:rPr>
              <a:t>DFA</a:t>
            </a:r>
            <a:r>
              <a:rPr lang="en-US" b="0" dirty="0">
                <a:ea typeface="ＭＳ Ｐゴシック" charset="-128"/>
                <a:cs typeface="ＭＳ Ｐゴシック" charset="-128"/>
              </a:rPr>
              <a:t> </a:t>
            </a:r>
            <a:r>
              <a:rPr lang="en-US" dirty="0">
                <a:ea typeface="ＭＳ Ｐゴシック" charset="-128"/>
                <a:cs typeface="ＭＳ Ｐゴシック" charset="-128"/>
              </a:rPr>
              <a:t>using</a:t>
            </a:r>
            <a:r>
              <a:rPr lang="en-US" b="0" dirty="0">
                <a:ea typeface="ＭＳ Ｐゴシック" charset="-128"/>
                <a:cs typeface="ＭＳ Ｐゴシック" charset="-128"/>
              </a:rPr>
              <a:t> </a:t>
            </a:r>
            <a:r>
              <a:rPr lang="en-US" dirty="0">
                <a:ea typeface="ＭＳ Ｐゴシック" charset="-128"/>
                <a:cs typeface="ＭＳ Ｐゴシック" charset="-128"/>
              </a:rPr>
              <a:t>the</a:t>
            </a:r>
            <a:r>
              <a:rPr lang="en-US" b="0" dirty="0">
                <a:ea typeface="ＭＳ Ｐゴシック" charset="-128"/>
                <a:cs typeface="ＭＳ Ｐゴシック" charset="-128"/>
              </a:rPr>
              <a:t> </a:t>
            </a:r>
            <a:r>
              <a:rPr lang="en-US" dirty="0">
                <a:ea typeface="ＭＳ Ｐゴシック" charset="-128"/>
                <a:cs typeface="ＭＳ Ｐゴシック" charset="-128"/>
              </a:rPr>
              <a:t>subset</a:t>
            </a:r>
            <a:r>
              <a:rPr lang="en-US" b="0" dirty="0">
                <a:ea typeface="ＭＳ Ｐゴシック" charset="-128"/>
                <a:cs typeface="ＭＳ Ｐゴシック" charset="-128"/>
              </a:rPr>
              <a:t> </a:t>
            </a:r>
            <a:r>
              <a:rPr lang="en-US" dirty="0" smtClean="0">
                <a:ea typeface="ＭＳ Ｐゴシック" charset="-128"/>
                <a:cs typeface="ＭＳ Ｐゴシック" charset="-128"/>
              </a:rPr>
              <a:t>construction</a:t>
            </a:r>
            <a:endParaRPr lang="en-US" dirty="0">
              <a:ea typeface="ＭＳ Ｐゴシック" charset="-128"/>
              <a:cs typeface="ＭＳ Ｐゴシック" charset="-128"/>
            </a:endParaRPr>
          </a:p>
        </p:txBody>
      </p:sp>
      <p:pic>
        <p:nvPicPr>
          <p:cNvPr id="62467" name="Picture 4" descr="dfa"/>
          <p:cNvPicPr>
            <a:picLocks noChangeAspect="1" noChangeArrowheads="1"/>
          </p:cNvPicPr>
          <p:nvPr/>
        </p:nvPicPr>
        <p:blipFill>
          <a:blip r:embed="rId3"/>
          <a:srcRect/>
          <a:stretch>
            <a:fillRect/>
          </a:stretch>
        </p:blipFill>
        <p:spPr bwMode="auto">
          <a:xfrm>
            <a:off x="1676400" y="3733800"/>
            <a:ext cx="5715000" cy="2686050"/>
          </a:xfrm>
          <a:prstGeom prst="rect">
            <a:avLst/>
          </a:prstGeom>
          <a:noFill/>
          <a:ln w="9525">
            <a:noFill/>
            <a:miter lim="800000"/>
            <a:headEnd/>
            <a:tailEnd/>
          </a:ln>
        </p:spPr>
      </p:pic>
      <p:pic>
        <p:nvPicPr>
          <p:cNvPr id="62468" name="Picture 5" descr="ndfa"/>
          <p:cNvPicPr>
            <a:picLocks noChangeAspect="1" noChangeArrowheads="1"/>
          </p:cNvPicPr>
          <p:nvPr/>
        </p:nvPicPr>
        <p:blipFill>
          <a:blip r:embed="rId4"/>
          <a:srcRect/>
          <a:stretch>
            <a:fillRect/>
          </a:stretch>
        </p:blipFill>
        <p:spPr bwMode="auto">
          <a:xfrm>
            <a:off x="1447800" y="1828800"/>
            <a:ext cx="6324600" cy="1581150"/>
          </a:xfrm>
          <a:prstGeom prst="rect">
            <a:avLst/>
          </a:prstGeom>
          <a:noFill/>
          <a:ln w="9525">
            <a:noFill/>
            <a:miter lim="800000"/>
            <a:headEnd/>
            <a:tailEnd/>
          </a:ln>
        </p:spPr>
      </p:pic>
      <p:sp>
        <p:nvSpPr>
          <p:cNvPr id="62469" name="Slide Number Placeholder 7"/>
          <p:cNvSpPr>
            <a:spLocks noGrp="1"/>
          </p:cNvSpPr>
          <p:nvPr>
            <p:ph type="sldNum" sz="quarter" idx="12"/>
          </p:nvPr>
        </p:nvSpPr>
        <p:spPr>
          <a:noFill/>
        </p:spPr>
        <p:txBody>
          <a:bodyPr/>
          <a:lstStyle/>
          <a:p>
            <a:fld id="{F5234FA4-A6D5-7441-9BC0-E38F6839925B}" type="slidenum">
              <a:rPr lang="de-CH" smtClean="0"/>
              <a:pPr/>
              <a:t>23</a:t>
            </a:fld>
            <a:endParaRPr lang="de-CH" sz="1400" smtClean="0">
              <a:solidFill>
                <a:srgbClr val="7E7E7E"/>
              </a:solidFill>
              <a:latin typeface="Times" charset="0"/>
            </a:endParaRPr>
          </a:p>
        </p:txBody>
      </p:sp>
      <p:sp>
        <p:nvSpPr>
          <p:cNvPr id="62470" name="Date Placeholder 5"/>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8"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60419"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60420" name="Rectangle 4"/>
          <p:cNvSpPr>
            <a:spLocks noGrp="1" noChangeArrowheads="1"/>
          </p:cNvSpPr>
          <p:nvPr>
            <p:ph type="body" idx="1"/>
          </p:nvPr>
        </p:nvSpPr>
        <p:spPr/>
        <p:txBody>
          <a:bodyPr/>
          <a:lstStyle/>
          <a:p>
            <a:pPr eaLnBrk="1" hangingPunct="1"/>
            <a:r>
              <a:rPr lang="en-US" sz="2000" dirty="0" smtClean="0">
                <a:solidFill>
                  <a:srgbClr val="9DBDDE"/>
                </a:solidFill>
                <a:ea typeface="ＭＳ Ｐゴシック" charset="-128"/>
                <a:cs typeface="ＭＳ Ｐゴシック" charset="-128"/>
              </a:rPr>
              <a:t>Regular languages</a:t>
            </a:r>
          </a:p>
          <a:p>
            <a:pPr eaLnBrk="1" hangingPunct="1"/>
            <a:r>
              <a:rPr lang="en-US" sz="2000" dirty="0" smtClean="0">
                <a:solidFill>
                  <a:srgbClr val="9DBDDE"/>
                </a:solidFill>
                <a:ea typeface="ＭＳ Ｐゴシック" charset="-128"/>
                <a:cs typeface="ＭＳ Ｐゴシック" charset="-128"/>
              </a:rPr>
              <a:t>Finite automata recognizers</a:t>
            </a:r>
          </a:p>
          <a:p>
            <a:pPr eaLnBrk="1" hangingPunct="1"/>
            <a:r>
              <a:rPr lang="en-US" sz="2000" b="1" dirty="0" smtClean="0">
                <a:ea typeface="ＭＳ Ｐゴシック" charset="-128"/>
                <a:cs typeface="ＭＳ Ｐゴシック" charset="-128"/>
              </a:rPr>
              <a:t>From regular expressions to deterministic finite automata, and back</a:t>
            </a:r>
          </a:p>
          <a:p>
            <a:pPr eaLnBrk="1" hangingPunct="1"/>
            <a:r>
              <a:rPr lang="en-US" sz="2000" dirty="0" smtClean="0">
                <a:solidFill>
                  <a:srgbClr val="9DBDDE"/>
                </a:solidFill>
                <a:ea typeface="ＭＳ Ｐゴシック" charset="-128"/>
                <a:cs typeface="ＭＳ Ｐゴシック" charset="-128"/>
              </a:rPr>
              <a:t>Limits of regular languages</a:t>
            </a:r>
          </a:p>
        </p:txBody>
      </p:sp>
      <p:sp>
        <p:nvSpPr>
          <p:cNvPr id="60421" name="Slide Number Placeholder 7"/>
          <p:cNvSpPr>
            <a:spLocks noGrp="1"/>
          </p:cNvSpPr>
          <p:nvPr>
            <p:ph type="sldNum" sz="quarter" idx="12"/>
          </p:nvPr>
        </p:nvSpPr>
        <p:spPr>
          <a:noFill/>
        </p:spPr>
        <p:txBody>
          <a:bodyPr/>
          <a:lstStyle/>
          <a:p>
            <a:fld id="{FCDBD62A-8B64-404A-9192-B828CC57B409}" type="slidenum">
              <a:rPr lang="de-CH" smtClean="0"/>
              <a:pPr/>
              <a:t>24</a:t>
            </a:fld>
            <a:endParaRPr lang="de-CH" sz="1400" smtClean="0">
              <a:solidFill>
                <a:srgbClr val="7E7E7E"/>
              </a:solidFill>
              <a:latin typeface="Times" charset="0"/>
            </a:endParaRPr>
          </a:p>
        </p:txBody>
      </p:sp>
      <p:sp>
        <p:nvSpPr>
          <p:cNvPr id="60422" name="Date Placeholder 5"/>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Constructing</a:t>
            </a:r>
            <a:r>
              <a:rPr lang="en-US" b="0">
                <a:ea typeface="ＭＳ Ｐゴシック" charset="-128"/>
                <a:cs typeface="ＭＳ Ｐゴシック" charset="-128"/>
              </a:rPr>
              <a:t> </a:t>
            </a:r>
            <a:r>
              <a:rPr lang="en-US">
                <a:ea typeface="ＭＳ Ｐゴシック" charset="-128"/>
                <a:cs typeface="ＭＳ Ｐゴシック" charset="-128"/>
              </a:rPr>
              <a:t>a</a:t>
            </a:r>
            <a:r>
              <a:rPr lang="en-US" b="0">
                <a:ea typeface="ＭＳ Ｐゴシック" charset="-128"/>
                <a:cs typeface="ＭＳ Ｐゴシック" charset="-128"/>
              </a:rPr>
              <a:t> </a:t>
            </a:r>
            <a:r>
              <a:rPr lang="en-US">
                <a:ea typeface="ＭＳ Ｐゴシック" charset="-128"/>
                <a:cs typeface="ＭＳ Ｐゴシック" charset="-128"/>
              </a:rPr>
              <a:t>DFA</a:t>
            </a:r>
            <a:r>
              <a:rPr lang="en-US" b="0">
                <a:ea typeface="ＭＳ Ｐゴシック" charset="-128"/>
                <a:cs typeface="ＭＳ Ｐゴシック" charset="-128"/>
              </a:rPr>
              <a:t> </a:t>
            </a:r>
            <a:r>
              <a:rPr lang="en-US">
                <a:ea typeface="ＭＳ Ｐゴシック" charset="-128"/>
                <a:cs typeface="ＭＳ Ｐゴシック" charset="-128"/>
              </a:rPr>
              <a:t>from</a:t>
            </a:r>
            <a:r>
              <a:rPr lang="en-US" b="0">
                <a:ea typeface="ＭＳ Ｐゴシック" charset="-128"/>
                <a:cs typeface="ＭＳ Ｐゴシック" charset="-128"/>
              </a:rPr>
              <a:t> </a:t>
            </a:r>
            <a:r>
              <a:rPr lang="en-US">
                <a:ea typeface="ＭＳ Ｐゴシック" charset="-128"/>
                <a:cs typeface="ＭＳ Ｐゴシック" charset="-128"/>
              </a:rPr>
              <a:t>a</a:t>
            </a:r>
            <a:r>
              <a:rPr lang="en-US" b="0">
                <a:ea typeface="ＭＳ Ｐゴシック" charset="-128"/>
                <a:cs typeface="ＭＳ Ｐゴシック" charset="-128"/>
              </a:rPr>
              <a:t> </a:t>
            </a:r>
            <a:r>
              <a:rPr lang="en-US">
                <a:ea typeface="ＭＳ Ｐゴシック" charset="-128"/>
                <a:cs typeface="ＭＳ Ｐゴシック" charset="-128"/>
              </a:rPr>
              <a:t>regular</a:t>
            </a:r>
            <a:r>
              <a:rPr lang="en-US" b="0">
                <a:ea typeface="ＭＳ Ｐゴシック" charset="-128"/>
                <a:cs typeface="ＭＳ Ｐゴシック" charset="-128"/>
              </a:rPr>
              <a:t> </a:t>
            </a:r>
            <a:r>
              <a:rPr lang="en-US">
                <a:ea typeface="ＭＳ Ｐゴシック" charset="-128"/>
                <a:cs typeface="ＭＳ Ｐゴシック" charset="-128"/>
              </a:rPr>
              <a:t>expression</a:t>
            </a:r>
          </a:p>
        </p:txBody>
      </p:sp>
      <p:pic>
        <p:nvPicPr>
          <p:cNvPr id="64515" name="Picture 3" descr="palsberg-lec"/>
          <p:cNvPicPr>
            <a:picLocks noChangeAspect="1" noChangeArrowheads="1"/>
          </p:cNvPicPr>
          <p:nvPr/>
        </p:nvPicPr>
        <p:blipFill>
          <a:blip r:embed="rId3"/>
          <a:srcRect/>
          <a:stretch>
            <a:fillRect/>
          </a:stretch>
        </p:blipFill>
        <p:spPr bwMode="auto">
          <a:xfrm>
            <a:off x="6324600" y="4038600"/>
            <a:ext cx="2743200" cy="2355850"/>
          </a:xfrm>
          <a:prstGeom prst="rect">
            <a:avLst/>
          </a:prstGeom>
          <a:noFill/>
          <a:ln w="9525">
            <a:noFill/>
            <a:miter lim="800000"/>
            <a:headEnd/>
            <a:tailEnd/>
          </a:ln>
        </p:spPr>
      </p:pic>
      <p:sp>
        <p:nvSpPr>
          <p:cNvPr id="64516" name="Rectangle 4"/>
          <p:cNvSpPr>
            <a:spLocks noGrp="1" noChangeArrowheads="1"/>
          </p:cNvSpPr>
          <p:nvPr>
            <p:ph type="body" idx="1"/>
          </p:nvPr>
        </p:nvSpPr>
        <p:spPr/>
        <p:txBody>
          <a:bodyPr/>
          <a:lstStyle/>
          <a:p>
            <a:pPr eaLnBrk="1" hangingPunct="1"/>
            <a:r>
              <a:rPr lang="en-US">
                <a:ea typeface="ＭＳ Ｐゴシック" charset="-128"/>
                <a:cs typeface="ＭＳ Ｐゴシック" charset="-128"/>
              </a:rPr>
              <a:t>RE </a:t>
            </a:r>
            <a:r>
              <a:rPr lang="en-US">
                <a:ea typeface="ＭＳ Ｐゴシック" charset="-128"/>
                <a:cs typeface="ＭＳ Ｐゴシック" charset="-128"/>
                <a:sym typeface="Symbol" charset="2"/>
              </a:rPr>
              <a:t> NFA</a:t>
            </a:r>
          </a:p>
          <a:p>
            <a:pPr lvl="1" eaLnBrk="1" hangingPunct="1"/>
            <a:r>
              <a:rPr lang="en-US"/>
              <a:t>Build NFA for each term; connect with </a:t>
            </a:r>
            <a:r>
              <a:rPr lang="en-US">
                <a:latin typeface="Symbol" charset="2"/>
                <a:sym typeface="Symbol" charset="2"/>
              </a:rPr>
              <a:t>ε</a:t>
            </a:r>
            <a:r>
              <a:rPr lang="en-US"/>
              <a:t>moves</a:t>
            </a:r>
          </a:p>
          <a:p>
            <a:pPr eaLnBrk="1" hangingPunct="1"/>
            <a:r>
              <a:rPr lang="en-US">
                <a:ea typeface="ＭＳ Ｐゴシック" charset="-128"/>
                <a:cs typeface="ＭＳ Ｐゴシック" charset="-128"/>
              </a:rPr>
              <a:t>NFA </a:t>
            </a:r>
            <a:r>
              <a:rPr lang="en-US">
                <a:ea typeface="ＭＳ Ｐゴシック" charset="-128"/>
                <a:cs typeface="ＭＳ Ｐゴシック" charset="-128"/>
                <a:sym typeface="Symbol" charset="2"/>
              </a:rPr>
              <a:t> </a:t>
            </a:r>
            <a:r>
              <a:rPr lang="en-US">
                <a:ea typeface="ＭＳ Ｐゴシック" charset="-128"/>
                <a:cs typeface="ＭＳ Ｐゴシック" charset="-128"/>
              </a:rPr>
              <a:t>DFA</a:t>
            </a:r>
          </a:p>
          <a:p>
            <a:pPr lvl="1" eaLnBrk="1" hangingPunct="1"/>
            <a:r>
              <a:rPr lang="en-US"/>
              <a:t>Simulate the NFA using the subset construction</a:t>
            </a:r>
          </a:p>
          <a:p>
            <a:pPr eaLnBrk="1" hangingPunct="1"/>
            <a:r>
              <a:rPr lang="en-US">
                <a:ea typeface="ＭＳ Ｐゴシック" charset="-128"/>
                <a:cs typeface="ＭＳ Ｐゴシック" charset="-128"/>
              </a:rPr>
              <a:t>DFA </a:t>
            </a:r>
            <a:r>
              <a:rPr lang="en-US">
                <a:ea typeface="ＭＳ Ｐゴシック" charset="-128"/>
                <a:cs typeface="ＭＳ Ｐゴシック" charset="-128"/>
                <a:sym typeface="Symbol" charset="2"/>
              </a:rPr>
              <a:t> minimized DFA</a:t>
            </a:r>
          </a:p>
          <a:p>
            <a:pPr lvl="1" eaLnBrk="1" hangingPunct="1"/>
            <a:r>
              <a:rPr lang="en-US">
                <a:sym typeface="Symbol" charset="2"/>
              </a:rPr>
              <a:t>Merge equivalent states</a:t>
            </a:r>
          </a:p>
          <a:p>
            <a:pPr eaLnBrk="1" hangingPunct="1"/>
            <a:r>
              <a:rPr lang="en-US">
                <a:ea typeface="ＭＳ Ｐゴシック" charset="-128"/>
                <a:cs typeface="ＭＳ Ｐゴシック" charset="-128"/>
                <a:sym typeface="Symbol" charset="2"/>
              </a:rPr>
              <a:t>DFA  RE</a:t>
            </a:r>
          </a:p>
          <a:p>
            <a:pPr lvl="1" eaLnBrk="1" hangingPunct="1"/>
            <a:r>
              <a:rPr lang="en-US"/>
              <a:t>Construct R</a:t>
            </a:r>
            <a:r>
              <a:rPr lang="en-US" baseline="30000"/>
              <a:t>k</a:t>
            </a:r>
            <a:r>
              <a:rPr lang="en-US" baseline="-25000"/>
              <a:t>ij </a:t>
            </a:r>
            <a:r>
              <a:rPr lang="en-US"/>
              <a:t>= R</a:t>
            </a:r>
            <a:r>
              <a:rPr lang="en-US" baseline="30000"/>
              <a:t>k-1</a:t>
            </a:r>
            <a:r>
              <a:rPr lang="en-US" baseline="-25000"/>
              <a:t>ik </a:t>
            </a:r>
            <a:r>
              <a:rPr lang="en-US"/>
              <a:t>(R</a:t>
            </a:r>
            <a:r>
              <a:rPr lang="en-US" baseline="30000"/>
              <a:t>k-1</a:t>
            </a:r>
            <a:r>
              <a:rPr lang="en-US" baseline="-25000"/>
              <a:t>kk</a:t>
            </a:r>
            <a:r>
              <a:rPr lang="en-US"/>
              <a:t>)* R</a:t>
            </a:r>
            <a:r>
              <a:rPr lang="en-US" baseline="30000"/>
              <a:t>k-1</a:t>
            </a:r>
            <a:r>
              <a:rPr lang="en-US" baseline="-25000"/>
              <a:t>kj </a:t>
            </a:r>
            <a:r>
              <a:rPr lang="en-US">
                <a:sym typeface="Symbol" charset="2"/>
              </a:rPr>
              <a:t> </a:t>
            </a:r>
            <a:r>
              <a:rPr lang="en-US"/>
              <a:t>R</a:t>
            </a:r>
            <a:r>
              <a:rPr lang="en-US" baseline="30000"/>
              <a:t>k-1</a:t>
            </a:r>
            <a:r>
              <a:rPr lang="en-US" baseline="-25000"/>
              <a:t>ij</a:t>
            </a:r>
          </a:p>
          <a:p>
            <a:pPr lvl="1" eaLnBrk="1" hangingPunct="1"/>
            <a:r>
              <a:rPr lang="en-US">
                <a:sym typeface="Symbol" charset="2"/>
              </a:rPr>
              <a:t>Or convert via Generalized NFA (GNFA)</a:t>
            </a:r>
          </a:p>
        </p:txBody>
      </p:sp>
      <p:sp>
        <p:nvSpPr>
          <p:cNvPr id="64517" name="Slide Number Placeholder 7"/>
          <p:cNvSpPr>
            <a:spLocks noGrp="1"/>
          </p:cNvSpPr>
          <p:nvPr>
            <p:ph type="sldNum" sz="quarter" idx="12"/>
          </p:nvPr>
        </p:nvSpPr>
        <p:spPr>
          <a:noFill/>
        </p:spPr>
        <p:txBody>
          <a:bodyPr/>
          <a:lstStyle/>
          <a:p>
            <a:fld id="{6849542A-BF3C-7D42-8034-35BFF30BD158}" type="slidenum">
              <a:rPr lang="de-CH" smtClean="0"/>
              <a:pPr/>
              <a:t>25</a:t>
            </a:fld>
            <a:endParaRPr lang="de-CH" sz="1400" smtClean="0">
              <a:solidFill>
                <a:srgbClr val="7E7E7E"/>
              </a:solidFill>
              <a:latin typeface="Times" charset="0"/>
            </a:endParaRPr>
          </a:p>
        </p:txBody>
      </p:sp>
      <p:sp>
        <p:nvSpPr>
          <p:cNvPr id="64518" name="Date Placeholder 5"/>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RE</a:t>
            </a:r>
            <a:r>
              <a:rPr lang="en-US" b="0">
                <a:ea typeface="ＭＳ Ｐゴシック" charset="-128"/>
                <a:cs typeface="ＭＳ Ｐゴシック" charset="-128"/>
              </a:rPr>
              <a:t> </a:t>
            </a:r>
            <a:r>
              <a:rPr lang="en-US">
                <a:ea typeface="ＭＳ Ｐゴシック" charset="-128"/>
                <a:cs typeface="ＭＳ Ｐゴシック" charset="-128"/>
              </a:rPr>
              <a:t>to</a:t>
            </a:r>
            <a:r>
              <a:rPr lang="en-US" b="0">
                <a:ea typeface="ＭＳ Ｐゴシック" charset="-128"/>
                <a:cs typeface="ＭＳ Ｐゴシック" charset="-128"/>
              </a:rPr>
              <a:t> </a:t>
            </a:r>
            <a:r>
              <a:rPr lang="en-US">
                <a:ea typeface="ＭＳ Ｐゴシック" charset="-128"/>
                <a:cs typeface="ＭＳ Ｐゴシック" charset="-128"/>
              </a:rPr>
              <a:t>NFA</a:t>
            </a:r>
          </a:p>
        </p:txBody>
      </p:sp>
      <p:pic>
        <p:nvPicPr>
          <p:cNvPr id="66563" name="Picture 5" descr="palsberg-lec"/>
          <p:cNvPicPr>
            <a:picLocks noChangeAspect="1" noChangeArrowheads="1"/>
          </p:cNvPicPr>
          <p:nvPr/>
        </p:nvPicPr>
        <p:blipFill>
          <a:blip r:embed="rId3"/>
          <a:srcRect/>
          <a:stretch>
            <a:fillRect/>
          </a:stretch>
        </p:blipFill>
        <p:spPr bwMode="auto">
          <a:xfrm>
            <a:off x="2241550" y="1600200"/>
            <a:ext cx="4768850" cy="5029200"/>
          </a:xfrm>
          <a:prstGeom prst="rect">
            <a:avLst/>
          </a:prstGeom>
          <a:noFill/>
          <a:ln w="9525">
            <a:noFill/>
            <a:miter lim="800000"/>
            <a:headEnd/>
            <a:tailEnd/>
          </a:ln>
        </p:spPr>
      </p:pic>
      <p:sp>
        <p:nvSpPr>
          <p:cNvPr id="66564" name="Slide Number Placeholder 6"/>
          <p:cNvSpPr>
            <a:spLocks noGrp="1"/>
          </p:cNvSpPr>
          <p:nvPr>
            <p:ph type="sldNum" sz="quarter" idx="12"/>
          </p:nvPr>
        </p:nvSpPr>
        <p:spPr>
          <a:noFill/>
        </p:spPr>
        <p:txBody>
          <a:bodyPr/>
          <a:lstStyle/>
          <a:p>
            <a:fld id="{7E28BAD8-B9C8-1E47-B8AD-911685159F59}" type="slidenum">
              <a:rPr lang="de-CH" smtClean="0"/>
              <a:pPr/>
              <a:t>26</a:t>
            </a:fld>
            <a:endParaRPr lang="de-CH" sz="1400" smtClean="0">
              <a:solidFill>
                <a:srgbClr val="7E7E7E"/>
              </a:solidFill>
              <a:latin typeface="Times" charset="0"/>
            </a:endParaRPr>
          </a:p>
        </p:txBody>
      </p:sp>
      <p:sp>
        <p:nvSpPr>
          <p:cNvPr id="66565" name="Date Placeholder 4"/>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a:ea typeface="ＭＳ Ｐゴシック" charset="-128"/>
                <a:cs typeface="ＭＳ Ｐゴシック" charset="-128"/>
              </a:rPr>
              <a:t>RE to NFA example: </a:t>
            </a:r>
            <a:r>
              <a:rPr lang="en-US" dirty="0">
                <a:solidFill>
                  <a:schemeClr val="tx1"/>
                </a:solidFill>
                <a:ea typeface="ＭＳ Ｐゴシック" charset="-128"/>
                <a:cs typeface="ＭＳ Ｐゴシック" charset="-128"/>
              </a:rPr>
              <a:t>(</a:t>
            </a:r>
            <a:r>
              <a:rPr lang="en-US" i="1" dirty="0" err="1">
                <a:solidFill>
                  <a:schemeClr val="tx1"/>
                </a:solidFill>
                <a:ea typeface="ＭＳ Ｐゴシック" charset="-128"/>
                <a:cs typeface="ＭＳ Ｐゴシック" charset="-128"/>
              </a:rPr>
              <a:t>a</a:t>
            </a:r>
            <a:r>
              <a:rPr lang="en-US" dirty="0" err="1">
                <a:ea typeface="ＭＳ Ｐゴシック" charset="-128"/>
                <a:cs typeface="ＭＳ Ｐゴシック" charset="-128"/>
                <a:sym typeface="Symbol" charset="2"/>
              </a:rPr>
              <a:t></a:t>
            </a:r>
            <a:r>
              <a:rPr lang="en-US" i="1" dirty="0" err="1">
                <a:ea typeface="ＭＳ Ｐゴシック" charset="-128"/>
                <a:cs typeface="ＭＳ Ｐゴシック" charset="-128"/>
                <a:sym typeface="Symbol" charset="2"/>
              </a:rPr>
              <a:t>b</a:t>
            </a:r>
            <a:r>
              <a:rPr lang="en-US" dirty="0">
                <a:ea typeface="ＭＳ Ｐゴシック" charset="-128"/>
                <a:cs typeface="ＭＳ Ｐゴシック" charset="-128"/>
                <a:sym typeface="Symbol" charset="2"/>
              </a:rPr>
              <a:t>)*</a:t>
            </a:r>
            <a:r>
              <a:rPr lang="en-US" i="1" dirty="0" err="1">
                <a:ea typeface="ＭＳ Ｐゴシック" charset="-128"/>
                <a:cs typeface="ＭＳ Ｐゴシック" charset="-128"/>
                <a:sym typeface="Symbol" charset="2"/>
              </a:rPr>
              <a:t>abb</a:t>
            </a:r>
            <a:endParaRPr lang="en-US" sz="2400" b="0" i="1" dirty="0">
              <a:ea typeface="ＭＳ Ｐゴシック" charset="-128"/>
              <a:cs typeface="ＭＳ Ｐゴシック" charset="-128"/>
              <a:sym typeface="Symbol" charset="2"/>
            </a:endParaRPr>
          </a:p>
        </p:txBody>
      </p:sp>
      <p:sp>
        <p:nvSpPr>
          <p:cNvPr id="68611" name="Rectangle 8"/>
          <p:cNvSpPr>
            <a:spLocks noChangeArrowheads="1"/>
          </p:cNvSpPr>
          <p:nvPr/>
        </p:nvSpPr>
        <p:spPr bwMode="auto">
          <a:xfrm>
            <a:off x="2362200" y="5486400"/>
            <a:ext cx="692150" cy="457200"/>
          </a:xfrm>
          <a:prstGeom prst="rect">
            <a:avLst/>
          </a:prstGeom>
          <a:noFill/>
          <a:ln w="9525">
            <a:noFill/>
            <a:miter lim="800000"/>
            <a:headEnd/>
            <a:tailEnd/>
          </a:ln>
        </p:spPr>
        <p:txBody>
          <a:bodyPr wrap="none">
            <a:prstTxWarp prst="textNoShape">
              <a:avLst/>
            </a:prstTxWarp>
            <a:spAutoFit/>
          </a:bodyPr>
          <a:lstStyle/>
          <a:p>
            <a:r>
              <a:rPr lang="en-US" i="1">
                <a:solidFill>
                  <a:srgbClr val="0A017F"/>
                </a:solidFill>
                <a:sym typeface="Symbol" charset="2"/>
              </a:rPr>
              <a:t>abb</a:t>
            </a:r>
          </a:p>
        </p:txBody>
      </p:sp>
      <p:pic>
        <p:nvPicPr>
          <p:cNvPr id="68612" name="Picture 9" descr="abb1"/>
          <p:cNvPicPr>
            <a:picLocks noChangeAspect="1" noChangeArrowheads="1"/>
          </p:cNvPicPr>
          <p:nvPr/>
        </p:nvPicPr>
        <p:blipFill>
          <a:blip r:embed="rId3"/>
          <a:srcRect/>
          <a:stretch>
            <a:fillRect/>
          </a:stretch>
        </p:blipFill>
        <p:spPr bwMode="auto">
          <a:xfrm>
            <a:off x="685800" y="2286000"/>
            <a:ext cx="2476500" cy="2097088"/>
          </a:xfrm>
          <a:prstGeom prst="rect">
            <a:avLst/>
          </a:prstGeom>
          <a:noFill/>
          <a:ln w="9525">
            <a:noFill/>
            <a:miter lim="800000"/>
            <a:headEnd/>
            <a:tailEnd/>
          </a:ln>
        </p:spPr>
      </p:pic>
      <p:pic>
        <p:nvPicPr>
          <p:cNvPr id="68613" name="Picture 10" descr="abb2"/>
          <p:cNvPicPr>
            <a:picLocks noChangeAspect="1" noChangeArrowheads="1"/>
          </p:cNvPicPr>
          <p:nvPr/>
        </p:nvPicPr>
        <p:blipFill>
          <a:blip r:embed="rId4"/>
          <a:srcRect/>
          <a:stretch>
            <a:fillRect/>
          </a:stretch>
        </p:blipFill>
        <p:spPr bwMode="auto">
          <a:xfrm>
            <a:off x="4572000" y="1752600"/>
            <a:ext cx="4132263" cy="3267075"/>
          </a:xfrm>
          <a:prstGeom prst="rect">
            <a:avLst/>
          </a:prstGeom>
          <a:noFill/>
          <a:ln w="9525">
            <a:noFill/>
            <a:miter lim="800000"/>
            <a:headEnd/>
            <a:tailEnd/>
          </a:ln>
        </p:spPr>
      </p:pic>
      <p:pic>
        <p:nvPicPr>
          <p:cNvPr id="68614" name="Picture 11" descr="abb"/>
          <p:cNvPicPr>
            <a:picLocks noChangeAspect="1" noChangeArrowheads="1"/>
          </p:cNvPicPr>
          <p:nvPr/>
        </p:nvPicPr>
        <p:blipFill>
          <a:blip r:embed="rId5"/>
          <a:srcRect/>
          <a:stretch>
            <a:fillRect/>
          </a:stretch>
        </p:blipFill>
        <p:spPr bwMode="auto">
          <a:xfrm>
            <a:off x="3581400" y="5486400"/>
            <a:ext cx="3043238" cy="458788"/>
          </a:xfrm>
          <a:prstGeom prst="rect">
            <a:avLst/>
          </a:prstGeom>
          <a:noFill/>
          <a:ln w="9525">
            <a:noFill/>
            <a:miter lim="800000"/>
            <a:headEnd/>
            <a:tailEnd/>
          </a:ln>
        </p:spPr>
      </p:pic>
      <p:sp>
        <p:nvSpPr>
          <p:cNvPr id="68615" name="Rectangle 7"/>
          <p:cNvSpPr>
            <a:spLocks noChangeArrowheads="1"/>
          </p:cNvSpPr>
          <p:nvPr/>
        </p:nvSpPr>
        <p:spPr bwMode="auto">
          <a:xfrm>
            <a:off x="4114800" y="1981200"/>
            <a:ext cx="1028700" cy="457200"/>
          </a:xfrm>
          <a:prstGeom prst="rect">
            <a:avLst/>
          </a:prstGeom>
          <a:noFill/>
          <a:ln w="9525">
            <a:noFill/>
            <a:miter lim="800000"/>
            <a:headEnd/>
            <a:tailEnd/>
          </a:ln>
        </p:spPr>
        <p:txBody>
          <a:bodyPr wrap="none">
            <a:prstTxWarp prst="textNoShape">
              <a:avLst/>
            </a:prstTxWarp>
            <a:spAutoFit/>
          </a:bodyPr>
          <a:lstStyle/>
          <a:p>
            <a:r>
              <a:rPr lang="en-US"/>
              <a:t>(</a:t>
            </a:r>
            <a:r>
              <a:rPr lang="en-US" i="1"/>
              <a:t>a</a:t>
            </a:r>
            <a:r>
              <a:rPr lang="en-US">
                <a:solidFill>
                  <a:srgbClr val="0A017F"/>
                </a:solidFill>
                <a:sym typeface="Symbol" charset="2"/>
              </a:rPr>
              <a:t></a:t>
            </a:r>
            <a:r>
              <a:rPr lang="en-US" i="1">
                <a:solidFill>
                  <a:srgbClr val="0A017F"/>
                </a:solidFill>
                <a:sym typeface="Symbol" charset="2"/>
              </a:rPr>
              <a:t>b</a:t>
            </a:r>
            <a:r>
              <a:rPr lang="en-US">
                <a:solidFill>
                  <a:srgbClr val="0A017F"/>
                </a:solidFill>
                <a:sym typeface="Symbol" charset="2"/>
              </a:rPr>
              <a:t>)*</a:t>
            </a:r>
            <a:endParaRPr lang="en-US" i="1">
              <a:solidFill>
                <a:srgbClr val="0A017F"/>
              </a:solidFill>
              <a:sym typeface="Symbol" charset="2"/>
            </a:endParaRPr>
          </a:p>
        </p:txBody>
      </p:sp>
      <p:sp>
        <p:nvSpPr>
          <p:cNvPr id="68616" name="Rectangle 5"/>
          <p:cNvSpPr>
            <a:spLocks noChangeArrowheads="1"/>
          </p:cNvSpPr>
          <p:nvPr/>
        </p:nvSpPr>
        <p:spPr bwMode="auto">
          <a:xfrm>
            <a:off x="457200" y="1828800"/>
            <a:ext cx="909638" cy="457200"/>
          </a:xfrm>
          <a:prstGeom prst="rect">
            <a:avLst/>
          </a:prstGeom>
          <a:noFill/>
          <a:ln w="9525">
            <a:noFill/>
            <a:miter lim="800000"/>
            <a:headEnd/>
            <a:tailEnd/>
          </a:ln>
        </p:spPr>
        <p:txBody>
          <a:bodyPr wrap="none">
            <a:prstTxWarp prst="textNoShape">
              <a:avLst/>
            </a:prstTxWarp>
            <a:spAutoFit/>
          </a:bodyPr>
          <a:lstStyle/>
          <a:p>
            <a:r>
              <a:rPr lang="en-US"/>
              <a:t>(</a:t>
            </a:r>
            <a:r>
              <a:rPr lang="en-US" i="1"/>
              <a:t>a</a:t>
            </a:r>
            <a:r>
              <a:rPr lang="en-US">
                <a:solidFill>
                  <a:srgbClr val="0A017F"/>
                </a:solidFill>
                <a:sym typeface="Symbol" charset="2"/>
              </a:rPr>
              <a:t></a:t>
            </a:r>
            <a:r>
              <a:rPr lang="en-US" i="1">
                <a:solidFill>
                  <a:srgbClr val="0A017F"/>
                </a:solidFill>
                <a:sym typeface="Symbol" charset="2"/>
              </a:rPr>
              <a:t>b</a:t>
            </a:r>
            <a:r>
              <a:rPr lang="en-US">
                <a:solidFill>
                  <a:srgbClr val="0A017F"/>
                </a:solidFill>
                <a:sym typeface="Symbol" charset="2"/>
              </a:rPr>
              <a:t>)</a:t>
            </a:r>
            <a:endParaRPr lang="en-US" i="1">
              <a:solidFill>
                <a:srgbClr val="0A017F"/>
              </a:solidFill>
              <a:sym typeface="Symbol" charset="2"/>
            </a:endParaRPr>
          </a:p>
        </p:txBody>
      </p:sp>
      <p:sp>
        <p:nvSpPr>
          <p:cNvPr id="68617" name="Slide Number Placeholder 11"/>
          <p:cNvSpPr>
            <a:spLocks noGrp="1"/>
          </p:cNvSpPr>
          <p:nvPr>
            <p:ph type="sldNum" sz="quarter" idx="12"/>
          </p:nvPr>
        </p:nvSpPr>
        <p:spPr>
          <a:noFill/>
        </p:spPr>
        <p:txBody>
          <a:bodyPr/>
          <a:lstStyle/>
          <a:p>
            <a:fld id="{4FB06D85-907E-3F48-A939-D6541C1C0F4A}" type="slidenum">
              <a:rPr lang="de-CH" smtClean="0"/>
              <a:pPr/>
              <a:t>27</a:t>
            </a:fld>
            <a:endParaRPr lang="de-CH" sz="1400" smtClean="0">
              <a:solidFill>
                <a:srgbClr val="7E7E7E"/>
              </a:solidFill>
              <a:latin typeface="Times" charset="0"/>
            </a:endParaRPr>
          </a:p>
        </p:txBody>
      </p:sp>
      <p:sp>
        <p:nvSpPr>
          <p:cNvPr id="68618" name="Date Placeholder 9"/>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NFA</a:t>
            </a:r>
            <a:r>
              <a:rPr lang="en-US" b="0">
                <a:ea typeface="ＭＳ Ｐゴシック" charset="-128"/>
                <a:cs typeface="ＭＳ Ｐゴシック" charset="-128"/>
              </a:rPr>
              <a:t> </a:t>
            </a:r>
            <a:r>
              <a:rPr lang="en-US">
                <a:ea typeface="ＭＳ Ｐゴシック" charset="-128"/>
                <a:cs typeface="ＭＳ Ｐゴシック" charset="-128"/>
              </a:rPr>
              <a:t>to</a:t>
            </a:r>
            <a:r>
              <a:rPr lang="en-US" b="0">
                <a:ea typeface="ＭＳ Ｐゴシック" charset="-128"/>
                <a:cs typeface="ＭＳ Ｐゴシック" charset="-128"/>
              </a:rPr>
              <a:t> </a:t>
            </a:r>
            <a:r>
              <a:rPr lang="en-US">
                <a:ea typeface="ＭＳ Ｐゴシック" charset="-128"/>
                <a:cs typeface="ＭＳ Ｐゴシック" charset="-128"/>
              </a:rPr>
              <a:t>DFA:</a:t>
            </a:r>
            <a:r>
              <a:rPr lang="en-US" b="0">
                <a:ea typeface="ＭＳ Ｐゴシック" charset="-128"/>
                <a:cs typeface="ＭＳ Ｐゴシック" charset="-128"/>
              </a:rPr>
              <a:t> </a:t>
            </a:r>
            <a:r>
              <a:rPr lang="en-US">
                <a:ea typeface="ＭＳ Ｐゴシック" charset="-128"/>
                <a:cs typeface="ＭＳ Ｐゴシック" charset="-128"/>
              </a:rPr>
              <a:t>the</a:t>
            </a:r>
            <a:r>
              <a:rPr lang="en-US" b="0">
                <a:ea typeface="ＭＳ Ｐゴシック" charset="-128"/>
                <a:cs typeface="ＭＳ Ｐゴシック" charset="-128"/>
              </a:rPr>
              <a:t> </a:t>
            </a:r>
            <a:r>
              <a:rPr lang="en-US">
                <a:ea typeface="ＭＳ Ｐゴシック" charset="-128"/>
                <a:cs typeface="ＭＳ Ｐゴシック" charset="-128"/>
              </a:rPr>
              <a:t>subset</a:t>
            </a:r>
            <a:r>
              <a:rPr lang="en-US" b="0">
                <a:ea typeface="ＭＳ Ｐゴシック" charset="-128"/>
                <a:cs typeface="ＭＳ Ｐゴシック" charset="-128"/>
              </a:rPr>
              <a:t> </a:t>
            </a:r>
            <a:r>
              <a:rPr lang="en-US">
                <a:ea typeface="ＭＳ Ｐゴシック" charset="-128"/>
                <a:cs typeface="ＭＳ Ｐゴシック" charset="-128"/>
              </a:rPr>
              <a:t>construction</a:t>
            </a:r>
          </a:p>
        </p:txBody>
      </p:sp>
      <p:sp>
        <p:nvSpPr>
          <p:cNvPr id="70659" name="Rectangle 3"/>
          <p:cNvSpPr>
            <a:spLocks noGrp="1" noChangeArrowheads="1"/>
          </p:cNvSpPr>
          <p:nvPr>
            <p:ph type="body" sz="half" idx="1"/>
          </p:nvPr>
        </p:nvSpPr>
        <p:spPr/>
        <p:txBody>
          <a:bodyPr/>
          <a:lstStyle/>
          <a:p>
            <a:pPr marL="282575" indent="-282575" eaLnBrk="1" hangingPunct="1">
              <a:lnSpc>
                <a:spcPct val="85000"/>
              </a:lnSpc>
              <a:buFont typeface="Helvetica CE" charset="0"/>
              <a:buNone/>
            </a:pPr>
            <a:r>
              <a:rPr lang="en-US" sz="2000" b="1">
                <a:ea typeface="ＭＳ Ｐゴシック" charset="-128"/>
                <a:cs typeface="ＭＳ Ｐゴシック" charset="-128"/>
              </a:rPr>
              <a:t>Input:</a:t>
            </a:r>
            <a:r>
              <a:rPr lang="en-US" sz="2000">
                <a:ea typeface="ＭＳ Ｐゴシック" charset="-128"/>
                <a:cs typeface="ＭＳ Ｐゴシック" charset="-128"/>
              </a:rPr>
              <a:t> NFA </a:t>
            </a:r>
            <a:r>
              <a:rPr lang="en-US" sz="2000" i="1">
                <a:ea typeface="ＭＳ Ｐゴシック" charset="-128"/>
                <a:cs typeface="ＭＳ Ｐゴシック" charset="-128"/>
              </a:rPr>
              <a:t>N</a:t>
            </a:r>
            <a:endParaRPr lang="en-US" sz="2000">
              <a:ea typeface="ＭＳ Ｐゴシック" charset="-128"/>
              <a:cs typeface="ＭＳ Ｐゴシック" charset="-128"/>
            </a:endParaRPr>
          </a:p>
          <a:p>
            <a:pPr marL="282575" indent="-282575" eaLnBrk="1" hangingPunct="1">
              <a:lnSpc>
                <a:spcPct val="85000"/>
              </a:lnSpc>
              <a:buFont typeface="Helvetica CE" charset="0"/>
              <a:buNone/>
            </a:pPr>
            <a:r>
              <a:rPr lang="en-US" sz="2000" b="1">
                <a:ea typeface="ＭＳ Ｐゴシック" charset="-128"/>
                <a:cs typeface="ＭＳ Ｐゴシック" charset="-128"/>
              </a:rPr>
              <a:t>Output:</a:t>
            </a:r>
            <a:r>
              <a:rPr lang="en-US" sz="2000">
                <a:ea typeface="ＭＳ Ｐゴシック" charset="-128"/>
                <a:cs typeface="ＭＳ Ｐゴシック" charset="-128"/>
              </a:rPr>
              <a:t> DFA D with states S</a:t>
            </a:r>
            <a:r>
              <a:rPr lang="en-US" sz="2000" baseline="-25000">
                <a:ea typeface="ＭＳ Ｐゴシック" charset="-128"/>
                <a:cs typeface="ＭＳ Ｐゴシック" charset="-128"/>
              </a:rPr>
              <a:t>D</a:t>
            </a:r>
            <a:r>
              <a:rPr lang="en-US" sz="2000">
                <a:ea typeface="ＭＳ Ｐゴシック" charset="-128"/>
                <a:cs typeface="ＭＳ Ｐゴシック" charset="-128"/>
              </a:rPr>
              <a:t> and transitions T</a:t>
            </a:r>
            <a:r>
              <a:rPr lang="en-US" sz="2000" baseline="-25000">
                <a:ea typeface="ＭＳ Ｐゴシック" charset="-128"/>
                <a:cs typeface="ＭＳ Ｐゴシック" charset="-128"/>
              </a:rPr>
              <a:t>D</a:t>
            </a:r>
            <a:r>
              <a:rPr lang="en-US" sz="2000">
                <a:ea typeface="ＭＳ Ｐゴシック" charset="-128"/>
                <a:cs typeface="ＭＳ Ｐゴシック" charset="-128"/>
              </a:rPr>
              <a:t> such that L(D) = L(N)</a:t>
            </a:r>
          </a:p>
          <a:p>
            <a:pPr marL="282575" indent="-282575" eaLnBrk="1" hangingPunct="1">
              <a:lnSpc>
                <a:spcPct val="85000"/>
              </a:lnSpc>
              <a:buFont typeface="Helvetica CE" charset="0"/>
              <a:buNone/>
            </a:pPr>
            <a:r>
              <a:rPr lang="en-US" sz="2000" b="1">
                <a:ea typeface="ＭＳ Ｐゴシック" charset="-128"/>
                <a:cs typeface="ＭＳ Ｐゴシック" charset="-128"/>
              </a:rPr>
              <a:t>Method:</a:t>
            </a:r>
            <a:r>
              <a:rPr lang="en-US" sz="2000">
                <a:ea typeface="ＭＳ Ｐゴシック" charset="-128"/>
                <a:cs typeface="ＭＳ Ｐゴシック" charset="-128"/>
              </a:rPr>
              <a:t> Let s be a state in N and P be a set of states. Use the following operations:</a:t>
            </a:r>
          </a:p>
          <a:p>
            <a:pPr marL="282575" indent="-282575" eaLnBrk="1" hangingPunct="1">
              <a:lnSpc>
                <a:spcPct val="85000"/>
              </a:lnSpc>
            </a:pPr>
            <a:r>
              <a:rPr lang="en-US" sz="1800">
                <a:latin typeface="Symbol" charset="2"/>
                <a:ea typeface="ＭＳ Ｐゴシック" charset="-128"/>
                <a:cs typeface="ＭＳ Ｐゴシック" charset="-128"/>
                <a:sym typeface="Symbol" charset="2"/>
              </a:rPr>
              <a:t>ε</a:t>
            </a:r>
            <a:r>
              <a:rPr lang="en-US" sz="1800">
                <a:ea typeface="ＭＳ Ｐゴシック" charset="-128"/>
                <a:cs typeface="ＭＳ Ｐゴシック" charset="-128"/>
                <a:sym typeface="Symbol" charset="2"/>
              </a:rPr>
              <a:t>-closure(s) — set of states of N reachable from s by </a:t>
            </a:r>
            <a:r>
              <a:rPr lang="en-US" sz="1800">
                <a:latin typeface="Symbol" charset="2"/>
                <a:ea typeface="ＭＳ Ｐゴシック" charset="-128"/>
                <a:cs typeface="ＭＳ Ｐゴシック" charset="-128"/>
                <a:sym typeface="Symbol" charset="2"/>
              </a:rPr>
              <a:t>ε</a:t>
            </a:r>
            <a:r>
              <a:rPr lang="en-US" sz="1800">
                <a:ea typeface="ＭＳ Ｐゴシック" charset="-128"/>
                <a:cs typeface="ＭＳ Ｐゴシック" charset="-128"/>
                <a:sym typeface="Symbol" charset="2"/>
              </a:rPr>
              <a:t> transitions alone</a:t>
            </a:r>
          </a:p>
          <a:p>
            <a:pPr marL="282575" indent="-282575" eaLnBrk="1" hangingPunct="1">
              <a:lnSpc>
                <a:spcPct val="85000"/>
              </a:lnSpc>
            </a:pPr>
            <a:r>
              <a:rPr lang="en-US" sz="1800">
                <a:latin typeface="Symbol" charset="2"/>
                <a:ea typeface="ＭＳ Ｐゴシック" charset="-128"/>
                <a:cs typeface="ＭＳ Ｐゴシック" charset="-128"/>
                <a:sym typeface="Symbol" charset="2"/>
              </a:rPr>
              <a:t>ε</a:t>
            </a:r>
            <a:r>
              <a:rPr lang="en-US" sz="1800">
                <a:ea typeface="ＭＳ Ｐゴシック" charset="-128"/>
                <a:cs typeface="ＭＳ Ｐゴシック" charset="-128"/>
                <a:sym typeface="Symbol" charset="2"/>
              </a:rPr>
              <a:t>-closure(P) — set of states of N reachable from some s in P by </a:t>
            </a:r>
            <a:r>
              <a:rPr lang="en-US" sz="1800">
                <a:latin typeface="Symbol" charset="2"/>
                <a:ea typeface="ＭＳ Ｐゴシック" charset="-128"/>
                <a:cs typeface="ＭＳ Ｐゴシック" charset="-128"/>
                <a:sym typeface="Symbol" charset="2"/>
              </a:rPr>
              <a:t>ε</a:t>
            </a:r>
            <a:r>
              <a:rPr lang="en-US" sz="1800">
                <a:ea typeface="ＭＳ Ｐゴシック" charset="-128"/>
                <a:cs typeface="ＭＳ Ｐゴシック" charset="-128"/>
                <a:sym typeface="Symbol" charset="2"/>
              </a:rPr>
              <a:t> transitions alone</a:t>
            </a:r>
          </a:p>
          <a:p>
            <a:pPr marL="282575" indent="-282575" eaLnBrk="1" hangingPunct="1">
              <a:lnSpc>
                <a:spcPct val="85000"/>
              </a:lnSpc>
            </a:pPr>
            <a:r>
              <a:rPr lang="en-US" sz="1800">
                <a:ea typeface="ＭＳ Ｐゴシック" charset="-128"/>
                <a:cs typeface="ＭＳ Ｐゴシック" charset="-128"/>
                <a:sym typeface="Symbol" charset="2"/>
              </a:rPr>
              <a:t>move(T,a) — set of states of N to which there is a transition on input a from some s in P</a:t>
            </a:r>
          </a:p>
        </p:txBody>
      </p:sp>
      <p:sp>
        <p:nvSpPr>
          <p:cNvPr id="70660" name="Rectangle 4"/>
          <p:cNvSpPr>
            <a:spLocks noGrp="1" noChangeArrowheads="1"/>
          </p:cNvSpPr>
          <p:nvPr>
            <p:ph type="body" sz="half" idx="2"/>
          </p:nvPr>
        </p:nvSpPr>
        <p:spPr/>
        <p:txBody>
          <a:bodyPr/>
          <a:lstStyle/>
          <a:p>
            <a:pPr marL="0" indent="0" defTabSz="234950" eaLnBrk="1" hangingPunct="1">
              <a:lnSpc>
                <a:spcPct val="85000"/>
              </a:lnSpc>
              <a:buFont typeface="Helvetica CE" charset="0"/>
              <a:buNone/>
            </a:pPr>
            <a:r>
              <a:rPr lang="en-US" sz="2000">
                <a:ea typeface="ＭＳ Ｐゴシック" charset="-128"/>
                <a:cs typeface="ＭＳ Ｐゴシック" charset="-128"/>
                <a:sym typeface="Symbol" charset="2"/>
              </a:rPr>
              <a:t>add state P = </a:t>
            </a:r>
            <a:r>
              <a:rPr lang="en-US" sz="2000">
                <a:latin typeface="Symbol" charset="2"/>
                <a:ea typeface="ＭＳ Ｐゴシック" charset="-128"/>
                <a:cs typeface="ＭＳ Ｐゴシック" charset="-128"/>
                <a:sym typeface="Symbol" charset="2"/>
              </a:rPr>
              <a:t>ε</a:t>
            </a:r>
            <a:r>
              <a:rPr lang="en-US" sz="2000">
                <a:ea typeface="ＭＳ Ｐゴシック" charset="-128"/>
                <a:cs typeface="ＭＳ Ｐゴシック" charset="-128"/>
                <a:sym typeface="Symbol" charset="2"/>
              </a:rPr>
              <a:t>-closure(s</a:t>
            </a:r>
            <a:r>
              <a:rPr lang="en-US" sz="2000" baseline="-25000">
                <a:ea typeface="ＭＳ Ｐゴシック" charset="-128"/>
                <a:cs typeface="ＭＳ Ｐゴシック" charset="-128"/>
                <a:sym typeface="Symbol" charset="2"/>
              </a:rPr>
              <a:t>0</a:t>
            </a:r>
            <a:r>
              <a:rPr lang="en-US" sz="2000">
                <a:ea typeface="ＭＳ Ｐゴシック" charset="-128"/>
                <a:cs typeface="ＭＳ Ｐゴシック" charset="-128"/>
                <a:sym typeface="Symbol" charset="2"/>
              </a:rPr>
              <a:t>) unmarked to S</a:t>
            </a:r>
            <a:r>
              <a:rPr lang="en-US" sz="2000" baseline="-25000">
                <a:ea typeface="ＭＳ Ｐゴシック" charset="-128"/>
                <a:cs typeface="ＭＳ Ｐゴシック" charset="-128"/>
                <a:sym typeface="Symbol" charset="2"/>
              </a:rPr>
              <a:t>D</a:t>
            </a:r>
          </a:p>
          <a:p>
            <a:pPr marL="0" indent="0" defTabSz="234950" eaLnBrk="1" hangingPunct="1">
              <a:lnSpc>
                <a:spcPct val="85000"/>
              </a:lnSpc>
              <a:buFont typeface="Helvetica CE" charset="0"/>
              <a:buNone/>
            </a:pPr>
            <a:r>
              <a:rPr lang="en-US" sz="2000" b="1">
                <a:ea typeface="ＭＳ Ｐゴシック" charset="-128"/>
                <a:cs typeface="ＭＳ Ｐゴシック" charset="-128"/>
                <a:sym typeface="Symbol" charset="2"/>
              </a:rPr>
              <a:t>while</a:t>
            </a:r>
            <a:r>
              <a:rPr lang="en-US" sz="2000">
                <a:ea typeface="ＭＳ Ｐゴシック" charset="-128"/>
                <a:cs typeface="ＭＳ Ｐゴシック" charset="-128"/>
                <a:sym typeface="Symbol" charset="2"/>
              </a:rPr>
              <a:t>  unmarked state P in S</a:t>
            </a:r>
            <a:r>
              <a:rPr lang="en-US" sz="2000" baseline="-25000">
                <a:ea typeface="ＭＳ Ｐゴシック" charset="-128"/>
                <a:cs typeface="ＭＳ Ｐゴシック" charset="-128"/>
                <a:sym typeface="Symbol" charset="2"/>
              </a:rPr>
              <a:t>D</a:t>
            </a:r>
          </a:p>
          <a:p>
            <a:pPr marL="0" indent="0" defTabSz="234950" eaLnBrk="1" hangingPunct="1">
              <a:lnSpc>
                <a:spcPct val="85000"/>
              </a:lnSpc>
              <a:buFont typeface="Helvetica CE" charset="0"/>
              <a:buNone/>
            </a:pPr>
            <a:r>
              <a:rPr lang="en-US" sz="2000">
                <a:ea typeface="ＭＳ Ｐゴシック" charset="-128"/>
                <a:cs typeface="ＭＳ Ｐゴシック" charset="-128"/>
                <a:sym typeface="Symbol" charset="2"/>
              </a:rPr>
              <a:t>	mark P</a:t>
            </a:r>
          </a:p>
          <a:p>
            <a:pPr marL="0" indent="0" defTabSz="234950" eaLnBrk="1" hangingPunct="1">
              <a:lnSpc>
                <a:spcPct val="85000"/>
              </a:lnSpc>
              <a:buFont typeface="Helvetica CE" charset="0"/>
              <a:buNone/>
            </a:pPr>
            <a:r>
              <a:rPr lang="en-US" sz="2000">
                <a:ea typeface="ＭＳ Ｐゴシック" charset="-128"/>
                <a:cs typeface="ＭＳ Ｐゴシック" charset="-128"/>
                <a:sym typeface="Symbol" charset="2"/>
              </a:rPr>
              <a:t>	</a:t>
            </a:r>
            <a:r>
              <a:rPr lang="en-US" sz="2000" b="1">
                <a:ea typeface="ＭＳ Ｐゴシック" charset="-128"/>
                <a:cs typeface="ＭＳ Ｐゴシック" charset="-128"/>
                <a:sym typeface="Symbol" charset="2"/>
              </a:rPr>
              <a:t>for </a:t>
            </a:r>
            <a:r>
              <a:rPr lang="en-US" sz="2000">
                <a:ea typeface="ＭＳ Ｐゴシック" charset="-128"/>
                <a:cs typeface="ＭＳ Ｐゴシック" charset="-128"/>
                <a:sym typeface="Symbol" charset="2"/>
              </a:rPr>
              <a:t>each input symbol a</a:t>
            </a:r>
          </a:p>
          <a:p>
            <a:pPr marL="0" indent="0" defTabSz="234950" eaLnBrk="1" hangingPunct="1">
              <a:lnSpc>
                <a:spcPct val="85000"/>
              </a:lnSpc>
              <a:buFont typeface="Helvetica CE" charset="0"/>
              <a:buNone/>
            </a:pPr>
            <a:r>
              <a:rPr lang="en-US" sz="2000">
                <a:ea typeface="ＭＳ Ｐゴシック" charset="-128"/>
                <a:cs typeface="ＭＳ Ｐゴシック" charset="-128"/>
                <a:sym typeface="Symbol" charset="2"/>
              </a:rPr>
              <a:t>		U = </a:t>
            </a:r>
            <a:r>
              <a:rPr lang="en-US" sz="2000">
                <a:latin typeface="Symbol" charset="2"/>
                <a:ea typeface="ＭＳ Ｐゴシック" charset="-128"/>
                <a:cs typeface="ＭＳ Ｐゴシック" charset="-128"/>
                <a:sym typeface="Symbol" charset="2"/>
              </a:rPr>
              <a:t>ε</a:t>
            </a:r>
            <a:r>
              <a:rPr lang="en-US" sz="2000">
                <a:ea typeface="ＭＳ Ｐゴシック" charset="-128"/>
                <a:cs typeface="ＭＳ Ｐゴシック" charset="-128"/>
                <a:sym typeface="Symbol" charset="2"/>
              </a:rPr>
              <a:t>-closure(move(P,a)) </a:t>
            </a:r>
          </a:p>
          <a:p>
            <a:pPr marL="0" indent="0" defTabSz="234950" eaLnBrk="1" hangingPunct="1">
              <a:lnSpc>
                <a:spcPct val="85000"/>
              </a:lnSpc>
              <a:buFont typeface="Helvetica CE" charset="0"/>
              <a:buNone/>
            </a:pPr>
            <a:r>
              <a:rPr lang="en-US" sz="2000">
                <a:ea typeface="ＭＳ Ｐゴシック" charset="-128"/>
                <a:cs typeface="ＭＳ Ｐゴシック" charset="-128"/>
                <a:sym typeface="Symbol" charset="2"/>
              </a:rPr>
              <a:t>		</a:t>
            </a:r>
            <a:r>
              <a:rPr lang="en-US" sz="2000" b="1">
                <a:ea typeface="ＭＳ Ｐゴシック" charset="-128"/>
                <a:cs typeface="ＭＳ Ｐゴシック" charset="-128"/>
                <a:sym typeface="Symbol" charset="2"/>
              </a:rPr>
              <a:t>if</a:t>
            </a:r>
            <a:r>
              <a:rPr lang="en-US" sz="2000">
                <a:ea typeface="ＭＳ Ｐゴシック" charset="-128"/>
                <a:cs typeface="ＭＳ Ｐゴシック" charset="-128"/>
                <a:sym typeface="Symbol" charset="2"/>
              </a:rPr>
              <a:t> U </a:t>
            </a:r>
            <a:r>
              <a:rPr lang="en-US" sz="2000">
                <a:solidFill>
                  <a:schemeClr val="tx1"/>
                </a:solidFill>
                <a:ea typeface="ＭＳ Ｐゴシック" charset="-128"/>
                <a:cs typeface="ＭＳ Ｐゴシック" charset="-128"/>
                <a:sym typeface="Symbol" charset="2"/>
              </a:rPr>
              <a:t></a:t>
            </a:r>
            <a:r>
              <a:rPr lang="en-US" sz="2400">
                <a:solidFill>
                  <a:schemeClr val="tx1"/>
                </a:solidFill>
                <a:ea typeface="ＭＳ Ｐゴシック" charset="-128"/>
                <a:cs typeface="ＭＳ Ｐゴシック" charset="-128"/>
                <a:sym typeface="Symbol" charset="2"/>
              </a:rPr>
              <a:t> </a:t>
            </a:r>
            <a:r>
              <a:rPr lang="en-US" sz="2000">
                <a:ea typeface="ＭＳ Ｐゴシック" charset="-128"/>
                <a:cs typeface="ＭＳ Ｐゴシック" charset="-128"/>
                <a:sym typeface="Symbol" charset="2"/>
              </a:rPr>
              <a:t>S</a:t>
            </a:r>
            <a:r>
              <a:rPr lang="en-US" sz="2000" baseline="-25000">
                <a:ea typeface="ＭＳ Ｐゴシック" charset="-128"/>
                <a:cs typeface="ＭＳ Ｐゴシック" charset="-128"/>
                <a:sym typeface="Symbol" charset="2"/>
              </a:rPr>
              <a:t>D</a:t>
            </a:r>
            <a:endParaRPr lang="en-US" sz="2000">
              <a:ea typeface="ＭＳ Ｐゴシック" charset="-128"/>
              <a:cs typeface="ＭＳ Ｐゴシック" charset="-128"/>
              <a:sym typeface="Symbol" charset="2"/>
            </a:endParaRPr>
          </a:p>
          <a:p>
            <a:pPr marL="0" indent="0" defTabSz="234950" eaLnBrk="1" hangingPunct="1">
              <a:lnSpc>
                <a:spcPct val="85000"/>
              </a:lnSpc>
              <a:buFont typeface="Helvetica CE" charset="0"/>
              <a:buNone/>
            </a:pPr>
            <a:r>
              <a:rPr lang="en-US" sz="2000">
                <a:ea typeface="ＭＳ Ｐゴシック" charset="-128"/>
                <a:cs typeface="ＭＳ Ｐゴシック" charset="-128"/>
                <a:sym typeface="Symbol" charset="2"/>
              </a:rPr>
              <a:t>		</a:t>
            </a:r>
            <a:r>
              <a:rPr lang="en-US" sz="2000" b="1">
                <a:ea typeface="ＭＳ Ｐゴシック" charset="-128"/>
                <a:cs typeface="ＭＳ Ｐゴシック" charset="-128"/>
                <a:sym typeface="Symbol" charset="2"/>
              </a:rPr>
              <a:t>then</a:t>
            </a:r>
            <a:r>
              <a:rPr lang="en-US" sz="2000">
                <a:ea typeface="ＭＳ Ｐゴシック" charset="-128"/>
                <a:cs typeface="ＭＳ Ｐゴシック" charset="-128"/>
                <a:sym typeface="Symbol" charset="2"/>
              </a:rPr>
              <a:t> add U unmarked to S</a:t>
            </a:r>
            <a:r>
              <a:rPr lang="en-US" sz="2000" baseline="-25000">
                <a:ea typeface="ＭＳ Ｐゴシック" charset="-128"/>
                <a:cs typeface="ＭＳ Ｐゴシック" charset="-128"/>
                <a:sym typeface="Symbol" charset="2"/>
              </a:rPr>
              <a:t>D</a:t>
            </a:r>
          </a:p>
          <a:p>
            <a:pPr marL="0" indent="0" defTabSz="234950" eaLnBrk="1" hangingPunct="1">
              <a:lnSpc>
                <a:spcPct val="85000"/>
              </a:lnSpc>
              <a:buFont typeface="Helvetica CE" charset="0"/>
              <a:buNone/>
            </a:pPr>
            <a:r>
              <a:rPr lang="en-US" sz="2000">
                <a:ea typeface="ＭＳ Ｐゴシック" charset="-128"/>
                <a:cs typeface="ＭＳ Ｐゴシック" charset="-128"/>
                <a:sym typeface="Symbol" charset="2"/>
              </a:rPr>
              <a:t>		T</a:t>
            </a:r>
            <a:r>
              <a:rPr lang="en-US" sz="2000" baseline="-25000">
                <a:ea typeface="ＭＳ Ｐゴシック" charset="-128"/>
                <a:cs typeface="ＭＳ Ｐゴシック" charset="-128"/>
                <a:sym typeface="Symbol" charset="2"/>
              </a:rPr>
              <a:t>D</a:t>
            </a:r>
            <a:r>
              <a:rPr lang="en-US" sz="2000">
                <a:ea typeface="ＭＳ Ｐゴシック" charset="-128"/>
                <a:cs typeface="ＭＳ Ｐゴシック" charset="-128"/>
                <a:sym typeface="Symbol" charset="2"/>
              </a:rPr>
              <a:t>[T,a] = U</a:t>
            </a:r>
          </a:p>
          <a:p>
            <a:pPr marL="0" indent="0" defTabSz="234950" eaLnBrk="1" hangingPunct="1">
              <a:lnSpc>
                <a:spcPct val="85000"/>
              </a:lnSpc>
              <a:buFont typeface="Helvetica CE" charset="0"/>
              <a:buNone/>
            </a:pPr>
            <a:r>
              <a:rPr lang="en-US" sz="2000" b="1">
                <a:ea typeface="ＭＳ Ｐゴシック" charset="-128"/>
                <a:cs typeface="ＭＳ Ｐゴシック" charset="-128"/>
                <a:sym typeface="Symbol" charset="2"/>
              </a:rPr>
              <a:t>	end for</a:t>
            </a:r>
          </a:p>
          <a:p>
            <a:pPr marL="0" indent="0" defTabSz="234950" eaLnBrk="1" hangingPunct="1">
              <a:lnSpc>
                <a:spcPct val="85000"/>
              </a:lnSpc>
              <a:buFont typeface="Helvetica CE" charset="0"/>
              <a:buNone/>
            </a:pPr>
            <a:r>
              <a:rPr lang="en-US" sz="2000" b="1">
                <a:ea typeface="ＭＳ Ｐゴシック" charset="-128"/>
                <a:cs typeface="ＭＳ Ｐゴシック" charset="-128"/>
                <a:sym typeface="Symbol" charset="2"/>
              </a:rPr>
              <a:t>end while</a:t>
            </a:r>
          </a:p>
          <a:p>
            <a:pPr marL="0" indent="0" defTabSz="234950" eaLnBrk="1" hangingPunct="1">
              <a:lnSpc>
                <a:spcPct val="85000"/>
              </a:lnSpc>
              <a:buFont typeface="Helvetica CE" charset="0"/>
              <a:buNone/>
            </a:pPr>
            <a:r>
              <a:rPr lang="en-US" sz="2000">
                <a:latin typeface="Symbol" charset="2"/>
                <a:ea typeface="ＭＳ Ｐゴシック" charset="-128"/>
                <a:cs typeface="ＭＳ Ｐゴシック" charset="-128"/>
                <a:sym typeface="Symbol" charset="2"/>
              </a:rPr>
              <a:t>ε</a:t>
            </a:r>
            <a:r>
              <a:rPr lang="en-US" sz="2000">
                <a:ea typeface="ＭＳ Ｐゴシック" charset="-128"/>
                <a:cs typeface="ＭＳ Ｐゴシック" charset="-128"/>
                <a:sym typeface="Symbol" charset="2"/>
              </a:rPr>
              <a:t>-closure(s</a:t>
            </a:r>
            <a:r>
              <a:rPr lang="en-US" sz="2000" baseline="-25000">
                <a:ea typeface="ＭＳ Ｐゴシック" charset="-128"/>
                <a:cs typeface="ＭＳ Ｐゴシック" charset="-128"/>
                <a:sym typeface="Symbol" charset="2"/>
              </a:rPr>
              <a:t>0</a:t>
            </a:r>
            <a:r>
              <a:rPr lang="en-US" sz="2000">
                <a:ea typeface="ＭＳ Ｐゴシック" charset="-128"/>
                <a:cs typeface="ＭＳ Ｐゴシック" charset="-128"/>
                <a:sym typeface="Symbol" charset="2"/>
              </a:rPr>
              <a:t>) is the start state of D</a:t>
            </a:r>
          </a:p>
          <a:p>
            <a:pPr marL="0" indent="0" defTabSz="234950" eaLnBrk="1" hangingPunct="1">
              <a:lnSpc>
                <a:spcPct val="85000"/>
              </a:lnSpc>
              <a:buFont typeface="Helvetica CE" charset="0"/>
              <a:buNone/>
            </a:pPr>
            <a:r>
              <a:rPr lang="en-US" sz="2000">
                <a:ea typeface="ＭＳ Ｐゴシック" charset="-128"/>
                <a:cs typeface="ＭＳ Ｐゴシック" charset="-128"/>
                <a:sym typeface="Symbol" charset="2"/>
              </a:rPr>
              <a:t>A state of D is accepting if it contains an accepting state of N</a:t>
            </a:r>
          </a:p>
        </p:txBody>
      </p:sp>
      <p:sp>
        <p:nvSpPr>
          <p:cNvPr id="70661" name="Slide Number Placeholder 7"/>
          <p:cNvSpPr>
            <a:spLocks noGrp="1"/>
          </p:cNvSpPr>
          <p:nvPr>
            <p:ph type="sldNum" sz="quarter" idx="12"/>
          </p:nvPr>
        </p:nvSpPr>
        <p:spPr>
          <a:noFill/>
        </p:spPr>
        <p:txBody>
          <a:bodyPr/>
          <a:lstStyle/>
          <a:p>
            <a:fld id="{098C2D47-2CF9-3E48-9121-9A268EF7EAEE}" type="slidenum">
              <a:rPr lang="de-CH" smtClean="0"/>
              <a:pPr/>
              <a:t>28</a:t>
            </a:fld>
            <a:endParaRPr lang="de-CH" sz="1400" smtClean="0">
              <a:solidFill>
                <a:srgbClr val="7E7E7E"/>
              </a:solidFill>
              <a:latin typeface="Times" charset="0"/>
            </a:endParaRPr>
          </a:p>
        </p:txBody>
      </p:sp>
      <p:sp>
        <p:nvSpPr>
          <p:cNvPr id="70662" name="Date Placeholder 5"/>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NFA</a:t>
            </a:r>
            <a:r>
              <a:rPr lang="en-US" b="0">
                <a:ea typeface="ＭＳ Ｐゴシック" charset="-128"/>
                <a:cs typeface="ＭＳ Ｐゴシック" charset="-128"/>
              </a:rPr>
              <a:t> </a:t>
            </a:r>
            <a:r>
              <a:rPr lang="en-US">
                <a:ea typeface="ＭＳ Ｐゴシック" charset="-128"/>
                <a:cs typeface="ＭＳ Ｐゴシック" charset="-128"/>
              </a:rPr>
              <a:t>to</a:t>
            </a:r>
            <a:r>
              <a:rPr lang="en-US" b="0">
                <a:ea typeface="ＭＳ Ｐゴシック" charset="-128"/>
                <a:cs typeface="ＭＳ Ｐゴシック" charset="-128"/>
              </a:rPr>
              <a:t> </a:t>
            </a:r>
            <a:r>
              <a:rPr lang="en-US">
                <a:ea typeface="ＭＳ Ｐゴシック" charset="-128"/>
                <a:cs typeface="ＭＳ Ｐゴシック" charset="-128"/>
              </a:rPr>
              <a:t>DFA</a:t>
            </a:r>
            <a:r>
              <a:rPr lang="en-US" b="0">
                <a:ea typeface="ＭＳ Ｐゴシック" charset="-128"/>
                <a:cs typeface="ＭＳ Ｐゴシック" charset="-128"/>
              </a:rPr>
              <a:t> </a:t>
            </a:r>
            <a:r>
              <a:rPr lang="en-US">
                <a:ea typeface="ＭＳ Ｐゴシック" charset="-128"/>
                <a:cs typeface="ＭＳ Ｐゴシック" charset="-128"/>
              </a:rPr>
              <a:t>using</a:t>
            </a:r>
            <a:r>
              <a:rPr lang="en-US" b="0">
                <a:ea typeface="ＭＳ Ｐゴシック" charset="-128"/>
                <a:cs typeface="ＭＳ Ｐゴシック" charset="-128"/>
              </a:rPr>
              <a:t> </a:t>
            </a:r>
            <a:r>
              <a:rPr lang="en-US">
                <a:ea typeface="ＭＳ Ｐゴシック" charset="-128"/>
                <a:cs typeface="ＭＳ Ｐゴシック" charset="-128"/>
              </a:rPr>
              <a:t>subset</a:t>
            </a:r>
            <a:r>
              <a:rPr lang="en-US" b="0">
                <a:ea typeface="ＭＳ Ｐゴシック" charset="-128"/>
                <a:cs typeface="ＭＳ Ｐゴシック" charset="-128"/>
              </a:rPr>
              <a:t> </a:t>
            </a:r>
            <a:r>
              <a:rPr lang="en-US">
                <a:ea typeface="ＭＳ Ｐゴシック" charset="-128"/>
                <a:cs typeface="ＭＳ Ｐゴシック" charset="-128"/>
              </a:rPr>
              <a:t>construction:</a:t>
            </a:r>
            <a:r>
              <a:rPr lang="en-US" b="0">
                <a:ea typeface="ＭＳ Ｐゴシック" charset="-128"/>
                <a:cs typeface="ＭＳ Ｐゴシック" charset="-128"/>
              </a:rPr>
              <a:t> </a:t>
            </a:r>
            <a:r>
              <a:rPr lang="en-US">
                <a:ea typeface="ＭＳ Ｐゴシック" charset="-128"/>
                <a:cs typeface="ＭＳ Ｐゴシック" charset="-128"/>
              </a:rPr>
              <a:t>example</a:t>
            </a:r>
          </a:p>
        </p:txBody>
      </p:sp>
      <p:pic>
        <p:nvPicPr>
          <p:cNvPr id="72707" name="Picture 5" descr="palsberg-lec"/>
          <p:cNvPicPr>
            <a:picLocks noChangeAspect="1" noChangeArrowheads="1"/>
          </p:cNvPicPr>
          <p:nvPr/>
        </p:nvPicPr>
        <p:blipFill>
          <a:blip r:embed="rId2"/>
          <a:srcRect/>
          <a:stretch>
            <a:fillRect/>
          </a:stretch>
        </p:blipFill>
        <p:spPr bwMode="auto">
          <a:xfrm>
            <a:off x="1143000" y="1577975"/>
            <a:ext cx="7315200" cy="3681413"/>
          </a:xfrm>
          <a:prstGeom prst="rect">
            <a:avLst/>
          </a:prstGeom>
          <a:noFill/>
          <a:ln w="9525">
            <a:noFill/>
            <a:miter lim="800000"/>
            <a:headEnd/>
            <a:tailEnd/>
          </a:ln>
        </p:spPr>
      </p:pic>
      <p:sp>
        <p:nvSpPr>
          <p:cNvPr id="72708" name="Rectangle 6"/>
          <p:cNvSpPr>
            <a:spLocks noChangeArrowheads="1"/>
          </p:cNvSpPr>
          <p:nvPr/>
        </p:nvSpPr>
        <p:spPr bwMode="auto">
          <a:xfrm>
            <a:off x="228600" y="4648200"/>
            <a:ext cx="2801938" cy="1917700"/>
          </a:xfrm>
          <a:prstGeom prst="rect">
            <a:avLst/>
          </a:prstGeom>
          <a:noFill/>
          <a:ln w="9525">
            <a:noFill/>
            <a:miter lim="800000"/>
            <a:headEnd/>
            <a:tailEnd/>
          </a:ln>
        </p:spPr>
        <p:txBody>
          <a:bodyPr wrap="none">
            <a:prstTxWarp prst="textNoShape">
              <a:avLst/>
            </a:prstTxWarp>
            <a:spAutoFit/>
          </a:bodyPr>
          <a:lstStyle/>
          <a:p>
            <a:r>
              <a:rPr lang="en-US">
                <a:latin typeface="Arial" charset="0"/>
              </a:rPr>
              <a:t>A = {0,1,2,4,7}</a:t>
            </a:r>
          </a:p>
          <a:p>
            <a:r>
              <a:rPr lang="en-US">
                <a:latin typeface="Arial" charset="0"/>
              </a:rPr>
              <a:t>B = {1,2,3,4,6,7,8}</a:t>
            </a:r>
          </a:p>
          <a:p>
            <a:r>
              <a:rPr lang="en-US">
                <a:latin typeface="Arial" charset="0"/>
              </a:rPr>
              <a:t>C = {1,2,4,5,6,7}</a:t>
            </a:r>
          </a:p>
          <a:p>
            <a:r>
              <a:rPr lang="en-US">
                <a:latin typeface="Arial" charset="0"/>
              </a:rPr>
              <a:t>D = {1,2,4,5,6,7,9}</a:t>
            </a:r>
          </a:p>
          <a:p>
            <a:r>
              <a:rPr lang="en-US">
                <a:latin typeface="Arial" charset="0"/>
              </a:rPr>
              <a:t>E = {1,2,4,5,6,7,10}</a:t>
            </a:r>
            <a:endParaRPr lang="en-US" i="1">
              <a:latin typeface="Arial" charset="0"/>
            </a:endParaRPr>
          </a:p>
        </p:txBody>
      </p:sp>
      <p:sp>
        <p:nvSpPr>
          <p:cNvPr id="72709" name="Slide Number Placeholder 8"/>
          <p:cNvSpPr>
            <a:spLocks noGrp="1"/>
          </p:cNvSpPr>
          <p:nvPr>
            <p:ph type="sldNum" sz="quarter" idx="12"/>
          </p:nvPr>
        </p:nvSpPr>
        <p:spPr>
          <a:noFill/>
        </p:spPr>
        <p:txBody>
          <a:bodyPr/>
          <a:lstStyle/>
          <a:p>
            <a:fld id="{4DB1235B-884D-3B40-9ACC-6A335B0C62A2}" type="slidenum">
              <a:rPr lang="de-CH" smtClean="0"/>
              <a:pPr/>
              <a:t>29</a:t>
            </a:fld>
            <a:endParaRPr lang="de-CH" sz="1400" smtClean="0">
              <a:solidFill>
                <a:srgbClr val="7E7E7E"/>
              </a:solidFill>
              <a:latin typeface="Times" charset="0"/>
            </a:endParaRPr>
          </a:p>
        </p:txBody>
      </p:sp>
      <p:pic>
        <p:nvPicPr>
          <p:cNvPr id="72710" name="Picture 6" descr="2-nfa-to-dfa.png"/>
          <p:cNvPicPr>
            <a:picLocks noChangeAspect="1"/>
          </p:cNvPicPr>
          <p:nvPr/>
        </p:nvPicPr>
        <p:blipFill>
          <a:blip r:embed="rId3"/>
          <a:srcRect/>
          <a:stretch>
            <a:fillRect/>
          </a:stretch>
        </p:blipFill>
        <p:spPr bwMode="auto">
          <a:xfrm>
            <a:off x="5486400" y="3919538"/>
            <a:ext cx="3209925" cy="2862262"/>
          </a:xfrm>
          <a:prstGeom prst="rect">
            <a:avLst/>
          </a:prstGeom>
          <a:noFill/>
          <a:ln w="9525">
            <a:noFill/>
            <a:miter lim="800000"/>
            <a:headEnd/>
            <a:tailEnd/>
          </a:ln>
        </p:spPr>
      </p:pic>
      <p:sp>
        <p:nvSpPr>
          <p:cNvPr id="72711"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20483"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20484" name="Rectangle 4"/>
          <p:cNvSpPr>
            <a:spLocks noGrp="1" noChangeArrowheads="1"/>
          </p:cNvSpPr>
          <p:nvPr>
            <p:ph type="body" idx="1"/>
          </p:nvPr>
        </p:nvSpPr>
        <p:spPr/>
        <p:txBody>
          <a:bodyPr/>
          <a:lstStyle/>
          <a:p>
            <a:pPr eaLnBrk="1" hangingPunct="1"/>
            <a:r>
              <a:rPr lang="en-US" sz="2000" b="1" dirty="0" smtClean="0">
                <a:ea typeface="ＭＳ Ｐゴシック" charset="-128"/>
                <a:cs typeface="ＭＳ Ｐゴシック" charset="-128"/>
              </a:rPr>
              <a:t>Regular languages</a:t>
            </a:r>
          </a:p>
          <a:p>
            <a:pPr eaLnBrk="1" hangingPunct="1"/>
            <a:r>
              <a:rPr lang="en-US" sz="2000" dirty="0" smtClean="0">
                <a:solidFill>
                  <a:srgbClr val="9DBDDE"/>
                </a:solidFill>
                <a:ea typeface="ＭＳ Ｐゴシック" charset="-128"/>
                <a:cs typeface="ＭＳ Ｐゴシック" charset="-128"/>
              </a:rPr>
              <a:t>Finite automata recognizers</a:t>
            </a:r>
          </a:p>
          <a:p>
            <a:pPr eaLnBrk="1" hangingPunct="1"/>
            <a:r>
              <a:rPr lang="en-US" sz="2000" dirty="0" smtClean="0">
                <a:solidFill>
                  <a:srgbClr val="9DBDDE"/>
                </a:solidFill>
                <a:ea typeface="ＭＳ Ｐゴシック" charset="-128"/>
                <a:cs typeface="ＭＳ Ｐゴシック" charset="-128"/>
              </a:rPr>
              <a:t>From regular expressions to deterministic finite automata, and back</a:t>
            </a:r>
          </a:p>
          <a:p>
            <a:pPr eaLnBrk="1" hangingPunct="1"/>
            <a:r>
              <a:rPr lang="en-US" sz="2000" dirty="0" smtClean="0">
                <a:solidFill>
                  <a:srgbClr val="9DBDDE"/>
                </a:solidFill>
                <a:ea typeface="ＭＳ Ｐゴシック" charset="-128"/>
                <a:cs typeface="ＭＳ Ｐゴシック" charset="-128"/>
              </a:rPr>
              <a:t>Limits of regular languages</a:t>
            </a:r>
          </a:p>
        </p:txBody>
      </p:sp>
      <p:sp>
        <p:nvSpPr>
          <p:cNvPr id="20485" name="Slide Number Placeholder 7"/>
          <p:cNvSpPr>
            <a:spLocks noGrp="1"/>
          </p:cNvSpPr>
          <p:nvPr>
            <p:ph type="sldNum" sz="quarter" idx="12"/>
          </p:nvPr>
        </p:nvSpPr>
        <p:spPr>
          <a:noFill/>
        </p:spPr>
        <p:txBody>
          <a:bodyPr/>
          <a:lstStyle/>
          <a:p>
            <a:fld id="{B15C97C2-1001-6D47-B177-186ECF3CDFDE}" type="slidenum">
              <a:rPr lang="de-CH" smtClean="0"/>
              <a:pPr/>
              <a:t>3</a:t>
            </a:fld>
            <a:endParaRPr lang="de-CH" sz="1400" smtClean="0">
              <a:solidFill>
                <a:srgbClr val="7E7E7E"/>
              </a:solidFill>
              <a:latin typeface="Times" charset="0"/>
            </a:endParaRPr>
          </a:p>
        </p:txBody>
      </p:sp>
      <p:sp>
        <p:nvSpPr>
          <p:cNvPr id="20486" name="Date Placeholder 5"/>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3730" name="Picture 5" descr="2-nfa-to-dfa.png"/>
          <p:cNvPicPr>
            <a:picLocks noChangeAspect="1"/>
          </p:cNvPicPr>
          <p:nvPr/>
        </p:nvPicPr>
        <p:blipFill>
          <a:blip r:embed="rId3"/>
          <a:srcRect/>
          <a:stretch>
            <a:fillRect/>
          </a:stretch>
        </p:blipFill>
        <p:spPr bwMode="auto">
          <a:xfrm>
            <a:off x="228600" y="2743200"/>
            <a:ext cx="4343400" cy="3873500"/>
          </a:xfrm>
          <a:prstGeom prst="rect">
            <a:avLst/>
          </a:prstGeom>
          <a:noFill/>
          <a:ln w="9525">
            <a:noFill/>
            <a:miter lim="800000"/>
            <a:headEnd/>
            <a:tailEnd/>
          </a:ln>
        </p:spPr>
      </p:pic>
      <p:sp>
        <p:nvSpPr>
          <p:cNvPr id="73731" name="Title 1"/>
          <p:cNvSpPr>
            <a:spLocks noGrp="1"/>
          </p:cNvSpPr>
          <p:nvPr>
            <p:ph type="title"/>
          </p:nvPr>
        </p:nvSpPr>
        <p:spPr/>
        <p:txBody>
          <a:bodyPr/>
          <a:lstStyle/>
          <a:p>
            <a:r>
              <a:rPr lang="en-US" smtClean="0">
                <a:ea typeface="ＭＳ Ｐゴシック" charset="-128"/>
                <a:cs typeface="ＭＳ Ｐゴシック" charset="-128"/>
              </a:rPr>
              <a:t>DFA Minimization</a:t>
            </a:r>
          </a:p>
        </p:txBody>
      </p:sp>
      <p:sp>
        <p:nvSpPr>
          <p:cNvPr id="73732" name="Slide Number Placeholder 2"/>
          <p:cNvSpPr>
            <a:spLocks noGrp="1"/>
          </p:cNvSpPr>
          <p:nvPr>
            <p:ph type="sldNum" sz="quarter" idx="12"/>
          </p:nvPr>
        </p:nvSpPr>
        <p:spPr>
          <a:noFill/>
        </p:spPr>
        <p:txBody>
          <a:bodyPr/>
          <a:lstStyle/>
          <a:p>
            <a:fld id="{D7D14F25-93F7-A24F-A427-D1C511F6E4DC}" type="slidenum">
              <a:rPr lang="de-CH" smtClean="0"/>
              <a:pPr/>
              <a:t>30</a:t>
            </a:fld>
            <a:endParaRPr lang="de-CH" sz="1400" smtClean="0">
              <a:solidFill>
                <a:srgbClr val="7E7E7E"/>
              </a:solidFill>
              <a:latin typeface="Times" charset="0"/>
            </a:endParaRPr>
          </a:p>
        </p:txBody>
      </p:sp>
      <p:sp>
        <p:nvSpPr>
          <p:cNvPr id="4" name="Rectangle 3"/>
          <p:cNvSpPr/>
          <p:nvPr/>
        </p:nvSpPr>
        <p:spPr>
          <a:xfrm>
            <a:off x="4038600" y="6324600"/>
            <a:ext cx="4572000" cy="338138"/>
          </a:xfrm>
          <a:prstGeom prst="rect">
            <a:avLst/>
          </a:prstGeom>
          <a:solidFill>
            <a:schemeClr val="accent5">
              <a:lumMod val="90000"/>
            </a:schemeClr>
          </a:solidFill>
        </p:spPr>
        <p:txBody>
          <a:bodyPr>
            <a:prstTxWarp prst="textNoShape">
              <a:avLst/>
            </a:prstTxWarp>
            <a:spAutoFit/>
          </a:bodyPr>
          <a:lstStyle/>
          <a:p>
            <a:r>
              <a:rPr lang="en-US" sz="1600"/>
              <a:t>http://en.wikipedia.org/wiki/DFA_minimization</a:t>
            </a:r>
          </a:p>
        </p:txBody>
      </p:sp>
      <p:sp>
        <p:nvSpPr>
          <p:cNvPr id="73734" name="TextBox 4"/>
          <p:cNvSpPr txBox="1">
            <a:spLocks noChangeArrowheads="1"/>
          </p:cNvSpPr>
          <p:nvPr/>
        </p:nvSpPr>
        <p:spPr bwMode="auto">
          <a:xfrm>
            <a:off x="304800" y="1600200"/>
            <a:ext cx="7239000" cy="1200150"/>
          </a:xfrm>
          <a:prstGeom prst="rect">
            <a:avLst/>
          </a:prstGeom>
          <a:noFill/>
          <a:ln w="9525">
            <a:noFill/>
            <a:miter lim="800000"/>
            <a:headEnd/>
            <a:tailEnd/>
          </a:ln>
        </p:spPr>
        <p:txBody>
          <a:bodyPr>
            <a:prstTxWarp prst="textNoShape">
              <a:avLst/>
            </a:prstTxWarp>
            <a:spAutoFit/>
          </a:bodyPr>
          <a:lstStyle/>
          <a:p>
            <a:r>
              <a:rPr lang="en-US" b="1"/>
              <a:t>Theorem: </a:t>
            </a:r>
            <a:r>
              <a:rPr lang="en-US"/>
              <a:t>For each regular language that can be accepted by a DFA, there exists a DFA with a minimum number of states.</a:t>
            </a:r>
          </a:p>
        </p:txBody>
      </p:sp>
      <p:sp>
        <p:nvSpPr>
          <p:cNvPr id="73735" name="TextBox 6"/>
          <p:cNvSpPr txBox="1">
            <a:spLocks noChangeArrowheads="1"/>
          </p:cNvSpPr>
          <p:nvPr/>
        </p:nvSpPr>
        <p:spPr bwMode="auto">
          <a:xfrm>
            <a:off x="4953000" y="3581400"/>
            <a:ext cx="3962400" cy="2308225"/>
          </a:xfrm>
          <a:prstGeom prst="rect">
            <a:avLst/>
          </a:prstGeom>
          <a:noFill/>
          <a:ln w="9525">
            <a:noFill/>
            <a:miter lim="800000"/>
            <a:headEnd/>
            <a:tailEnd/>
          </a:ln>
        </p:spPr>
        <p:txBody>
          <a:bodyPr>
            <a:prstTxWarp prst="textNoShape">
              <a:avLst/>
            </a:prstTxWarp>
            <a:spAutoFit/>
          </a:bodyPr>
          <a:lstStyle/>
          <a:p>
            <a:r>
              <a:rPr lang="en-US" b="1" dirty="0"/>
              <a:t>Minimization approach: </a:t>
            </a:r>
            <a:r>
              <a:rPr lang="en-US" dirty="0"/>
              <a:t>merge </a:t>
            </a:r>
            <a:r>
              <a:rPr lang="en-US" i="1" dirty="0">
                <a:solidFill>
                  <a:srgbClr val="7E0007"/>
                </a:solidFill>
              </a:rPr>
              <a:t>equivalent </a:t>
            </a:r>
            <a:r>
              <a:rPr lang="en-US" dirty="0"/>
              <a:t>states.</a:t>
            </a:r>
          </a:p>
          <a:p>
            <a:endParaRPr lang="en-US" dirty="0"/>
          </a:p>
          <a:p>
            <a:r>
              <a:rPr lang="en-US" dirty="0"/>
              <a:t>States A and</a:t>
            </a:r>
            <a:r>
              <a:rPr lang="en-US" dirty="0" smtClean="0"/>
              <a:t> C </a:t>
            </a:r>
            <a:r>
              <a:rPr lang="en-US" dirty="0"/>
              <a:t>are indistinguishable, so they can be merged!</a:t>
            </a:r>
          </a:p>
        </p:txBody>
      </p:sp>
      <p:sp>
        <p:nvSpPr>
          <p:cNvPr id="73736"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DFA Minimization algorithm</a:t>
            </a:r>
            <a:endParaRPr lang="en-US" dirty="0"/>
          </a:p>
        </p:txBody>
      </p:sp>
      <p:sp>
        <p:nvSpPr>
          <p:cNvPr id="5" name="Content Placeholder 4"/>
          <p:cNvSpPr>
            <a:spLocks noGrp="1"/>
          </p:cNvSpPr>
          <p:nvPr>
            <p:ph idx="1"/>
          </p:nvPr>
        </p:nvSpPr>
        <p:spPr/>
        <p:txBody>
          <a:bodyPr/>
          <a:lstStyle/>
          <a:p>
            <a:pPr>
              <a:lnSpc>
                <a:spcPct val="90000"/>
              </a:lnSpc>
            </a:pPr>
            <a:r>
              <a:rPr lang="en-US" sz="2600" dirty="0" smtClean="0"/>
              <a:t>Create lower-triangular table DISTINCT, initially blank</a:t>
            </a:r>
          </a:p>
          <a:p>
            <a:pPr>
              <a:lnSpc>
                <a:spcPct val="90000"/>
              </a:lnSpc>
            </a:pPr>
            <a:r>
              <a:rPr lang="en-US" sz="2600" dirty="0" smtClean="0"/>
              <a:t>For every pair of states (</a:t>
            </a:r>
            <a:r>
              <a:rPr lang="en-US" sz="2600" i="1" dirty="0" err="1" smtClean="0"/>
              <a:t>p</a:t>
            </a:r>
            <a:r>
              <a:rPr lang="en-US" sz="2600" dirty="0" err="1" smtClean="0"/>
              <a:t>,</a:t>
            </a:r>
            <a:r>
              <a:rPr lang="en-US" sz="2600" i="1" dirty="0" err="1" smtClean="0"/>
              <a:t>q</a:t>
            </a:r>
            <a:r>
              <a:rPr lang="en-US" sz="2600" dirty="0" smtClean="0"/>
              <a:t>):</a:t>
            </a:r>
          </a:p>
          <a:p>
            <a:pPr lvl="1">
              <a:lnSpc>
                <a:spcPct val="90000"/>
              </a:lnSpc>
            </a:pPr>
            <a:r>
              <a:rPr lang="en-US" sz="2200" dirty="0" smtClean="0"/>
              <a:t>If </a:t>
            </a:r>
            <a:r>
              <a:rPr lang="en-US" sz="2200" dirty="0" err="1" smtClean="0"/>
              <a:t>p</a:t>
            </a:r>
            <a:r>
              <a:rPr lang="en-US" sz="2200" dirty="0" smtClean="0"/>
              <a:t> is final and </a:t>
            </a:r>
            <a:r>
              <a:rPr lang="en-US" sz="2200" dirty="0" err="1" smtClean="0"/>
              <a:t>q</a:t>
            </a:r>
            <a:r>
              <a:rPr lang="en-US" sz="2200" dirty="0" smtClean="0"/>
              <a:t> is not, or vice versa</a:t>
            </a:r>
          </a:p>
          <a:p>
            <a:pPr lvl="2">
              <a:lnSpc>
                <a:spcPct val="90000"/>
              </a:lnSpc>
            </a:pPr>
            <a:r>
              <a:rPr lang="en-US" sz="2100" dirty="0" err="1" smtClean="0"/>
              <a:t>DISTINCT(p,q</a:t>
            </a:r>
            <a:r>
              <a:rPr lang="en-US" sz="2100" dirty="0" smtClean="0"/>
              <a:t>) = </a:t>
            </a:r>
            <a:r>
              <a:rPr lang="el-GR" sz="2100" dirty="0" smtClean="0">
                <a:ea typeface="Arial" charset="0"/>
                <a:cs typeface="Arial" charset="0"/>
              </a:rPr>
              <a:t>ε</a:t>
            </a:r>
            <a:endParaRPr lang="en-US" sz="2100" dirty="0" smtClean="0">
              <a:ea typeface="Arial" charset="0"/>
              <a:cs typeface="Arial" charset="0"/>
            </a:endParaRPr>
          </a:p>
          <a:p>
            <a:pPr>
              <a:lnSpc>
                <a:spcPct val="90000"/>
              </a:lnSpc>
            </a:pPr>
            <a:r>
              <a:rPr lang="en-US" sz="2600" dirty="0" smtClean="0">
                <a:ea typeface="Arial" charset="0"/>
                <a:cs typeface="Arial" charset="0"/>
              </a:rPr>
              <a:t>Loop until no change for an iteration:</a:t>
            </a:r>
          </a:p>
          <a:p>
            <a:pPr lvl="1">
              <a:lnSpc>
                <a:spcPct val="90000"/>
              </a:lnSpc>
            </a:pPr>
            <a:r>
              <a:rPr lang="en-US" sz="2200" dirty="0" smtClean="0"/>
              <a:t>For every pair of states (</a:t>
            </a:r>
            <a:r>
              <a:rPr lang="en-US" sz="2200" i="1" dirty="0" err="1" smtClean="0"/>
              <a:t>p</a:t>
            </a:r>
            <a:r>
              <a:rPr lang="en-US" sz="2200" dirty="0" err="1" smtClean="0"/>
              <a:t>,</a:t>
            </a:r>
            <a:r>
              <a:rPr lang="en-US" sz="2200" i="1" dirty="0" err="1" smtClean="0"/>
              <a:t>q</a:t>
            </a:r>
            <a:r>
              <a:rPr lang="en-US" sz="2200" dirty="0" smtClean="0"/>
              <a:t>) and each symbol </a:t>
            </a:r>
            <a:r>
              <a:rPr lang="el-GR" sz="2200" dirty="0" smtClean="0">
                <a:ea typeface="Arial" charset="0"/>
                <a:cs typeface="Arial" charset="0"/>
              </a:rPr>
              <a:t>α</a:t>
            </a:r>
            <a:r>
              <a:rPr lang="en-US" sz="2200" dirty="0" smtClean="0"/>
              <a:t> </a:t>
            </a:r>
          </a:p>
          <a:p>
            <a:pPr lvl="2">
              <a:lnSpc>
                <a:spcPct val="90000"/>
              </a:lnSpc>
            </a:pPr>
            <a:r>
              <a:rPr lang="en-US" sz="2100" dirty="0" smtClean="0"/>
              <a:t>If </a:t>
            </a:r>
            <a:r>
              <a:rPr lang="en-US" sz="2100" dirty="0" err="1" smtClean="0"/>
              <a:t>DISTINCT(p,q</a:t>
            </a:r>
            <a:r>
              <a:rPr lang="en-US" sz="2100" dirty="0" smtClean="0"/>
              <a:t>) is blank and </a:t>
            </a:r>
            <a:br>
              <a:rPr lang="en-US" sz="2100" dirty="0" smtClean="0"/>
            </a:br>
            <a:r>
              <a:rPr lang="en-US" sz="2100" dirty="0" smtClean="0"/>
              <a:t>DISTINCT( </a:t>
            </a:r>
            <a:r>
              <a:rPr lang="en-US" sz="2100" dirty="0" err="1" smtClean="0"/>
              <a:t>δ(p</a:t>
            </a:r>
            <a:r>
              <a:rPr lang="en-US" sz="2100" dirty="0" smtClean="0"/>
              <a:t>,</a:t>
            </a:r>
            <a:r>
              <a:rPr lang="el-GR" sz="2100" dirty="0" smtClean="0">
                <a:ea typeface="Arial" charset="0"/>
                <a:cs typeface="Arial" charset="0"/>
              </a:rPr>
              <a:t>α</a:t>
            </a:r>
            <a:r>
              <a:rPr lang="en-US" sz="2100" dirty="0" smtClean="0">
                <a:ea typeface="Arial" charset="0"/>
                <a:cs typeface="Arial" charset="0"/>
              </a:rPr>
              <a:t>), </a:t>
            </a:r>
            <a:r>
              <a:rPr lang="en-US" sz="2100" dirty="0" err="1" smtClean="0"/>
              <a:t>δ(q</a:t>
            </a:r>
            <a:r>
              <a:rPr lang="en-US" sz="2100" dirty="0" smtClean="0"/>
              <a:t>,</a:t>
            </a:r>
            <a:r>
              <a:rPr lang="el-GR" sz="2100" dirty="0" smtClean="0">
                <a:ea typeface="Arial" charset="0"/>
                <a:cs typeface="Arial" charset="0"/>
              </a:rPr>
              <a:t>α</a:t>
            </a:r>
            <a:r>
              <a:rPr lang="en-US" sz="2100" dirty="0" smtClean="0">
                <a:ea typeface="Arial" charset="0"/>
                <a:cs typeface="Arial" charset="0"/>
              </a:rPr>
              <a:t>) ) is not blank</a:t>
            </a:r>
          </a:p>
          <a:p>
            <a:pPr lvl="3">
              <a:lnSpc>
                <a:spcPct val="90000"/>
              </a:lnSpc>
            </a:pPr>
            <a:r>
              <a:rPr lang="en-US" dirty="0" err="1" smtClean="0"/>
              <a:t>DISTINCT(</a:t>
            </a:r>
            <a:r>
              <a:rPr lang="en-US" i="1" dirty="0" err="1" smtClean="0"/>
              <a:t>p</a:t>
            </a:r>
            <a:r>
              <a:rPr lang="en-US" dirty="0" err="1" smtClean="0"/>
              <a:t>,</a:t>
            </a:r>
            <a:r>
              <a:rPr lang="en-US" i="1" dirty="0" err="1" smtClean="0"/>
              <a:t>q</a:t>
            </a:r>
            <a:r>
              <a:rPr lang="en-US" dirty="0" smtClean="0"/>
              <a:t>) = </a:t>
            </a:r>
            <a:r>
              <a:rPr lang="el-GR" dirty="0" smtClean="0">
                <a:ea typeface="Arial" charset="0"/>
                <a:cs typeface="Arial" charset="0"/>
              </a:rPr>
              <a:t>α</a:t>
            </a:r>
            <a:endParaRPr lang="en-US" dirty="0" smtClean="0">
              <a:ea typeface="Arial" charset="0"/>
              <a:cs typeface="Arial" charset="0"/>
            </a:endParaRPr>
          </a:p>
          <a:p>
            <a:pPr>
              <a:lnSpc>
                <a:spcPct val="90000"/>
              </a:lnSpc>
            </a:pPr>
            <a:r>
              <a:rPr lang="en-US" sz="2600" dirty="0" smtClean="0">
                <a:ea typeface="Arial" charset="0"/>
                <a:cs typeface="Arial" charset="0"/>
              </a:rPr>
              <a:t>Combine all states that are not distinct </a:t>
            </a:r>
          </a:p>
        </p:txBody>
      </p:sp>
      <p:sp>
        <p:nvSpPr>
          <p:cNvPr id="3" name="Date Placeholder 2"/>
          <p:cNvSpPr>
            <a:spLocks noGrp="1"/>
          </p:cNvSpPr>
          <p:nvPr>
            <p:ph type="dt" sz="half" idx="10"/>
          </p:nvPr>
        </p:nvSpPr>
        <p:spPr/>
        <p:txBody>
          <a:bodyPr/>
          <a:lstStyle/>
          <a:p>
            <a:r>
              <a:rPr lang="en-US" smtClean="0"/>
              <a:t>© Oscar Nierstrasz</a:t>
            </a:r>
            <a:endParaRPr lang="de-CH"/>
          </a:p>
        </p:txBody>
      </p:sp>
      <p:sp>
        <p:nvSpPr>
          <p:cNvPr id="4" name="Slide Number Placeholder 3"/>
          <p:cNvSpPr>
            <a:spLocks noGrp="1"/>
          </p:cNvSpPr>
          <p:nvPr>
            <p:ph type="sldNum" sz="quarter" idx="12"/>
          </p:nvPr>
        </p:nvSpPr>
        <p:spPr/>
        <p:txBody>
          <a:bodyPr/>
          <a:lstStyle/>
          <a:p>
            <a:fld id="{8A4C2218-9825-1F44-9845-6EBC5BC192C5}" type="slidenum">
              <a:rPr lang="de-CH" smtClean="0"/>
              <a:pPr/>
              <a:t>31</a:t>
            </a:fld>
            <a:endParaRPr lang="de-CH" sz="1400">
              <a:solidFill>
                <a:srgbClr val="7E7E7E"/>
              </a:solidFill>
              <a:latin typeface="Times"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Minimization in action</a:t>
            </a:r>
            <a:endParaRPr lang="en-US" dirty="0"/>
          </a:p>
        </p:txBody>
      </p:sp>
      <p:sp>
        <p:nvSpPr>
          <p:cNvPr id="4" name="Date Placeholder 3"/>
          <p:cNvSpPr>
            <a:spLocks noGrp="1"/>
          </p:cNvSpPr>
          <p:nvPr>
            <p:ph type="dt" sz="half" idx="10"/>
          </p:nvPr>
        </p:nvSpPr>
        <p:spPr/>
        <p:txBody>
          <a:bodyPr/>
          <a:lstStyle/>
          <a:p>
            <a:r>
              <a:rPr lang="en-US" smtClean="0"/>
              <a:t>© Oscar Nierstrasz</a:t>
            </a:r>
            <a:endParaRPr lang="de-CH"/>
          </a:p>
        </p:txBody>
      </p:sp>
      <p:sp>
        <p:nvSpPr>
          <p:cNvPr id="5" name="Slide Number Placeholder 4"/>
          <p:cNvSpPr>
            <a:spLocks noGrp="1"/>
          </p:cNvSpPr>
          <p:nvPr>
            <p:ph type="sldNum" sz="quarter" idx="12"/>
          </p:nvPr>
        </p:nvSpPr>
        <p:spPr/>
        <p:txBody>
          <a:bodyPr/>
          <a:lstStyle/>
          <a:p>
            <a:fld id="{F0E9E4A2-AF7B-E444-AD0E-1436C462548E}" type="slidenum">
              <a:rPr lang="de-CH" smtClean="0"/>
              <a:pPr/>
              <a:t>32</a:t>
            </a:fld>
            <a:endParaRPr lang="de-CH" sz="1400">
              <a:solidFill>
                <a:srgbClr val="7E7E7E"/>
              </a:solidFill>
              <a:latin typeface="Times" charset="0"/>
            </a:endParaRPr>
          </a:p>
        </p:txBody>
      </p:sp>
      <p:pic>
        <p:nvPicPr>
          <p:cNvPr id="6" name="Picture 5" descr="Screen shot 2011-03-04 at 1.42.30 PM.png"/>
          <p:cNvPicPr>
            <a:picLocks noChangeAspect="1"/>
          </p:cNvPicPr>
          <p:nvPr/>
        </p:nvPicPr>
        <p:blipFill>
          <a:blip r:embed="rId2"/>
          <a:stretch>
            <a:fillRect/>
          </a:stretch>
        </p:blipFill>
        <p:spPr>
          <a:xfrm>
            <a:off x="0" y="4038600"/>
            <a:ext cx="9144000" cy="2203450"/>
          </a:xfrm>
          <a:prstGeom prst="rect">
            <a:avLst/>
          </a:prstGeom>
        </p:spPr>
      </p:pic>
      <p:pic>
        <p:nvPicPr>
          <p:cNvPr id="7" name="Picture 6" descr="2-nfa-to-dfa.png"/>
          <p:cNvPicPr>
            <a:picLocks noChangeAspect="1"/>
          </p:cNvPicPr>
          <p:nvPr/>
        </p:nvPicPr>
        <p:blipFill>
          <a:blip r:embed="rId3"/>
          <a:stretch>
            <a:fillRect/>
          </a:stretch>
        </p:blipFill>
        <p:spPr>
          <a:xfrm>
            <a:off x="685800" y="1828800"/>
            <a:ext cx="2286000" cy="2038350"/>
          </a:xfrm>
          <a:prstGeom prst="rect">
            <a:avLst/>
          </a:prstGeom>
          <a:ln>
            <a:solidFill>
              <a:srgbClr val="7F7F7F"/>
            </a:solidFill>
          </a:ln>
          <a:effectLst>
            <a:outerShdw blurRad="50800" dist="38100" dir="2700000">
              <a:srgbClr val="000000">
                <a:alpha val="43000"/>
              </a:srgbClr>
            </a:outerShdw>
          </a:effectLst>
        </p:spPr>
      </p:pic>
      <p:sp>
        <p:nvSpPr>
          <p:cNvPr id="8" name="TextBox 7"/>
          <p:cNvSpPr txBox="1"/>
          <p:nvPr/>
        </p:nvSpPr>
        <p:spPr>
          <a:xfrm>
            <a:off x="4114800" y="2209800"/>
            <a:ext cx="4203682" cy="830997"/>
          </a:xfrm>
          <a:prstGeom prst="rect">
            <a:avLst/>
          </a:prstGeom>
          <a:noFill/>
        </p:spPr>
        <p:txBody>
          <a:bodyPr wrap="none" rtlCol="0">
            <a:spAutoFit/>
          </a:bodyPr>
          <a:lstStyle/>
          <a:p>
            <a:r>
              <a:rPr lang="en-US" dirty="0" smtClean="0"/>
              <a:t>C and A are </a:t>
            </a:r>
            <a:r>
              <a:rPr lang="en-US" i="1" dirty="0" smtClean="0">
                <a:solidFill>
                  <a:schemeClr val="accent2"/>
                </a:solidFill>
              </a:rPr>
              <a:t>indistinguishable</a:t>
            </a:r>
          </a:p>
          <a:p>
            <a:r>
              <a:rPr lang="en-US" dirty="0" smtClean="0"/>
              <a:t>so can be merged</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2-nfa-to-dfa.png"/>
          <p:cNvPicPr>
            <a:picLocks noChangeAspect="1"/>
          </p:cNvPicPr>
          <p:nvPr/>
        </p:nvPicPr>
        <p:blipFill>
          <a:blip r:embed="rId3"/>
          <a:stretch>
            <a:fillRect/>
          </a:stretch>
        </p:blipFill>
        <p:spPr>
          <a:xfrm>
            <a:off x="304800" y="1295400"/>
            <a:ext cx="2286000" cy="2038350"/>
          </a:xfrm>
          <a:prstGeom prst="rect">
            <a:avLst/>
          </a:prstGeom>
          <a:ln>
            <a:solidFill>
              <a:srgbClr val="7F7F7F"/>
            </a:solidFill>
          </a:ln>
          <a:effectLst>
            <a:outerShdw blurRad="50800" dist="38100" dir="2700000">
              <a:srgbClr val="000000">
                <a:alpha val="43000"/>
              </a:srgbClr>
            </a:outerShdw>
          </a:effectLst>
        </p:spPr>
      </p:pic>
      <p:sp>
        <p:nvSpPr>
          <p:cNvPr id="75779" name="Title 1"/>
          <p:cNvSpPr>
            <a:spLocks noGrp="1"/>
          </p:cNvSpPr>
          <p:nvPr>
            <p:ph type="title"/>
          </p:nvPr>
        </p:nvSpPr>
        <p:spPr/>
        <p:txBody>
          <a:bodyPr/>
          <a:lstStyle/>
          <a:p>
            <a:r>
              <a:rPr lang="en-US" smtClean="0">
                <a:ea typeface="ＭＳ Ｐゴシック" charset="-128"/>
                <a:cs typeface="ＭＳ Ｐゴシック" charset="-128"/>
              </a:rPr>
              <a:t>DFA Minimization example</a:t>
            </a:r>
          </a:p>
        </p:txBody>
      </p:sp>
      <p:sp>
        <p:nvSpPr>
          <p:cNvPr id="75780" name="Slide Number Placeholder 2"/>
          <p:cNvSpPr>
            <a:spLocks noGrp="1"/>
          </p:cNvSpPr>
          <p:nvPr>
            <p:ph type="sldNum" sz="quarter" idx="12"/>
          </p:nvPr>
        </p:nvSpPr>
        <p:spPr>
          <a:noFill/>
        </p:spPr>
        <p:txBody>
          <a:bodyPr/>
          <a:lstStyle/>
          <a:p>
            <a:fld id="{28063002-02EA-7C42-822F-61CA85E879C2}" type="slidenum">
              <a:rPr lang="de-CH" smtClean="0"/>
              <a:pPr/>
              <a:t>33</a:t>
            </a:fld>
            <a:endParaRPr lang="de-CH" sz="1400" smtClean="0">
              <a:solidFill>
                <a:srgbClr val="7E7E7E"/>
              </a:solidFill>
              <a:latin typeface="Times" charset="0"/>
            </a:endParaRPr>
          </a:p>
        </p:txBody>
      </p:sp>
      <p:pic>
        <p:nvPicPr>
          <p:cNvPr id="75781" name="Picture 8" descr="2-min-dfa.png"/>
          <p:cNvPicPr>
            <a:picLocks noChangeAspect="1"/>
          </p:cNvPicPr>
          <p:nvPr/>
        </p:nvPicPr>
        <p:blipFill>
          <a:blip r:embed="rId4"/>
          <a:srcRect/>
          <a:stretch>
            <a:fillRect/>
          </a:stretch>
        </p:blipFill>
        <p:spPr bwMode="auto">
          <a:xfrm>
            <a:off x="450850" y="3551238"/>
            <a:ext cx="8242300" cy="2925762"/>
          </a:xfrm>
          <a:prstGeom prst="rect">
            <a:avLst/>
          </a:prstGeom>
          <a:noFill/>
          <a:ln w="9525">
            <a:noFill/>
            <a:miter lim="800000"/>
            <a:headEnd/>
            <a:tailEnd/>
          </a:ln>
        </p:spPr>
      </p:pic>
      <p:sp>
        <p:nvSpPr>
          <p:cNvPr id="75782" name="Date Placeholder 9"/>
          <p:cNvSpPr>
            <a:spLocks noGrp="1"/>
          </p:cNvSpPr>
          <p:nvPr>
            <p:ph type="dt" sz="quarter" idx="10"/>
          </p:nvPr>
        </p:nvSpPr>
        <p:spPr>
          <a:noFill/>
        </p:spPr>
        <p:txBody>
          <a:bodyPr/>
          <a:lstStyle/>
          <a:p>
            <a:r>
              <a:rPr lang="en-US" smtClean="0"/>
              <a:t>© Oscar Nierstrasz</a:t>
            </a:r>
            <a:endParaRPr lang="de-CH" smtClean="0"/>
          </a:p>
        </p:txBody>
      </p:sp>
      <p:sp>
        <p:nvSpPr>
          <p:cNvPr id="75783" name="TextBox 6"/>
          <p:cNvSpPr txBox="1">
            <a:spLocks noChangeArrowheads="1"/>
          </p:cNvSpPr>
          <p:nvPr/>
        </p:nvSpPr>
        <p:spPr bwMode="auto">
          <a:xfrm>
            <a:off x="3657600" y="2133600"/>
            <a:ext cx="4876800" cy="830997"/>
          </a:xfrm>
          <a:prstGeom prst="rect">
            <a:avLst/>
          </a:prstGeom>
          <a:solidFill>
            <a:srgbClr val="F5F399"/>
          </a:solidFill>
          <a:ln w="9525">
            <a:noFill/>
            <a:miter lim="800000"/>
            <a:headEnd/>
            <a:tailEnd/>
          </a:ln>
        </p:spPr>
        <p:txBody>
          <a:bodyPr wrap="square">
            <a:prstTxWarp prst="textNoShape">
              <a:avLst/>
            </a:prstTxWarp>
            <a:spAutoFit/>
          </a:bodyPr>
          <a:lstStyle/>
          <a:p>
            <a:r>
              <a:rPr lang="en-US" dirty="0"/>
              <a:t>It is easy to see that this is in fact the minimal DFA</a:t>
            </a:r>
            <a:r>
              <a:rPr lang="en-US" dirty="0" smtClean="0"/>
              <a:t> for </a:t>
            </a:r>
            <a:r>
              <a:rPr lang="en-US" dirty="0" smtClean="0">
                <a:ea typeface="ＭＳ Ｐゴシック" charset="-128"/>
                <a:cs typeface="ＭＳ Ｐゴシック" charset="-128"/>
              </a:rPr>
              <a:t>(</a:t>
            </a:r>
            <a:r>
              <a:rPr lang="en-US" i="1" dirty="0" err="1" smtClean="0">
                <a:ea typeface="ＭＳ Ｐゴシック" charset="-128"/>
                <a:cs typeface="ＭＳ Ｐゴシック" charset="-128"/>
              </a:rPr>
              <a:t>a</a:t>
            </a:r>
            <a:r>
              <a:rPr lang="en-US" dirty="0" err="1" smtClean="0">
                <a:ea typeface="ＭＳ Ｐゴシック" charset="-128"/>
                <a:cs typeface="ＭＳ Ｐゴシック" charset="-128"/>
                <a:sym typeface="Symbol" charset="2"/>
              </a:rPr>
              <a:t></a:t>
            </a:r>
            <a:r>
              <a:rPr lang="en-US" i="1" dirty="0" err="1" smtClean="0">
                <a:ea typeface="ＭＳ Ｐゴシック" charset="-128"/>
                <a:cs typeface="ＭＳ Ｐゴシック" charset="-128"/>
                <a:sym typeface="Symbol" charset="2"/>
              </a:rPr>
              <a:t>b</a:t>
            </a:r>
            <a:r>
              <a:rPr lang="en-US" dirty="0" smtClean="0">
                <a:ea typeface="ＭＳ Ｐゴシック" charset="-128"/>
                <a:cs typeface="ＭＳ Ｐゴシック" charset="-128"/>
                <a:sym typeface="Symbol" charset="2"/>
              </a:rPr>
              <a:t>)*</a:t>
            </a:r>
            <a:r>
              <a:rPr lang="en-US" i="1" dirty="0" err="1" smtClean="0">
                <a:ea typeface="ＭＳ Ｐゴシック" charset="-128"/>
                <a:cs typeface="ＭＳ Ｐゴシック" charset="-128"/>
                <a:sym typeface="Symbol" charset="2"/>
              </a:rPr>
              <a:t>abb</a:t>
            </a:r>
            <a:r>
              <a:rPr lang="en-US" i="1" dirty="0" smtClean="0">
                <a:ea typeface="ＭＳ Ｐゴシック" charset="-128"/>
                <a:cs typeface="ＭＳ Ｐゴシック" charset="-128"/>
                <a:sym typeface="Symbol" charset="2"/>
              </a:rPr>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ea typeface="ＭＳ Ｐゴシック" charset="-128"/>
                <a:cs typeface="ＭＳ Ｐゴシック" charset="-128"/>
              </a:rPr>
              <a:t>DFA to RE via GNFA</a:t>
            </a:r>
          </a:p>
        </p:txBody>
      </p:sp>
      <p:sp>
        <p:nvSpPr>
          <p:cNvPr id="77827" name="Content Placeholder 5"/>
          <p:cNvSpPr>
            <a:spLocks noGrp="1"/>
          </p:cNvSpPr>
          <p:nvPr>
            <p:ph idx="1"/>
          </p:nvPr>
        </p:nvSpPr>
        <p:spPr/>
        <p:txBody>
          <a:bodyPr/>
          <a:lstStyle/>
          <a:p>
            <a:r>
              <a:rPr lang="en-US" smtClean="0">
                <a:ea typeface="ＭＳ Ｐゴシック" charset="-128"/>
                <a:cs typeface="ＭＳ Ｐゴシック" charset="-128"/>
              </a:rPr>
              <a:t>A </a:t>
            </a:r>
            <a:r>
              <a:rPr lang="en-US" i="1" u="sng" smtClean="0">
                <a:solidFill>
                  <a:srgbClr val="7E0007"/>
                </a:solidFill>
                <a:ea typeface="ＭＳ Ｐゴシック" charset="-128"/>
                <a:cs typeface="ＭＳ Ｐゴシック" charset="-128"/>
              </a:rPr>
              <a:t>Generalized NFA</a:t>
            </a:r>
            <a:r>
              <a:rPr lang="en-US" smtClean="0">
                <a:solidFill>
                  <a:srgbClr val="7E0007"/>
                </a:solidFill>
                <a:ea typeface="ＭＳ Ｐゴシック" charset="-128"/>
                <a:cs typeface="ＭＳ Ｐゴシック" charset="-128"/>
              </a:rPr>
              <a:t> </a:t>
            </a:r>
            <a:r>
              <a:rPr lang="en-US" smtClean="0">
                <a:ea typeface="ＭＳ Ｐゴシック" charset="-128"/>
                <a:cs typeface="ＭＳ Ｐゴシック" charset="-128"/>
              </a:rPr>
              <a:t>is an NFA where transitions may have any RE as labels </a:t>
            </a:r>
          </a:p>
          <a:p>
            <a:r>
              <a:rPr lang="en-US" smtClean="0">
                <a:ea typeface="ＭＳ Ｐゴシック" charset="-128"/>
                <a:cs typeface="ＭＳ Ｐゴシック" charset="-128"/>
              </a:rPr>
              <a:t>Conversion algorithm:</a:t>
            </a:r>
          </a:p>
          <a:p>
            <a:pPr marL="914400" lvl="1" indent="-457200">
              <a:buFont typeface="Helvetica" charset="0"/>
              <a:buAutoNum type="arabicPeriod"/>
            </a:pPr>
            <a:r>
              <a:rPr lang="en-US" i="1" smtClean="0">
                <a:solidFill>
                  <a:srgbClr val="7E0007"/>
                </a:solidFill>
              </a:rPr>
              <a:t>Add a new start state and accept state </a:t>
            </a:r>
            <a:r>
              <a:rPr lang="en-US" smtClean="0"/>
              <a:t>with </a:t>
            </a:r>
            <a:r>
              <a:rPr lang="en-US" sz="2400" smtClean="0">
                <a:sym typeface="Symbol" charset="2"/>
              </a:rPr>
              <a:t></a:t>
            </a:r>
            <a:r>
              <a:rPr lang="en-US" smtClean="0">
                <a:sym typeface="Symbol" charset="2"/>
              </a:rPr>
              <a:t>-</a:t>
            </a:r>
            <a:r>
              <a:rPr lang="en-US" smtClean="0"/>
              <a:t>transitions to/from the old start/end states</a:t>
            </a:r>
          </a:p>
          <a:p>
            <a:pPr marL="914400" lvl="1" indent="-457200">
              <a:buFont typeface="Helvetica" charset="0"/>
              <a:buAutoNum type="arabicPeriod"/>
            </a:pPr>
            <a:r>
              <a:rPr lang="en-US" i="1" smtClean="0">
                <a:solidFill>
                  <a:srgbClr val="7E0007"/>
                </a:solidFill>
              </a:rPr>
              <a:t>Merge multiple transitions </a:t>
            </a:r>
            <a:r>
              <a:rPr lang="en-US" smtClean="0"/>
              <a:t>between two states to a single RE choice transition</a:t>
            </a:r>
          </a:p>
          <a:p>
            <a:pPr marL="914400" lvl="1" indent="-457200">
              <a:buFont typeface="Helvetica" charset="0"/>
              <a:buAutoNum type="arabicPeriod"/>
            </a:pPr>
            <a:r>
              <a:rPr lang="en-US" i="1" smtClean="0">
                <a:solidFill>
                  <a:srgbClr val="7E0007"/>
                </a:solidFill>
              </a:rPr>
              <a:t>Add empty </a:t>
            </a:r>
            <a:r>
              <a:rPr lang="en-US" i="1" smtClean="0">
                <a:solidFill>
                  <a:srgbClr val="7E0007"/>
                </a:solidFill>
                <a:latin typeface="Symbol" charset="2"/>
                <a:ea typeface="Symbol" charset="2"/>
                <a:cs typeface="Symbol" charset="2"/>
              </a:rPr>
              <a:t>Æ-</a:t>
            </a:r>
            <a:r>
              <a:rPr lang="en-US" i="1" smtClean="0">
                <a:solidFill>
                  <a:srgbClr val="7E0007"/>
                </a:solidFill>
              </a:rPr>
              <a:t>transitions </a:t>
            </a:r>
            <a:r>
              <a:rPr lang="en-US" smtClean="0"/>
              <a:t>between states where missing</a:t>
            </a:r>
          </a:p>
          <a:p>
            <a:pPr marL="914400" lvl="1" indent="-457200">
              <a:buFont typeface="Helvetica" charset="0"/>
              <a:buAutoNum type="arabicPeriod"/>
            </a:pPr>
            <a:r>
              <a:rPr lang="en-US" i="1" smtClean="0">
                <a:solidFill>
                  <a:srgbClr val="7E0007"/>
                </a:solidFill>
              </a:rPr>
              <a:t>Iteratively “rip out” old states </a:t>
            </a:r>
            <a:r>
              <a:rPr lang="en-US" smtClean="0"/>
              <a:t>and replace “dangling transitions” with appropriately labeled transitions between remaining states</a:t>
            </a:r>
          </a:p>
          <a:p>
            <a:pPr marL="914400" lvl="1" indent="-457200">
              <a:buFont typeface="Helvetica" charset="0"/>
              <a:buAutoNum type="arabicPeriod"/>
            </a:pPr>
            <a:r>
              <a:rPr lang="en-US" i="1" smtClean="0">
                <a:solidFill>
                  <a:srgbClr val="7E0007"/>
                </a:solidFill>
              </a:rPr>
              <a:t>STOP when all old states are gone </a:t>
            </a:r>
            <a:r>
              <a:rPr lang="en-US" smtClean="0"/>
              <a:t>and only the new start and accept states remain</a:t>
            </a:r>
          </a:p>
        </p:txBody>
      </p:sp>
      <p:sp>
        <p:nvSpPr>
          <p:cNvPr id="77828" name="Date Placeholder 2"/>
          <p:cNvSpPr>
            <a:spLocks noGrp="1"/>
          </p:cNvSpPr>
          <p:nvPr>
            <p:ph type="dt" sz="quarter" idx="10"/>
          </p:nvPr>
        </p:nvSpPr>
        <p:spPr>
          <a:noFill/>
        </p:spPr>
        <p:txBody>
          <a:bodyPr/>
          <a:lstStyle/>
          <a:p>
            <a:r>
              <a:rPr lang="en-US" smtClean="0"/>
              <a:t>© Oscar Nierstrasz</a:t>
            </a:r>
            <a:endParaRPr lang="de-CH" smtClean="0"/>
          </a:p>
        </p:txBody>
      </p:sp>
      <p:sp>
        <p:nvSpPr>
          <p:cNvPr id="77829" name="Slide Number Placeholder 3"/>
          <p:cNvSpPr>
            <a:spLocks noGrp="1"/>
          </p:cNvSpPr>
          <p:nvPr>
            <p:ph type="sldNum" sz="quarter" idx="12"/>
          </p:nvPr>
        </p:nvSpPr>
        <p:spPr>
          <a:noFill/>
        </p:spPr>
        <p:txBody>
          <a:bodyPr/>
          <a:lstStyle/>
          <a:p>
            <a:fld id="{09DA7DFE-8301-9648-900B-A273297864B8}" type="slidenum">
              <a:rPr lang="de-CH" smtClean="0"/>
              <a:pPr/>
              <a:t>34</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ea typeface="ＭＳ Ｐゴシック" charset="-128"/>
                <a:cs typeface="ＭＳ Ｐゴシック" charset="-128"/>
              </a:rPr>
              <a:t>GNFA conversion algorithm</a:t>
            </a:r>
          </a:p>
        </p:txBody>
      </p:sp>
      <p:sp>
        <p:nvSpPr>
          <p:cNvPr id="78851" name="Content Placeholder 2"/>
          <p:cNvSpPr>
            <a:spLocks noGrp="1"/>
          </p:cNvSpPr>
          <p:nvPr>
            <p:ph idx="1"/>
          </p:nvPr>
        </p:nvSpPr>
        <p:spPr/>
        <p:txBody>
          <a:bodyPr/>
          <a:lstStyle/>
          <a:p>
            <a:pPr marL="457200" indent="-457200">
              <a:buFont typeface="Helvetica" charset="0"/>
              <a:buAutoNum type="arabicPeriod"/>
            </a:pPr>
            <a:r>
              <a:rPr lang="en-US" smtClean="0">
                <a:ea typeface="ＭＳ Ｐゴシック" charset="-128"/>
                <a:cs typeface="ＭＳ Ｐゴシック" charset="-128"/>
              </a:rPr>
              <a:t>Let </a:t>
            </a:r>
            <a:r>
              <a:rPr lang="en-US" i="1" smtClean="0">
                <a:ea typeface="ＭＳ Ｐゴシック" charset="-128"/>
                <a:cs typeface="ＭＳ Ｐゴシック" charset="-128"/>
              </a:rPr>
              <a:t>k </a:t>
            </a:r>
            <a:r>
              <a:rPr lang="en-US" smtClean="0">
                <a:ea typeface="ＭＳ Ｐゴシック" charset="-128"/>
                <a:cs typeface="ＭＳ Ｐゴシック" charset="-128"/>
              </a:rPr>
              <a:t> be the number of states of G, k≥2</a:t>
            </a:r>
          </a:p>
          <a:p>
            <a:pPr marL="457200" indent="-457200">
              <a:buFont typeface="Helvetica" charset="0"/>
              <a:buAutoNum type="arabicPeriod"/>
            </a:pPr>
            <a:r>
              <a:rPr lang="en-US" smtClean="0">
                <a:ea typeface="ＭＳ Ｐゴシック" charset="-128"/>
                <a:cs typeface="ＭＳ Ｐゴシック" charset="-128"/>
              </a:rPr>
              <a:t>If k=2, then RE is the label found between q</a:t>
            </a:r>
            <a:r>
              <a:rPr lang="en-US" baseline="-25000" smtClean="0">
                <a:ea typeface="ＭＳ Ｐゴシック" charset="-128"/>
                <a:cs typeface="ＭＳ Ｐゴシック" charset="-128"/>
              </a:rPr>
              <a:t>s</a:t>
            </a:r>
            <a:r>
              <a:rPr lang="en-US" smtClean="0">
                <a:ea typeface="ＭＳ Ｐゴシック" charset="-128"/>
                <a:cs typeface="ＭＳ Ｐゴシック" charset="-128"/>
              </a:rPr>
              <a:t> and q</a:t>
            </a:r>
            <a:r>
              <a:rPr lang="en-US" baseline="-25000" smtClean="0">
                <a:ea typeface="ＭＳ Ｐゴシック" charset="-128"/>
                <a:cs typeface="ＭＳ Ｐゴシック" charset="-128"/>
              </a:rPr>
              <a:t>a</a:t>
            </a:r>
            <a:r>
              <a:rPr lang="en-US" smtClean="0">
                <a:ea typeface="ＭＳ Ｐゴシック" charset="-128"/>
                <a:cs typeface="ＭＳ Ｐゴシック" charset="-128"/>
              </a:rPr>
              <a:t> (start and accept states of G)</a:t>
            </a:r>
            <a:endParaRPr lang="en-US" baseline="-25000" smtClean="0">
              <a:ea typeface="ＭＳ Ｐゴシック" charset="-128"/>
              <a:cs typeface="ＭＳ Ｐゴシック" charset="-128"/>
            </a:endParaRPr>
          </a:p>
          <a:p>
            <a:pPr marL="457200" indent="-457200">
              <a:buFont typeface="Helvetica" charset="0"/>
              <a:buAutoNum type="arabicPeriod"/>
            </a:pPr>
            <a:r>
              <a:rPr lang="en-US" smtClean="0">
                <a:ea typeface="ＭＳ Ｐゴシック" charset="-128"/>
                <a:cs typeface="ＭＳ Ｐゴシック" charset="-128"/>
              </a:rPr>
              <a:t>While k&gt;2, select q</a:t>
            </a:r>
            <a:r>
              <a:rPr lang="en-US" baseline="-25000" smtClean="0">
                <a:ea typeface="ＭＳ Ｐゴシック" charset="-128"/>
                <a:cs typeface="ＭＳ Ｐゴシック" charset="-128"/>
              </a:rPr>
              <a:t>rip</a:t>
            </a:r>
            <a:r>
              <a:rPr lang="en-US" smtClean="0">
                <a:ea typeface="ＭＳ Ｐゴシック" charset="-128"/>
                <a:cs typeface="ＭＳ Ｐゴシック" charset="-128"/>
              </a:rPr>
              <a:t> ≠ q</a:t>
            </a:r>
            <a:r>
              <a:rPr lang="en-US" baseline="-25000" smtClean="0">
                <a:ea typeface="ＭＳ Ｐゴシック" charset="-128"/>
                <a:cs typeface="ＭＳ Ｐゴシック" charset="-128"/>
              </a:rPr>
              <a:t>s</a:t>
            </a:r>
            <a:r>
              <a:rPr lang="en-US" smtClean="0">
                <a:ea typeface="ＭＳ Ｐゴシック" charset="-128"/>
                <a:cs typeface="ＭＳ Ｐゴシック" charset="-128"/>
              </a:rPr>
              <a:t> or q</a:t>
            </a:r>
            <a:r>
              <a:rPr lang="en-US" baseline="-25000" smtClean="0">
                <a:ea typeface="ＭＳ Ｐゴシック" charset="-128"/>
                <a:cs typeface="ＭＳ Ｐゴシック" charset="-128"/>
              </a:rPr>
              <a:t>a</a:t>
            </a:r>
            <a:r>
              <a:rPr lang="en-US" smtClean="0">
                <a:ea typeface="ＭＳ Ｐゴシック" charset="-128"/>
                <a:cs typeface="ＭＳ Ｐゴシック" charset="-128"/>
              </a:rPr>
              <a:t> </a:t>
            </a:r>
          </a:p>
          <a:p>
            <a:pPr marL="876300" lvl="1" indent="-457200"/>
            <a:r>
              <a:rPr lang="en-US" smtClean="0"/>
              <a:t>Q´ = Q – {q</a:t>
            </a:r>
            <a:r>
              <a:rPr lang="en-US" baseline="-25000" smtClean="0"/>
              <a:t>rip</a:t>
            </a:r>
            <a:r>
              <a:rPr lang="en-US" smtClean="0"/>
              <a:t>}</a:t>
            </a:r>
          </a:p>
          <a:p>
            <a:pPr marL="876300" lvl="1" indent="-457200"/>
            <a:r>
              <a:rPr lang="en-US" smtClean="0"/>
              <a:t>For any q</a:t>
            </a:r>
            <a:r>
              <a:rPr lang="en-US" baseline="-25000" smtClean="0"/>
              <a:t>i</a:t>
            </a:r>
            <a:r>
              <a:rPr lang="en-US" smtClean="0"/>
              <a:t> </a:t>
            </a:r>
            <a:r>
              <a:rPr lang="en-US" smtClean="0">
                <a:sym typeface="Symbol" charset="2"/>
              </a:rPr>
              <a:t> Q´ — {q</a:t>
            </a:r>
            <a:r>
              <a:rPr lang="en-US" baseline="-25000" smtClean="0">
                <a:sym typeface="Symbol" charset="2"/>
              </a:rPr>
              <a:t>a</a:t>
            </a:r>
            <a:r>
              <a:rPr lang="en-US" smtClean="0">
                <a:sym typeface="Symbol" charset="2"/>
              </a:rPr>
              <a:t>} </a:t>
            </a:r>
            <a:r>
              <a:rPr lang="en-US" b="1" smtClean="0">
                <a:sym typeface="Symbol" charset="2"/>
              </a:rPr>
              <a:t>let δ´(q</a:t>
            </a:r>
            <a:r>
              <a:rPr lang="en-US" b="1" baseline="-25000" smtClean="0">
                <a:sym typeface="Symbol" charset="2"/>
              </a:rPr>
              <a:t>i</a:t>
            </a:r>
            <a:r>
              <a:rPr lang="en-US" b="1" smtClean="0">
                <a:sym typeface="Symbol" charset="2"/>
              </a:rPr>
              <a:t>,q</a:t>
            </a:r>
            <a:r>
              <a:rPr lang="en-US" b="1" baseline="-25000" smtClean="0">
                <a:sym typeface="Symbol" charset="2"/>
              </a:rPr>
              <a:t>j</a:t>
            </a:r>
            <a:r>
              <a:rPr lang="en-US" b="1" smtClean="0">
                <a:sym typeface="Symbol" charset="2"/>
              </a:rPr>
              <a:t>) = R</a:t>
            </a:r>
            <a:r>
              <a:rPr lang="en-US" b="1" baseline="-25000" smtClean="0">
                <a:sym typeface="Symbol" charset="2"/>
              </a:rPr>
              <a:t>1</a:t>
            </a:r>
            <a:r>
              <a:rPr lang="en-US" b="1" smtClean="0">
                <a:sym typeface="Symbol" charset="2"/>
              </a:rPr>
              <a:t> R</a:t>
            </a:r>
            <a:r>
              <a:rPr lang="en-US" b="1" baseline="-25000" smtClean="0">
                <a:sym typeface="Symbol" charset="2"/>
              </a:rPr>
              <a:t>2</a:t>
            </a:r>
            <a:r>
              <a:rPr lang="en-US" b="1" smtClean="0">
                <a:sym typeface="Symbol" charset="2"/>
              </a:rPr>
              <a:t>* R</a:t>
            </a:r>
            <a:r>
              <a:rPr lang="en-US" b="1" baseline="-25000" smtClean="0">
                <a:sym typeface="Symbol" charset="2"/>
              </a:rPr>
              <a:t>3</a:t>
            </a:r>
            <a:r>
              <a:rPr lang="en-US" b="1" smtClean="0">
                <a:sym typeface="Symbol" charset="2"/>
              </a:rPr>
              <a:t>  R</a:t>
            </a:r>
            <a:r>
              <a:rPr lang="en-US" b="1" baseline="-25000" smtClean="0">
                <a:sym typeface="Symbol" charset="2"/>
              </a:rPr>
              <a:t>4</a:t>
            </a:r>
            <a:r>
              <a:rPr lang="en-US" b="1" smtClean="0">
                <a:sym typeface="Symbol" charset="2"/>
              </a:rPr>
              <a:t> </a:t>
            </a:r>
            <a:r>
              <a:rPr lang="en-US" smtClean="0">
                <a:sym typeface="Symbol" charset="2"/>
              </a:rPr>
              <a:t>where:</a:t>
            </a:r>
            <a:br>
              <a:rPr lang="en-US" smtClean="0">
                <a:sym typeface="Symbol" charset="2"/>
              </a:rPr>
            </a:br>
            <a:r>
              <a:rPr lang="en-US" smtClean="0">
                <a:sym typeface="Symbol" charset="2"/>
              </a:rPr>
              <a:t>R</a:t>
            </a:r>
            <a:r>
              <a:rPr lang="en-US" baseline="-25000" smtClean="0">
                <a:sym typeface="Symbol" charset="2"/>
              </a:rPr>
              <a:t>1</a:t>
            </a:r>
            <a:r>
              <a:rPr lang="en-US" smtClean="0">
                <a:sym typeface="Symbol" charset="2"/>
              </a:rPr>
              <a:t> = δ´(q</a:t>
            </a:r>
            <a:r>
              <a:rPr lang="en-US" baseline="-25000" smtClean="0">
                <a:sym typeface="Symbol" charset="2"/>
              </a:rPr>
              <a:t>i</a:t>
            </a:r>
            <a:r>
              <a:rPr lang="en-US" smtClean="0">
                <a:sym typeface="Symbol" charset="2"/>
              </a:rPr>
              <a:t>,q</a:t>
            </a:r>
            <a:r>
              <a:rPr lang="en-US" baseline="-25000" smtClean="0">
                <a:sym typeface="Symbol" charset="2"/>
              </a:rPr>
              <a:t>rip</a:t>
            </a:r>
            <a:r>
              <a:rPr lang="en-US" smtClean="0">
                <a:sym typeface="Symbol" charset="2"/>
              </a:rPr>
              <a:t>), R</a:t>
            </a:r>
            <a:r>
              <a:rPr lang="en-US" baseline="-25000" smtClean="0">
                <a:sym typeface="Symbol" charset="2"/>
              </a:rPr>
              <a:t>2</a:t>
            </a:r>
            <a:r>
              <a:rPr lang="en-US" smtClean="0">
                <a:sym typeface="Symbol" charset="2"/>
              </a:rPr>
              <a:t> = δ´(q</a:t>
            </a:r>
            <a:r>
              <a:rPr lang="en-US" baseline="-25000" smtClean="0">
                <a:sym typeface="Symbol" charset="2"/>
              </a:rPr>
              <a:t>rip</a:t>
            </a:r>
            <a:r>
              <a:rPr lang="en-US" smtClean="0">
                <a:sym typeface="Symbol" charset="2"/>
              </a:rPr>
              <a:t>,q</a:t>
            </a:r>
            <a:r>
              <a:rPr lang="en-US" baseline="-25000" smtClean="0">
                <a:sym typeface="Symbol" charset="2"/>
              </a:rPr>
              <a:t>rip</a:t>
            </a:r>
            <a:r>
              <a:rPr lang="en-US" smtClean="0">
                <a:sym typeface="Symbol" charset="2"/>
              </a:rPr>
              <a:t>), R</a:t>
            </a:r>
            <a:r>
              <a:rPr lang="en-US" baseline="-25000" smtClean="0">
                <a:sym typeface="Symbol" charset="2"/>
              </a:rPr>
              <a:t>2</a:t>
            </a:r>
            <a:r>
              <a:rPr lang="en-US" smtClean="0">
                <a:sym typeface="Symbol" charset="2"/>
              </a:rPr>
              <a:t> = δ´(q</a:t>
            </a:r>
            <a:r>
              <a:rPr lang="en-US" baseline="-25000" smtClean="0">
                <a:sym typeface="Symbol" charset="2"/>
              </a:rPr>
              <a:t>rip</a:t>
            </a:r>
            <a:r>
              <a:rPr lang="en-US" smtClean="0">
                <a:sym typeface="Symbol" charset="2"/>
              </a:rPr>
              <a:t>,q</a:t>
            </a:r>
            <a:r>
              <a:rPr lang="en-US" baseline="-25000" smtClean="0">
                <a:sym typeface="Symbol" charset="2"/>
              </a:rPr>
              <a:t>j</a:t>
            </a:r>
            <a:r>
              <a:rPr lang="en-US" smtClean="0">
                <a:sym typeface="Symbol" charset="2"/>
              </a:rPr>
              <a:t>), R</a:t>
            </a:r>
            <a:r>
              <a:rPr lang="en-US" baseline="-25000" smtClean="0">
                <a:sym typeface="Symbol" charset="2"/>
              </a:rPr>
              <a:t>4</a:t>
            </a:r>
            <a:r>
              <a:rPr lang="en-US" smtClean="0">
                <a:sym typeface="Symbol" charset="2"/>
              </a:rPr>
              <a:t> = δ´(q</a:t>
            </a:r>
            <a:r>
              <a:rPr lang="en-US" baseline="-25000" smtClean="0">
                <a:sym typeface="Symbol" charset="2"/>
              </a:rPr>
              <a:t>i</a:t>
            </a:r>
            <a:r>
              <a:rPr lang="en-US" smtClean="0">
                <a:sym typeface="Symbol" charset="2"/>
              </a:rPr>
              <a:t>,q</a:t>
            </a:r>
            <a:r>
              <a:rPr lang="en-US" baseline="-25000" smtClean="0">
                <a:sym typeface="Symbol" charset="2"/>
              </a:rPr>
              <a:t>j</a:t>
            </a:r>
            <a:r>
              <a:rPr lang="en-US" smtClean="0">
                <a:sym typeface="Symbol" charset="2"/>
              </a:rPr>
              <a:t>)</a:t>
            </a:r>
          </a:p>
          <a:p>
            <a:pPr marL="876300" lvl="1" indent="-457200"/>
            <a:r>
              <a:rPr lang="en-US" smtClean="0">
                <a:sym typeface="Symbol" charset="2"/>
              </a:rPr>
              <a:t>Replace G by G´</a:t>
            </a:r>
          </a:p>
        </p:txBody>
      </p:sp>
      <p:sp>
        <p:nvSpPr>
          <p:cNvPr id="78852" name="Date Placeholder 3"/>
          <p:cNvSpPr>
            <a:spLocks noGrp="1"/>
          </p:cNvSpPr>
          <p:nvPr>
            <p:ph type="dt" sz="quarter" idx="10"/>
          </p:nvPr>
        </p:nvSpPr>
        <p:spPr>
          <a:noFill/>
        </p:spPr>
        <p:txBody>
          <a:bodyPr/>
          <a:lstStyle/>
          <a:p>
            <a:r>
              <a:rPr lang="en-US" smtClean="0"/>
              <a:t>© Oscar Nierstrasz</a:t>
            </a:r>
            <a:endParaRPr lang="de-CH" smtClean="0"/>
          </a:p>
        </p:txBody>
      </p:sp>
      <p:sp>
        <p:nvSpPr>
          <p:cNvPr id="78853" name="Slide Number Placeholder 4"/>
          <p:cNvSpPr>
            <a:spLocks noGrp="1"/>
          </p:cNvSpPr>
          <p:nvPr>
            <p:ph type="sldNum" sz="quarter" idx="12"/>
          </p:nvPr>
        </p:nvSpPr>
        <p:spPr>
          <a:noFill/>
        </p:spPr>
        <p:txBody>
          <a:bodyPr/>
          <a:lstStyle/>
          <a:p>
            <a:fld id="{D79C933C-8629-1D45-AD2D-A1921A9717CD}" type="slidenum">
              <a:rPr lang="de-CH" smtClean="0"/>
              <a:pPr/>
              <a:t>35</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9874" name="Date Placeholder 3"/>
          <p:cNvSpPr>
            <a:spLocks noGrp="1"/>
          </p:cNvSpPr>
          <p:nvPr>
            <p:ph type="dt" sz="quarter" idx="10"/>
          </p:nvPr>
        </p:nvSpPr>
        <p:spPr>
          <a:noFill/>
        </p:spPr>
        <p:txBody>
          <a:bodyPr/>
          <a:lstStyle/>
          <a:p>
            <a:r>
              <a:rPr lang="en-US" smtClean="0"/>
              <a:t>© Oscar Nierstrasz</a:t>
            </a:r>
            <a:endParaRPr lang="de-CH" smtClean="0"/>
          </a:p>
        </p:txBody>
      </p:sp>
      <p:sp>
        <p:nvSpPr>
          <p:cNvPr id="79875" name="Slide Number Placeholder 4"/>
          <p:cNvSpPr>
            <a:spLocks noGrp="1"/>
          </p:cNvSpPr>
          <p:nvPr>
            <p:ph type="sldNum" sz="quarter" idx="12"/>
          </p:nvPr>
        </p:nvSpPr>
        <p:spPr>
          <a:noFill/>
        </p:spPr>
        <p:txBody>
          <a:bodyPr/>
          <a:lstStyle/>
          <a:p>
            <a:fld id="{934E8150-B562-C84D-A9F6-42DC8366010A}" type="slidenum">
              <a:rPr lang="de-CH" smtClean="0"/>
              <a:pPr/>
              <a:t>36</a:t>
            </a:fld>
            <a:endParaRPr lang="de-CH" sz="1400" smtClean="0">
              <a:solidFill>
                <a:srgbClr val="7E7E7E"/>
              </a:solidFill>
              <a:latin typeface="Times" charset="0"/>
            </a:endParaRPr>
          </a:p>
        </p:txBody>
      </p:sp>
      <p:sp>
        <p:nvSpPr>
          <p:cNvPr id="79876" name="TextBox 7"/>
          <p:cNvSpPr txBox="1">
            <a:spLocks noChangeArrowheads="1"/>
          </p:cNvSpPr>
          <p:nvPr/>
        </p:nvSpPr>
        <p:spPr bwMode="auto">
          <a:xfrm>
            <a:off x="3505200" y="685800"/>
            <a:ext cx="2186115" cy="461665"/>
          </a:xfrm>
          <a:prstGeom prst="rect">
            <a:avLst/>
          </a:prstGeom>
          <a:solidFill>
            <a:schemeClr val="accent1"/>
          </a:solidFill>
          <a:ln w="9525">
            <a:noFill/>
            <a:miter lim="800000"/>
            <a:headEnd/>
            <a:tailEnd/>
          </a:ln>
        </p:spPr>
        <p:txBody>
          <a:bodyPr wrap="none">
            <a:prstTxWarp prst="textNoShape">
              <a:avLst/>
            </a:prstTxWarp>
            <a:spAutoFit/>
          </a:bodyPr>
          <a:lstStyle/>
          <a:p>
            <a:r>
              <a:rPr lang="en-US" dirty="0"/>
              <a:t>The initial</a:t>
            </a:r>
            <a:r>
              <a:rPr lang="en-US" dirty="0" smtClean="0"/>
              <a:t> DFA</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0898" name="Date Placeholder 3"/>
          <p:cNvSpPr>
            <a:spLocks noGrp="1"/>
          </p:cNvSpPr>
          <p:nvPr>
            <p:ph type="dt" sz="quarter" idx="10"/>
          </p:nvPr>
        </p:nvSpPr>
        <p:spPr>
          <a:noFill/>
        </p:spPr>
        <p:txBody>
          <a:bodyPr/>
          <a:lstStyle/>
          <a:p>
            <a:r>
              <a:rPr lang="en-US" smtClean="0"/>
              <a:t>© Oscar Nierstrasz</a:t>
            </a:r>
            <a:endParaRPr lang="de-CH" smtClean="0"/>
          </a:p>
        </p:txBody>
      </p:sp>
      <p:sp>
        <p:nvSpPr>
          <p:cNvPr id="80899" name="Slide Number Placeholder 4"/>
          <p:cNvSpPr>
            <a:spLocks noGrp="1"/>
          </p:cNvSpPr>
          <p:nvPr>
            <p:ph type="sldNum" sz="quarter" idx="12"/>
          </p:nvPr>
        </p:nvSpPr>
        <p:spPr>
          <a:noFill/>
        </p:spPr>
        <p:txBody>
          <a:bodyPr/>
          <a:lstStyle/>
          <a:p>
            <a:fld id="{214279DD-F373-7845-818A-B9768B0CFFC8}" type="slidenum">
              <a:rPr lang="de-CH" smtClean="0"/>
              <a:pPr/>
              <a:t>37</a:t>
            </a:fld>
            <a:endParaRPr lang="de-CH" sz="1400" smtClean="0">
              <a:solidFill>
                <a:srgbClr val="7E7E7E"/>
              </a:solidFill>
              <a:latin typeface="Times" charset="0"/>
            </a:endParaRPr>
          </a:p>
        </p:txBody>
      </p:sp>
      <p:sp>
        <p:nvSpPr>
          <p:cNvPr id="80900" name="TextBox 5"/>
          <p:cNvSpPr txBox="1">
            <a:spLocks noChangeArrowheads="1"/>
          </p:cNvSpPr>
          <p:nvPr/>
        </p:nvSpPr>
        <p:spPr bwMode="auto">
          <a:xfrm>
            <a:off x="2293938" y="4648200"/>
            <a:ext cx="4564062" cy="461963"/>
          </a:xfrm>
          <a:prstGeom prst="rect">
            <a:avLst/>
          </a:prstGeom>
          <a:solidFill>
            <a:srgbClr val="F5F399"/>
          </a:solidFill>
          <a:ln w="9525">
            <a:noFill/>
            <a:miter lim="800000"/>
            <a:headEnd/>
            <a:tailEnd/>
          </a:ln>
        </p:spPr>
        <p:txBody>
          <a:bodyPr wrap="none">
            <a:prstTxWarp prst="textNoShape">
              <a:avLst/>
            </a:prstTxWarp>
            <a:spAutoFit/>
          </a:bodyPr>
          <a:lstStyle/>
          <a:p>
            <a:r>
              <a:rPr lang="en-US" dirty="0"/>
              <a:t>Add new start and accept states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1922" name="Date Placeholder 3"/>
          <p:cNvSpPr>
            <a:spLocks noGrp="1"/>
          </p:cNvSpPr>
          <p:nvPr>
            <p:ph type="dt" sz="quarter" idx="10"/>
          </p:nvPr>
        </p:nvSpPr>
        <p:spPr>
          <a:noFill/>
        </p:spPr>
        <p:txBody>
          <a:bodyPr/>
          <a:lstStyle/>
          <a:p>
            <a:r>
              <a:rPr lang="en-US" smtClean="0"/>
              <a:t>© Oscar Nierstrasz</a:t>
            </a:r>
            <a:endParaRPr lang="de-CH" smtClean="0"/>
          </a:p>
        </p:txBody>
      </p:sp>
      <p:sp>
        <p:nvSpPr>
          <p:cNvPr id="81923" name="Slide Number Placeholder 4"/>
          <p:cNvSpPr>
            <a:spLocks noGrp="1"/>
          </p:cNvSpPr>
          <p:nvPr>
            <p:ph type="sldNum" sz="quarter" idx="12"/>
          </p:nvPr>
        </p:nvSpPr>
        <p:spPr>
          <a:noFill/>
        </p:spPr>
        <p:txBody>
          <a:bodyPr/>
          <a:lstStyle/>
          <a:p>
            <a:fld id="{AC915A98-98D7-D84A-BB3D-5D778D761186}" type="slidenum">
              <a:rPr lang="de-CH" smtClean="0"/>
              <a:pPr/>
              <a:t>38</a:t>
            </a:fld>
            <a:endParaRPr lang="de-CH" sz="1400" smtClean="0">
              <a:solidFill>
                <a:srgbClr val="7E7E7E"/>
              </a:solidFill>
              <a:latin typeface="Times" charset="0"/>
            </a:endParaRPr>
          </a:p>
        </p:txBody>
      </p:sp>
      <p:sp>
        <p:nvSpPr>
          <p:cNvPr id="81924" name="TextBox 5"/>
          <p:cNvSpPr txBox="1">
            <a:spLocks noChangeArrowheads="1"/>
          </p:cNvSpPr>
          <p:nvPr/>
        </p:nvSpPr>
        <p:spPr bwMode="auto">
          <a:xfrm>
            <a:off x="2362200" y="5181600"/>
            <a:ext cx="4478337" cy="830262"/>
          </a:xfrm>
          <a:prstGeom prst="rect">
            <a:avLst/>
          </a:prstGeom>
          <a:solidFill>
            <a:srgbClr val="F5F399"/>
          </a:solidFill>
          <a:ln w="9525">
            <a:noFill/>
            <a:miter lim="800000"/>
            <a:headEnd/>
            <a:tailEnd/>
          </a:ln>
        </p:spPr>
        <p:txBody>
          <a:bodyPr wrap="none">
            <a:prstTxWarp prst="textNoShape">
              <a:avLst/>
            </a:prstTxWarp>
            <a:spAutoFit/>
          </a:bodyPr>
          <a:lstStyle/>
          <a:p>
            <a:r>
              <a:rPr lang="en-US" dirty="0"/>
              <a:t>Add missing empty transitions</a:t>
            </a:r>
          </a:p>
          <a:p>
            <a:r>
              <a:rPr lang="en-US" dirty="0"/>
              <a:t>(we’ll just pretend they’re there)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3970" name="Date Placeholder 3"/>
          <p:cNvSpPr>
            <a:spLocks noGrp="1"/>
          </p:cNvSpPr>
          <p:nvPr>
            <p:ph type="dt" sz="quarter" idx="10"/>
          </p:nvPr>
        </p:nvSpPr>
        <p:spPr>
          <a:noFill/>
        </p:spPr>
        <p:txBody>
          <a:bodyPr/>
          <a:lstStyle/>
          <a:p>
            <a:r>
              <a:rPr lang="en-US" smtClean="0"/>
              <a:t>© Oscar Nierstrasz</a:t>
            </a:r>
            <a:endParaRPr lang="de-CH" smtClean="0"/>
          </a:p>
        </p:txBody>
      </p:sp>
      <p:sp>
        <p:nvSpPr>
          <p:cNvPr id="83971" name="Slide Number Placeholder 4"/>
          <p:cNvSpPr>
            <a:spLocks noGrp="1"/>
          </p:cNvSpPr>
          <p:nvPr>
            <p:ph type="sldNum" sz="quarter" idx="12"/>
          </p:nvPr>
        </p:nvSpPr>
        <p:spPr>
          <a:noFill/>
        </p:spPr>
        <p:txBody>
          <a:bodyPr/>
          <a:lstStyle/>
          <a:p>
            <a:fld id="{5688260A-B7DA-B244-A98B-1BEB3F8404AE}" type="slidenum">
              <a:rPr lang="de-CH" smtClean="0"/>
              <a:pPr/>
              <a:t>39</a:t>
            </a:fld>
            <a:endParaRPr lang="de-CH" sz="1400" smtClean="0">
              <a:solidFill>
                <a:srgbClr val="7E7E7E"/>
              </a:solidFill>
              <a:latin typeface="Times" charset="0"/>
            </a:endParaRPr>
          </a:p>
        </p:txBody>
      </p:sp>
      <p:sp>
        <p:nvSpPr>
          <p:cNvPr id="83972" name="TextBox 5"/>
          <p:cNvSpPr txBox="1">
            <a:spLocks noChangeArrowheads="1"/>
          </p:cNvSpPr>
          <p:nvPr/>
        </p:nvSpPr>
        <p:spPr bwMode="auto">
          <a:xfrm>
            <a:off x="2895600" y="4572000"/>
            <a:ext cx="3468688" cy="461963"/>
          </a:xfrm>
          <a:prstGeom prst="rect">
            <a:avLst/>
          </a:prstGeom>
          <a:solidFill>
            <a:srgbClr val="F5F399"/>
          </a:solidFill>
          <a:ln w="9525">
            <a:noFill/>
            <a:miter lim="800000"/>
            <a:headEnd/>
            <a:tailEnd/>
          </a:ln>
        </p:spPr>
        <p:txBody>
          <a:bodyPr wrap="none">
            <a:prstTxWarp prst="textNoShape">
              <a:avLst/>
            </a:prstTxWarp>
            <a:spAutoFit/>
          </a:bodyPr>
          <a:lstStyle/>
          <a:p>
            <a:r>
              <a:rPr lang="en-US"/>
              <a:t>Delete an arbitrary state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Scanner</a:t>
            </a:r>
          </a:p>
        </p:txBody>
      </p:sp>
      <p:pic>
        <p:nvPicPr>
          <p:cNvPr id="22531" name="Picture 3" descr="1-front-end"/>
          <p:cNvPicPr>
            <a:picLocks noChangeAspect="1" noChangeArrowheads="1"/>
          </p:cNvPicPr>
          <p:nvPr/>
        </p:nvPicPr>
        <p:blipFill>
          <a:blip r:embed="rId3"/>
          <a:srcRect/>
          <a:stretch>
            <a:fillRect/>
          </a:stretch>
        </p:blipFill>
        <p:spPr bwMode="auto">
          <a:xfrm>
            <a:off x="685800" y="1752600"/>
            <a:ext cx="7773988" cy="1828800"/>
          </a:xfrm>
          <a:prstGeom prst="rect">
            <a:avLst/>
          </a:prstGeom>
          <a:noFill/>
          <a:ln w="9525">
            <a:noFill/>
            <a:miter lim="800000"/>
            <a:headEnd/>
            <a:tailEnd/>
          </a:ln>
        </p:spPr>
      </p:pic>
      <p:sp>
        <p:nvSpPr>
          <p:cNvPr id="22532" name="Rectangle 4"/>
          <p:cNvSpPr>
            <a:spLocks noChangeArrowheads="1"/>
          </p:cNvSpPr>
          <p:nvPr/>
        </p:nvSpPr>
        <p:spPr bwMode="auto">
          <a:xfrm>
            <a:off x="533400" y="3810000"/>
            <a:ext cx="8153400" cy="2308225"/>
          </a:xfrm>
          <a:prstGeom prst="rect">
            <a:avLst/>
          </a:prstGeom>
          <a:noFill/>
          <a:ln w="9525">
            <a:noFill/>
            <a:miter lim="800000"/>
            <a:headEnd/>
            <a:tailEnd/>
          </a:ln>
        </p:spPr>
        <p:txBody>
          <a:bodyPr>
            <a:prstTxWarp prst="textNoShape">
              <a:avLst/>
            </a:prstTxWarp>
            <a:spAutoFit/>
          </a:bodyPr>
          <a:lstStyle/>
          <a:p>
            <a:pPr marL="195263" indent="-195263">
              <a:buFontTx/>
              <a:buChar char="•"/>
            </a:pPr>
            <a:r>
              <a:rPr lang="en-US"/>
              <a:t>map characters to </a:t>
            </a:r>
            <a:r>
              <a:rPr lang="en-US" i="1" u="sng">
                <a:solidFill>
                  <a:srgbClr val="7E0007"/>
                </a:solidFill>
              </a:rPr>
              <a:t>tokens</a:t>
            </a:r>
          </a:p>
          <a:p>
            <a:pPr marL="195263" indent="-195263">
              <a:buFontTx/>
              <a:buChar char="•"/>
            </a:pPr>
            <a:endParaRPr lang="en-US" i="1" u="sng"/>
          </a:p>
          <a:p>
            <a:pPr marL="195263" indent="-195263">
              <a:buFontTx/>
              <a:buChar char="•"/>
            </a:pPr>
            <a:endParaRPr lang="en-US" i="1"/>
          </a:p>
          <a:p>
            <a:pPr marL="195263" indent="-195263">
              <a:buFontTx/>
              <a:buChar char="•"/>
            </a:pPr>
            <a:r>
              <a:rPr lang="en-US"/>
              <a:t>character string value for a token is a </a:t>
            </a:r>
            <a:r>
              <a:rPr lang="en-US" i="1" u="sng">
                <a:solidFill>
                  <a:srgbClr val="7E0007"/>
                </a:solidFill>
              </a:rPr>
              <a:t>lexeme </a:t>
            </a:r>
            <a:endParaRPr lang="en-US">
              <a:solidFill>
                <a:srgbClr val="7E0007"/>
              </a:solidFill>
            </a:endParaRPr>
          </a:p>
          <a:p>
            <a:pPr marL="195263" indent="-195263">
              <a:buFontTx/>
              <a:buChar char="•"/>
            </a:pPr>
            <a:r>
              <a:rPr lang="en-US"/>
              <a:t>eliminates white space (tabs, blanks, comments </a:t>
            </a:r>
            <a:r>
              <a:rPr lang="en-US" i="1"/>
              <a:t>etc.</a:t>
            </a:r>
            <a:r>
              <a:rPr lang="en-US"/>
              <a:t>)</a:t>
            </a:r>
          </a:p>
          <a:p>
            <a:pPr marL="195263" indent="-195263">
              <a:buFontTx/>
              <a:buChar char="•"/>
            </a:pPr>
            <a:r>
              <a:rPr lang="en-US"/>
              <a:t>a key issue is </a:t>
            </a:r>
            <a:r>
              <a:rPr lang="en-US" i="1">
                <a:solidFill>
                  <a:srgbClr val="7E0007"/>
                </a:solidFill>
              </a:rPr>
              <a:t>speed</a:t>
            </a:r>
            <a:r>
              <a:rPr lang="en-US">
                <a:solidFill>
                  <a:srgbClr val="7E0007"/>
                </a:solidFill>
              </a:rPr>
              <a:t> </a:t>
            </a:r>
            <a:r>
              <a:rPr lang="en-US">
                <a:sym typeface="Symbol" charset="2"/>
              </a:rPr>
              <a:t></a:t>
            </a:r>
            <a:r>
              <a:rPr lang="en-US"/>
              <a:t> use specialized recognizer</a:t>
            </a:r>
          </a:p>
        </p:txBody>
      </p:sp>
      <p:sp>
        <p:nvSpPr>
          <p:cNvPr id="22533" name="Rectangle 5"/>
          <p:cNvSpPr>
            <a:spLocks noChangeArrowheads="1"/>
          </p:cNvSpPr>
          <p:nvPr/>
        </p:nvSpPr>
        <p:spPr bwMode="auto">
          <a:xfrm>
            <a:off x="1752600" y="4343400"/>
            <a:ext cx="1839913" cy="466725"/>
          </a:xfrm>
          <a:prstGeom prst="rect">
            <a:avLst/>
          </a:prstGeom>
          <a:noFill/>
          <a:ln w="9525">
            <a:solidFill>
              <a:schemeClr val="tx1"/>
            </a:solidFill>
            <a:miter lim="800000"/>
            <a:headEnd/>
            <a:tailEnd/>
          </a:ln>
        </p:spPr>
        <p:txBody>
          <a:bodyPr wrap="none">
            <a:prstTxWarp prst="textNoShape">
              <a:avLst/>
            </a:prstTxWarp>
            <a:spAutoFit/>
          </a:bodyPr>
          <a:lstStyle/>
          <a:p>
            <a:r>
              <a:rPr lang="en-US">
                <a:latin typeface="Courier" charset="0"/>
              </a:rPr>
              <a:t>x = x + y</a:t>
            </a:r>
          </a:p>
        </p:txBody>
      </p:sp>
      <p:sp>
        <p:nvSpPr>
          <p:cNvPr id="22534" name="Rectangle 6"/>
          <p:cNvSpPr>
            <a:spLocks noChangeArrowheads="1"/>
          </p:cNvSpPr>
          <p:nvPr/>
        </p:nvSpPr>
        <p:spPr bwMode="auto">
          <a:xfrm>
            <a:off x="4191000" y="4343400"/>
            <a:ext cx="4583113" cy="466725"/>
          </a:xfrm>
          <a:prstGeom prst="rect">
            <a:avLst/>
          </a:prstGeom>
          <a:noFill/>
          <a:ln w="9525">
            <a:solidFill>
              <a:schemeClr val="tx1"/>
            </a:solidFill>
            <a:miter lim="800000"/>
            <a:headEnd/>
            <a:tailEnd/>
          </a:ln>
        </p:spPr>
        <p:txBody>
          <a:bodyPr wrap="none">
            <a:prstTxWarp prst="textNoShape">
              <a:avLst/>
            </a:prstTxWarp>
            <a:spAutoFit/>
          </a:bodyPr>
          <a:lstStyle/>
          <a:p>
            <a:r>
              <a:rPr lang="en-US">
                <a:latin typeface="Courier" charset="0"/>
              </a:rPr>
              <a:t>&lt;id,x&gt; = &lt;id,x&gt; + &lt;id,y&gt;</a:t>
            </a:r>
          </a:p>
        </p:txBody>
      </p:sp>
      <p:cxnSp>
        <p:nvCxnSpPr>
          <p:cNvPr id="22535" name="AutoShape 7"/>
          <p:cNvCxnSpPr>
            <a:cxnSpLocks noChangeShapeType="1"/>
            <a:stCxn id="22533" idx="3"/>
            <a:endCxn id="22534" idx="1"/>
          </p:cNvCxnSpPr>
          <p:nvPr/>
        </p:nvCxnSpPr>
        <p:spPr bwMode="auto">
          <a:xfrm>
            <a:off x="3592513" y="4576763"/>
            <a:ext cx="598487" cy="0"/>
          </a:xfrm>
          <a:prstGeom prst="straightConnector1">
            <a:avLst/>
          </a:prstGeom>
          <a:noFill/>
          <a:ln w="9525">
            <a:solidFill>
              <a:schemeClr val="tx1"/>
            </a:solidFill>
            <a:round/>
            <a:headEnd/>
            <a:tailEnd type="triangle" w="med" len="med"/>
          </a:ln>
        </p:spPr>
      </p:cxnSp>
      <p:sp>
        <p:nvSpPr>
          <p:cNvPr id="22536" name="Slide Number Placeholder 10"/>
          <p:cNvSpPr>
            <a:spLocks noGrp="1"/>
          </p:cNvSpPr>
          <p:nvPr>
            <p:ph type="sldNum" sz="quarter" idx="12"/>
          </p:nvPr>
        </p:nvSpPr>
        <p:spPr>
          <a:noFill/>
        </p:spPr>
        <p:txBody>
          <a:bodyPr/>
          <a:lstStyle/>
          <a:p>
            <a:fld id="{3963D515-1BFE-154B-A287-8A151BF1C950}" type="slidenum">
              <a:rPr lang="de-CH" smtClean="0"/>
              <a:pPr/>
              <a:t>4</a:t>
            </a:fld>
            <a:endParaRPr lang="de-CH" sz="1400" smtClean="0">
              <a:solidFill>
                <a:srgbClr val="7E7E7E"/>
              </a:solidFill>
              <a:latin typeface="Times" charset="0"/>
            </a:endParaRPr>
          </a:p>
        </p:txBody>
      </p:sp>
      <p:sp>
        <p:nvSpPr>
          <p:cNvPr id="22537" name="Date Placeholder 8"/>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4994" name="Date Placeholder 3"/>
          <p:cNvSpPr>
            <a:spLocks noGrp="1"/>
          </p:cNvSpPr>
          <p:nvPr>
            <p:ph type="dt" sz="quarter" idx="10"/>
          </p:nvPr>
        </p:nvSpPr>
        <p:spPr>
          <a:noFill/>
        </p:spPr>
        <p:txBody>
          <a:bodyPr/>
          <a:lstStyle/>
          <a:p>
            <a:r>
              <a:rPr lang="en-US" smtClean="0"/>
              <a:t>© Oscar Nierstrasz</a:t>
            </a:r>
            <a:endParaRPr lang="de-CH" smtClean="0"/>
          </a:p>
        </p:txBody>
      </p:sp>
      <p:sp>
        <p:nvSpPr>
          <p:cNvPr id="84995" name="Slide Number Placeholder 4"/>
          <p:cNvSpPr>
            <a:spLocks noGrp="1"/>
          </p:cNvSpPr>
          <p:nvPr>
            <p:ph type="sldNum" sz="quarter" idx="12"/>
          </p:nvPr>
        </p:nvSpPr>
        <p:spPr>
          <a:noFill/>
        </p:spPr>
        <p:txBody>
          <a:bodyPr/>
          <a:lstStyle/>
          <a:p>
            <a:fld id="{370B5941-7689-B54A-AAA4-355E1B604377}" type="slidenum">
              <a:rPr lang="de-CH" smtClean="0"/>
              <a:pPr/>
              <a:t>40</a:t>
            </a:fld>
            <a:endParaRPr lang="de-CH" sz="1400" smtClean="0">
              <a:solidFill>
                <a:srgbClr val="7E7E7E"/>
              </a:solidFill>
              <a:latin typeface="Times" charset="0"/>
            </a:endParaRPr>
          </a:p>
        </p:txBody>
      </p:sp>
      <p:sp>
        <p:nvSpPr>
          <p:cNvPr id="84996" name="TextBox 5"/>
          <p:cNvSpPr txBox="1">
            <a:spLocks noChangeArrowheads="1"/>
          </p:cNvSpPr>
          <p:nvPr/>
        </p:nvSpPr>
        <p:spPr bwMode="auto">
          <a:xfrm>
            <a:off x="1676400" y="5410200"/>
            <a:ext cx="6291263" cy="830263"/>
          </a:xfrm>
          <a:prstGeom prst="rect">
            <a:avLst/>
          </a:prstGeom>
          <a:solidFill>
            <a:srgbClr val="F5F399"/>
          </a:solidFill>
          <a:ln w="9525">
            <a:noFill/>
            <a:miter lim="800000"/>
            <a:headEnd/>
            <a:tailEnd/>
          </a:ln>
        </p:spPr>
        <p:txBody>
          <a:bodyPr wrap="none">
            <a:prstTxWarp prst="textNoShape">
              <a:avLst/>
            </a:prstTxWarp>
            <a:spAutoFit/>
          </a:bodyPr>
          <a:lstStyle/>
          <a:p>
            <a:r>
              <a:rPr lang="en-US"/>
              <a:t>Fix dangling transitions s</a:t>
            </a:r>
            <a:r>
              <a:rPr lang="en-US">
                <a:sym typeface="Symbol" charset="2"/>
              </a:rPr>
              <a:t>1 and 31</a:t>
            </a:r>
          </a:p>
          <a:p>
            <a:r>
              <a:rPr lang="en-US">
                <a:sym typeface="Symbol" charset="2"/>
              </a:rPr>
              <a:t>Don’t forget to merge the existing transitions!</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7042" name="Date Placeholder 3"/>
          <p:cNvSpPr>
            <a:spLocks noGrp="1"/>
          </p:cNvSpPr>
          <p:nvPr>
            <p:ph type="dt" sz="quarter" idx="10"/>
          </p:nvPr>
        </p:nvSpPr>
        <p:spPr>
          <a:noFill/>
        </p:spPr>
        <p:txBody>
          <a:bodyPr/>
          <a:lstStyle/>
          <a:p>
            <a:r>
              <a:rPr lang="en-US" smtClean="0"/>
              <a:t>© Oscar Nierstrasz</a:t>
            </a:r>
            <a:endParaRPr lang="de-CH" smtClean="0"/>
          </a:p>
        </p:txBody>
      </p:sp>
      <p:sp>
        <p:nvSpPr>
          <p:cNvPr id="87043" name="Slide Number Placeholder 4"/>
          <p:cNvSpPr>
            <a:spLocks noGrp="1"/>
          </p:cNvSpPr>
          <p:nvPr>
            <p:ph type="sldNum" sz="quarter" idx="12"/>
          </p:nvPr>
        </p:nvSpPr>
        <p:spPr>
          <a:noFill/>
        </p:spPr>
        <p:txBody>
          <a:bodyPr/>
          <a:lstStyle/>
          <a:p>
            <a:fld id="{D21626DA-E6C7-634C-AD2F-EA9FC40AB2DC}" type="slidenum">
              <a:rPr lang="de-CH" smtClean="0"/>
              <a:pPr/>
              <a:t>41</a:t>
            </a:fld>
            <a:endParaRPr lang="de-CH" sz="1400" smtClean="0">
              <a:solidFill>
                <a:srgbClr val="7E7E7E"/>
              </a:solidFill>
              <a:latin typeface="Times" charset="0"/>
            </a:endParaRPr>
          </a:p>
        </p:txBody>
      </p:sp>
      <p:sp>
        <p:nvSpPr>
          <p:cNvPr id="87044" name="TextBox 5"/>
          <p:cNvSpPr txBox="1">
            <a:spLocks noChangeArrowheads="1"/>
          </p:cNvSpPr>
          <p:nvPr/>
        </p:nvSpPr>
        <p:spPr bwMode="auto">
          <a:xfrm>
            <a:off x="3048000" y="457200"/>
            <a:ext cx="3048000" cy="830997"/>
          </a:xfrm>
          <a:prstGeom prst="rect">
            <a:avLst/>
          </a:prstGeom>
          <a:solidFill>
            <a:srgbClr val="F5F399"/>
          </a:solidFill>
          <a:ln w="9525">
            <a:noFill/>
            <a:miter lim="800000"/>
            <a:headEnd/>
            <a:tailEnd/>
          </a:ln>
        </p:spPr>
        <p:txBody>
          <a:bodyPr wrap="square">
            <a:prstTxWarp prst="textNoShape">
              <a:avLst/>
            </a:prstTxWarp>
            <a:spAutoFit/>
          </a:bodyPr>
          <a:lstStyle/>
          <a:p>
            <a:r>
              <a:rPr lang="en-US" dirty="0"/>
              <a:t>Simplify the </a:t>
            </a:r>
            <a:r>
              <a:rPr lang="en-US" dirty="0" smtClean="0"/>
              <a:t>RE</a:t>
            </a:r>
          </a:p>
          <a:p>
            <a:r>
              <a:rPr lang="en-US" dirty="0" smtClean="0"/>
              <a:t>Delete </a:t>
            </a:r>
            <a:r>
              <a:rPr lang="en-US" dirty="0"/>
              <a:t>another state</a:t>
            </a:r>
          </a:p>
        </p:txBody>
      </p:sp>
      <p:sp>
        <p:nvSpPr>
          <p:cNvPr id="5" name="TextBox 4"/>
          <p:cNvSpPr txBox="1"/>
          <p:nvPr/>
        </p:nvSpPr>
        <p:spPr>
          <a:xfrm>
            <a:off x="2630002" y="4648200"/>
            <a:ext cx="3883996" cy="461665"/>
          </a:xfrm>
          <a:prstGeom prst="rect">
            <a:avLst/>
          </a:prstGeom>
          <a:noFill/>
        </p:spPr>
        <p:txBody>
          <a:bodyPr wrap="none" rtlCol="0">
            <a:spAutoFit/>
          </a:bodyPr>
          <a:lstStyle/>
          <a:p>
            <a:r>
              <a:rPr lang="en-US" b="1" dirty="0" smtClean="0"/>
              <a:t>NB: </a:t>
            </a:r>
            <a:r>
              <a:rPr lang="en-US" dirty="0" smtClean="0"/>
              <a:t>bb*</a:t>
            </a:r>
            <a:r>
              <a:rPr lang="en-US" dirty="0" err="1" smtClean="0"/>
              <a:t>a</a:t>
            </a:r>
            <a:r>
              <a:rPr lang="en-US" dirty="0" err="1" smtClean="0">
                <a:sym typeface="Symbol" charset="2"/>
              </a:rPr>
              <a:t></a:t>
            </a:r>
            <a:r>
              <a:rPr lang="en-US" dirty="0" err="1" smtClean="0"/>
              <a:t>a</a:t>
            </a:r>
            <a:r>
              <a:rPr lang="en-US" dirty="0" smtClean="0"/>
              <a:t> = (bb*</a:t>
            </a:r>
            <a:r>
              <a:rPr lang="en-US" dirty="0" err="1" smtClean="0">
                <a:sym typeface="Symbol" charset="2"/>
              </a:rPr>
              <a:t>ε)</a:t>
            </a:r>
            <a:r>
              <a:rPr lang="en-US" dirty="0" err="1" smtClean="0"/>
              <a:t>a</a:t>
            </a:r>
            <a:r>
              <a:rPr lang="en-US" dirty="0" smtClean="0"/>
              <a:t> = </a:t>
            </a:r>
            <a:r>
              <a:rPr lang="en-US" dirty="0" err="1" smtClean="0"/>
              <a:t>b</a:t>
            </a:r>
            <a:r>
              <a:rPr lang="en-US" dirty="0" smtClean="0"/>
              <a:t>*a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8066" name="Date Placeholder 3"/>
          <p:cNvSpPr>
            <a:spLocks noGrp="1"/>
          </p:cNvSpPr>
          <p:nvPr>
            <p:ph type="dt" sz="quarter" idx="10"/>
          </p:nvPr>
        </p:nvSpPr>
        <p:spPr>
          <a:noFill/>
        </p:spPr>
        <p:txBody>
          <a:bodyPr/>
          <a:lstStyle/>
          <a:p>
            <a:r>
              <a:rPr lang="en-US" smtClean="0"/>
              <a:t>© Oscar Nierstrasz</a:t>
            </a:r>
            <a:endParaRPr lang="de-CH" smtClean="0"/>
          </a:p>
        </p:txBody>
      </p:sp>
      <p:sp>
        <p:nvSpPr>
          <p:cNvPr id="88067" name="Slide Number Placeholder 4"/>
          <p:cNvSpPr>
            <a:spLocks noGrp="1"/>
          </p:cNvSpPr>
          <p:nvPr>
            <p:ph type="sldNum" sz="quarter" idx="12"/>
          </p:nvPr>
        </p:nvSpPr>
        <p:spPr>
          <a:noFill/>
        </p:spPr>
        <p:txBody>
          <a:bodyPr/>
          <a:lstStyle/>
          <a:p>
            <a:fld id="{0976861E-A128-4B43-B605-324CAD53B3B3}" type="slidenum">
              <a:rPr lang="de-CH" smtClean="0"/>
              <a:pPr/>
              <a:t>42</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090" name="Date Placeholder 3"/>
          <p:cNvSpPr>
            <a:spLocks noGrp="1"/>
          </p:cNvSpPr>
          <p:nvPr>
            <p:ph type="dt" sz="quarter" idx="10"/>
          </p:nvPr>
        </p:nvSpPr>
        <p:spPr>
          <a:noFill/>
        </p:spPr>
        <p:txBody>
          <a:bodyPr/>
          <a:lstStyle/>
          <a:p>
            <a:r>
              <a:rPr lang="en-US" smtClean="0"/>
              <a:t>© Oscar Nierstrasz</a:t>
            </a:r>
            <a:endParaRPr lang="de-CH" smtClean="0"/>
          </a:p>
        </p:txBody>
      </p:sp>
      <p:sp>
        <p:nvSpPr>
          <p:cNvPr id="89091" name="Slide Number Placeholder 4"/>
          <p:cNvSpPr>
            <a:spLocks noGrp="1"/>
          </p:cNvSpPr>
          <p:nvPr>
            <p:ph type="sldNum" sz="quarter" idx="12"/>
          </p:nvPr>
        </p:nvSpPr>
        <p:spPr>
          <a:noFill/>
        </p:spPr>
        <p:txBody>
          <a:bodyPr/>
          <a:lstStyle/>
          <a:p>
            <a:fld id="{2B66E725-7798-8240-8132-BF34F7C66E82}" type="slidenum">
              <a:rPr lang="de-CH" smtClean="0"/>
              <a:pPr/>
              <a:t>43</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0114" name="Date Placeholder 3"/>
          <p:cNvSpPr>
            <a:spLocks noGrp="1"/>
          </p:cNvSpPr>
          <p:nvPr>
            <p:ph type="dt" sz="quarter" idx="10"/>
          </p:nvPr>
        </p:nvSpPr>
        <p:spPr>
          <a:noFill/>
        </p:spPr>
        <p:txBody>
          <a:bodyPr/>
          <a:lstStyle/>
          <a:p>
            <a:r>
              <a:rPr lang="en-US" smtClean="0"/>
              <a:t>© Oscar Nierstrasz</a:t>
            </a:r>
            <a:endParaRPr lang="de-CH" smtClean="0"/>
          </a:p>
        </p:txBody>
      </p:sp>
      <p:sp>
        <p:nvSpPr>
          <p:cNvPr id="90115" name="Slide Number Placeholder 4"/>
          <p:cNvSpPr>
            <a:spLocks noGrp="1"/>
          </p:cNvSpPr>
          <p:nvPr>
            <p:ph type="sldNum" sz="quarter" idx="12"/>
          </p:nvPr>
        </p:nvSpPr>
        <p:spPr>
          <a:noFill/>
        </p:spPr>
        <p:txBody>
          <a:bodyPr/>
          <a:lstStyle/>
          <a:p>
            <a:fld id="{EC85E3FE-CD62-7D40-8079-F72BE2F3DD2A}" type="slidenum">
              <a:rPr lang="de-CH" smtClean="0"/>
              <a:pPr/>
              <a:t>44</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1138" name="Date Placeholder 3"/>
          <p:cNvSpPr>
            <a:spLocks noGrp="1"/>
          </p:cNvSpPr>
          <p:nvPr>
            <p:ph type="dt" sz="quarter" idx="10"/>
          </p:nvPr>
        </p:nvSpPr>
        <p:spPr>
          <a:noFill/>
        </p:spPr>
        <p:txBody>
          <a:bodyPr/>
          <a:lstStyle/>
          <a:p>
            <a:r>
              <a:rPr lang="en-US" smtClean="0"/>
              <a:t>© Oscar Nierstrasz</a:t>
            </a:r>
            <a:endParaRPr lang="de-CH" smtClean="0"/>
          </a:p>
        </p:txBody>
      </p:sp>
      <p:sp>
        <p:nvSpPr>
          <p:cNvPr id="91139" name="Slide Number Placeholder 4"/>
          <p:cNvSpPr>
            <a:spLocks noGrp="1"/>
          </p:cNvSpPr>
          <p:nvPr>
            <p:ph type="sldNum" sz="quarter" idx="12"/>
          </p:nvPr>
        </p:nvSpPr>
        <p:spPr>
          <a:noFill/>
        </p:spPr>
        <p:txBody>
          <a:bodyPr/>
          <a:lstStyle/>
          <a:p>
            <a:fld id="{35F615DF-1E6E-D746-8CAD-B5AC2BAFBC37}" type="slidenum">
              <a:rPr lang="de-CH" smtClean="0"/>
              <a:pPr/>
              <a:t>45</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2162" name="Date Placeholder 3"/>
          <p:cNvSpPr>
            <a:spLocks noGrp="1"/>
          </p:cNvSpPr>
          <p:nvPr>
            <p:ph type="dt" sz="quarter" idx="10"/>
          </p:nvPr>
        </p:nvSpPr>
        <p:spPr>
          <a:noFill/>
        </p:spPr>
        <p:txBody>
          <a:bodyPr/>
          <a:lstStyle/>
          <a:p>
            <a:r>
              <a:rPr lang="en-US" smtClean="0"/>
              <a:t>© Oscar Nierstrasz</a:t>
            </a:r>
            <a:endParaRPr lang="de-CH" smtClean="0"/>
          </a:p>
        </p:txBody>
      </p:sp>
      <p:sp>
        <p:nvSpPr>
          <p:cNvPr id="92163" name="Slide Number Placeholder 4"/>
          <p:cNvSpPr>
            <a:spLocks noGrp="1"/>
          </p:cNvSpPr>
          <p:nvPr>
            <p:ph type="sldNum" sz="quarter" idx="12"/>
          </p:nvPr>
        </p:nvSpPr>
        <p:spPr>
          <a:noFill/>
        </p:spPr>
        <p:txBody>
          <a:bodyPr/>
          <a:lstStyle/>
          <a:p>
            <a:fld id="{5A2C36B3-0194-1549-9FEE-7A3C6174502A}" type="slidenum">
              <a:rPr lang="de-CH" smtClean="0"/>
              <a:pPr/>
              <a:t>46</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93186" name="Date Placeholder 3"/>
          <p:cNvSpPr>
            <a:spLocks noGrp="1"/>
          </p:cNvSpPr>
          <p:nvPr>
            <p:ph type="dt" sz="quarter" idx="10"/>
          </p:nvPr>
        </p:nvSpPr>
        <p:spPr>
          <a:noFill/>
        </p:spPr>
        <p:txBody>
          <a:bodyPr/>
          <a:lstStyle/>
          <a:p>
            <a:r>
              <a:rPr lang="en-US" smtClean="0"/>
              <a:t>© Oscar Nierstrasz</a:t>
            </a:r>
            <a:endParaRPr lang="de-CH" smtClean="0"/>
          </a:p>
        </p:txBody>
      </p:sp>
      <p:sp>
        <p:nvSpPr>
          <p:cNvPr id="93187" name="Slide Number Placeholder 4"/>
          <p:cNvSpPr>
            <a:spLocks noGrp="1"/>
          </p:cNvSpPr>
          <p:nvPr>
            <p:ph type="sldNum" sz="quarter" idx="12"/>
          </p:nvPr>
        </p:nvSpPr>
        <p:spPr>
          <a:noFill/>
        </p:spPr>
        <p:txBody>
          <a:bodyPr/>
          <a:lstStyle/>
          <a:p>
            <a:fld id="{5449F6D2-1DFC-F948-86E3-9BF64F08C29A}" type="slidenum">
              <a:rPr lang="de-CH" smtClean="0"/>
              <a:pPr/>
              <a:t>47</a:t>
            </a:fld>
            <a:endParaRPr lang="de-CH" sz="1400" smtClean="0">
              <a:solidFill>
                <a:srgbClr val="7E7E7E"/>
              </a:solidFill>
              <a:latin typeface="Times" charset="0"/>
            </a:endParaRPr>
          </a:p>
        </p:txBody>
      </p:sp>
      <p:sp>
        <p:nvSpPr>
          <p:cNvPr id="93188" name="TextBox 5"/>
          <p:cNvSpPr txBox="1">
            <a:spLocks noChangeArrowheads="1"/>
          </p:cNvSpPr>
          <p:nvPr/>
        </p:nvSpPr>
        <p:spPr bwMode="auto">
          <a:xfrm>
            <a:off x="2513013" y="1143000"/>
            <a:ext cx="4117975" cy="461963"/>
          </a:xfrm>
          <a:prstGeom prst="rect">
            <a:avLst/>
          </a:prstGeom>
          <a:solidFill>
            <a:srgbClr val="F5F399"/>
          </a:solidFill>
          <a:ln w="9525">
            <a:noFill/>
            <a:miter lim="800000"/>
            <a:headEnd/>
            <a:tailEnd/>
          </a:ln>
        </p:spPr>
        <p:txBody>
          <a:bodyPr wrap="none">
            <a:prstTxWarp prst="textNoShape">
              <a:avLst/>
            </a:prstTxWarp>
            <a:spAutoFit/>
          </a:bodyPr>
          <a:lstStyle/>
          <a:p>
            <a:r>
              <a:rPr lang="en-US"/>
              <a:t>Hm … not what we expected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Title 7"/>
          <p:cNvSpPr>
            <a:spLocks noGrp="1"/>
          </p:cNvSpPr>
          <p:nvPr>
            <p:ph type="title"/>
          </p:nvPr>
        </p:nvSpPr>
        <p:spPr/>
        <p:txBody>
          <a:bodyPr/>
          <a:lstStyle/>
          <a:p>
            <a:pPr marL="24161750" indent="-24161750"/>
            <a:r>
              <a:rPr lang="en-US" smtClean="0">
                <a:ea typeface="ＭＳ Ｐゴシック" charset="-128"/>
                <a:cs typeface="ＭＳ Ｐゴシック" charset="-128"/>
              </a:rPr>
              <a:t>b*aa*b (b*aa*b)* b = (a</a:t>
            </a:r>
            <a:r>
              <a:rPr lang="en-US" smtClean="0">
                <a:latin typeface="Symbol" charset="2"/>
                <a:ea typeface="Symbol" charset="2"/>
                <a:cs typeface="Symbol" charset="2"/>
              </a:rPr>
              <a:t>|</a:t>
            </a:r>
            <a:r>
              <a:rPr lang="en-US" smtClean="0">
                <a:ea typeface="ＭＳ Ｐゴシック" charset="-128"/>
                <a:cs typeface="ＭＳ Ｐゴシック" charset="-128"/>
              </a:rPr>
              <a:t>b)*abb ?</a:t>
            </a:r>
          </a:p>
        </p:txBody>
      </p:sp>
      <p:sp>
        <p:nvSpPr>
          <p:cNvPr id="95235" name="Content Placeholder 8"/>
          <p:cNvSpPr>
            <a:spLocks noGrp="1"/>
          </p:cNvSpPr>
          <p:nvPr>
            <p:ph idx="1"/>
          </p:nvPr>
        </p:nvSpPr>
        <p:spPr/>
        <p:txBody>
          <a:bodyPr/>
          <a:lstStyle/>
          <a:p>
            <a:r>
              <a:rPr lang="en-US" i="1" dirty="0" smtClean="0">
                <a:ea typeface="ＭＳ Ｐゴシック" charset="-128"/>
                <a:cs typeface="ＭＳ Ｐゴシック" charset="-128"/>
              </a:rPr>
              <a:t>We can rewrite:</a:t>
            </a:r>
          </a:p>
          <a:p>
            <a:pPr lvl="1"/>
            <a:r>
              <a:rPr lang="en-US" dirty="0" err="1" smtClean="0"/>
              <a:t>b</a:t>
            </a:r>
            <a:r>
              <a:rPr lang="en-US" dirty="0" smtClean="0"/>
              <a:t>*</a:t>
            </a:r>
            <a:r>
              <a:rPr lang="en-US" dirty="0" err="1" smtClean="0"/>
              <a:t>aa</a:t>
            </a:r>
            <a:r>
              <a:rPr lang="en-US" dirty="0" smtClean="0"/>
              <a:t>*</a:t>
            </a:r>
            <a:r>
              <a:rPr lang="en-US" dirty="0" err="1" smtClean="0"/>
              <a:t>b</a:t>
            </a:r>
            <a:r>
              <a:rPr lang="en-US" dirty="0" smtClean="0"/>
              <a:t> (</a:t>
            </a:r>
            <a:r>
              <a:rPr lang="en-US" dirty="0" err="1" smtClean="0"/>
              <a:t>b</a:t>
            </a:r>
            <a:r>
              <a:rPr lang="en-US" dirty="0" smtClean="0"/>
              <a:t>*</a:t>
            </a:r>
            <a:r>
              <a:rPr lang="en-US" dirty="0" err="1" smtClean="0"/>
              <a:t>aa</a:t>
            </a:r>
            <a:r>
              <a:rPr lang="en-US" dirty="0" smtClean="0"/>
              <a:t>*</a:t>
            </a:r>
            <a:r>
              <a:rPr lang="en-US" dirty="0" err="1" smtClean="0"/>
              <a:t>b</a:t>
            </a:r>
            <a:r>
              <a:rPr lang="en-US" dirty="0" smtClean="0"/>
              <a:t>)* </a:t>
            </a:r>
            <a:r>
              <a:rPr lang="en-US" dirty="0" err="1" smtClean="0"/>
              <a:t>b</a:t>
            </a:r>
            <a:r>
              <a:rPr lang="en-US" dirty="0" smtClean="0"/>
              <a:t> </a:t>
            </a:r>
          </a:p>
          <a:p>
            <a:pPr lvl="1"/>
            <a:r>
              <a:rPr lang="en-US" dirty="0" err="1" smtClean="0"/>
              <a:t>b</a:t>
            </a:r>
            <a:r>
              <a:rPr lang="en-US" dirty="0" smtClean="0"/>
              <a:t>*a*</a:t>
            </a:r>
            <a:r>
              <a:rPr lang="en-US" dirty="0" err="1" smtClean="0"/>
              <a:t>ab</a:t>
            </a:r>
            <a:r>
              <a:rPr lang="en-US" dirty="0" smtClean="0"/>
              <a:t> (</a:t>
            </a:r>
            <a:r>
              <a:rPr lang="en-US" dirty="0" err="1" smtClean="0"/>
              <a:t>b</a:t>
            </a:r>
            <a:r>
              <a:rPr lang="en-US" dirty="0" smtClean="0"/>
              <a:t>*a*</a:t>
            </a:r>
            <a:r>
              <a:rPr lang="en-US" dirty="0" err="1" smtClean="0"/>
              <a:t>ab</a:t>
            </a:r>
            <a:r>
              <a:rPr lang="en-US" dirty="0" smtClean="0"/>
              <a:t>)* </a:t>
            </a:r>
            <a:r>
              <a:rPr lang="en-US" dirty="0" err="1" smtClean="0"/>
              <a:t>b</a:t>
            </a:r>
            <a:r>
              <a:rPr lang="en-US" dirty="0" smtClean="0"/>
              <a:t> </a:t>
            </a:r>
          </a:p>
          <a:p>
            <a:pPr lvl="1"/>
            <a:r>
              <a:rPr lang="en-US" dirty="0" smtClean="0"/>
              <a:t>(</a:t>
            </a:r>
            <a:r>
              <a:rPr lang="en-US" dirty="0" err="1" smtClean="0"/>
              <a:t>b</a:t>
            </a:r>
            <a:r>
              <a:rPr lang="en-US" dirty="0" smtClean="0"/>
              <a:t>*a*</a:t>
            </a:r>
            <a:r>
              <a:rPr lang="en-US" dirty="0" err="1" smtClean="0"/>
              <a:t>ab</a:t>
            </a:r>
            <a:r>
              <a:rPr lang="en-US" dirty="0" smtClean="0"/>
              <a:t>)* </a:t>
            </a:r>
            <a:r>
              <a:rPr lang="en-US" dirty="0" err="1" smtClean="0"/>
              <a:t>b</a:t>
            </a:r>
            <a:r>
              <a:rPr lang="en-US" dirty="0" smtClean="0"/>
              <a:t>*a* </a:t>
            </a:r>
            <a:r>
              <a:rPr lang="en-US" dirty="0" err="1" smtClean="0"/>
              <a:t>abb</a:t>
            </a:r>
            <a:r>
              <a:rPr lang="en-US" dirty="0" smtClean="0"/>
              <a:t> </a:t>
            </a:r>
          </a:p>
          <a:p>
            <a:endParaRPr lang="en-US" dirty="0" smtClean="0">
              <a:ea typeface="ＭＳ Ｐゴシック" charset="-128"/>
              <a:cs typeface="ＭＳ Ｐゴシック" charset="-128"/>
            </a:endParaRPr>
          </a:p>
          <a:p>
            <a:r>
              <a:rPr lang="en-US" i="1" dirty="0" smtClean="0">
                <a:ea typeface="ＭＳ Ｐゴシック" charset="-128"/>
                <a:cs typeface="ＭＳ Ｐゴシック" charset="-128"/>
              </a:rPr>
              <a:t>But does this hold?</a:t>
            </a:r>
          </a:p>
          <a:p>
            <a:pPr lvl="1"/>
            <a:r>
              <a:rPr lang="en-US" dirty="0" smtClean="0"/>
              <a:t>(</a:t>
            </a:r>
            <a:r>
              <a:rPr lang="en-US" dirty="0" err="1" smtClean="0"/>
              <a:t>b</a:t>
            </a:r>
            <a:r>
              <a:rPr lang="en-US" dirty="0" smtClean="0"/>
              <a:t>*a*</a:t>
            </a:r>
            <a:r>
              <a:rPr lang="en-US" dirty="0" err="1" smtClean="0"/>
              <a:t>ab</a:t>
            </a:r>
            <a:r>
              <a:rPr lang="en-US" dirty="0" smtClean="0"/>
              <a:t>)* </a:t>
            </a:r>
            <a:r>
              <a:rPr lang="en-US" dirty="0" err="1" smtClean="0"/>
              <a:t>b</a:t>
            </a:r>
            <a:r>
              <a:rPr lang="en-US" dirty="0" smtClean="0"/>
              <a:t>*a* = (</a:t>
            </a:r>
            <a:r>
              <a:rPr lang="en-US" dirty="0" err="1" smtClean="0"/>
              <a:t>a</a:t>
            </a:r>
            <a:r>
              <a:rPr lang="en-US" dirty="0" err="1" smtClean="0">
                <a:latin typeface="Symbol" charset="2"/>
                <a:ea typeface="Symbol" charset="2"/>
                <a:cs typeface="Symbol" charset="2"/>
              </a:rPr>
              <a:t>|</a:t>
            </a:r>
            <a:r>
              <a:rPr lang="en-US" dirty="0" err="1" smtClean="0"/>
              <a:t>b</a:t>
            </a:r>
            <a:r>
              <a:rPr lang="en-US" dirty="0" smtClean="0"/>
              <a:t>)*</a:t>
            </a:r>
          </a:p>
          <a:p>
            <a:endParaRPr lang="en-US" dirty="0" smtClean="0">
              <a:ea typeface="ＭＳ Ｐゴシック" charset="-128"/>
              <a:cs typeface="ＭＳ Ｐゴシック" charset="-128"/>
            </a:endParaRPr>
          </a:p>
          <a:p>
            <a:endParaRPr lang="en-US" dirty="0" smtClean="0">
              <a:ea typeface="ＭＳ Ｐゴシック" charset="-128"/>
              <a:cs typeface="ＭＳ Ｐゴシック" charset="-128"/>
            </a:endParaRPr>
          </a:p>
        </p:txBody>
      </p:sp>
      <p:sp>
        <p:nvSpPr>
          <p:cNvPr id="95236" name="Date Placeholder 1"/>
          <p:cNvSpPr>
            <a:spLocks noGrp="1"/>
          </p:cNvSpPr>
          <p:nvPr>
            <p:ph type="dt" sz="quarter" idx="10"/>
          </p:nvPr>
        </p:nvSpPr>
        <p:spPr>
          <a:noFill/>
        </p:spPr>
        <p:txBody>
          <a:bodyPr/>
          <a:lstStyle/>
          <a:p>
            <a:r>
              <a:rPr lang="en-US" smtClean="0"/>
              <a:t>© Oscar Nierstrasz</a:t>
            </a:r>
            <a:endParaRPr lang="de-CH" smtClean="0"/>
          </a:p>
        </p:txBody>
      </p:sp>
      <p:sp>
        <p:nvSpPr>
          <p:cNvPr id="95237" name="Slide Number Placeholder 2"/>
          <p:cNvSpPr>
            <a:spLocks noGrp="1"/>
          </p:cNvSpPr>
          <p:nvPr>
            <p:ph type="sldNum" sz="quarter" idx="12"/>
          </p:nvPr>
        </p:nvSpPr>
        <p:spPr>
          <a:noFill/>
        </p:spPr>
        <p:txBody>
          <a:bodyPr/>
          <a:lstStyle/>
          <a:p>
            <a:fld id="{0BC5AC3E-F443-D043-8ED5-679B52DF2235}" type="slidenum">
              <a:rPr lang="de-CH" smtClean="0"/>
              <a:pPr/>
              <a:t>48</a:t>
            </a:fld>
            <a:endParaRPr lang="de-CH" sz="1400" smtClean="0">
              <a:solidFill>
                <a:srgbClr val="7E7E7E"/>
              </a:solidFill>
              <a:latin typeface="Times" charset="0"/>
            </a:endParaRPr>
          </a:p>
        </p:txBody>
      </p:sp>
      <p:sp>
        <p:nvSpPr>
          <p:cNvPr id="95238" name="TextBox 9"/>
          <p:cNvSpPr txBox="1">
            <a:spLocks noChangeArrowheads="1"/>
          </p:cNvSpPr>
          <p:nvPr/>
        </p:nvSpPr>
        <p:spPr bwMode="auto">
          <a:xfrm>
            <a:off x="5105400" y="4953000"/>
            <a:ext cx="3581400" cy="1200150"/>
          </a:xfrm>
          <a:prstGeom prst="rect">
            <a:avLst/>
          </a:prstGeom>
          <a:solidFill>
            <a:srgbClr val="F5F399"/>
          </a:solidFill>
          <a:ln w="9525">
            <a:noFill/>
            <a:miter lim="800000"/>
            <a:headEnd/>
            <a:tailEnd/>
          </a:ln>
        </p:spPr>
        <p:txBody>
          <a:bodyPr>
            <a:prstTxWarp prst="textNoShape">
              <a:avLst/>
            </a:prstTxWarp>
            <a:spAutoFit/>
          </a:bodyPr>
          <a:lstStyle/>
          <a:p>
            <a:r>
              <a:rPr lang="en-US"/>
              <a:t>We can show that the minimal </a:t>
            </a:r>
            <a:r>
              <a:rPr lang="en-US" dirty="0" err="1"/>
              <a:t>DFAs</a:t>
            </a:r>
            <a:r>
              <a:rPr lang="en-US" dirty="0"/>
              <a:t> for these </a:t>
            </a:r>
            <a:r>
              <a:rPr lang="en-US" dirty="0" err="1"/>
              <a:t>REs</a:t>
            </a:r>
            <a:r>
              <a:rPr lang="en-US" dirty="0"/>
              <a:t> are isomorphic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7282"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97283"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97284" name="Rectangle 4"/>
          <p:cNvSpPr>
            <a:spLocks noGrp="1" noChangeArrowheads="1"/>
          </p:cNvSpPr>
          <p:nvPr>
            <p:ph type="body" idx="1"/>
          </p:nvPr>
        </p:nvSpPr>
        <p:spPr/>
        <p:txBody>
          <a:bodyPr/>
          <a:lstStyle/>
          <a:p>
            <a:pPr eaLnBrk="1" hangingPunct="1"/>
            <a:r>
              <a:rPr lang="en-US" sz="2000" dirty="0" smtClean="0">
                <a:solidFill>
                  <a:srgbClr val="9DBDDE"/>
                </a:solidFill>
                <a:ea typeface="ＭＳ Ｐゴシック" charset="-128"/>
                <a:cs typeface="ＭＳ Ｐゴシック" charset="-128"/>
              </a:rPr>
              <a:t>Regular languages</a:t>
            </a:r>
          </a:p>
          <a:p>
            <a:pPr eaLnBrk="1" hangingPunct="1"/>
            <a:r>
              <a:rPr lang="en-US" sz="2000" dirty="0" smtClean="0">
                <a:solidFill>
                  <a:srgbClr val="9DBDDE"/>
                </a:solidFill>
                <a:ea typeface="ＭＳ Ｐゴシック" charset="-128"/>
                <a:cs typeface="ＭＳ Ｐゴシック" charset="-128"/>
              </a:rPr>
              <a:t>Finite automata recognizers</a:t>
            </a:r>
          </a:p>
          <a:p>
            <a:pPr eaLnBrk="1" hangingPunct="1"/>
            <a:r>
              <a:rPr lang="en-US" sz="2000" dirty="0" smtClean="0">
                <a:solidFill>
                  <a:srgbClr val="9DBDDE"/>
                </a:solidFill>
                <a:ea typeface="ＭＳ Ｐゴシック" charset="-128"/>
                <a:cs typeface="ＭＳ Ｐゴシック" charset="-128"/>
              </a:rPr>
              <a:t>From regular expressions to deterministic finite automata, and back</a:t>
            </a:r>
          </a:p>
          <a:p>
            <a:pPr eaLnBrk="1" hangingPunct="1"/>
            <a:r>
              <a:rPr lang="en-US" sz="2000" b="1" dirty="0" smtClean="0">
                <a:ea typeface="ＭＳ Ｐゴシック" charset="-128"/>
                <a:cs typeface="ＭＳ Ｐゴシック" charset="-128"/>
              </a:rPr>
              <a:t>Limits of regular languages</a:t>
            </a:r>
          </a:p>
        </p:txBody>
      </p:sp>
      <p:sp>
        <p:nvSpPr>
          <p:cNvPr id="97285" name="Slide Number Placeholder 7"/>
          <p:cNvSpPr>
            <a:spLocks noGrp="1"/>
          </p:cNvSpPr>
          <p:nvPr>
            <p:ph type="sldNum" sz="quarter" idx="12"/>
          </p:nvPr>
        </p:nvSpPr>
        <p:spPr>
          <a:noFill/>
        </p:spPr>
        <p:txBody>
          <a:bodyPr/>
          <a:lstStyle/>
          <a:p>
            <a:fld id="{51B9A81A-F35C-4040-9EFF-35D73A258138}" type="slidenum">
              <a:rPr lang="de-CH" smtClean="0"/>
              <a:pPr/>
              <a:t>49</a:t>
            </a:fld>
            <a:endParaRPr lang="de-CH" sz="1400" dirty="0" smtClean="0">
              <a:solidFill>
                <a:srgbClr val="7E7E7E"/>
              </a:solidFill>
              <a:latin typeface="Times" charset="0"/>
            </a:endParaRPr>
          </a:p>
        </p:txBody>
      </p:sp>
      <p:sp>
        <p:nvSpPr>
          <p:cNvPr id="97286" name="Date Placeholder 5"/>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Specifying patterns</a:t>
            </a:r>
          </a:p>
        </p:txBody>
      </p:sp>
      <p:sp>
        <p:nvSpPr>
          <p:cNvPr id="24579" name="Rectangle 4"/>
          <p:cNvSpPr>
            <a:spLocks noChangeArrowheads="1"/>
          </p:cNvSpPr>
          <p:nvPr/>
        </p:nvSpPr>
        <p:spPr bwMode="auto">
          <a:xfrm>
            <a:off x="152400" y="1752600"/>
            <a:ext cx="8909050" cy="439738"/>
          </a:xfrm>
          <a:prstGeom prst="rect">
            <a:avLst/>
          </a:prstGeom>
          <a:solidFill>
            <a:schemeClr val="accent1"/>
          </a:solidFill>
          <a:ln w="9525">
            <a:noFill/>
            <a:miter lim="800000"/>
            <a:headEnd/>
            <a:tailEnd/>
          </a:ln>
        </p:spPr>
        <p:txBody>
          <a:bodyPr wrap="none">
            <a:prstTxWarp prst="textNoShape">
              <a:avLst/>
            </a:prstTxWarp>
            <a:spAutoFit/>
          </a:bodyPr>
          <a:lstStyle/>
          <a:p>
            <a:pPr eaLnBrk="1" hangingPunct="1">
              <a:lnSpc>
                <a:spcPct val="95000"/>
              </a:lnSpc>
              <a:spcBef>
                <a:spcPct val="20000"/>
              </a:spcBef>
              <a:buClr>
                <a:schemeClr val="hlink"/>
              </a:buClr>
              <a:buSzPct val="85000"/>
              <a:buFont typeface="Helvetica CE" charset="0"/>
              <a:buNone/>
            </a:pPr>
            <a:r>
              <a:rPr lang="en-US" i="1">
                <a:solidFill>
                  <a:srgbClr val="0A017F"/>
                </a:solidFill>
              </a:rPr>
              <a:t>A scanner must recognize various parts of the language’s syntax</a:t>
            </a:r>
          </a:p>
        </p:txBody>
      </p:sp>
      <p:sp>
        <p:nvSpPr>
          <p:cNvPr id="24580" name="Rectangle 5"/>
          <p:cNvSpPr>
            <a:spLocks noChangeArrowheads="1"/>
          </p:cNvSpPr>
          <p:nvPr/>
        </p:nvSpPr>
        <p:spPr bwMode="auto">
          <a:xfrm>
            <a:off x="3106738" y="2441575"/>
            <a:ext cx="5272087" cy="3883025"/>
          </a:xfrm>
          <a:prstGeom prst="rect">
            <a:avLst/>
          </a:prstGeom>
          <a:noFill/>
          <a:ln w="9525">
            <a:solidFill>
              <a:schemeClr val="tx1"/>
            </a:solidFill>
            <a:miter lim="800000"/>
            <a:headEnd/>
            <a:tailEnd/>
          </a:ln>
        </p:spPr>
        <p:txBody>
          <a:bodyPr wrap="none">
            <a:prstTxWarp prst="textNoShape">
              <a:avLst/>
            </a:prstTxWarp>
            <a:spAutoFit/>
          </a:bodyPr>
          <a:lstStyle/>
          <a:p>
            <a:pPr defTabSz="454025" eaLnBrk="1" hangingPunct="1">
              <a:lnSpc>
                <a:spcPct val="95000"/>
              </a:lnSpc>
              <a:spcBef>
                <a:spcPct val="20000"/>
              </a:spcBef>
              <a:buClr>
                <a:schemeClr val="hlink"/>
              </a:buClr>
              <a:buSzPct val="85000"/>
              <a:buFont typeface="Helvetica CE" charset="0"/>
              <a:buNone/>
            </a:pPr>
            <a:r>
              <a:rPr lang="en-US" sz="2000" i="1">
                <a:solidFill>
                  <a:srgbClr val="0A017F"/>
                </a:solidFill>
              </a:rPr>
              <a:t>White space</a:t>
            </a:r>
            <a:endParaRPr lang="en-US" sz="2000">
              <a:solidFill>
                <a:srgbClr val="0A017F"/>
              </a:solidFill>
            </a:endParaRPr>
          </a:p>
          <a:p>
            <a:pPr defTabSz="454025" eaLnBrk="1" hangingPunct="1">
              <a:lnSpc>
                <a:spcPct val="95000"/>
              </a:lnSpc>
              <a:spcBef>
                <a:spcPct val="20000"/>
              </a:spcBef>
              <a:buClr>
                <a:schemeClr val="hlink"/>
              </a:buClr>
              <a:buSzPct val="85000"/>
              <a:buFont typeface="Helvetica CE" charset="0"/>
              <a:buNone/>
            </a:pPr>
            <a:r>
              <a:rPr lang="en-US" sz="2000">
                <a:solidFill>
                  <a:srgbClr val="0A017F"/>
                </a:solidFill>
              </a:rPr>
              <a:t>&lt;ws&gt;	::=	&lt;ws&gt; ’ ’</a:t>
            </a:r>
          </a:p>
          <a:p>
            <a:pPr defTabSz="454025" eaLnBrk="1" hangingPunct="1">
              <a:lnSpc>
                <a:spcPct val="95000"/>
              </a:lnSpc>
              <a:spcBef>
                <a:spcPct val="20000"/>
              </a:spcBef>
              <a:buClr>
                <a:schemeClr val="hlink"/>
              </a:buClr>
              <a:buSzPct val="85000"/>
              <a:buFont typeface="Helvetica CE" charset="0"/>
              <a:buNone/>
            </a:pPr>
            <a:r>
              <a:rPr lang="en-US" sz="2000">
                <a:solidFill>
                  <a:srgbClr val="0A017F"/>
                </a:solidFill>
              </a:rPr>
              <a:t>		|	&lt;ws&gt; ’\t’</a:t>
            </a:r>
          </a:p>
          <a:p>
            <a:pPr defTabSz="454025" eaLnBrk="1" hangingPunct="1">
              <a:lnSpc>
                <a:spcPct val="95000"/>
              </a:lnSpc>
              <a:spcBef>
                <a:spcPct val="20000"/>
              </a:spcBef>
              <a:buClr>
                <a:schemeClr val="hlink"/>
              </a:buClr>
              <a:buSzPct val="85000"/>
              <a:buFont typeface="Helvetica CE" charset="0"/>
              <a:buNone/>
            </a:pPr>
            <a:r>
              <a:rPr lang="en-US" sz="2000">
                <a:solidFill>
                  <a:srgbClr val="0A017F"/>
                </a:solidFill>
              </a:rPr>
              <a:t>		|	’ ’</a:t>
            </a:r>
          </a:p>
          <a:p>
            <a:pPr defTabSz="454025" eaLnBrk="1" hangingPunct="1">
              <a:lnSpc>
                <a:spcPct val="95000"/>
              </a:lnSpc>
              <a:spcBef>
                <a:spcPct val="20000"/>
              </a:spcBef>
              <a:buClr>
                <a:schemeClr val="hlink"/>
              </a:buClr>
              <a:buSzPct val="85000"/>
              <a:buFont typeface="Helvetica CE" charset="0"/>
              <a:buNone/>
            </a:pPr>
            <a:r>
              <a:rPr lang="en-US" sz="2000">
                <a:solidFill>
                  <a:srgbClr val="0A017F"/>
                </a:solidFill>
              </a:rPr>
              <a:t>		|	’\t’</a:t>
            </a:r>
          </a:p>
          <a:p>
            <a:pPr defTabSz="454025" eaLnBrk="1" hangingPunct="1">
              <a:lnSpc>
                <a:spcPct val="95000"/>
              </a:lnSpc>
              <a:spcBef>
                <a:spcPct val="20000"/>
              </a:spcBef>
              <a:buClr>
                <a:schemeClr val="hlink"/>
              </a:buClr>
              <a:buSzPct val="85000"/>
              <a:buFont typeface="Helvetica CE" charset="0"/>
              <a:buNone/>
            </a:pPr>
            <a:endParaRPr lang="en-US" sz="2000">
              <a:solidFill>
                <a:srgbClr val="0A017F"/>
              </a:solidFill>
            </a:endParaRPr>
          </a:p>
          <a:p>
            <a:pPr defTabSz="454025" eaLnBrk="1" hangingPunct="1">
              <a:lnSpc>
                <a:spcPct val="95000"/>
              </a:lnSpc>
              <a:spcBef>
                <a:spcPct val="20000"/>
              </a:spcBef>
              <a:buClr>
                <a:schemeClr val="hlink"/>
              </a:buClr>
              <a:buSzPct val="85000"/>
              <a:buFont typeface="Helvetica CE" charset="0"/>
              <a:buNone/>
            </a:pPr>
            <a:r>
              <a:rPr lang="en-US" sz="2000" i="1">
                <a:solidFill>
                  <a:srgbClr val="0A017F"/>
                </a:solidFill>
              </a:rPr>
              <a:t>Keywords and operators</a:t>
            </a:r>
          </a:p>
          <a:p>
            <a:pPr defTabSz="454025" eaLnBrk="1" hangingPunct="1">
              <a:lnSpc>
                <a:spcPct val="95000"/>
              </a:lnSpc>
              <a:spcBef>
                <a:spcPct val="20000"/>
              </a:spcBef>
              <a:buClr>
                <a:schemeClr val="hlink"/>
              </a:buClr>
              <a:buSzPct val="85000"/>
              <a:buFont typeface="Helvetica CE" charset="0"/>
              <a:buNone/>
            </a:pPr>
            <a:r>
              <a:rPr lang="en-US" sz="2000">
                <a:solidFill>
                  <a:srgbClr val="0A017F"/>
                </a:solidFill>
              </a:rPr>
              <a:t>	specified as literal patterns: </a:t>
            </a:r>
            <a:r>
              <a:rPr lang="en-US" sz="2000">
                <a:solidFill>
                  <a:srgbClr val="0A017F"/>
                </a:solidFill>
                <a:latin typeface="Courier" charset="0"/>
              </a:rPr>
              <a:t>do</a:t>
            </a:r>
            <a:r>
              <a:rPr lang="en-US" sz="2000">
                <a:solidFill>
                  <a:srgbClr val="0A017F"/>
                </a:solidFill>
              </a:rPr>
              <a:t>, </a:t>
            </a:r>
            <a:r>
              <a:rPr lang="en-US" sz="2000">
                <a:solidFill>
                  <a:srgbClr val="0A017F"/>
                </a:solidFill>
                <a:latin typeface="Courier" charset="0"/>
              </a:rPr>
              <a:t>end</a:t>
            </a:r>
            <a:endParaRPr lang="en-US" sz="2000">
              <a:solidFill>
                <a:srgbClr val="0A017F"/>
              </a:solidFill>
            </a:endParaRPr>
          </a:p>
          <a:p>
            <a:pPr defTabSz="454025" eaLnBrk="1" hangingPunct="1">
              <a:lnSpc>
                <a:spcPct val="95000"/>
              </a:lnSpc>
              <a:spcBef>
                <a:spcPct val="20000"/>
              </a:spcBef>
              <a:buClr>
                <a:schemeClr val="hlink"/>
              </a:buClr>
              <a:buSzPct val="85000"/>
              <a:buFont typeface="Helvetica CE" charset="0"/>
              <a:buNone/>
            </a:pPr>
            <a:endParaRPr lang="en-US" sz="2000" i="1">
              <a:solidFill>
                <a:srgbClr val="0A017F"/>
              </a:solidFill>
            </a:endParaRPr>
          </a:p>
          <a:p>
            <a:pPr defTabSz="454025" eaLnBrk="1" hangingPunct="1">
              <a:lnSpc>
                <a:spcPct val="95000"/>
              </a:lnSpc>
              <a:spcBef>
                <a:spcPct val="20000"/>
              </a:spcBef>
              <a:buClr>
                <a:schemeClr val="hlink"/>
              </a:buClr>
              <a:buSzPct val="85000"/>
              <a:buFont typeface="Helvetica CE" charset="0"/>
              <a:buNone/>
            </a:pPr>
            <a:r>
              <a:rPr lang="en-US" sz="2000" i="1">
                <a:solidFill>
                  <a:srgbClr val="0A017F"/>
                </a:solidFill>
              </a:rPr>
              <a:t>Comments</a:t>
            </a:r>
          </a:p>
          <a:p>
            <a:pPr defTabSz="454025" eaLnBrk="1" hangingPunct="1">
              <a:lnSpc>
                <a:spcPct val="95000"/>
              </a:lnSpc>
              <a:spcBef>
                <a:spcPct val="20000"/>
              </a:spcBef>
              <a:buClr>
                <a:schemeClr val="hlink"/>
              </a:buClr>
              <a:buSzPct val="85000"/>
              <a:buFont typeface="Helvetica CE" charset="0"/>
              <a:buNone/>
            </a:pPr>
            <a:r>
              <a:rPr lang="en-US" sz="2000">
                <a:solidFill>
                  <a:srgbClr val="0A017F"/>
                </a:solidFill>
              </a:rPr>
              <a:t>	opening and closing delimiters: </a:t>
            </a:r>
            <a:r>
              <a:rPr lang="en-US" sz="2000">
                <a:solidFill>
                  <a:srgbClr val="0A017F"/>
                </a:solidFill>
                <a:latin typeface="Courier" charset="0"/>
              </a:rPr>
              <a:t>/* … */</a:t>
            </a:r>
          </a:p>
        </p:txBody>
      </p:sp>
      <p:sp>
        <p:nvSpPr>
          <p:cNvPr id="24581" name="Rectangle 6"/>
          <p:cNvSpPr>
            <a:spLocks noChangeArrowheads="1"/>
          </p:cNvSpPr>
          <p:nvPr/>
        </p:nvSpPr>
        <p:spPr bwMode="auto">
          <a:xfrm>
            <a:off x="304800" y="2971800"/>
            <a:ext cx="2598738" cy="381000"/>
          </a:xfrm>
          <a:prstGeom prst="rect">
            <a:avLst/>
          </a:prstGeom>
          <a:noFill/>
          <a:ln w="9525">
            <a:noFill/>
            <a:miter lim="800000"/>
            <a:headEnd/>
            <a:tailEnd/>
          </a:ln>
        </p:spPr>
        <p:txBody>
          <a:bodyPr wrap="none">
            <a:prstTxWarp prst="textNoShape">
              <a:avLst/>
            </a:prstTxWarp>
            <a:spAutoFit/>
          </a:bodyPr>
          <a:lstStyle/>
          <a:p>
            <a:pPr eaLnBrk="1" hangingPunct="1">
              <a:lnSpc>
                <a:spcPct val="95000"/>
              </a:lnSpc>
              <a:spcBef>
                <a:spcPct val="20000"/>
              </a:spcBef>
              <a:buClr>
                <a:schemeClr val="hlink"/>
              </a:buClr>
              <a:buSzPct val="85000"/>
              <a:buFont typeface="Helvetica CE" charset="0"/>
              <a:buNone/>
            </a:pPr>
            <a:r>
              <a:rPr lang="en-US" sz="2000">
                <a:solidFill>
                  <a:srgbClr val="0A017F"/>
                </a:solidFill>
              </a:rPr>
              <a:t>Some parts are easy:</a:t>
            </a:r>
            <a:endParaRPr lang="en-US"/>
          </a:p>
        </p:txBody>
      </p:sp>
      <p:sp>
        <p:nvSpPr>
          <p:cNvPr id="24582" name="Slide Number Placeholder 8"/>
          <p:cNvSpPr>
            <a:spLocks noGrp="1"/>
          </p:cNvSpPr>
          <p:nvPr>
            <p:ph type="sldNum" sz="quarter" idx="12"/>
          </p:nvPr>
        </p:nvSpPr>
        <p:spPr>
          <a:noFill/>
        </p:spPr>
        <p:txBody>
          <a:bodyPr/>
          <a:lstStyle/>
          <a:p>
            <a:fld id="{8A91966A-DA62-F345-A6DE-470941D24B92}" type="slidenum">
              <a:rPr lang="de-CH" smtClean="0"/>
              <a:pPr/>
              <a:t>5</a:t>
            </a:fld>
            <a:endParaRPr lang="de-CH" sz="1400" smtClean="0">
              <a:solidFill>
                <a:srgbClr val="7E7E7E"/>
              </a:solidFill>
              <a:latin typeface="Times" charset="0"/>
            </a:endParaRPr>
          </a:p>
        </p:txBody>
      </p:sp>
      <p:sp>
        <p:nvSpPr>
          <p:cNvPr id="24583"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Limits</a:t>
            </a:r>
            <a:r>
              <a:rPr lang="en-US" b="0">
                <a:ea typeface="ＭＳ Ｐゴシック" charset="-128"/>
                <a:cs typeface="ＭＳ Ｐゴシック" charset="-128"/>
              </a:rPr>
              <a:t> </a:t>
            </a:r>
            <a:r>
              <a:rPr lang="en-US">
                <a:ea typeface="ＭＳ Ｐゴシック" charset="-128"/>
                <a:cs typeface="ＭＳ Ｐゴシック" charset="-128"/>
              </a:rPr>
              <a:t>of</a:t>
            </a:r>
            <a:r>
              <a:rPr lang="en-US" b="0">
                <a:ea typeface="ＭＳ Ｐゴシック" charset="-128"/>
                <a:cs typeface="ＭＳ Ｐゴシック" charset="-128"/>
              </a:rPr>
              <a:t> </a:t>
            </a:r>
            <a:r>
              <a:rPr lang="en-US">
                <a:ea typeface="ＭＳ Ｐゴシック" charset="-128"/>
                <a:cs typeface="ＭＳ Ｐゴシック" charset="-128"/>
              </a:rPr>
              <a:t>regular</a:t>
            </a:r>
            <a:r>
              <a:rPr lang="en-US" b="0">
                <a:ea typeface="ＭＳ Ｐゴシック" charset="-128"/>
                <a:cs typeface="ＭＳ Ｐゴシック" charset="-128"/>
              </a:rPr>
              <a:t> </a:t>
            </a:r>
            <a:r>
              <a:rPr lang="en-US">
                <a:ea typeface="ＭＳ Ｐゴシック" charset="-128"/>
                <a:cs typeface="ＭＳ Ｐゴシック" charset="-128"/>
              </a:rPr>
              <a:t>languages</a:t>
            </a:r>
          </a:p>
        </p:txBody>
      </p:sp>
      <p:sp>
        <p:nvSpPr>
          <p:cNvPr id="99331" name="Rectangle 4"/>
          <p:cNvSpPr>
            <a:spLocks noChangeArrowheads="1"/>
          </p:cNvSpPr>
          <p:nvPr/>
        </p:nvSpPr>
        <p:spPr bwMode="auto">
          <a:xfrm>
            <a:off x="2095500" y="1752600"/>
            <a:ext cx="4183063" cy="457200"/>
          </a:xfrm>
          <a:prstGeom prst="rect">
            <a:avLst/>
          </a:prstGeom>
          <a:solidFill>
            <a:schemeClr val="accent1"/>
          </a:solidFill>
          <a:ln w="9525">
            <a:noFill/>
            <a:miter lim="800000"/>
            <a:headEnd/>
            <a:tailEnd/>
          </a:ln>
        </p:spPr>
        <p:txBody>
          <a:bodyPr wrap="none">
            <a:prstTxWarp prst="textNoShape">
              <a:avLst/>
            </a:prstTxWarp>
            <a:spAutoFit/>
          </a:bodyPr>
          <a:lstStyle/>
          <a:p>
            <a:r>
              <a:rPr lang="en-US" i="1"/>
              <a:t>Not all languages are regular!</a:t>
            </a:r>
          </a:p>
        </p:txBody>
      </p:sp>
      <p:sp>
        <p:nvSpPr>
          <p:cNvPr id="99332" name="Rectangle 5"/>
          <p:cNvSpPr>
            <a:spLocks noChangeArrowheads="1"/>
          </p:cNvSpPr>
          <p:nvPr/>
        </p:nvSpPr>
        <p:spPr bwMode="auto">
          <a:xfrm>
            <a:off x="152400" y="2438400"/>
            <a:ext cx="3429000" cy="1200328"/>
          </a:xfrm>
          <a:prstGeom prst="rect">
            <a:avLst/>
          </a:prstGeom>
          <a:noFill/>
          <a:ln w="9525">
            <a:noFill/>
            <a:miter lim="800000"/>
            <a:headEnd/>
            <a:tailEnd/>
          </a:ln>
        </p:spPr>
        <p:txBody>
          <a:bodyPr wrap="square">
            <a:prstTxWarp prst="textNoShape">
              <a:avLst/>
            </a:prstTxWarp>
            <a:spAutoFit/>
          </a:bodyPr>
          <a:lstStyle/>
          <a:p>
            <a:r>
              <a:rPr lang="en-US" dirty="0"/>
              <a:t>One cannot construct </a:t>
            </a:r>
            <a:r>
              <a:rPr lang="en-US" dirty="0" err="1"/>
              <a:t>DFAs</a:t>
            </a:r>
            <a:r>
              <a:rPr lang="en-US" dirty="0"/>
              <a:t> to recognize these languages:</a:t>
            </a:r>
          </a:p>
        </p:txBody>
      </p:sp>
      <p:sp>
        <p:nvSpPr>
          <p:cNvPr id="99333" name="Rectangle 6"/>
          <p:cNvSpPr>
            <a:spLocks noChangeArrowheads="1"/>
          </p:cNvSpPr>
          <p:nvPr/>
        </p:nvSpPr>
        <p:spPr bwMode="auto">
          <a:xfrm>
            <a:off x="3697856" y="2667000"/>
            <a:ext cx="5303054" cy="830997"/>
          </a:xfrm>
          <a:prstGeom prst="rect">
            <a:avLst/>
          </a:prstGeom>
          <a:noFill/>
          <a:ln w="9525">
            <a:solidFill>
              <a:schemeClr val="tx1"/>
            </a:solidFill>
            <a:miter lim="800000"/>
            <a:headEnd/>
            <a:tailEnd/>
          </a:ln>
        </p:spPr>
        <p:txBody>
          <a:bodyPr wrap="none">
            <a:prstTxWarp prst="textNoShape">
              <a:avLst/>
            </a:prstTxWarp>
            <a:spAutoFit/>
          </a:bodyPr>
          <a:lstStyle/>
          <a:p>
            <a:r>
              <a:rPr lang="en-US" dirty="0"/>
              <a:t>L = { </a:t>
            </a:r>
            <a:r>
              <a:rPr lang="en-US" dirty="0" err="1"/>
              <a:t>p</a:t>
            </a:r>
            <a:r>
              <a:rPr lang="en-US" baseline="30000" dirty="0" err="1"/>
              <a:t>k</a:t>
            </a:r>
            <a:r>
              <a:rPr lang="en-US" dirty="0" err="1"/>
              <a:t>q</a:t>
            </a:r>
            <a:r>
              <a:rPr lang="en-US" baseline="30000" dirty="0" err="1"/>
              <a:t>k</a:t>
            </a:r>
            <a:r>
              <a:rPr lang="en-US" baseline="30000" dirty="0"/>
              <a:t> </a:t>
            </a:r>
            <a:r>
              <a:rPr lang="en-US" dirty="0"/>
              <a:t>}</a:t>
            </a:r>
          </a:p>
          <a:p>
            <a:r>
              <a:rPr lang="en-US" dirty="0"/>
              <a:t>L = { </a:t>
            </a:r>
            <a:r>
              <a:rPr lang="en-US" dirty="0" err="1" smtClean="0"/>
              <a:t>wcw</a:t>
            </a:r>
            <a:r>
              <a:rPr lang="en-US" baseline="30000" dirty="0" err="1" smtClean="0"/>
              <a:t>r</a:t>
            </a:r>
            <a:r>
              <a:rPr lang="en-US" dirty="0" smtClean="0"/>
              <a:t> </a:t>
            </a:r>
            <a:r>
              <a:rPr lang="en-US" dirty="0" err="1">
                <a:sym typeface="Symbol" charset="2"/>
              </a:rPr>
              <a:t></a:t>
            </a:r>
            <a:r>
              <a:rPr lang="en-US" dirty="0">
                <a:sym typeface="Symbol" charset="2"/>
              </a:rPr>
              <a:t> </a:t>
            </a:r>
            <a:r>
              <a:rPr lang="en-US" dirty="0" err="1">
                <a:sym typeface="Symbol" charset="2"/>
              </a:rPr>
              <a:t>w</a:t>
            </a:r>
            <a:r>
              <a:rPr lang="en-US" dirty="0">
                <a:sym typeface="Symbol" charset="2"/>
              </a:rPr>
              <a:t> </a:t>
            </a:r>
            <a:r>
              <a:rPr lang="en-US" dirty="0" err="1">
                <a:sym typeface="Symbol" charset="2"/>
              </a:rPr>
              <a:t></a:t>
            </a:r>
            <a:r>
              <a:rPr lang="en-US" dirty="0"/>
              <a:t> </a:t>
            </a:r>
            <a:r>
              <a:rPr lang="en-US" dirty="0" err="1">
                <a:sym typeface="Symbol" charset="2"/>
              </a:rPr>
              <a:t></a:t>
            </a:r>
            <a:r>
              <a:rPr lang="en-US" dirty="0" smtClean="0">
                <a:sym typeface="Symbol" charset="2"/>
              </a:rPr>
              <a:t>*, </a:t>
            </a:r>
            <a:r>
              <a:rPr lang="en-US" dirty="0" err="1" smtClean="0"/>
              <a:t>w</a:t>
            </a:r>
            <a:r>
              <a:rPr lang="en-US" baseline="30000" dirty="0" err="1" smtClean="0"/>
              <a:t>r</a:t>
            </a:r>
            <a:r>
              <a:rPr lang="en-US" baseline="30000" dirty="0" smtClean="0"/>
              <a:t> </a:t>
            </a:r>
            <a:r>
              <a:rPr lang="en-US" dirty="0" smtClean="0"/>
              <a:t> is </a:t>
            </a:r>
            <a:r>
              <a:rPr lang="en-US" dirty="0" err="1" smtClean="0"/>
              <a:t>w</a:t>
            </a:r>
            <a:r>
              <a:rPr lang="en-US" dirty="0" smtClean="0"/>
              <a:t> </a:t>
            </a:r>
            <a:r>
              <a:rPr lang="en-US" i="1" dirty="0" smtClean="0"/>
              <a:t>reversed </a:t>
            </a:r>
            <a:r>
              <a:rPr lang="en-US" dirty="0" smtClean="0"/>
              <a:t>} </a:t>
            </a:r>
            <a:endParaRPr lang="en-US" dirty="0"/>
          </a:p>
        </p:txBody>
      </p:sp>
      <p:sp>
        <p:nvSpPr>
          <p:cNvPr id="99334" name="Rectangle 7"/>
          <p:cNvSpPr>
            <a:spLocks noChangeArrowheads="1"/>
          </p:cNvSpPr>
          <p:nvPr/>
        </p:nvSpPr>
        <p:spPr bwMode="auto">
          <a:xfrm>
            <a:off x="1993900" y="3783013"/>
            <a:ext cx="4386263" cy="457200"/>
          </a:xfrm>
          <a:prstGeom prst="rect">
            <a:avLst/>
          </a:prstGeom>
          <a:solidFill>
            <a:schemeClr val="accent1"/>
          </a:solidFill>
          <a:ln w="9525">
            <a:noFill/>
            <a:miter lim="800000"/>
            <a:headEnd/>
            <a:tailEnd/>
          </a:ln>
        </p:spPr>
        <p:txBody>
          <a:bodyPr wrap="none">
            <a:prstTxWarp prst="textNoShape">
              <a:avLst/>
            </a:prstTxWarp>
            <a:spAutoFit/>
          </a:bodyPr>
          <a:lstStyle/>
          <a:p>
            <a:r>
              <a:rPr lang="en-US" i="1"/>
              <a:t>In general, DFAs cannot count!</a:t>
            </a:r>
          </a:p>
        </p:txBody>
      </p:sp>
      <p:sp>
        <p:nvSpPr>
          <p:cNvPr id="99335" name="Rectangle 8"/>
          <p:cNvSpPr>
            <a:spLocks noChangeArrowheads="1"/>
          </p:cNvSpPr>
          <p:nvPr/>
        </p:nvSpPr>
        <p:spPr bwMode="auto">
          <a:xfrm>
            <a:off x="2514600" y="4572000"/>
            <a:ext cx="5334000" cy="1917700"/>
          </a:xfrm>
          <a:prstGeom prst="rect">
            <a:avLst/>
          </a:prstGeom>
          <a:noFill/>
          <a:ln w="9525">
            <a:noFill/>
            <a:miter lim="800000"/>
            <a:headEnd/>
            <a:tailEnd/>
          </a:ln>
        </p:spPr>
        <p:txBody>
          <a:bodyPr wrap="none">
            <a:prstTxWarp prst="textNoShape">
              <a:avLst/>
            </a:prstTxWarp>
            <a:spAutoFit/>
          </a:bodyPr>
          <a:lstStyle/>
          <a:p>
            <a:pPr marL="341313" indent="-341313"/>
            <a:r>
              <a:rPr lang="en-US"/>
              <a:t>However, one </a:t>
            </a:r>
            <a:r>
              <a:rPr lang="en-US" i="1"/>
              <a:t>can </a:t>
            </a:r>
            <a:r>
              <a:rPr lang="en-US"/>
              <a:t>construct DFAs for:</a:t>
            </a:r>
          </a:p>
          <a:p>
            <a:pPr marL="341313" indent="-341313">
              <a:buFontTx/>
              <a:buChar char="•"/>
            </a:pPr>
            <a:r>
              <a:rPr lang="en-US"/>
              <a:t>Alternating 0’s and 1’s:</a:t>
            </a:r>
          </a:p>
          <a:p>
            <a:pPr lvl="1"/>
            <a:r>
              <a:rPr lang="en-US"/>
              <a:t>(</a:t>
            </a:r>
            <a:r>
              <a:rPr lang="en-US">
                <a:sym typeface="Symbol" charset="2"/>
              </a:rPr>
              <a:t></a:t>
            </a:r>
            <a:r>
              <a:rPr lang="en-US"/>
              <a:t> </a:t>
            </a:r>
            <a:r>
              <a:rPr lang="en-US">
                <a:sym typeface="Symbol" charset="2"/>
              </a:rPr>
              <a:t></a:t>
            </a:r>
            <a:r>
              <a:rPr lang="en-US"/>
              <a:t> 1)(01)*(</a:t>
            </a:r>
            <a:r>
              <a:rPr lang="en-US">
                <a:sym typeface="Symbol" charset="2"/>
              </a:rPr>
              <a:t></a:t>
            </a:r>
            <a:r>
              <a:rPr lang="en-US"/>
              <a:t> </a:t>
            </a:r>
            <a:r>
              <a:rPr lang="en-US">
                <a:sym typeface="Symbol" charset="2"/>
              </a:rPr>
              <a:t></a:t>
            </a:r>
            <a:r>
              <a:rPr lang="en-US"/>
              <a:t> 0)</a:t>
            </a:r>
          </a:p>
          <a:p>
            <a:pPr marL="341313" indent="-341313">
              <a:buFontTx/>
              <a:buChar char="•"/>
            </a:pPr>
            <a:r>
              <a:rPr lang="en-US"/>
              <a:t>Sets of pairs of 0’s and 1’s</a:t>
            </a:r>
          </a:p>
          <a:p>
            <a:pPr lvl="1"/>
            <a:r>
              <a:rPr lang="en-US"/>
              <a:t>(01 </a:t>
            </a:r>
            <a:r>
              <a:rPr lang="en-US">
                <a:sym typeface="Symbol" charset="2"/>
              </a:rPr>
              <a:t></a:t>
            </a:r>
            <a:r>
              <a:rPr lang="en-US"/>
              <a:t> 10)</a:t>
            </a:r>
            <a:r>
              <a:rPr lang="en-US" baseline="30000"/>
              <a:t>+</a:t>
            </a:r>
          </a:p>
        </p:txBody>
      </p:sp>
      <p:sp>
        <p:nvSpPr>
          <p:cNvPr id="99336" name="Slide Number Placeholder 10"/>
          <p:cNvSpPr>
            <a:spLocks noGrp="1"/>
          </p:cNvSpPr>
          <p:nvPr>
            <p:ph type="sldNum" sz="quarter" idx="12"/>
          </p:nvPr>
        </p:nvSpPr>
        <p:spPr>
          <a:noFill/>
        </p:spPr>
        <p:txBody>
          <a:bodyPr/>
          <a:lstStyle/>
          <a:p>
            <a:fld id="{69840C8A-C1F5-2D42-9818-9A4A86682D07}" type="slidenum">
              <a:rPr lang="de-CH" smtClean="0"/>
              <a:pPr/>
              <a:t>50</a:t>
            </a:fld>
            <a:endParaRPr lang="de-CH" sz="1400" smtClean="0">
              <a:solidFill>
                <a:srgbClr val="7E7E7E"/>
              </a:solidFill>
              <a:latin typeface="Times" charset="0"/>
            </a:endParaRPr>
          </a:p>
        </p:txBody>
      </p:sp>
      <p:sp>
        <p:nvSpPr>
          <p:cNvPr id="99337" name="Date Placeholder 8"/>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So, what is hard?</a:t>
            </a:r>
          </a:p>
        </p:txBody>
      </p:sp>
      <p:sp>
        <p:nvSpPr>
          <p:cNvPr id="101379" name="Rectangle 3"/>
          <p:cNvSpPr>
            <a:spLocks noGrp="1" noChangeArrowheads="1"/>
          </p:cNvSpPr>
          <p:nvPr>
            <p:ph type="body" idx="1"/>
          </p:nvPr>
        </p:nvSpPr>
        <p:spPr/>
        <p:txBody>
          <a:bodyPr/>
          <a:lstStyle/>
          <a:p>
            <a:pPr eaLnBrk="1" hangingPunct="1">
              <a:lnSpc>
                <a:spcPct val="85000"/>
              </a:lnSpc>
              <a:buFont typeface="Helvetica CE" charset="0"/>
              <a:buNone/>
            </a:pPr>
            <a:r>
              <a:rPr lang="en-US" sz="2000">
                <a:ea typeface="ＭＳ Ｐゴシック" charset="-128"/>
                <a:cs typeface="ＭＳ Ｐゴシック" charset="-128"/>
              </a:rPr>
              <a:t>Certain language features can cause problems:</a:t>
            </a:r>
          </a:p>
          <a:p>
            <a:pPr eaLnBrk="1" hangingPunct="1">
              <a:lnSpc>
                <a:spcPct val="85000"/>
              </a:lnSpc>
            </a:pPr>
            <a:r>
              <a:rPr lang="en-US" sz="2000">
                <a:ea typeface="ＭＳ Ｐゴシック" charset="-128"/>
                <a:cs typeface="ＭＳ Ｐゴシック" charset="-128"/>
              </a:rPr>
              <a:t>Reserved words</a:t>
            </a:r>
          </a:p>
          <a:p>
            <a:pPr lvl="1" eaLnBrk="1" hangingPunct="1">
              <a:lnSpc>
                <a:spcPct val="85000"/>
              </a:lnSpc>
            </a:pPr>
            <a:r>
              <a:rPr lang="en-US" sz="1800"/>
              <a:t>PL/I had no reserved words </a:t>
            </a:r>
          </a:p>
          <a:p>
            <a:pPr lvl="1" eaLnBrk="1" hangingPunct="1">
              <a:lnSpc>
                <a:spcPct val="85000"/>
              </a:lnSpc>
            </a:pPr>
            <a:r>
              <a:rPr lang="en-US" sz="1800">
                <a:latin typeface="Courier" charset="0"/>
              </a:rPr>
              <a:t>if then then then = else; else else = then</a:t>
            </a:r>
          </a:p>
          <a:p>
            <a:pPr eaLnBrk="1" hangingPunct="1">
              <a:lnSpc>
                <a:spcPct val="85000"/>
              </a:lnSpc>
            </a:pPr>
            <a:r>
              <a:rPr lang="en-US" sz="2000">
                <a:ea typeface="ＭＳ Ｐゴシック" charset="-128"/>
                <a:cs typeface="ＭＳ Ｐゴシック" charset="-128"/>
              </a:rPr>
              <a:t>Significant blanks</a:t>
            </a:r>
          </a:p>
          <a:p>
            <a:pPr lvl="1" eaLnBrk="1" hangingPunct="1">
              <a:lnSpc>
                <a:spcPct val="85000"/>
              </a:lnSpc>
            </a:pPr>
            <a:r>
              <a:rPr lang="en-US" sz="1800"/>
              <a:t>FORTRAN and Algol68 ignore blanks</a:t>
            </a:r>
          </a:p>
          <a:p>
            <a:pPr lvl="1" eaLnBrk="1" hangingPunct="1">
              <a:lnSpc>
                <a:spcPct val="85000"/>
              </a:lnSpc>
            </a:pPr>
            <a:r>
              <a:rPr lang="en-US" sz="1800">
                <a:latin typeface="Courier" charset="0"/>
              </a:rPr>
              <a:t>do 10 i = 1,25</a:t>
            </a:r>
          </a:p>
          <a:p>
            <a:pPr lvl="1" eaLnBrk="1" hangingPunct="1">
              <a:lnSpc>
                <a:spcPct val="85000"/>
              </a:lnSpc>
            </a:pPr>
            <a:r>
              <a:rPr lang="en-US" sz="1800">
                <a:latin typeface="Courier" charset="0"/>
              </a:rPr>
              <a:t>do 10 i = 1.25</a:t>
            </a:r>
          </a:p>
          <a:p>
            <a:pPr eaLnBrk="1" hangingPunct="1">
              <a:lnSpc>
                <a:spcPct val="85000"/>
              </a:lnSpc>
            </a:pPr>
            <a:r>
              <a:rPr lang="en-US" sz="2000">
                <a:ea typeface="ＭＳ Ｐゴシック" charset="-128"/>
                <a:cs typeface="ＭＳ Ｐゴシック" charset="-128"/>
              </a:rPr>
              <a:t>String constants</a:t>
            </a:r>
          </a:p>
          <a:p>
            <a:pPr lvl="1" eaLnBrk="1" hangingPunct="1">
              <a:lnSpc>
                <a:spcPct val="85000"/>
              </a:lnSpc>
            </a:pPr>
            <a:r>
              <a:rPr lang="en-US" sz="1800"/>
              <a:t>Special characters in strings</a:t>
            </a:r>
          </a:p>
          <a:p>
            <a:pPr lvl="1" eaLnBrk="1" hangingPunct="1">
              <a:lnSpc>
                <a:spcPct val="85000"/>
              </a:lnSpc>
            </a:pPr>
            <a:r>
              <a:rPr lang="en-US" sz="1800"/>
              <a:t>Newline, tab, quote, comment delimiter</a:t>
            </a:r>
          </a:p>
          <a:p>
            <a:pPr eaLnBrk="1" hangingPunct="1">
              <a:lnSpc>
                <a:spcPct val="85000"/>
              </a:lnSpc>
            </a:pPr>
            <a:r>
              <a:rPr lang="en-US" sz="2000">
                <a:ea typeface="ＭＳ Ｐゴシック" charset="-128"/>
                <a:cs typeface="ＭＳ Ｐゴシック" charset="-128"/>
              </a:rPr>
              <a:t>Finite limits</a:t>
            </a:r>
          </a:p>
          <a:p>
            <a:pPr lvl="1" eaLnBrk="1" hangingPunct="1">
              <a:lnSpc>
                <a:spcPct val="85000"/>
              </a:lnSpc>
            </a:pPr>
            <a:r>
              <a:rPr lang="en-US" sz="1800"/>
              <a:t>Some languages limit identifier lengths</a:t>
            </a:r>
          </a:p>
          <a:p>
            <a:pPr lvl="1" eaLnBrk="1" hangingPunct="1">
              <a:lnSpc>
                <a:spcPct val="85000"/>
              </a:lnSpc>
            </a:pPr>
            <a:r>
              <a:rPr lang="en-US" sz="1800"/>
              <a:t>Add state to count length</a:t>
            </a:r>
          </a:p>
          <a:p>
            <a:pPr lvl="1" eaLnBrk="1" hangingPunct="1">
              <a:lnSpc>
                <a:spcPct val="85000"/>
              </a:lnSpc>
            </a:pPr>
            <a:r>
              <a:rPr lang="en-US" sz="1800"/>
              <a:t>FORTRAN 66 — 6 characters(!)</a:t>
            </a:r>
          </a:p>
        </p:txBody>
      </p:sp>
      <p:sp>
        <p:nvSpPr>
          <p:cNvPr id="101380" name="Slide Number Placeholder 6"/>
          <p:cNvSpPr>
            <a:spLocks noGrp="1"/>
          </p:cNvSpPr>
          <p:nvPr>
            <p:ph type="sldNum" sz="quarter" idx="12"/>
          </p:nvPr>
        </p:nvSpPr>
        <p:spPr>
          <a:noFill/>
        </p:spPr>
        <p:txBody>
          <a:bodyPr/>
          <a:lstStyle/>
          <a:p>
            <a:fld id="{C776FADE-294E-234A-88BC-8A2E4CE83865}" type="slidenum">
              <a:rPr lang="de-CH" smtClean="0"/>
              <a:pPr/>
              <a:t>51</a:t>
            </a:fld>
            <a:endParaRPr lang="de-CH" sz="1400" smtClean="0">
              <a:solidFill>
                <a:srgbClr val="7E7E7E"/>
              </a:solidFill>
              <a:latin typeface="Times" charset="0"/>
            </a:endParaRPr>
          </a:p>
        </p:txBody>
      </p:sp>
      <p:sp>
        <p:nvSpPr>
          <p:cNvPr id="101381" name="Date Placeholder 4"/>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How bad can it get?</a:t>
            </a:r>
          </a:p>
        </p:txBody>
      </p:sp>
      <p:pic>
        <p:nvPicPr>
          <p:cNvPr id="102403" name="Picture 4" descr="palsberg-lec"/>
          <p:cNvPicPr>
            <a:picLocks noChangeAspect="1" noChangeArrowheads="1"/>
          </p:cNvPicPr>
          <p:nvPr/>
        </p:nvPicPr>
        <p:blipFill>
          <a:blip r:embed="rId2"/>
          <a:srcRect/>
          <a:stretch>
            <a:fillRect/>
          </a:stretch>
        </p:blipFill>
        <p:spPr bwMode="auto">
          <a:xfrm>
            <a:off x="304800" y="1600200"/>
            <a:ext cx="4956175" cy="5181600"/>
          </a:xfrm>
          <a:prstGeom prst="rect">
            <a:avLst/>
          </a:prstGeom>
          <a:noFill/>
          <a:ln w="9525">
            <a:noFill/>
            <a:miter lim="800000"/>
            <a:headEnd/>
            <a:tailEnd/>
          </a:ln>
        </p:spPr>
      </p:pic>
      <p:sp>
        <p:nvSpPr>
          <p:cNvPr id="102404" name="TextBox 7"/>
          <p:cNvSpPr txBox="1">
            <a:spLocks noChangeArrowheads="1"/>
          </p:cNvSpPr>
          <p:nvPr/>
        </p:nvSpPr>
        <p:spPr bwMode="auto">
          <a:xfrm>
            <a:off x="5334000" y="3124200"/>
            <a:ext cx="3505200" cy="1200150"/>
          </a:xfrm>
          <a:prstGeom prst="rect">
            <a:avLst/>
          </a:prstGeom>
          <a:solidFill>
            <a:srgbClr val="F5F399"/>
          </a:solidFill>
          <a:ln w="9525">
            <a:noFill/>
            <a:miter lim="800000"/>
            <a:headEnd/>
            <a:tailEnd/>
          </a:ln>
        </p:spPr>
        <p:txBody>
          <a:bodyPr>
            <a:prstTxWarp prst="textNoShape">
              <a:avLst/>
            </a:prstTxWarp>
            <a:spAutoFit/>
          </a:bodyPr>
          <a:lstStyle/>
          <a:p>
            <a:r>
              <a:rPr lang="en-US" i="1">
                <a:solidFill>
                  <a:schemeClr val="accent2"/>
                </a:solidFill>
              </a:rPr>
              <a:t>Compiler needs context to distinguish variables from control constructs!</a:t>
            </a:r>
          </a:p>
        </p:txBody>
      </p:sp>
      <p:sp>
        <p:nvSpPr>
          <p:cNvPr id="102405" name="Slide Number Placeholder 7"/>
          <p:cNvSpPr>
            <a:spLocks noGrp="1"/>
          </p:cNvSpPr>
          <p:nvPr>
            <p:ph type="sldNum" sz="quarter" idx="12"/>
          </p:nvPr>
        </p:nvSpPr>
        <p:spPr>
          <a:noFill/>
        </p:spPr>
        <p:txBody>
          <a:bodyPr/>
          <a:lstStyle/>
          <a:p>
            <a:fld id="{7805EAF7-0E2E-974E-AE61-8E8C0869F019}" type="slidenum">
              <a:rPr lang="de-CH" smtClean="0"/>
              <a:pPr/>
              <a:t>52</a:t>
            </a:fld>
            <a:endParaRPr lang="de-CH" sz="1400" smtClean="0">
              <a:solidFill>
                <a:srgbClr val="7E7E7E"/>
              </a:solidFill>
              <a:latin typeface="Times" charset="0"/>
            </a:endParaRPr>
          </a:p>
        </p:txBody>
      </p:sp>
      <p:sp>
        <p:nvSpPr>
          <p:cNvPr id="102406" name="Date Placeholder 5"/>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i="1">
                <a:ea typeface="ＭＳ Ｐゴシック" charset="-128"/>
                <a:cs typeface="ＭＳ Ｐゴシック" charset="-128"/>
              </a:rPr>
              <a:t>What you should know!</a:t>
            </a:r>
          </a:p>
        </p:txBody>
      </p:sp>
      <p:sp>
        <p:nvSpPr>
          <p:cNvPr id="103427" name="Rectangle 3"/>
          <p:cNvSpPr>
            <a:spLocks noGrp="1" noChangeArrowheads="1"/>
          </p:cNvSpPr>
          <p:nvPr>
            <p:ph type="body" idx="1"/>
          </p:nvPr>
        </p:nvSpPr>
        <p:spPr/>
        <p:txBody>
          <a:bodyPr/>
          <a:lstStyle/>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What are the key responsibilities of a scanner?</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What is a formal language? What are operators over languages?</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What is a regular language?</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Why are regular languages interesting for defining scanners?</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What is the difference between a deterministic and a non-deterministic finite automaton?</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How can you generate a DFA recognizer from a regular expression?</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Why aren’t regular languages expressive enough for parsing?</a:t>
            </a:r>
            <a:endParaRPr lang="en-US" i="1">
              <a:ea typeface="ＭＳ Ｐゴシック" charset="-128"/>
              <a:cs typeface="ＭＳ Ｐゴシック" charset="-128"/>
            </a:endParaRPr>
          </a:p>
        </p:txBody>
      </p:sp>
      <p:sp>
        <p:nvSpPr>
          <p:cNvPr id="103428" name="Slide Number Placeholder 6"/>
          <p:cNvSpPr>
            <a:spLocks noGrp="1"/>
          </p:cNvSpPr>
          <p:nvPr>
            <p:ph type="sldNum" sz="quarter" idx="12"/>
          </p:nvPr>
        </p:nvSpPr>
        <p:spPr>
          <a:noFill/>
        </p:spPr>
        <p:txBody>
          <a:bodyPr/>
          <a:lstStyle/>
          <a:p>
            <a:fld id="{951BA253-517E-3E4C-9422-32963E497534}" type="slidenum">
              <a:rPr lang="de-CH" smtClean="0"/>
              <a:pPr/>
              <a:t>53</a:t>
            </a:fld>
            <a:endParaRPr lang="de-CH" sz="1400" smtClean="0">
              <a:solidFill>
                <a:srgbClr val="7E7E7E"/>
              </a:solidFill>
              <a:latin typeface="Times" charset="0"/>
            </a:endParaRPr>
          </a:p>
        </p:txBody>
      </p:sp>
      <p:sp>
        <p:nvSpPr>
          <p:cNvPr id="103429" name="Date Placeholder 4"/>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i="1">
                <a:ea typeface="ＭＳ Ｐゴシック" charset="-128"/>
                <a:cs typeface="ＭＳ Ｐゴシック" charset="-128"/>
              </a:rPr>
              <a:t>Can you answer these questions?</a:t>
            </a:r>
          </a:p>
        </p:txBody>
      </p:sp>
      <p:sp>
        <p:nvSpPr>
          <p:cNvPr id="105475" name="Rectangle 3"/>
          <p:cNvSpPr>
            <a:spLocks noGrp="1" noChangeArrowheads="1"/>
          </p:cNvSpPr>
          <p:nvPr>
            <p:ph type="body" idx="1"/>
          </p:nvPr>
        </p:nvSpPr>
        <p:spPr/>
        <p:txBody>
          <a:bodyPr/>
          <a:lstStyle/>
          <a:p>
            <a:pPr marL="388938" indent="-388938" eaLnBrk="1" hangingPunct="1">
              <a:lnSpc>
                <a:spcPct val="90000"/>
              </a:lnSpc>
              <a:buClr>
                <a:srgbClr val="00027F"/>
              </a:buClr>
              <a:buFont typeface="Zapf Dingbats" charset="2"/>
              <a:buChar char=""/>
            </a:pPr>
            <a:r>
              <a:rPr lang="en-US" i="1" smtClean="0">
                <a:ea typeface="ＭＳ Ｐゴシック" charset="-128"/>
                <a:cs typeface="ＭＳ Ｐゴシック" charset="-128"/>
              </a:rPr>
              <a:t>Why do compilers separate scanning from parsing?</a:t>
            </a:r>
          </a:p>
          <a:p>
            <a:pPr marL="388938" indent="-388938" eaLnBrk="1" hangingPunct="1">
              <a:lnSpc>
                <a:spcPct val="90000"/>
              </a:lnSpc>
              <a:buClr>
                <a:srgbClr val="00027F"/>
              </a:buClr>
              <a:buFont typeface="Zapf Dingbats" charset="2"/>
              <a:buChar char=""/>
            </a:pPr>
            <a:r>
              <a:rPr lang="en-US" i="1" smtClean="0">
                <a:ea typeface="ＭＳ Ｐゴシック" charset="-128"/>
                <a:cs typeface="ＭＳ Ｐゴシック" charset="-128"/>
              </a:rPr>
              <a:t>Why doesn’t NFA </a:t>
            </a:r>
            <a:r>
              <a:rPr lang="en-US" smtClean="0">
                <a:ea typeface="ＭＳ Ｐゴシック" charset="-128"/>
                <a:cs typeface="ＭＳ Ｐゴシック" charset="-128"/>
                <a:sym typeface="Symbol" charset="2"/>
              </a:rPr>
              <a:t></a:t>
            </a:r>
            <a:r>
              <a:rPr lang="en-US" i="1" smtClean="0">
                <a:ea typeface="ＭＳ Ｐゴシック" charset="-128"/>
                <a:cs typeface="ＭＳ Ｐゴシック" charset="-128"/>
              </a:rPr>
              <a:t> DFA translation normally result in an exponential increase in the number of states?</a:t>
            </a:r>
          </a:p>
          <a:p>
            <a:pPr marL="388938" indent="-388938" eaLnBrk="1" hangingPunct="1">
              <a:lnSpc>
                <a:spcPct val="90000"/>
              </a:lnSpc>
              <a:buClr>
                <a:srgbClr val="00027F"/>
              </a:buClr>
              <a:buFont typeface="Zapf Dingbats" charset="2"/>
              <a:buChar char=""/>
            </a:pPr>
            <a:r>
              <a:rPr lang="en-US" i="1" smtClean="0">
                <a:ea typeface="ＭＳ Ｐゴシック" charset="-128"/>
                <a:cs typeface="ＭＳ Ｐゴシック" charset="-128"/>
              </a:rPr>
              <a:t>Why is it necessary to minimize states after translation a NFA to a DFA?</a:t>
            </a:r>
          </a:p>
          <a:p>
            <a:pPr marL="388938" indent="-388938" eaLnBrk="1" hangingPunct="1">
              <a:lnSpc>
                <a:spcPct val="90000"/>
              </a:lnSpc>
              <a:buClr>
                <a:srgbClr val="00027F"/>
              </a:buClr>
              <a:buFont typeface="Zapf Dingbats" charset="2"/>
              <a:buChar char=""/>
            </a:pPr>
            <a:r>
              <a:rPr lang="en-US" i="1" smtClean="0">
                <a:ea typeface="ＭＳ Ｐゴシック" charset="-128"/>
                <a:cs typeface="ＭＳ Ｐゴシック" charset="-128"/>
              </a:rPr>
              <a:t>How would you program a scanner for a language like FORTRAN?</a:t>
            </a:r>
            <a:endParaRPr lang="en-US" i="1">
              <a:ea typeface="ＭＳ Ｐゴシック" charset="-128"/>
              <a:cs typeface="ＭＳ Ｐゴシック" charset="-128"/>
            </a:endParaRPr>
          </a:p>
        </p:txBody>
      </p:sp>
      <p:sp>
        <p:nvSpPr>
          <p:cNvPr id="105476" name="Slide Number Placeholder 6"/>
          <p:cNvSpPr>
            <a:spLocks noGrp="1"/>
          </p:cNvSpPr>
          <p:nvPr>
            <p:ph type="sldNum" sz="quarter" idx="12"/>
          </p:nvPr>
        </p:nvSpPr>
        <p:spPr>
          <a:noFill/>
        </p:spPr>
        <p:txBody>
          <a:bodyPr/>
          <a:lstStyle/>
          <a:p>
            <a:fld id="{8CC066C5-D7B8-5748-A3FA-79211C926FD2}" type="slidenum">
              <a:rPr lang="de-CH" smtClean="0"/>
              <a:pPr/>
              <a:t>54</a:t>
            </a:fld>
            <a:endParaRPr lang="de-CH" sz="1400" smtClean="0">
              <a:solidFill>
                <a:srgbClr val="7E7E7E"/>
              </a:solidFill>
              <a:latin typeface="Times" charset="0"/>
            </a:endParaRPr>
          </a:p>
        </p:txBody>
      </p:sp>
      <p:sp>
        <p:nvSpPr>
          <p:cNvPr id="105477" name="Date Placeholder 4"/>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Date Placeholder 3"/>
          <p:cNvSpPr>
            <a:spLocks noGrp="1"/>
          </p:cNvSpPr>
          <p:nvPr>
            <p:ph type="dt" sz="quarter" idx="10"/>
          </p:nvPr>
        </p:nvSpPr>
        <p:spPr>
          <a:noFill/>
        </p:spPr>
        <p:txBody>
          <a:bodyPr/>
          <a:lstStyle/>
          <a:p>
            <a:r>
              <a:rPr lang="en-US" smtClean="0">
                <a:ea typeface="ＭＳ Ｐゴシック" charset="-128"/>
                <a:cs typeface="ＭＳ Ｐゴシック" charset="-128"/>
              </a:rPr>
              <a:t>© Oscar Nierstrasz</a:t>
            </a:r>
            <a:endParaRPr lang="de-CH" smtClean="0">
              <a:ea typeface="ＭＳ Ｐゴシック" charset="-128"/>
              <a:cs typeface="ＭＳ Ｐゴシック" charset="-128"/>
            </a:endParaRPr>
          </a:p>
        </p:txBody>
      </p:sp>
      <p:sp>
        <p:nvSpPr>
          <p:cNvPr id="107523" name="Slide Number Placeholder 5"/>
          <p:cNvSpPr>
            <a:spLocks noGrp="1"/>
          </p:cNvSpPr>
          <p:nvPr>
            <p:ph type="sldNum" sz="quarter" idx="12"/>
          </p:nvPr>
        </p:nvSpPr>
        <p:spPr>
          <a:noFill/>
        </p:spPr>
        <p:txBody>
          <a:bodyPr/>
          <a:lstStyle/>
          <a:p>
            <a:fld id="{6ECCCE33-D747-3E47-B7DD-C7E227761C3F}" type="slidenum">
              <a:rPr lang="de-CH" smtClean="0">
                <a:ea typeface="ＭＳ Ｐゴシック" charset="-128"/>
                <a:cs typeface="ＭＳ Ｐゴシック" charset="-128"/>
              </a:rPr>
              <a:pPr/>
              <a:t>55</a:t>
            </a:fld>
            <a:endParaRPr lang="de-CH" sz="1400" smtClean="0">
              <a:solidFill>
                <a:srgbClr val="7E7E7E"/>
              </a:solidFill>
              <a:latin typeface="Times" charset="0"/>
              <a:ea typeface="ＭＳ Ｐゴシック" charset="-128"/>
              <a:cs typeface="ＭＳ Ｐゴシック" charset="-128"/>
            </a:endParaRPr>
          </a:p>
        </p:txBody>
      </p:sp>
      <p:sp>
        <p:nvSpPr>
          <p:cNvPr id="107524" name="Rectangle 2"/>
          <p:cNvSpPr>
            <a:spLocks noChangeArrowheads="1"/>
          </p:cNvSpPr>
          <p:nvPr/>
        </p:nvSpPr>
        <p:spPr bwMode="auto">
          <a:xfrm>
            <a:off x="762000" y="2038350"/>
            <a:ext cx="7620000" cy="4356100"/>
          </a:xfrm>
          <a:prstGeom prst="rect">
            <a:avLst/>
          </a:prstGeom>
          <a:solidFill>
            <a:srgbClr val="FFFFCC"/>
          </a:solidFill>
          <a:ln w="9525">
            <a:solidFill>
              <a:schemeClr val="tx1"/>
            </a:solidFill>
            <a:miter lim="800000"/>
            <a:headEnd/>
            <a:tailEnd/>
          </a:ln>
        </p:spPr>
        <p:txBody>
          <a:bodyPr>
            <a:prstTxWarp prst="textNoShape">
              <a:avLst/>
            </a:prstTxWarp>
            <a:spAutoFit/>
          </a:bodyPr>
          <a:lstStyle/>
          <a:p>
            <a:pPr marL="192088" indent="-192088"/>
            <a:endParaRPr lang="en-US" sz="1400" b="1">
              <a:solidFill>
                <a:srgbClr val="000000"/>
              </a:solidFill>
            </a:endParaRPr>
          </a:p>
          <a:p>
            <a:pPr marL="192088" indent="-192088"/>
            <a:endParaRPr lang="en-US" sz="1400" b="1">
              <a:solidFill>
                <a:srgbClr val="000000"/>
              </a:solidFill>
            </a:endParaRPr>
          </a:p>
          <a:p>
            <a:pPr marL="192088" indent="-192088"/>
            <a:endParaRPr lang="en-US" sz="1400" b="1">
              <a:solidFill>
                <a:srgbClr val="000000"/>
              </a:solidFill>
            </a:endParaRPr>
          </a:p>
          <a:p>
            <a:pPr marL="192088" indent="-192088"/>
            <a:endParaRPr lang="en-US" sz="1400" b="1">
              <a:solidFill>
                <a:srgbClr val="000000"/>
              </a:solidFill>
            </a:endParaRPr>
          </a:p>
          <a:p>
            <a:pPr marL="192088" indent="-192088"/>
            <a:endParaRPr lang="en-US" sz="1400" b="1">
              <a:solidFill>
                <a:srgbClr val="000000"/>
              </a:solidFill>
            </a:endParaRPr>
          </a:p>
          <a:p>
            <a:pPr marL="192088" indent="-192088" algn="ctr"/>
            <a:r>
              <a:rPr lang="en-US" sz="1400" b="1">
                <a:solidFill>
                  <a:srgbClr val="000000"/>
                </a:solidFill>
              </a:rPr>
              <a:t>Attribution-ShareAlike 3.0 Unported</a:t>
            </a:r>
          </a:p>
          <a:p>
            <a:pPr marL="192088" indent="-192088"/>
            <a:r>
              <a:rPr lang="en-US" sz="1400" b="1" i="1">
                <a:solidFill>
                  <a:srgbClr val="000000"/>
                </a:solidFill>
              </a:rPr>
              <a:t>You are free:</a:t>
            </a:r>
            <a:endParaRPr lang="en-US" sz="1400">
              <a:solidFill>
                <a:srgbClr val="000000"/>
              </a:solidFill>
            </a:endParaRPr>
          </a:p>
          <a:p>
            <a:pPr lvl="1"/>
            <a:r>
              <a:rPr lang="en-US" sz="1400" b="1">
                <a:solidFill>
                  <a:srgbClr val="000000"/>
                </a:solidFill>
              </a:rPr>
              <a:t>to Share</a:t>
            </a:r>
            <a:r>
              <a:rPr lang="en-US" sz="1400">
                <a:solidFill>
                  <a:srgbClr val="000000"/>
                </a:solidFill>
              </a:rPr>
              <a:t> — to copy, distribute and transmit the work</a:t>
            </a:r>
          </a:p>
          <a:p>
            <a:pPr lvl="1"/>
            <a:r>
              <a:rPr lang="en-US" sz="1400" b="1">
                <a:solidFill>
                  <a:srgbClr val="000000"/>
                </a:solidFill>
              </a:rPr>
              <a:t>to Remix</a:t>
            </a:r>
            <a:r>
              <a:rPr lang="en-US" sz="1400">
                <a:solidFill>
                  <a:srgbClr val="000000"/>
                </a:solidFill>
              </a:rPr>
              <a:t> — to adapt the work</a:t>
            </a:r>
          </a:p>
          <a:p>
            <a:pPr marL="192088" indent="-192088"/>
            <a:endParaRPr lang="en-US" sz="1400" b="1" i="1">
              <a:solidFill>
                <a:srgbClr val="000000"/>
              </a:solidFill>
            </a:endParaRPr>
          </a:p>
          <a:p>
            <a:pPr marL="192088" indent="-192088"/>
            <a:r>
              <a:rPr lang="en-US" sz="1400" b="1" i="1">
                <a:solidFill>
                  <a:srgbClr val="000000"/>
                </a:solidFill>
              </a:rPr>
              <a:t>Under the following conditions:</a:t>
            </a:r>
            <a:endParaRPr lang="en-US" sz="1400">
              <a:solidFill>
                <a:srgbClr val="000000"/>
              </a:solidFill>
            </a:endParaRPr>
          </a:p>
          <a:p>
            <a:pPr lvl="1"/>
            <a:r>
              <a:rPr lang="en-US" sz="1400" b="1">
                <a:solidFill>
                  <a:srgbClr val="000000"/>
                </a:solidFill>
              </a:rPr>
              <a:t>Attribution.</a:t>
            </a:r>
            <a:r>
              <a:rPr lang="en-US" sz="1400">
                <a:solidFill>
                  <a:srgbClr val="000000"/>
                </a:solidFill>
              </a:rPr>
              <a:t> You must attribute the work in the manner specified by the author or licensor (but not in any way that suggests that they endorse you or your use of the work).</a:t>
            </a:r>
          </a:p>
          <a:p>
            <a:pPr lvl="1"/>
            <a:r>
              <a:rPr lang="en-US" sz="1400" b="1">
                <a:solidFill>
                  <a:srgbClr val="000000"/>
                </a:solidFill>
              </a:rPr>
              <a:t>Share Alike.</a:t>
            </a:r>
            <a:r>
              <a:rPr lang="en-US" sz="1400">
                <a:solidFill>
                  <a:srgbClr val="000000"/>
                </a:solidFill>
              </a:rPr>
              <a:t> If you alter, transform, or build upon this work, you may distribute the resulting work only under the same, similar or a compatible license.</a:t>
            </a:r>
          </a:p>
          <a:p>
            <a:pPr marL="192088" indent="-192088"/>
            <a:r>
              <a:rPr lang="en-US" sz="1400">
                <a:solidFill>
                  <a:srgbClr val="000000"/>
                </a:solidFill>
              </a:rPr>
              <a:t>For any reuse or distribution, you must make clear to others the license terms of this work. The best way to do this is with a link to this web page.</a:t>
            </a:r>
          </a:p>
          <a:p>
            <a:pPr marL="192088" indent="-192088"/>
            <a:r>
              <a:rPr lang="en-US" sz="1400">
                <a:solidFill>
                  <a:srgbClr val="000000"/>
                </a:solidFill>
              </a:rPr>
              <a:t>Any of the above conditions can be waived if you get permission from the copyright holder.</a:t>
            </a:r>
          </a:p>
          <a:p>
            <a:pPr marL="192088" indent="-192088"/>
            <a:r>
              <a:rPr lang="en-US" sz="1400">
                <a:solidFill>
                  <a:srgbClr val="000000"/>
                </a:solidFill>
              </a:rPr>
              <a:t>Nothing in this license impairs or restricts the author's moral rights.</a:t>
            </a:r>
          </a:p>
        </p:txBody>
      </p:sp>
      <p:sp>
        <p:nvSpPr>
          <p:cNvPr id="107525" name="Rectangle 3"/>
          <p:cNvSpPr>
            <a:spLocks noGrp="1" noChangeArrowheads="1"/>
          </p:cNvSpPr>
          <p:nvPr>
            <p:ph type="title"/>
          </p:nvPr>
        </p:nvSpPr>
        <p:spPr/>
        <p:txBody>
          <a:bodyPr/>
          <a:lstStyle/>
          <a:p>
            <a:r>
              <a:rPr lang="en-US">
                <a:ea typeface="ＭＳ Ｐゴシック" charset="-128"/>
                <a:cs typeface="ＭＳ Ｐゴシック" charset="-128"/>
              </a:rPr>
              <a:t>License</a:t>
            </a:r>
          </a:p>
        </p:txBody>
      </p:sp>
      <p:sp>
        <p:nvSpPr>
          <p:cNvPr id="107526" name="Rectangle 4"/>
          <p:cNvSpPr>
            <a:spLocks noGrp="1" noChangeArrowheads="1"/>
          </p:cNvSpPr>
          <p:nvPr>
            <p:ph type="body" idx="1"/>
          </p:nvPr>
        </p:nvSpPr>
        <p:spPr>
          <a:xfrm>
            <a:off x="990600" y="1600200"/>
            <a:ext cx="7308850" cy="403225"/>
          </a:xfrm>
        </p:spPr>
        <p:txBody>
          <a:bodyPr anchor="t"/>
          <a:lstStyle/>
          <a:p>
            <a:pPr>
              <a:buFont typeface="Helvetica CE" charset="0"/>
              <a:buNone/>
            </a:pPr>
            <a:r>
              <a:rPr lang="en-US" sz="2000">
                <a:latin typeface="Monaco" charset="0"/>
                <a:ea typeface="Monaco" charset="0"/>
                <a:cs typeface="Monaco" charset="0"/>
              </a:rPr>
              <a:t>http://creativecommons.org/licenses/by-sa/3.0/</a:t>
            </a:r>
          </a:p>
        </p:txBody>
      </p:sp>
      <p:pic>
        <p:nvPicPr>
          <p:cNvPr id="107527" name="Picture 5" descr="logo_deed"/>
          <p:cNvPicPr>
            <a:picLocks noChangeAspect="1" noChangeArrowheads="1"/>
          </p:cNvPicPr>
          <p:nvPr/>
        </p:nvPicPr>
        <p:blipFill>
          <a:blip r:embed="rId3"/>
          <a:srcRect/>
          <a:stretch>
            <a:fillRect/>
          </a:stretch>
        </p:blipFill>
        <p:spPr bwMode="auto">
          <a:xfrm>
            <a:off x="3433763" y="2133600"/>
            <a:ext cx="2509837" cy="70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Specifying patterns</a:t>
            </a:r>
          </a:p>
        </p:txBody>
      </p:sp>
      <p:sp>
        <p:nvSpPr>
          <p:cNvPr id="26627" name="Rectangle 4"/>
          <p:cNvSpPr>
            <a:spLocks noChangeArrowheads="1"/>
          </p:cNvSpPr>
          <p:nvPr/>
        </p:nvSpPr>
        <p:spPr bwMode="auto">
          <a:xfrm>
            <a:off x="533400" y="1752600"/>
            <a:ext cx="4114800" cy="457200"/>
          </a:xfrm>
          <a:prstGeom prst="rect">
            <a:avLst/>
          </a:prstGeom>
          <a:noFill/>
          <a:ln w="9525">
            <a:noFill/>
            <a:miter lim="800000"/>
            <a:headEnd/>
            <a:tailEnd/>
          </a:ln>
        </p:spPr>
        <p:txBody>
          <a:bodyPr wrap="none">
            <a:prstTxWarp prst="textNoShape">
              <a:avLst/>
            </a:prstTxWarp>
            <a:spAutoFit/>
          </a:bodyPr>
          <a:lstStyle/>
          <a:p>
            <a:r>
              <a:rPr lang="en-US"/>
              <a:t>Other parts are much harder:</a:t>
            </a:r>
          </a:p>
        </p:txBody>
      </p:sp>
      <p:sp>
        <p:nvSpPr>
          <p:cNvPr id="26628" name="Rectangle 5"/>
          <p:cNvSpPr>
            <a:spLocks noChangeArrowheads="1"/>
          </p:cNvSpPr>
          <p:nvPr/>
        </p:nvSpPr>
        <p:spPr bwMode="auto">
          <a:xfrm>
            <a:off x="685800" y="2362200"/>
            <a:ext cx="8145463" cy="3394075"/>
          </a:xfrm>
          <a:prstGeom prst="rect">
            <a:avLst/>
          </a:prstGeom>
          <a:noFill/>
          <a:ln w="9525">
            <a:solidFill>
              <a:schemeClr val="tx1"/>
            </a:solidFill>
            <a:miter lim="800000"/>
            <a:headEnd/>
            <a:tailEnd/>
          </a:ln>
        </p:spPr>
        <p:txBody>
          <a:bodyPr wrap="none">
            <a:prstTxWarp prst="textNoShape">
              <a:avLst/>
            </a:prstTxWarp>
            <a:spAutoFit/>
          </a:bodyPr>
          <a:lstStyle/>
          <a:p>
            <a:pPr defTabSz="454025" eaLnBrk="1" hangingPunct="1">
              <a:lnSpc>
                <a:spcPct val="95000"/>
              </a:lnSpc>
              <a:spcBef>
                <a:spcPct val="20000"/>
              </a:spcBef>
              <a:buClr>
                <a:schemeClr val="hlink"/>
              </a:buClr>
              <a:buSzPct val="85000"/>
              <a:buFont typeface="Helvetica CE" charset="0"/>
              <a:buNone/>
            </a:pPr>
            <a:r>
              <a:rPr lang="en-US" i="1">
                <a:solidFill>
                  <a:srgbClr val="0A017F"/>
                </a:solidFill>
              </a:rPr>
              <a:t>Identifiers</a:t>
            </a:r>
          </a:p>
          <a:p>
            <a:pPr defTabSz="454025" eaLnBrk="1" hangingPunct="1">
              <a:lnSpc>
                <a:spcPct val="95000"/>
              </a:lnSpc>
              <a:spcBef>
                <a:spcPct val="20000"/>
              </a:spcBef>
              <a:buClr>
                <a:schemeClr val="hlink"/>
              </a:buClr>
              <a:buSzPct val="85000"/>
              <a:buFont typeface="Helvetica CE" charset="0"/>
              <a:buNone/>
            </a:pPr>
            <a:r>
              <a:rPr lang="en-US" i="1">
                <a:solidFill>
                  <a:srgbClr val="0A017F"/>
                </a:solidFill>
              </a:rPr>
              <a:t>	</a:t>
            </a:r>
            <a:r>
              <a:rPr lang="en-US">
                <a:solidFill>
                  <a:srgbClr val="0A017F"/>
                </a:solidFill>
              </a:rPr>
              <a:t>alphabetic followed by </a:t>
            </a:r>
            <a:r>
              <a:rPr lang="en-US" i="1">
                <a:solidFill>
                  <a:srgbClr val="0A017F"/>
                </a:solidFill>
              </a:rPr>
              <a:t>k</a:t>
            </a:r>
            <a:r>
              <a:rPr lang="en-US">
                <a:solidFill>
                  <a:srgbClr val="0A017F"/>
                </a:solidFill>
              </a:rPr>
              <a:t> alphanumerics (</a:t>
            </a:r>
            <a:r>
              <a:rPr lang="en-US">
                <a:solidFill>
                  <a:srgbClr val="0A017F"/>
                </a:solidFill>
                <a:latin typeface="Courier" charset="0"/>
              </a:rPr>
              <a:t>_</a:t>
            </a:r>
            <a:r>
              <a:rPr lang="en-US">
                <a:solidFill>
                  <a:srgbClr val="0A017F"/>
                </a:solidFill>
              </a:rPr>
              <a:t>, </a:t>
            </a:r>
            <a:r>
              <a:rPr lang="en-US">
                <a:solidFill>
                  <a:srgbClr val="0A017F"/>
                </a:solidFill>
                <a:latin typeface="Courier" charset="0"/>
              </a:rPr>
              <a:t>$</a:t>
            </a:r>
            <a:r>
              <a:rPr lang="en-US">
                <a:solidFill>
                  <a:srgbClr val="0A017F"/>
                </a:solidFill>
              </a:rPr>
              <a:t>, </a:t>
            </a:r>
            <a:r>
              <a:rPr lang="en-US">
                <a:solidFill>
                  <a:srgbClr val="0A017F"/>
                </a:solidFill>
                <a:latin typeface="Courier" charset="0"/>
              </a:rPr>
              <a:t>&amp;</a:t>
            </a:r>
            <a:r>
              <a:rPr lang="en-US">
                <a:solidFill>
                  <a:srgbClr val="0A017F"/>
                </a:solidFill>
              </a:rPr>
              <a:t>, …))</a:t>
            </a:r>
          </a:p>
          <a:p>
            <a:pPr defTabSz="454025" eaLnBrk="1" hangingPunct="1">
              <a:lnSpc>
                <a:spcPct val="95000"/>
              </a:lnSpc>
              <a:spcBef>
                <a:spcPct val="20000"/>
              </a:spcBef>
              <a:buClr>
                <a:schemeClr val="hlink"/>
              </a:buClr>
              <a:buSzPct val="85000"/>
              <a:buFont typeface="Helvetica CE" charset="0"/>
              <a:buNone/>
            </a:pPr>
            <a:endParaRPr lang="en-US">
              <a:solidFill>
                <a:srgbClr val="0A017F"/>
              </a:solidFill>
            </a:endParaRPr>
          </a:p>
          <a:p>
            <a:pPr defTabSz="454025" eaLnBrk="1" hangingPunct="1">
              <a:lnSpc>
                <a:spcPct val="95000"/>
              </a:lnSpc>
              <a:spcBef>
                <a:spcPct val="20000"/>
              </a:spcBef>
              <a:buClr>
                <a:schemeClr val="hlink"/>
              </a:buClr>
              <a:buSzPct val="85000"/>
              <a:buFont typeface="Helvetica CE" charset="0"/>
              <a:buNone/>
            </a:pPr>
            <a:r>
              <a:rPr lang="en-US" i="1">
                <a:solidFill>
                  <a:srgbClr val="0A017F"/>
                </a:solidFill>
              </a:rPr>
              <a:t>Numbers</a:t>
            </a:r>
          </a:p>
          <a:p>
            <a:pPr defTabSz="454025" eaLnBrk="1" hangingPunct="1">
              <a:lnSpc>
                <a:spcPct val="95000"/>
              </a:lnSpc>
              <a:spcBef>
                <a:spcPct val="20000"/>
              </a:spcBef>
              <a:buClr>
                <a:schemeClr val="hlink"/>
              </a:buClr>
              <a:buSzPct val="85000"/>
              <a:buFont typeface="Helvetica CE" charset="0"/>
              <a:buNone/>
            </a:pPr>
            <a:r>
              <a:rPr lang="en-US">
                <a:solidFill>
                  <a:srgbClr val="0A017F"/>
                </a:solidFill>
              </a:rPr>
              <a:t>	integers: </a:t>
            </a:r>
            <a:r>
              <a:rPr lang="en-US">
                <a:solidFill>
                  <a:srgbClr val="0A017F"/>
                </a:solidFill>
                <a:latin typeface="Courier" charset="0"/>
              </a:rPr>
              <a:t>0</a:t>
            </a:r>
            <a:r>
              <a:rPr lang="en-US">
                <a:solidFill>
                  <a:srgbClr val="0A017F"/>
                </a:solidFill>
              </a:rPr>
              <a:t> or digit from </a:t>
            </a:r>
            <a:r>
              <a:rPr lang="en-US">
                <a:solidFill>
                  <a:srgbClr val="0A017F"/>
                </a:solidFill>
                <a:latin typeface="Courier" charset="0"/>
              </a:rPr>
              <a:t>1-9</a:t>
            </a:r>
            <a:r>
              <a:rPr lang="en-US">
                <a:solidFill>
                  <a:srgbClr val="0A017F"/>
                </a:solidFill>
              </a:rPr>
              <a:t> followed by digits from </a:t>
            </a:r>
            <a:r>
              <a:rPr lang="en-US">
                <a:solidFill>
                  <a:srgbClr val="0A017F"/>
                </a:solidFill>
                <a:latin typeface="Courier" charset="0"/>
              </a:rPr>
              <a:t>0-9</a:t>
            </a:r>
            <a:endParaRPr lang="en-US">
              <a:solidFill>
                <a:srgbClr val="0A017F"/>
              </a:solidFill>
            </a:endParaRPr>
          </a:p>
          <a:p>
            <a:pPr defTabSz="454025" eaLnBrk="1" hangingPunct="1">
              <a:lnSpc>
                <a:spcPct val="95000"/>
              </a:lnSpc>
              <a:spcBef>
                <a:spcPct val="20000"/>
              </a:spcBef>
              <a:buClr>
                <a:schemeClr val="hlink"/>
              </a:buClr>
              <a:buSzPct val="85000"/>
              <a:buFont typeface="Helvetica CE" charset="0"/>
              <a:buNone/>
            </a:pPr>
            <a:r>
              <a:rPr lang="en-US">
                <a:solidFill>
                  <a:srgbClr val="0A017F"/>
                </a:solidFill>
              </a:rPr>
              <a:t>	decimals: integer ’.’ digits from </a:t>
            </a:r>
            <a:r>
              <a:rPr lang="en-US">
                <a:solidFill>
                  <a:srgbClr val="0A017F"/>
                </a:solidFill>
                <a:latin typeface="Courier" charset="0"/>
              </a:rPr>
              <a:t>0-9</a:t>
            </a:r>
            <a:endParaRPr lang="en-US">
              <a:solidFill>
                <a:srgbClr val="0A017F"/>
              </a:solidFill>
            </a:endParaRPr>
          </a:p>
          <a:p>
            <a:pPr defTabSz="454025" eaLnBrk="1" hangingPunct="1">
              <a:lnSpc>
                <a:spcPct val="95000"/>
              </a:lnSpc>
              <a:spcBef>
                <a:spcPct val="20000"/>
              </a:spcBef>
              <a:buClr>
                <a:schemeClr val="hlink"/>
              </a:buClr>
              <a:buSzPct val="85000"/>
              <a:buFont typeface="Helvetica CE" charset="0"/>
              <a:buNone/>
            </a:pPr>
            <a:r>
              <a:rPr lang="en-US">
                <a:solidFill>
                  <a:srgbClr val="0A017F"/>
                </a:solidFill>
              </a:rPr>
              <a:t>	reals: (integer or decimal) ’</a:t>
            </a:r>
            <a:r>
              <a:rPr lang="en-US">
                <a:solidFill>
                  <a:srgbClr val="0A017F"/>
                </a:solidFill>
                <a:latin typeface="Courier" charset="0"/>
              </a:rPr>
              <a:t>E</a:t>
            </a:r>
            <a:r>
              <a:rPr lang="en-US">
                <a:solidFill>
                  <a:srgbClr val="0A017F"/>
                </a:solidFill>
              </a:rPr>
              <a:t>’ (</a:t>
            </a:r>
            <a:r>
              <a:rPr lang="en-US">
                <a:solidFill>
                  <a:srgbClr val="0A017F"/>
                </a:solidFill>
                <a:latin typeface="Courier" charset="0"/>
              </a:rPr>
              <a:t>+</a:t>
            </a:r>
            <a:r>
              <a:rPr lang="en-US">
                <a:solidFill>
                  <a:srgbClr val="0A017F"/>
                </a:solidFill>
              </a:rPr>
              <a:t> or </a:t>
            </a:r>
            <a:r>
              <a:rPr lang="en-US">
                <a:solidFill>
                  <a:srgbClr val="0A017F"/>
                </a:solidFill>
                <a:latin typeface="Courier" charset="0"/>
              </a:rPr>
              <a:t>—</a:t>
            </a:r>
            <a:r>
              <a:rPr lang="en-US">
                <a:solidFill>
                  <a:srgbClr val="0A017F"/>
                </a:solidFill>
              </a:rPr>
              <a:t>) digits from </a:t>
            </a:r>
            <a:r>
              <a:rPr lang="en-US">
                <a:solidFill>
                  <a:srgbClr val="0A017F"/>
                </a:solidFill>
                <a:latin typeface="Courier" charset="0"/>
              </a:rPr>
              <a:t>0-9</a:t>
            </a:r>
            <a:endParaRPr lang="en-US">
              <a:solidFill>
                <a:srgbClr val="0A017F"/>
              </a:solidFill>
            </a:endParaRPr>
          </a:p>
          <a:p>
            <a:pPr defTabSz="454025" eaLnBrk="1" hangingPunct="1">
              <a:lnSpc>
                <a:spcPct val="95000"/>
              </a:lnSpc>
              <a:spcBef>
                <a:spcPct val="20000"/>
              </a:spcBef>
              <a:buClr>
                <a:schemeClr val="hlink"/>
              </a:buClr>
              <a:buSzPct val="85000"/>
              <a:buFont typeface="Helvetica CE" charset="0"/>
              <a:buNone/>
            </a:pPr>
            <a:r>
              <a:rPr lang="en-US">
                <a:solidFill>
                  <a:srgbClr val="0A017F"/>
                </a:solidFill>
              </a:rPr>
              <a:t>	complex: ’</a:t>
            </a:r>
            <a:r>
              <a:rPr lang="en-US">
                <a:solidFill>
                  <a:srgbClr val="0A017F"/>
                </a:solidFill>
                <a:latin typeface="Courier" charset="0"/>
              </a:rPr>
              <a:t>(</a:t>
            </a:r>
            <a:r>
              <a:rPr lang="en-US">
                <a:solidFill>
                  <a:srgbClr val="0A017F"/>
                </a:solidFill>
              </a:rPr>
              <a:t>’ real ’</a:t>
            </a:r>
            <a:r>
              <a:rPr lang="en-US">
                <a:solidFill>
                  <a:srgbClr val="0A017F"/>
                </a:solidFill>
                <a:latin typeface="Courier" charset="0"/>
              </a:rPr>
              <a:t>,</a:t>
            </a:r>
            <a:r>
              <a:rPr lang="en-US">
                <a:solidFill>
                  <a:srgbClr val="0A017F"/>
                </a:solidFill>
              </a:rPr>
              <a:t>’ real ’</a:t>
            </a:r>
            <a:r>
              <a:rPr lang="en-US">
                <a:solidFill>
                  <a:srgbClr val="0A017F"/>
                </a:solidFill>
                <a:latin typeface="Courier" charset="0"/>
              </a:rPr>
              <a:t>)</a:t>
            </a:r>
            <a:r>
              <a:rPr lang="en-US">
                <a:solidFill>
                  <a:srgbClr val="0A017F"/>
                </a:solidFill>
              </a:rPr>
              <a:t>’</a:t>
            </a:r>
          </a:p>
        </p:txBody>
      </p:sp>
      <p:sp>
        <p:nvSpPr>
          <p:cNvPr id="26629" name="Rectangle 6"/>
          <p:cNvSpPr>
            <a:spLocks noChangeArrowheads="1"/>
          </p:cNvSpPr>
          <p:nvPr/>
        </p:nvSpPr>
        <p:spPr bwMode="auto">
          <a:xfrm>
            <a:off x="609600" y="6019800"/>
            <a:ext cx="8012113" cy="457200"/>
          </a:xfrm>
          <a:prstGeom prst="rect">
            <a:avLst/>
          </a:prstGeom>
          <a:solidFill>
            <a:schemeClr val="accent1"/>
          </a:solidFill>
          <a:ln w="9525">
            <a:noFill/>
            <a:miter lim="800000"/>
            <a:headEnd/>
            <a:tailEnd/>
          </a:ln>
        </p:spPr>
        <p:txBody>
          <a:bodyPr wrap="none">
            <a:prstTxWarp prst="textNoShape">
              <a:avLst/>
            </a:prstTxWarp>
            <a:spAutoFit/>
          </a:bodyPr>
          <a:lstStyle/>
          <a:p>
            <a:r>
              <a:rPr lang="en-US" i="1"/>
              <a:t>We need an expressive notation to specify these patterns!</a:t>
            </a:r>
          </a:p>
        </p:txBody>
      </p:sp>
      <p:sp>
        <p:nvSpPr>
          <p:cNvPr id="26630" name="Slide Number Placeholder 8"/>
          <p:cNvSpPr>
            <a:spLocks noGrp="1"/>
          </p:cNvSpPr>
          <p:nvPr>
            <p:ph type="sldNum" sz="quarter" idx="12"/>
          </p:nvPr>
        </p:nvSpPr>
        <p:spPr>
          <a:noFill/>
        </p:spPr>
        <p:txBody>
          <a:bodyPr/>
          <a:lstStyle/>
          <a:p>
            <a:fld id="{DD8D25CE-43CB-5A4D-A064-855E8958D690}" type="slidenum">
              <a:rPr lang="de-CH" smtClean="0"/>
              <a:pPr/>
              <a:t>6</a:t>
            </a:fld>
            <a:endParaRPr lang="de-CH" sz="1400" smtClean="0">
              <a:solidFill>
                <a:srgbClr val="7E7E7E"/>
              </a:solidFill>
              <a:latin typeface="Times" charset="0"/>
            </a:endParaRPr>
          </a:p>
        </p:txBody>
      </p:sp>
      <p:sp>
        <p:nvSpPr>
          <p:cNvPr id="26631"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Operations</a:t>
            </a:r>
            <a:r>
              <a:rPr lang="en-US" b="0">
                <a:ea typeface="ＭＳ Ｐゴシック" charset="-128"/>
                <a:cs typeface="ＭＳ Ｐゴシック" charset="-128"/>
              </a:rPr>
              <a:t> </a:t>
            </a:r>
            <a:r>
              <a:rPr lang="en-US">
                <a:ea typeface="ＭＳ Ｐゴシック" charset="-128"/>
                <a:cs typeface="ＭＳ Ｐゴシック" charset="-128"/>
              </a:rPr>
              <a:t>on</a:t>
            </a:r>
            <a:r>
              <a:rPr lang="en-US" b="0">
                <a:ea typeface="ＭＳ Ｐゴシック" charset="-128"/>
                <a:cs typeface="ＭＳ Ｐゴシック" charset="-128"/>
              </a:rPr>
              <a:t> </a:t>
            </a:r>
            <a:r>
              <a:rPr lang="en-US">
                <a:ea typeface="ＭＳ Ｐゴシック" charset="-128"/>
                <a:cs typeface="ＭＳ Ｐゴシック" charset="-128"/>
              </a:rPr>
              <a:t>languages</a:t>
            </a:r>
          </a:p>
        </p:txBody>
      </p:sp>
      <p:graphicFrame>
        <p:nvGraphicFramePr>
          <p:cNvPr id="608335" name="Group 79"/>
          <p:cNvGraphicFramePr>
            <a:graphicFrameLocks noGrp="1"/>
          </p:cNvGraphicFramePr>
          <p:nvPr>
            <p:ph type="tbl" idx="1"/>
          </p:nvPr>
        </p:nvGraphicFramePr>
        <p:xfrm>
          <a:off x="304800" y="2743200"/>
          <a:ext cx="8534400" cy="3550919"/>
        </p:xfrm>
        <a:graphic>
          <a:graphicData uri="http://schemas.openxmlformats.org/drawingml/2006/table">
            <a:tbl>
              <a:tblPr/>
              <a:tblGrid>
                <a:gridCol w="3433763"/>
                <a:gridCol w="5100637"/>
              </a:tblGrid>
              <a:tr h="304800">
                <a:tc>
                  <a:txBody>
                    <a:bodyPr/>
                    <a:lstStyle/>
                    <a:p>
                      <a:pPr marL="0" marR="0" lvl="0" indent="0" algn="ctr" defTabSz="914400" rtl="0" eaLnBrk="1" fontAlgn="base" latinLnBrk="0" hangingPunct="1">
                        <a:lnSpc>
                          <a:spcPct val="145000"/>
                        </a:lnSpc>
                        <a:spcBef>
                          <a:spcPct val="20000"/>
                        </a:spcBef>
                        <a:spcAft>
                          <a:spcPct val="0"/>
                        </a:spcAft>
                        <a:buClr>
                          <a:schemeClr val="hlink"/>
                        </a:buClr>
                        <a:buSzPct val="85000"/>
                        <a:buFont typeface="Helvetica CE" charset="0"/>
                        <a:buNone/>
                        <a:tabLst/>
                      </a:pPr>
                      <a:r>
                        <a:rPr kumimoji="0" lang="en-US" sz="2800" b="1" i="1" u="none" strike="noStrike" cap="none" normalizeH="0" baseline="0">
                          <a:ln>
                            <a:noFill/>
                          </a:ln>
                          <a:solidFill>
                            <a:srgbClr val="0A017F"/>
                          </a:solidFill>
                          <a:effectLst/>
                          <a:latin typeface="Helvetica" charset="0"/>
                        </a:rPr>
                        <a:t>Operation</a:t>
                      </a:r>
                    </a:p>
                  </a:txBody>
                  <a:tcPr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5000"/>
                        </a:lnSpc>
                        <a:spcBef>
                          <a:spcPct val="20000"/>
                        </a:spcBef>
                        <a:spcAft>
                          <a:spcPct val="0"/>
                        </a:spcAft>
                        <a:buClr>
                          <a:schemeClr val="hlink"/>
                        </a:buClr>
                        <a:buSzPct val="85000"/>
                        <a:buFont typeface="Helvetica CE" charset="0"/>
                        <a:buNone/>
                        <a:tabLst/>
                      </a:pPr>
                      <a:r>
                        <a:rPr kumimoji="0" lang="en-US" sz="2800" b="1" i="1" u="none" strike="noStrike" cap="none" normalizeH="0" baseline="0">
                          <a:ln>
                            <a:noFill/>
                          </a:ln>
                          <a:solidFill>
                            <a:srgbClr val="0A017F"/>
                          </a:solidFill>
                          <a:effectLst/>
                          <a:latin typeface="Helvetica" charset="0"/>
                        </a:rPr>
                        <a:t>Definition</a:t>
                      </a:r>
                    </a:p>
                  </a:txBody>
                  <a:tcPr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45000"/>
                        </a:lnSpc>
                        <a:spcBef>
                          <a:spcPct val="20000"/>
                        </a:spcBef>
                        <a:spcAft>
                          <a:spcPct val="0"/>
                        </a:spcAft>
                        <a:buClr>
                          <a:schemeClr val="hlink"/>
                        </a:buClr>
                        <a:buSzPct val="85000"/>
                        <a:buFont typeface="Helvetica CE" charset="0"/>
                        <a:buNone/>
                        <a:tabLst/>
                      </a:pPr>
                      <a:r>
                        <a:rPr kumimoji="0" lang="en-US" sz="2800" b="0" i="0" u="none" strike="noStrike" cap="none" normalizeH="0" baseline="0">
                          <a:ln>
                            <a:noFill/>
                          </a:ln>
                          <a:solidFill>
                            <a:srgbClr val="0A017F"/>
                          </a:solidFill>
                          <a:effectLst/>
                          <a:latin typeface="Helvetica" charset="0"/>
                        </a:rPr>
                        <a:t>Union</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5000"/>
                        </a:lnSpc>
                        <a:spcBef>
                          <a:spcPct val="20000"/>
                        </a:spcBef>
                        <a:spcAft>
                          <a:spcPct val="0"/>
                        </a:spcAft>
                        <a:buClr>
                          <a:schemeClr val="hlink"/>
                        </a:buClr>
                        <a:buSzPct val="85000"/>
                        <a:buFont typeface="Helvetica CE" charset="0"/>
                        <a:buNone/>
                        <a:tabLst/>
                      </a:pPr>
                      <a:r>
                        <a:rPr kumimoji="0" lang="en-US" sz="2800" b="0" i="0" u="none" strike="noStrike" cap="none" normalizeH="0" baseline="0">
                          <a:ln>
                            <a:noFill/>
                          </a:ln>
                          <a:solidFill>
                            <a:srgbClr val="0A017F"/>
                          </a:solidFill>
                          <a:effectLst/>
                          <a:latin typeface="Helvetica" charset="0"/>
                        </a:rPr>
                        <a:t>L </a:t>
                      </a:r>
                      <a:r>
                        <a:rPr kumimoji="0" lang="en-US" sz="2800" b="0" i="0" u="none" strike="noStrike" cap="none" normalizeH="0" baseline="0">
                          <a:ln>
                            <a:noFill/>
                          </a:ln>
                          <a:solidFill>
                            <a:srgbClr val="0A017F"/>
                          </a:solidFill>
                          <a:effectLst/>
                          <a:latin typeface="Helvetica" charset="0"/>
                          <a:sym typeface="Symbol" charset="2"/>
                        </a:rPr>
                        <a:t> </a:t>
                      </a:r>
                      <a:r>
                        <a:rPr kumimoji="0" lang="en-US" sz="2800" b="0" i="0" u="none" strike="noStrike" cap="none" normalizeH="0" baseline="0">
                          <a:ln>
                            <a:noFill/>
                          </a:ln>
                          <a:solidFill>
                            <a:srgbClr val="0A017F"/>
                          </a:solidFill>
                          <a:effectLst/>
                          <a:latin typeface="Helvetica" charset="0"/>
                        </a:rPr>
                        <a:t>M = { s </a:t>
                      </a:r>
                      <a:r>
                        <a:rPr kumimoji="0" lang="en-US" sz="2800" b="0" i="0" u="none" strike="noStrike" cap="none" normalizeH="0" baseline="0">
                          <a:ln>
                            <a:noFill/>
                          </a:ln>
                          <a:solidFill>
                            <a:srgbClr val="0A017F"/>
                          </a:solidFill>
                          <a:effectLst/>
                          <a:latin typeface="Helvetica" charset="0"/>
                          <a:sym typeface="Symbol" charset="2"/>
                        </a:rPr>
                        <a:t></a:t>
                      </a:r>
                      <a:r>
                        <a:rPr kumimoji="0" lang="en-US" sz="2800" b="0" i="0" u="none" strike="noStrike" cap="none" normalizeH="0" baseline="0">
                          <a:ln>
                            <a:noFill/>
                          </a:ln>
                          <a:solidFill>
                            <a:srgbClr val="0A017F"/>
                          </a:solidFill>
                          <a:effectLst/>
                          <a:latin typeface="Helvetica" charset="0"/>
                        </a:rPr>
                        <a:t> s </a:t>
                      </a:r>
                      <a:r>
                        <a:rPr kumimoji="0" lang="en-US" sz="2800" b="0" i="0" u="none" strike="noStrike" cap="none" normalizeH="0" baseline="0">
                          <a:ln>
                            <a:noFill/>
                          </a:ln>
                          <a:solidFill>
                            <a:srgbClr val="0A017F"/>
                          </a:solidFill>
                          <a:effectLst/>
                          <a:latin typeface="Helvetica" charset="0"/>
                          <a:sym typeface="Symbol" charset="2"/>
                        </a:rPr>
                        <a:t></a:t>
                      </a:r>
                      <a:r>
                        <a:rPr kumimoji="0" lang="en-US" sz="2800" b="0" i="0" u="none" strike="noStrike" cap="none" normalizeH="0" baseline="0">
                          <a:ln>
                            <a:noFill/>
                          </a:ln>
                          <a:solidFill>
                            <a:srgbClr val="0A017F"/>
                          </a:solidFill>
                          <a:effectLst/>
                          <a:latin typeface="Helvetica" charset="0"/>
                        </a:rPr>
                        <a:t> L or s </a:t>
                      </a:r>
                      <a:r>
                        <a:rPr kumimoji="0" lang="en-US" sz="2800" b="0" i="0" u="none" strike="noStrike" cap="none" normalizeH="0" baseline="0">
                          <a:ln>
                            <a:noFill/>
                          </a:ln>
                          <a:solidFill>
                            <a:srgbClr val="0A017F"/>
                          </a:solidFill>
                          <a:effectLst/>
                          <a:latin typeface="Helvetica" charset="0"/>
                          <a:sym typeface="Symbol" charset="2"/>
                        </a:rPr>
                        <a:t></a:t>
                      </a:r>
                      <a:r>
                        <a:rPr kumimoji="0" lang="en-US" sz="2800" b="0" i="0" u="none" strike="noStrike" cap="none" normalizeH="0" baseline="0">
                          <a:ln>
                            <a:noFill/>
                          </a:ln>
                          <a:solidFill>
                            <a:srgbClr val="0A017F"/>
                          </a:solidFill>
                          <a:effectLst/>
                          <a:latin typeface="Helvetica" charset="0"/>
                        </a:rPr>
                        <a:t> M }</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45000"/>
                        </a:lnSpc>
                        <a:spcBef>
                          <a:spcPct val="20000"/>
                        </a:spcBef>
                        <a:spcAft>
                          <a:spcPct val="0"/>
                        </a:spcAft>
                        <a:buClr>
                          <a:schemeClr val="hlink"/>
                        </a:buClr>
                        <a:buSzPct val="85000"/>
                        <a:buFont typeface="Helvetica CE" charset="0"/>
                        <a:buNone/>
                        <a:tabLst/>
                      </a:pPr>
                      <a:r>
                        <a:rPr kumimoji="0" lang="en-US" sz="2800" b="0" i="0" u="none" strike="noStrike" cap="none" normalizeH="0" baseline="0">
                          <a:ln>
                            <a:noFill/>
                          </a:ln>
                          <a:solidFill>
                            <a:srgbClr val="0A017F"/>
                          </a:solidFill>
                          <a:effectLst/>
                          <a:latin typeface="Helvetica" charset="0"/>
                        </a:rPr>
                        <a:t>Concatenation</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5000"/>
                        </a:lnSpc>
                        <a:spcBef>
                          <a:spcPct val="20000"/>
                        </a:spcBef>
                        <a:spcAft>
                          <a:spcPct val="0"/>
                        </a:spcAft>
                        <a:buClr>
                          <a:schemeClr val="hlink"/>
                        </a:buClr>
                        <a:buSzPct val="85000"/>
                        <a:buFont typeface="Helvetica CE" charset="0"/>
                        <a:buNone/>
                        <a:tabLst/>
                      </a:pPr>
                      <a:r>
                        <a:rPr kumimoji="0" lang="en-US" sz="2800" b="0" i="0" u="none" strike="noStrike" cap="none" normalizeH="0" baseline="0">
                          <a:ln>
                            <a:noFill/>
                          </a:ln>
                          <a:solidFill>
                            <a:srgbClr val="0A017F"/>
                          </a:solidFill>
                          <a:effectLst/>
                          <a:latin typeface="Helvetica" charset="0"/>
                        </a:rPr>
                        <a:t>LM = { st </a:t>
                      </a:r>
                      <a:r>
                        <a:rPr kumimoji="0" lang="en-US" sz="2800" b="0" i="0" u="none" strike="noStrike" cap="none" normalizeH="0" baseline="0">
                          <a:ln>
                            <a:noFill/>
                          </a:ln>
                          <a:solidFill>
                            <a:srgbClr val="0A017F"/>
                          </a:solidFill>
                          <a:effectLst/>
                          <a:latin typeface="Helvetica" charset="0"/>
                          <a:sym typeface="Symbol" charset="2"/>
                        </a:rPr>
                        <a:t> </a:t>
                      </a:r>
                      <a:r>
                        <a:rPr kumimoji="0" lang="en-US" sz="2800" b="0" i="0" u="none" strike="noStrike" cap="none" normalizeH="0" baseline="0">
                          <a:ln>
                            <a:noFill/>
                          </a:ln>
                          <a:solidFill>
                            <a:srgbClr val="0A017F"/>
                          </a:solidFill>
                          <a:effectLst/>
                          <a:latin typeface="Helvetica" charset="0"/>
                        </a:rPr>
                        <a:t>s </a:t>
                      </a:r>
                      <a:r>
                        <a:rPr kumimoji="0" lang="en-US" sz="2800" b="0" i="0" u="none" strike="noStrike" cap="none" normalizeH="0" baseline="0">
                          <a:ln>
                            <a:noFill/>
                          </a:ln>
                          <a:solidFill>
                            <a:srgbClr val="0A017F"/>
                          </a:solidFill>
                          <a:effectLst/>
                          <a:latin typeface="Helvetica" charset="0"/>
                          <a:sym typeface="Symbol" charset="2"/>
                        </a:rPr>
                        <a:t></a:t>
                      </a:r>
                      <a:r>
                        <a:rPr kumimoji="0" lang="en-US" sz="2800" b="0" i="0" u="none" strike="noStrike" cap="none" normalizeH="0" baseline="0">
                          <a:ln>
                            <a:noFill/>
                          </a:ln>
                          <a:solidFill>
                            <a:srgbClr val="0A017F"/>
                          </a:solidFill>
                          <a:effectLst/>
                          <a:latin typeface="Helvetica" charset="0"/>
                        </a:rPr>
                        <a:t> L and t </a:t>
                      </a:r>
                      <a:r>
                        <a:rPr kumimoji="0" lang="en-US" sz="2800" b="0" i="0" u="none" strike="noStrike" cap="none" normalizeH="0" baseline="0">
                          <a:ln>
                            <a:noFill/>
                          </a:ln>
                          <a:solidFill>
                            <a:srgbClr val="0A017F"/>
                          </a:solidFill>
                          <a:effectLst/>
                          <a:latin typeface="Helvetica" charset="0"/>
                          <a:sym typeface="Symbol" charset="2"/>
                        </a:rPr>
                        <a:t></a:t>
                      </a:r>
                      <a:r>
                        <a:rPr kumimoji="0" lang="en-US" sz="2800" b="0" i="0" u="none" strike="noStrike" cap="none" normalizeH="0" baseline="0">
                          <a:ln>
                            <a:noFill/>
                          </a:ln>
                          <a:solidFill>
                            <a:srgbClr val="0A017F"/>
                          </a:solidFill>
                          <a:effectLst/>
                          <a:latin typeface="Helvetica" charset="0"/>
                        </a:rPr>
                        <a:t> M }</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45000"/>
                        </a:lnSpc>
                        <a:spcBef>
                          <a:spcPct val="20000"/>
                        </a:spcBef>
                        <a:spcAft>
                          <a:spcPct val="0"/>
                        </a:spcAft>
                        <a:buClr>
                          <a:schemeClr val="hlink"/>
                        </a:buClr>
                        <a:buSzPct val="85000"/>
                        <a:buFont typeface="Helvetica CE" charset="0"/>
                        <a:buNone/>
                        <a:tabLst/>
                      </a:pPr>
                      <a:r>
                        <a:rPr kumimoji="0" lang="en-US" sz="2800" b="0" i="0" u="none" strike="noStrike" cap="none" normalizeH="0" baseline="0">
                          <a:ln>
                            <a:noFill/>
                          </a:ln>
                          <a:solidFill>
                            <a:srgbClr val="0A017F"/>
                          </a:solidFill>
                          <a:effectLst/>
                          <a:latin typeface="Helvetica" charset="0"/>
                        </a:rPr>
                        <a:t>Kleene closure</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5000"/>
                        </a:lnSpc>
                        <a:spcBef>
                          <a:spcPct val="20000"/>
                        </a:spcBef>
                        <a:spcAft>
                          <a:spcPct val="0"/>
                        </a:spcAft>
                        <a:buClr>
                          <a:schemeClr val="hlink"/>
                        </a:buClr>
                        <a:buSzPct val="85000"/>
                        <a:buFont typeface="Helvetica CE" charset="0"/>
                        <a:buNone/>
                        <a:tabLst/>
                      </a:pPr>
                      <a:r>
                        <a:rPr kumimoji="0" lang="en-US" sz="2800" b="0" i="0" u="none" strike="noStrike" cap="none" normalizeH="0" baseline="0">
                          <a:ln>
                            <a:noFill/>
                          </a:ln>
                          <a:solidFill>
                            <a:srgbClr val="0A017F"/>
                          </a:solidFill>
                          <a:effectLst/>
                          <a:latin typeface="Helvetica" charset="0"/>
                        </a:rPr>
                        <a:t>L* = </a:t>
                      </a:r>
                      <a:r>
                        <a:rPr kumimoji="0" lang="en-US" sz="2800" b="0" i="0" u="none" strike="noStrike" cap="none" normalizeH="0" baseline="0">
                          <a:ln>
                            <a:noFill/>
                          </a:ln>
                          <a:solidFill>
                            <a:srgbClr val="0A017F"/>
                          </a:solidFill>
                          <a:effectLst/>
                          <a:latin typeface="Helvetica" charset="0"/>
                          <a:sym typeface="Symbol" charset="2"/>
                        </a:rPr>
                        <a:t></a:t>
                      </a:r>
                      <a:r>
                        <a:rPr kumimoji="0" lang="en-US" sz="2800" b="0" i="0" u="none" strike="noStrike" cap="none" normalizeH="0" baseline="-25000">
                          <a:ln>
                            <a:noFill/>
                          </a:ln>
                          <a:solidFill>
                            <a:srgbClr val="0A017F"/>
                          </a:solidFill>
                          <a:effectLst/>
                          <a:latin typeface="Helvetica" charset="0"/>
                          <a:sym typeface="Symbol" charset="2"/>
                        </a:rPr>
                        <a:t>I=0, </a:t>
                      </a:r>
                      <a:r>
                        <a:rPr kumimoji="0" lang="en-US" sz="2800" b="0" i="0" u="none" strike="noStrike" cap="none" normalizeH="0" baseline="0">
                          <a:ln>
                            <a:noFill/>
                          </a:ln>
                          <a:solidFill>
                            <a:srgbClr val="0A017F"/>
                          </a:solidFill>
                          <a:effectLst/>
                          <a:latin typeface="Helvetica" charset="0"/>
                        </a:rPr>
                        <a:t>L</a:t>
                      </a:r>
                      <a:r>
                        <a:rPr kumimoji="0" lang="en-US" sz="2800" b="0" i="0" u="none" strike="noStrike" cap="none" normalizeH="0" baseline="30000">
                          <a:ln>
                            <a:noFill/>
                          </a:ln>
                          <a:solidFill>
                            <a:srgbClr val="0A017F"/>
                          </a:solidFill>
                          <a:effectLst/>
                          <a:latin typeface="Helvetica" charset="0"/>
                        </a:rPr>
                        <a:t>i</a:t>
                      </a:r>
                      <a:endParaRPr kumimoji="0" lang="en-US" sz="2800" b="0" i="0" u="none" strike="noStrike" cap="none" normalizeH="0" baseline="0">
                        <a:ln>
                          <a:noFill/>
                        </a:ln>
                        <a:solidFill>
                          <a:srgbClr val="0A017F"/>
                        </a:solidFill>
                        <a:effectLst/>
                        <a:latin typeface="Helvetica" charset="0"/>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45000"/>
                        </a:lnSpc>
                        <a:spcBef>
                          <a:spcPct val="20000"/>
                        </a:spcBef>
                        <a:spcAft>
                          <a:spcPct val="0"/>
                        </a:spcAft>
                        <a:buClr>
                          <a:schemeClr val="hlink"/>
                        </a:buClr>
                        <a:buSzPct val="85000"/>
                        <a:buFont typeface="Helvetica CE" charset="0"/>
                        <a:buNone/>
                        <a:tabLst/>
                      </a:pPr>
                      <a:r>
                        <a:rPr kumimoji="0" lang="en-US" sz="2800" b="0" i="0" u="none" strike="noStrike" cap="none" normalizeH="0" baseline="0">
                          <a:ln>
                            <a:noFill/>
                          </a:ln>
                          <a:solidFill>
                            <a:srgbClr val="0A017F"/>
                          </a:solidFill>
                          <a:effectLst/>
                          <a:latin typeface="Helvetica" charset="0"/>
                        </a:rPr>
                        <a:t>Positive closure</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45000"/>
                        </a:lnSpc>
                        <a:spcBef>
                          <a:spcPct val="20000"/>
                        </a:spcBef>
                        <a:spcAft>
                          <a:spcPct val="0"/>
                        </a:spcAft>
                        <a:buClr>
                          <a:schemeClr val="hlink"/>
                        </a:buClr>
                        <a:buSzPct val="85000"/>
                        <a:buFont typeface="Helvetica CE" charset="0"/>
                        <a:buNone/>
                        <a:tabLst/>
                      </a:pPr>
                      <a:r>
                        <a:rPr kumimoji="0" lang="en-US" sz="2800" b="0" i="0" u="none" strike="noStrike" cap="none" normalizeH="0" baseline="0">
                          <a:ln>
                            <a:noFill/>
                          </a:ln>
                          <a:solidFill>
                            <a:srgbClr val="0A017F"/>
                          </a:solidFill>
                          <a:effectLst/>
                          <a:latin typeface="Helvetica" charset="0"/>
                        </a:rPr>
                        <a:t>L</a:t>
                      </a:r>
                      <a:r>
                        <a:rPr kumimoji="0" lang="en-US" sz="2800" b="0" i="0" u="none" strike="noStrike" cap="none" normalizeH="0" baseline="30000">
                          <a:ln>
                            <a:noFill/>
                          </a:ln>
                          <a:solidFill>
                            <a:srgbClr val="0A017F"/>
                          </a:solidFill>
                          <a:effectLst/>
                          <a:latin typeface="Helvetica" charset="0"/>
                        </a:rPr>
                        <a:t>+</a:t>
                      </a:r>
                      <a:r>
                        <a:rPr kumimoji="0" lang="en-US" sz="2800" b="0" i="0" u="none" strike="noStrike" cap="none" normalizeH="0" baseline="0">
                          <a:ln>
                            <a:noFill/>
                          </a:ln>
                          <a:solidFill>
                            <a:srgbClr val="0A017F"/>
                          </a:solidFill>
                          <a:effectLst/>
                          <a:latin typeface="Helvetica" charset="0"/>
                        </a:rPr>
                        <a:t> = </a:t>
                      </a:r>
                      <a:r>
                        <a:rPr kumimoji="0" lang="en-US" sz="2800" b="0" i="0" u="none" strike="noStrike" cap="none" normalizeH="0" baseline="0">
                          <a:ln>
                            <a:noFill/>
                          </a:ln>
                          <a:solidFill>
                            <a:srgbClr val="0A017F"/>
                          </a:solidFill>
                          <a:effectLst/>
                          <a:latin typeface="Helvetica" charset="0"/>
                          <a:sym typeface="Symbol" charset="2"/>
                        </a:rPr>
                        <a:t></a:t>
                      </a:r>
                      <a:r>
                        <a:rPr kumimoji="0" lang="en-US" sz="2800" b="0" i="0" u="none" strike="noStrike" cap="none" normalizeH="0" baseline="-25000">
                          <a:ln>
                            <a:noFill/>
                          </a:ln>
                          <a:solidFill>
                            <a:srgbClr val="0A017F"/>
                          </a:solidFill>
                          <a:effectLst/>
                          <a:latin typeface="Helvetica" charset="0"/>
                          <a:sym typeface="Symbol" charset="2"/>
                        </a:rPr>
                        <a:t>I=1, </a:t>
                      </a:r>
                      <a:r>
                        <a:rPr kumimoji="0" lang="en-US" sz="2800" b="0" i="0" u="none" strike="noStrike" cap="none" normalizeH="0" baseline="0">
                          <a:ln>
                            <a:noFill/>
                          </a:ln>
                          <a:solidFill>
                            <a:srgbClr val="0A017F"/>
                          </a:solidFill>
                          <a:effectLst/>
                          <a:latin typeface="Helvetica" charset="0"/>
                        </a:rPr>
                        <a:t>L</a:t>
                      </a:r>
                      <a:r>
                        <a:rPr kumimoji="0" lang="en-US" sz="2800" b="0" i="0" u="none" strike="noStrike" cap="none" normalizeH="0" baseline="30000">
                          <a:ln>
                            <a:noFill/>
                          </a:ln>
                          <a:solidFill>
                            <a:srgbClr val="0A017F"/>
                          </a:solidFill>
                          <a:effectLst/>
                          <a:latin typeface="Helvetica" charset="0"/>
                        </a:rPr>
                        <a:t>i</a:t>
                      </a:r>
                      <a:endParaRPr kumimoji="0" lang="en-US" sz="2800" b="0" i="0" u="none" strike="noStrike" cap="none" normalizeH="0" baseline="0">
                        <a:ln>
                          <a:noFill/>
                        </a:ln>
                        <a:solidFill>
                          <a:srgbClr val="0A017F"/>
                        </a:solidFill>
                        <a:effectLst/>
                        <a:latin typeface="Helvetica" charset="0"/>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28691" name="Rectangle 80"/>
          <p:cNvSpPr>
            <a:spLocks noChangeArrowheads="1"/>
          </p:cNvSpPr>
          <p:nvPr/>
        </p:nvSpPr>
        <p:spPr bwMode="auto">
          <a:xfrm>
            <a:off x="1828800" y="1828800"/>
            <a:ext cx="4749800" cy="519113"/>
          </a:xfrm>
          <a:prstGeom prst="rect">
            <a:avLst/>
          </a:prstGeom>
          <a:solidFill>
            <a:schemeClr val="accent1"/>
          </a:solidFill>
          <a:ln w="9525">
            <a:noFill/>
            <a:miter lim="800000"/>
            <a:headEnd/>
            <a:tailEnd/>
          </a:ln>
        </p:spPr>
        <p:txBody>
          <a:bodyPr wrap="none">
            <a:prstTxWarp prst="textNoShape">
              <a:avLst/>
            </a:prstTxWarp>
            <a:spAutoFit/>
          </a:bodyPr>
          <a:lstStyle/>
          <a:p>
            <a:pPr eaLnBrk="1" hangingPunct="1">
              <a:spcBef>
                <a:spcPct val="30000"/>
              </a:spcBef>
            </a:pPr>
            <a:r>
              <a:rPr lang="en-US" sz="2800"/>
              <a:t>A </a:t>
            </a:r>
            <a:r>
              <a:rPr lang="en-US" sz="2800" i="1" u="sng">
                <a:solidFill>
                  <a:srgbClr val="7E0007"/>
                </a:solidFill>
              </a:rPr>
              <a:t>language</a:t>
            </a:r>
            <a:r>
              <a:rPr lang="en-US" sz="2800">
                <a:solidFill>
                  <a:srgbClr val="7E0007"/>
                </a:solidFill>
              </a:rPr>
              <a:t> </a:t>
            </a:r>
            <a:r>
              <a:rPr lang="en-US" sz="2800"/>
              <a:t>is a set of strings</a:t>
            </a:r>
          </a:p>
        </p:txBody>
      </p:sp>
      <p:sp>
        <p:nvSpPr>
          <p:cNvPr id="28692" name="Slide Number Placeholder 7"/>
          <p:cNvSpPr>
            <a:spLocks noGrp="1"/>
          </p:cNvSpPr>
          <p:nvPr>
            <p:ph type="sldNum" sz="quarter" idx="12"/>
          </p:nvPr>
        </p:nvSpPr>
        <p:spPr>
          <a:noFill/>
        </p:spPr>
        <p:txBody>
          <a:bodyPr/>
          <a:lstStyle/>
          <a:p>
            <a:fld id="{6E1B5246-F4BC-A248-B202-01C115715BF2}" type="slidenum">
              <a:rPr lang="de-CH" smtClean="0"/>
              <a:pPr/>
              <a:t>7</a:t>
            </a:fld>
            <a:endParaRPr lang="de-CH" sz="1400" smtClean="0">
              <a:solidFill>
                <a:srgbClr val="7E7E7E"/>
              </a:solidFill>
              <a:latin typeface="Times" charset="0"/>
            </a:endParaRPr>
          </a:p>
        </p:txBody>
      </p:sp>
      <p:sp>
        <p:nvSpPr>
          <p:cNvPr id="28693" name="Date Placeholder 5"/>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Regular</a:t>
            </a:r>
            <a:r>
              <a:rPr lang="en-US" b="0">
                <a:ea typeface="ＭＳ Ｐゴシック" charset="-128"/>
                <a:cs typeface="ＭＳ Ｐゴシック" charset="-128"/>
              </a:rPr>
              <a:t> </a:t>
            </a:r>
            <a:r>
              <a:rPr lang="en-US">
                <a:ea typeface="ＭＳ Ｐゴシック" charset="-128"/>
                <a:cs typeface="ＭＳ Ｐゴシック" charset="-128"/>
              </a:rPr>
              <a:t>expressions describe regular languages</a:t>
            </a:r>
          </a:p>
        </p:txBody>
      </p:sp>
      <p:sp>
        <p:nvSpPr>
          <p:cNvPr id="30723" name="Rectangle 4"/>
          <p:cNvSpPr>
            <a:spLocks noGrp="1" noChangeArrowheads="1"/>
          </p:cNvSpPr>
          <p:nvPr>
            <p:ph type="body" idx="1"/>
          </p:nvPr>
        </p:nvSpPr>
        <p:spPr>
          <a:xfrm>
            <a:off x="539750" y="1654175"/>
            <a:ext cx="8070850" cy="3298825"/>
          </a:xfrm>
        </p:spPr>
        <p:txBody>
          <a:bodyPr/>
          <a:lstStyle/>
          <a:p>
            <a:pPr marL="457200" indent="-457200" eaLnBrk="1" hangingPunct="1"/>
            <a:r>
              <a:rPr lang="en-US" i="1">
                <a:ea typeface="ＭＳ Ｐゴシック" charset="-128"/>
                <a:cs typeface="ＭＳ Ｐゴシック" charset="-128"/>
              </a:rPr>
              <a:t>Regular expressions over an alphabet </a:t>
            </a:r>
            <a:r>
              <a:rPr lang="en-US" i="1">
                <a:ea typeface="ＭＳ Ｐゴシック" charset="-128"/>
                <a:cs typeface="ＭＳ Ｐゴシック" charset="-128"/>
                <a:sym typeface="Symbol" charset="2"/>
              </a:rPr>
              <a:t>:</a:t>
            </a:r>
          </a:p>
          <a:p>
            <a:pPr marL="457200" indent="-457200" eaLnBrk="1" hangingPunct="1">
              <a:buFont typeface="Arial" charset="0"/>
              <a:buAutoNum type="arabicPeriod"/>
            </a:pPr>
            <a:r>
              <a:rPr lang="en-US">
                <a:ea typeface="ＭＳ Ｐゴシック" charset="-128"/>
                <a:cs typeface="ＭＳ Ｐゴシック" charset="-128"/>
                <a:sym typeface="Symbol" charset="2"/>
              </a:rPr>
              <a:t> is a RE denoting the set {}</a:t>
            </a:r>
          </a:p>
          <a:p>
            <a:pPr marL="457200" indent="-457200" eaLnBrk="1" hangingPunct="1">
              <a:buFont typeface="Arial" charset="0"/>
              <a:buAutoNum type="arabicPeriod"/>
            </a:pPr>
            <a:r>
              <a:rPr lang="en-US">
                <a:ea typeface="ＭＳ Ｐゴシック" charset="-128"/>
                <a:cs typeface="ＭＳ Ｐゴシック" charset="-128"/>
                <a:sym typeface="Symbol" charset="2"/>
              </a:rPr>
              <a:t>If a  , then a is a RE denoting {a}</a:t>
            </a:r>
          </a:p>
          <a:p>
            <a:pPr marL="457200" indent="-457200" eaLnBrk="1" hangingPunct="1">
              <a:buFont typeface="Arial" charset="0"/>
              <a:buAutoNum type="arabicPeriod"/>
            </a:pPr>
            <a:r>
              <a:rPr lang="en-US">
                <a:ea typeface="ＭＳ Ｐゴシック" charset="-128"/>
                <a:cs typeface="ＭＳ Ｐゴシック" charset="-128"/>
                <a:sym typeface="Symbol" charset="2"/>
              </a:rPr>
              <a:t>If r and s are REs denoting L(r) and L(s), then:</a:t>
            </a:r>
          </a:p>
          <a:p>
            <a:pPr lvl="1" eaLnBrk="1" hangingPunct="1">
              <a:buFont typeface="Helvetica CE" charset="0"/>
              <a:buChar char="&gt;"/>
            </a:pPr>
            <a:r>
              <a:rPr lang="en-US">
                <a:sym typeface="Symbol" charset="2"/>
              </a:rPr>
              <a:t>(r) is a RE denoting L(r)</a:t>
            </a:r>
          </a:p>
          <a:p>
            <a:pPr lvl="1" eaLnBrk="1" hangingPunct="1">
              <a:buFont typeface="Helvetica CE" charset="0"/>
              <a:buChar char="&gt;"/>
            </a:pPr>
            <a:r>
              <a:rPr lang="en-US">
                <a:sym typeface="Symbol" charset="2"/>
              </a:rPr>
              <a:t>(r)(s) is a RE denoting L(r) L(s)</a:t>
            </a:r>
          </a:p>
          <a:p>
            <a:pPr lvl="1" eaLnBrk="1" hangingPunct="1">
              <a:buFont typeface="Helvetica CE" charset="0"/>
              <a:buChar char="&gt;"/>
            </a:pPr>
            <a:r>
              <a:rPr lang="en-US">
                <a:sym typeface="Symbol" charset="2"/>
              </a:rPr>
              <a:t>(r)(s) is a RE denoting L(r)L(s)</a:t>
            </a:r>
          </a:p>
          <a:p>
            <a:pPr lvl="1" eaLnBrk="1" hangingPunct="1">
              <a:buFont typeface="Helvetica CE" charset="0"/>
              <a:buChar char="&gt;"/>
            </a:pPr>
            <a:r>
              <a:rPr lang="en-US">
                <a:sym typeface="Symbol" charset="2"/>
              </a:rPr>
              <a:t>(r)* is a RE denoting L(r)*</a:t>
            </a:r>
          </a:p>
        </p:txBody>
      </p:sp>
      <p:sp>
        <p:nvSpPr>
          <p:cNvPr id="30724" name="Rectangle 5"/>
          <p:cNvSpPr>
            <a:spLocks noChangeArrowheads="1"/>
          </p:cNvSpPr>
          <p:nvPr/>
        </p:nvSpPr>
        <p:spPr bwMode="auto">
          <a:xfrm>
            <a:off x="304800" y="5181600"/>
            <a:ext cx="8382000" cy="1042988"/>
          </a:xfrm>
          <a:prstGeom prst="rect">
            <a:avLst/>
          </a:prstGeom>
          <a:solidFill>
            <a:schemeClr val="accent1"/>
          </a:solidFill>
          <a:ln w="9525">
            <a:noFill/>
            <a:miter lim="800000"/>
            <a:headEnd/>
            <a:tailEnd/>
          </a:ln>
        </p:spPr>
        <p:txBody>
          <a:bodyPr>
            <a:prstTxWarp prst="textNoShape">
              <a:avLst/>
            </a:prstTxWarp>
            <a:spAutoFit/>
          </a:bodyPr>
          <a:lstStyle/>
          <a:p>
            <a:pPr eaLnBrk="1" hangingPunct="1">
              <a:lnSpc>
                <a:spcPct val="85000"/>
              </a:lnSpc>
              <a:spcBef>
                <a:spcPct val="20000"/>
              </a:spcBef>
              <a:buClr>
                <a:schemeClr val="hlink"/>
              </a:buClr>
              <a:buSzPct val="85000"/>
              <a:buFont typeface="Helvetica CE" charset="0"/>
              <a:buNone/>
            </a:pPr>
            <a:r>
              <a:rPr lang="en-US">
                <a:solidFill>
                  <a:srgbClr val="0A017F"/>
                </a:solidFill>
              </a:rPr>
              <a:t>If we adopt a </a:t>
            </a:r>
            <a:r>
              <a:rPr lang="en-US" i="1">
                <a:solidFill>
                  <a:srgbClr val="7E0007"/>
                </a:solidFill>
              </a:rPr>
              <a:t>precedence</a:t>
            </a:r>
            <a:r>
              <a:rPr lang="en-US">
                <a:solidFill>
                  <a:srgbClr val="7E0007"/>
                </a:solidFill>
              </a:rPr>
              <a:t> </a:t>
            </a:r>
            <a:r>
              <a:rPr lang="en-US">
                <a:solidFill>
                  <a:srgbClr val="0A017F"/>
                </a:solidFill>
              </a:rPr>
              <a:t>for operators, the extra parentheses can go away. We assume </a:t>
            </a:r>
            <a:r>
              <a:rPr lang="en-US" i="1">
                <a:solidFill>
                  <a:srgbClr val="0A017F"/>
                </a:solidFill>
              </a:rPr>
              <a:t>closure</a:t>
            </a:r>
            <a:r>
              <a:rPr lang="en-US">
                <a:solidFill>
                  <a:srgbClr val="0A017F"/>
                </a:solidFill>
              </a:rPr>
              <a:t>, then </a:t>
            </a:r>
            <a:r>
              <a:rPr lang="en-US" i="1">
                <a:solidFill>
                  <a:srgbClr val="0A017F"/>
                </a:solidFill>
              </a:rPr>
              <a:t>concatenation</a:t>
            </a:r>
            <a:r>
              <a:rPr lang="en-US">
                <a:solidFill>
                  <a:srgbClr val="0A017F"/>
                </a:solidFill>
              </a:rPr>
              <a:t>, then </a:t>
            </a:r>
            <a:r>
              <a:rPr lang="en-US" i="1">
                <a:solidFill>
                  <a:srgbClr val="0A017F"/>
                </a:solidFill>
              </a:rPr>
              <a:t>alternation</a:t>
            </a:r>
            <a:r>
              <a:rPr lang="en-US">
                <a:solidFill>
                  <a:srgbClr val="0A017F"/>
                </a:solidFill>
              </a:rPr>
              <a:t> as the order of precedence. </a:t>
            </a:r>
          </a:p>
        </p:txBody>
      </p:sp>
      <p:sp>
        <p:nvSpPr>
          <p:cNvPr id="30725" name="Slide Number Placeholder 7"/>
          <p:cNvSpPr>
            <a:spLocks noGrp="1"/>
          </p:cNvSpPr>
          <p:nvPr>
            <p:ph type="sldNum" sz="quarter" idx="12"/>
          </p:nvPr>
        </p:nvSpPr>
        <p:spPr>
          <a:noFill/>
        </p:spPr>
        <p:txBody>
          <a:bodyPr/>
          <a:lstStyle/>
          <a:p>
            <a:fld id="{F0306785-1C6B-A940-9806-400449CC36C0}" type="slidenum">
              <a:rPr lang="de-CH" smtClean="0"/>
              <a:pPr/>
              <a:t>8</a:t>
            </a:fld>
            <a:endParaRPr lang="de-CH" sz="1400" smtClean="0">
              <a:solidFill>
                <a:srgbClr val="7E7E7E"/>
              </a:solidFill>
              <a:latin typeface="Times" charset="0"/>
            </a:endParaRPr>
          </a:p>
        </p:txBody>
      </p:sp>
      <p:sp>
        <p:nvSpPr>
          <p:cNvPr id="30726" name="Date Placeholder 5"/>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Examples</a:t>
            </a:r>
          </a:p>
        </p:txBody>
      </p:sp>
      <p:sp>
        <p:nvSpPr>
          <p:cNvPr id="32771" name="Rectangle 4"/>
          <p:cNvSpPr>
            <a:spLocks noChangeArrowheads="1"/>
          </p:cNvSpPr>
          <p:nvPr/>
        </p:nvSpPr>
        <p:spPr bwMode="auto">
          <a:xfrm>
            <a:off x="685800" y="1828800"/>
            <a:ext cx="7924800" cy="3814763"/>
          </a:xfrm>
          <a:prstGeom prst="rect">
            <a:avLst/>
          </a:prstGeom>
          <a:noFill/>
          <a:ln w="9525">
            <a:solidFill>
              <a:schemeClr val="tx1"/>
            </a:solidFill>
            <a:miter lim="800000"/>
            <a:headEnd/>
            <a:tailEnd/>
          </a:ln>
        </p:spPr>
        <p:txBody>
          <a:bodyPr>
            <a:prstTxWarp prst="textNoShape">
              <a:avLst/>
            </a:prstTxWarp>
            <a:spAutoFit/>
          </a:bodyPr>
          <a:lstStyle/>
          <a:p>
            <a:pPr eaLnBrk="1" hangingPunct="1">
              <a:lnSpc>
                <a:spcPct val="95000"/>
              </a:lnSpc>
              <a:spcBef>
                <a:spcPct val="20000"/>
              </a:spcBef>
              <a:buClr>
                <a:schemeClr val="hlink"/>
              </a:buClr>
              <a:buSzPct val="85000"/>
              <a:buFont typeface="Helvetica CE" charset="0"/>
              <a:buNone/>
            </a:pPr>
            <a:r>
              <a:rPr lang="en-US">
                <a:solidFill>
                  <a:srgbClr val="0A017F"/>
                </a:solidFill>
              </a:rPr>
              <a:t>identifier</a:t>
            </a:r>
          </a:p>
          <a:p>
            <a:pPr eaLnBrk="1" hangingPunct="1">
              <a:lnSpc>
                <a:spcPct val="95000"/>
              </a:lnSpc>
              <a:spcBef>
                <a:spcPct val="20000"/>
              </a:spcBef>
              <a:buClr>
                <a:schemeClr val="hlink"/>
              </a:buClr>
              <a:buSzPct val="85000"/>
              <a:buFont typeface="Helvetica CE" charset="0"/>
              <a:buNone/>
            </a:pPr>
            <a:r>
              <a:rPr lang="en-US">
                <a:solidFill>
                  <a:srgbClr val="0A017F"/>
                </a:solidFill>
              </a:rPr>
              <a:t>	</a:t>
            </a:r>
            <a:r>
              <a:rPr lang="en-US" i="1">
                <a:solidFill>
                  <a:srgbClr val="0A017F"/>
                </a:solidFill>
              </a:rPr>
              <a:t>letter</a:t>
            </a:r>
            <a:r>
              <a:rPr lang="en-US">
                <a:solidFill>
                  <a:srgbClr val="0A017F"/>
                </a:solidFill>
              </a:rPr>
              <a:t> </a:t>
            </a:r>
            <a:r>
              <a:rPr lang="en-US">
                <a:solidFill>
                  <a:srgbClr val="0A017F"/>
                </a:solidFill>
                <a:sym typeface="Symbol" charset="2"/>
              </a:rPr>
              <a:t> (</a:t>
            </a:r>
            <a:r>
              <a:rPr lang="en-US" i="1">
                <a:solidFill>
                  <a:srgbClr val="0A017F"/>
                </a:solidFill>
                <a:sym typeface="Symbol" charset="2"/>
              </a:rPr>
              <a:t>a </a:t>
            </a:r>
            <a:r>
              <a:rPr lang="en-US">
                <a:solidFill>
                  <a:srgbClr val="0A017F"/>
                </a:solidFill>
                <a:sym typeface="Symbol" charset="2"/>
              </a:rPr>
              <a:t></a:t>
            </a:r>
            <a:r>
              <a:rPr lang="en-US" i="1">
                <a:solidFill>
                  <a:srgbClr val="0A017F"/>
                </a:solidFill>
                <a:sym typeface="Symbol" charset="2"/>
              </a:rPr>
              <a:t>b </a:t>
            </a:r>
            <a:r>
              <a:rPr lang="en-US">
                <a:solidFill>
                  <a:srgbClr val="0A017F"/>
                </a:solidFill>
                <a:sym typeface="Symbol" charset="2"/>
              </a:rPr>
              <a:t> </a:t>
            </a:r>
            <a:r>
              <a:rPr lang="en-US" i="1">
                <a:solidFill>
                  <a:srgbClr val="0A017F"/>
                </a:solidFill>
                <a:sym typeface="Symbol" charset="2"/>
              </a:rPr>
              <a:t>c </a:t>
            </a:r>
            <a:r>
              <a:rPr lang="en-US">
                <a:solidFill>
                  <a:srgbClr val="0A017F"/>
                </a:solidFill>
                <a:sym typeface="Symbol" charset="2"/>
              </a:rPr>
              <a:t>… </a:t>
            </a:r>
            <a:r>
              <a:rPr lang="en-US" i="1">
                <a:solidFill>
                  <a:srgbClr val="0A017F"/>
                </a:solidFill>
                <a:sym typeface="Symbol" charset="2"/>
              </a:rPr>
              <a:t>z </a:t>
            </a:r>
            <a:r>
              <a:rPr lang="en-US">
                <a:solidFill>
                  <a:srgbClr val="0A017F"/>
                </a:solidFill>
                <a:sym typeface="Symbol" charset="2"/>
              </a:rPr>
              <a:t> </a:t>
            </a:r>
            <a:r>
              <a:rPr lang="en-US" i="1">
                <a:solidFill>
                  <a:srgbClr val="0A017F"/>
                </a:solidFill>
                <a:sym typeface="Symbol" charset="2"/>
              </a:rPr>
              <a:t>A </a:t>
            </a:r>
            <a:r>
              <a:rPr lang="en-US">
                <a:solidFill>
                  <a:srgbClr val="0A017F"/>
                </a:solidFill>
                <a:sym typeface="Symbol" charset="2"/>
              </a:rPr>
              <a:t> </a:t>
            </a:r>
            <a:r>
              <a:rPr lang="en-US" i="1">
                <a:solidFill>
                  <a:srgbClr val="0A017F"/>
                </a:solidFill>
                <a:sym typeface="Symbol" charset="2"/>
              </a:rPr>
              <a:t>B </a:t>
            </a:r>
            <a:r>
              <a:rPr lang="en-US">
                <a:solidFill>
                  <a:srgbClr val="0A017F"/>
                </a:solidFill>
                <a:sym typeface="Symbol" charset="2"/>
              </a:rPr>
              <a:t> </a:t>
            </a:r>
            <a:r>
              <a:rPr lang="en-US" i="1">
                <a:solidFill>
                  <a:srgbClr val="0A017F"/>
                </a:solidFill>
                <a:sym typeface="Symbol" charset="2"/>
              </a:rPr>
              <a:t>C </a:t>
            </a:r>
            <a:r>
              <a:rPr lang="en-US">
                <a:solidFill>
                  <a:srgbClr val="0A017F"/>
                </a:solidFill>
                <a:sym typeface="Symbol" charset="2"/>
              </a:rPr>
              <a:t> …  </a:t>
            </a:r>
            <a:r>
              <a:rPr lang="en-US" i="1">
                <a:solidFill>
                  <a:srgbClr val="0A017F"/>
                </a:solidFill>
                <a:sym typeface="Symbol" charset="2"/>
              </a:rPr>
              <a:t>Z</a:t>
            </a:r>
            <a:r>
              <a:rPr lang="en-US">
                <a:solidFill>
                  <a:srgbClr val="0A017F"/>
                </a:solidFill>
                <a:sym typeface="Symbol" charset="2"/>
              </a:rPr>
              <a:t> )</a:t>
            </a:r>
          </a:p>
          <a:p>
            <a:pPr eaLnBrk="1" hangingPunct="1">
              <a:lnSpc>
                <a:spcPct val="95000"/>
              </a:lnSpc>
              <a:spcBef>
                <a:spcPct val="20000"/>
              </a:spcBef>
              <a:buClr>
                <a:schemeClr val="hlink"/>
              </a:buClr>
              <a:buSzPct val="85000"/>
              <a:buFont typeface="Helvetica CE" charset="0"/>
              <a:buNone/>
            </a:pPr>
            <a:r>
              <a:rPr lang="en-US">
                <a:solidFill>
                  <a:srgbClr val="0A017F"/>
                </a:solidFill>
              </a:rPr>
              <a:t>	</a:t>
            </a:r>
            <a:r>
              <a:rPr lang="en-US" i="1">
                <a:solidFill>
                  <a:srgbClr val="0A017F"/>
                </a:solidFill>
              </a:rPr>
              <a:t>digit</a:t>
            </a:r>
            <a:r>
              <a:rPr lang="en-US">
                <a:solidFill>
                  <a:srgbClr val="0A017F"/>
                </a:solidFill>
              </a:rPr>
              <a:t> </a:t>
            </a:r>
            <a:r>
              <a:rPr lang="en-US">
                <a:solidFill>
                  <a:srgbClr val="0A017F"/>
                </a:solidFill>
                <a:sym typeface="Symbol" charset="2"/>
              </a:rPr>
              <a:t> (0123456789)</a:t>
            </a:r>
          </a:p>
          <a:p>
            <a:pPr eaLnBrk="1" hangingPunct="1">
              <a:lnSpc>
                <a:spcPct val="95000"/>
              </a:lnSpc>
              <a:spcBef>
                <a:spcPct val="20000"/>
              </a:spcBef>
              <a:buClr>
                <a:schemeClr val="hlink"/>
              </a:buClr>
              <a:buSzPct val="85000"/>
              <a:buFont typeface="Helvetica CE" charset="0"/>
              <a:buNone/>
            </a:pPr>
            <a:r>
              <a:rPr lang="en-US">
                <a:solidFill>
                  <a:srgbClr val="0A017F"/>
                </a:solidFill>
              </a:rPr>
              <a:t>	</a:t>
            </a:r>
            <a:r>
              <a:rPr lang="en-US" i="1">
                <a:solidFill>
                  <a:srgbClr val="0A017F"/>
                </a:solidFill>
              </a:rPr>
              <a:t>id</a:t>
            </a:r>
            <a:r>
              <a:rPr lang="en-US">
                <a:solidFill>
                  <a:srgbClr val="0A017F"/>
                </a:solidFill>
              </a:rPr>
              <a:t> </a:t>
            </a:r>
            <a:r>
              <a:rPr lang="en-US">
                <a:solidFill>
                  <a:srgbClr val="0A017F"/>
                </a:solidFill>
                <a:sym typeface="Symbol" charset="2"/>
              </a:rPr>
              <a:t> </a:t>
            </a:r>
            <a:r>
              <a:rPr lang="en-US" i="1">
                <a:solidFill>
                  <a:srgbClr val="0A017F"/>
                </a:solidFill>
                <a:sym typeface="Symbol" charset="2"/>
              </a:rPr>
              <a:t>letter</a:t>
            </a:r>
            <a:r>
              <a:rPr lang="en-US">
                <a:solidFill>
                  <a:srgbClr val="0A017F"/>
                </a:solidFill>
                <a:sym typeface="Symbol" charset="2"/>
              </a:rPr>
              <a:t> ( </a:t>
            </a:r>
            <a:r>
              <a:rPr lang="en-US" i="1">
                <a:solidFill>
                  <a:srgbClr val="0A017F"/>
                </a:solidFill>
                <a:sym typeface="Symbol" charset="2"/>
              </a:rPr>
              <a:t>letter </a:t>
            </a:r>
            <a:r>
              <a:rPr lang="en-US">
                <a:solidFill>
                  <a:srgbClr val="0A017F"/>
                </a:solidFill>
                <a:sym typeface="Symbol" charset="2"/>
              </a:rPr>
              <a:t> </a:t>
            </a:r>
            <a:r>
              <a:rPr lang="en-US" i="1">
                <a:solidFill>
                  <a:srgbClr val="0A017F"/>
                </a:solidFill>
                <a:sym typeface="Symbol" charset="2"/>
              </a:rPr>
              <a:t>digit</a:t>
            </a:r>
            <a:r>
              <a:rPr lang="en-US">
                <a:solidFill>
                  <a:srgbClr val="0A017F"/>
                </a:solidFill>
                <a:sym typeface="Symbol" charset="2"/>
              </a:rPr>
              <a:t> )*</a:t>
            </a:r>
          </a:p>
          <a:p>
            <a:pPr eaLnBrk="1" hangingPunct="1">
              <a:lnSpc>
                <a:spcPct val="95000"/>
              </a:lnSpc>
              <a:spcBef>
                <a:spcPct val="20000"/>
              </a:spcBef>
              <a:buClr>
                <a:schemeClr val="hlink"/>
              </a:buClr>
              <a:buSzPct val="85000"/>
              <a:buFont typeface="Helvetica CE" charset="0"/>
              <a:buNone/>
            </a:pPr>
            <a:r>
              <a:rPr lang="en-US">
                <a:solidFill>
                  <a:srgbClr val="0A017F"/>
                </a:solidFill>
              </a:rPr>
              <a:t>numbers</a:t>
            </a:r>
          </a:p>
          <a:p>
            <a:pPr eaLnBrk="1" hangingPunct="1">
              <a:lnSpc>
                <a:spcPct val="95000"/>
              </a:lnSpc>
              <a:spcBef>
                <a:spcPct val="20000"/>
              </a:spcBef>
              <a:buClr>
                <a:schemeClr val="hlink"/>
              </a:buClr>
              <a:buSzPct val="85000"/>
              <a:buFont typeface="Helvetica CE" charset="0"/>
              <a:buNone/>
            </a:pPr>
            <a:r>
              <a:rPr lang="en-US">
                <a:solidFill>
                  <a:srgbClr val="0A017F"/>
                </a:solidFill>
              </a:rPr>
              <a:t>	</a:t>
            </a:r>
            <a:r>
              <a:rPr lang="en-US" i="1">
                <a:solidFill>
                  <a:srgbClr val="0A017F"/>
                </a:solidFill>
              </a:rPr>
              <a:t>integer</a:t>
            </a:r>
            <a:r>
              <a:rPr lang="en-US">
                <a:solidFill>
                  <a:srgbClr val="0A017F"/>
                </a:solidFill>
              </a:rPr>
              <a:t> </a:t>
            </a:r>
            <a:r>
              <a:rPr lang="en-US">
                <a:solidFill>
                  <a:srgbClr val="0A017F"/>
                </a:solidFill>
                <a:sym typeface="Symbol" charset="2"/>
              </a:rPr>
              <a:t> (+</a:t>
            </a:r>
            <a:r>
              <a:rPr lang="en-US" i="1">
                <a:solidFill>
                  <a:srgbClr val="0A017F"/>
                </a:solidFill>
                <a:sym typeface="Symbol" charset="2"/>
              </a:rPr>
              <a:t>—</a:t>
            </a:r>
            <a:r>
              <a:rPr lang="en-US">
                <a:solidFill>
                  <a:srgbClr val="0A017F"/>
                </a:solidFill>
                <a:sym typeface="Symbol" charset="2"/>
              </a:rPr>
              <a:t> )</a:t>
            </a:r>
            <a:r>
              <a:rPr lang="en-US" i="1">
                <a:solidFill>
                  <a:srgbClr val="0A017F"/>
                </a:solidFill>
                <a:sym typeface="Symbol" charset="2"/>
              </a:rPr>
              <a:t> </a:t>
            </a:r>
            <a:r>
              <a:rPr lang="en-US">
                <a:solidFill>
                  <a:srgbClr val="0A017F"/>
                </a:solidFill>
                <a:sym typeface="Symbol" charset="2"/>
              </a:rPr>
              <a:t>(0(123…</a:t>
            </a:r>
            <a:r>
              <a:rPr lang="en-US" i="1">
                <a:solidFill>
                  <a:srgbClr val="0A017F"/>
                </a:solidFill>
                <a:sym typeface="Symbol" charset="2"/>
              </a:rPr>
              <a:t> </a:t>
            </a:r>
            <a:r>
              <a:rPr lang="en-US">
                <a:solidFill>
                  <a:srgbClr val="0A017F"/>
                </a:solidFill>
                <a:sym typeface="Symbol" charset="2"/>
              </a:rPr>
              <a:t>9)  </a:t>
            </a:r>
            <a:r>
              <a:rPr lang="en-US" i="1">
                <a:solidFill>
                  <a:srgbClr val="0A017F"/>
                </a:solidFill>
                <a:sym typeface="Symbol" charset="2"/>
              </a:rPr>
              <a:t>digit </a:t>
            </a:r>
            <a:r>
              <a:rPr lang="en-US">
                <a:solidFill>
                  <a:srgbClr val="0A017F"/>
                </a:solidFill>
                <a:sym typeface="Symbol" charset="2"/>
              </a:rPr>
              <a:t>*</a:t>
            </a:r>
            <a:r>
              <a:rPr lang="en-US" i="1">
                <a:solidFill>
                  <a:srgbClr val="0A017F"/>
                </a:solidFill>
                <a:sym typeface="Symbol" charset="2"/>
              </a:rPr>
              <a:t> </a:t>
            </a:r>
            <a:r>
              <a:rPr lang="en-US">
                <a:solidFill>
                  <a:srgbClr val="0A017F"/>
                </a:solidFill>
                <a:sym typeface="Symbol" charset="2"/>
              </a:rPr>
              <a:t>)</a:t>
            </a:r>
          </a:p>
          <a:p>
            <a:pPr eaLnBrk="1" hangingPunct="1">
              <a:lnSpc>
                <a:spcPct val="95000"/>
              </a:lnSpc>
              <a:spcBef>
                <a:spcPct val="20000"/>
              </a:spcBef>
              <a:buClr>
                <a:schemeClr val="hlink"/>
              </a:buClr>
              <a:buSzPct val="85000"/>
              <a:buFont typeface="Helvetica CE" charset="0"/>
              <a:buNone/>
            </a:pPr>
            <a:r>
              <a:rPr lang="en-US">
                <a:solidFill>
                  <a:srgbClr val="0A017F"/>
                </a:solidFill>
              </a:rPr>
              <a:t>	</a:t>
            </a:r>
            <a:r>
              <a:rPr lang="en-US" i="1">
                <a:solidFill>
                  <a:srgbClr val="0A017F"/>
                </a:solidFill>
              </a:rPr>
              <a:t>decimal</a:t>
            </a:r>
            <a:r>
              <a:rPr lang="en-US">
                <a:solidFill>
                  <a:srgbClr val="0A017F"/>
                </a:solidFill>
              </a:rPr>
              <a:t> </a:t>
            </a:r>
            <a:r>
              <a:rPr lang="en-US">
                <a:solidFill>
                  <a:srgbClr val="0A017F"/>
                </a:solidFill>
                <a:sym typeface="Symbol" charset="2"/>
              </a:rPr>
              <a:t> </a:t>
            </a:r>
            <a:r>
              <a:rPr lang="en-US" i="1">
                <a:solidFill>
                  <a:srgbClr val="0A017F"/>
                </a:solidFill>
                <a:sym typeface="Symbol" charset="2"/>
              </a:rPr>
              <a:t>integer</a:t>
            </a:r>
            <a:r>
              <a:rPr lang="en-US">
                <a:solidFill>
                  <a:srgbClr val="0A017F"/>
                </a:solidFill>
                <a:sym typeface="Symbol" charset="2"/>
              </a:rPr>
              <a:t> . ( </a:t>
            </a:r>
            <a:r>
              <a:rPr lang="en-US" i="1">
                <a:solidFill>
                  <a:srgbClr val="0A017F"/>
                </a:solidFill>
                <a:sym typeface="Symbol" charset="2"/>
              </a:rPr>
              <a:t>digit</a:t>
            </a:r>
            <a:r>
              <a:rPr lang="en-US">
                <a:solidFill>
                  <a:srgbClr val="0A017F"/>
                </a:solidFill>
                <a:sym typeface="Symbol" charset="2"/>
              </a:rPr>
              <a:t> )*</a:t>
            </a:r>
          </a:p>
          <a:p>
            <a:pPr eaLnBrk="1" hangingPunct="1">
              <a:lnSpc>
                <a:spcPct val="95000"/>
              </a:lnSpc>
              <a:spcBef>
                <a:spcPct val="20000"/>
              </a:spcBef>
              <a:buClr>
                <a:schemeClr val="hlink"/>
              </a:buClr>
              <a:buSzPct val="85000"/>
              <a:buFont typeface="Helvetica CE" charset="0"/>
              <a:buNone/>
            </a:pPr>
            <a:r>
              <a:rPr lang="en-US">
                <a:solidFill>
                  <a:srgbClr val="0A017F"/>
                </a:solidFill>
              </a:rPr>
              <a:t>	</a:t>
            </a:r>
            <a:r>
              <a:rPr lang="en-US" i="1">
                <a:solidFill>
                  <a:srgbClr val="0A017F"/>
                </a:solidFill>
              </a:rPr>
              <a:t>real</a:t>
            </a:r>
            <a:r>
              <a:rPr lang="en-US">
                <a:solidFill>
                  <a:srgbClr val="0A017F"/>
                </a:solidFill>
              </a:rPr>
              <a:t> </a:t>
            </a:r>
            <a:r>
              <a:rPr lang="en-US">
                <a:solidFill>
                  <a:srgbClr val="0A017F"/>
                </a:solidFill>
                <a:sym typeface="Symbol" charset="2"/>
              </a:rPr>
              <a:t> ( </a:t>
            </a:r>
            <a:r>
              <a:rPr lang="en-US" i="1">
                <a:solidFill>
                  <a:srgbClr val="0A017F"/>
                </a:solidFill>
                <a:sym typeface="Symbol" charset="2"/>
              </a:rPr>
              <a:t>integer </a:t>
            </a:r>
            <a:r>
              <a:rPr lang="en-US">
                <a:solidFill>
                  <a:srgbClr val="0A017F"/>
                </a:solidFill>
                <a:sym typeface="Symbol" charset="2"/>
              </a:rPr>
              <a:t> </a:t>
            </a:r>
            <a:r>
              <a:rPr lang="en-US" i="1">
                <a:solidFill>
                  <a:srgbClr val="0A017F"/>
                </a:solidFill>
                <a:sym typeface="Symbol" charset="2"/>
              </a:rPr>
              <a:t>decimal</a:t>
            </a:r>
            <a:r>
              <a:rPr lang="en-US">
                <a:solidFill>
                  <a:srgbClr val="0A017F"/>
                </a:solidFill>
                <a:sym typeface="Symbol" charset="2"/>
              </a:rPr>
              <a:t> ) </a:t>
            </a:r>
            <a:r>
              <a:rPr lang="en-US">
                <a:solidFill>
                  <a:srgbClr val="0A017F"/>
                </a:solidFill>
                <a:latin typeface="Courier" charset="0"/>
              </a:rPr>
              <a:t>E</a:t>
            </a:r>
            <a:r>
              <a:rPr lang="en-US">
                <a:solidFill>
                  <a:srgbClr val="0A017F"/>
                </a:solidFill>
                <a:sym typeface="Symbol" charset="2"/>
              </a:rPr>
              <a:t> (+ —) </a:t>
            </a:r>
            <a:r>
              <a:rPr lang="en-US" i="1">
                <a:solidFill>
                  <a:srgbClr val="0A017F"/>
                </a:solidFill>
                <a:sym typeface="Symbol" charset="2"/>
              </a:rPr>
              <a:t>digit </a:t>
            </a:r>
            <a:r>
              <a:rPr lang="en-US">
                <a:solidFill>
                  <a:srgbClr val="0A017F"/>
                </a:solidFill>
                <a:sym typeface="Symbol" charset="2"/>
              </a:rPr>
              <a:t>*</a:t>
            </a:r>
          </a:p>
          <a:p>
            <a:pPr eaLnBrk="1" hangingPunct="1">
              <a:lnSpc>
                <a:spcPct val="95000"/>
              </a:lnSpc>
              <a:spcBef>
                <a:spcPct val="20000"/>
              </a:spcBef>
              <a:buClr>
                <a:schemeClr val="hlink"/>
              </a:buClr>
              <a:buSzPct val="85000"/>
              <a:buFont typeface="Helvetica CE" charset="0"/>
              <a:buNone/>
            </a:pPr>
            <a:r>
              <a:rPr lang="en-US">
                <a:solidFill>
                  <a:srgbClr val="0A017F"/>
                </a:solidFill>
              </a:rPr>
              <a:t>	</a:t>
            </a:r>
            <a:r>
              <a:rPr lang="en-US" i="1">
                <a:solidFill>
                  <a:srgbClr val="0A017F"/>
                </a:solidFill>
              </a:rPr>
              <a:t>complex</a:t>
            </a:r>
            <a:r>
              <a:rPr lang="en-US">
                <a:solidFill>
                  <a:srgbClr val="0A017F"/>
                </a:solidFill>
              </a:rPr>
              <a:t> </a:t>
            </a:r>
            <a:r>
              <a:rPr lang="en-US">
                <a:solidFill>
                  <a:srgbClr val="0A017F"/>
                </a:solidFill>
                <a:sym typeface="Symbol" charset="2"/>
              </a:rPr>
              <a:t> ’</a:t>
            </a:r>
            <a:r>
              <a:rPr lang="en-US">
                <a:solidFill>
                  <a:srgbClr val="0A017F"/>
                </a:solidFill>
                <a:latin typeface="Courier" charset="0"/>
              </a:rPr>
              <a:t>(</a:t>
            </a:r>
            <a:r>
              <a:rPr lang="en-US">
                <a:solidFill>
                  <a:srgbClr val="0A017F"/>
                </a:solidFill>
                <a:sym typeface="Symbol" charset="2"/>
              </a:rPr>
              <a:t>‘ </a:t>
            </a:r>
            <a:r>
              <a:rPr lang="en-US" i="1">
                <a:solidFill>
                  <a:srgbClr val="0A017F"/>
                </a:solidFill>
                <a:sym typeface="Symbol" charset="2"/>
              </a:rPr>
              <a:t>real</a:t>
            </a:r>
            <a:r>
              <a:rPr lang="en-US">
                <a:solidFill>
                  <a:srgbClr val="0A017F"/>
                </a:solidFill>
                <a:sym typeface="Symbol" charset="2"/>
              </a:rPr>
              <a:t> ’</a:t>
            </a:r>
            <a:r>
              <a:rPr lang="en-US">
                <a:solidFill>
                  <a:srgbClr val="0A017F"/>
                </a:solidFill>
                <a:latin typeface="Courier" charset="0"/>
              </a:rPr>
              <a:t>,</a:t>
            </a:r>
            <a:r>
              <a:rPr lang="en-US">
                <a:solidFill>
                  <a:srgbClr val="0A017F"/>
                </a:solidFill>
                <a:sym typeface="Symbol" charset="2"/>
              </a:rPr>
              <a:t>’ </a:t>
            </a:r>
            <a:r>
              <a:rPr lang="en-US" i="1">
                <a:solidFill>
                  <a:srgbClr val="0A017F"/>
                </a:solidFill>
                <a:sym typeface="Symbol" charset="2"/>
              </a:rPr>
              <a:t>real </a:t>
            </a:r>
            <a:r>
              <a:rPr lang="en-US">
                <a:solidFill>
                  <a:srgbClr val="0A017F"/>
                </a:solidFill>
                <a:sym typeface="Symbol" charset="2"/>
              </a:rPr>
              <a:t>’</a:t>
            </a:r>
            <a:r>
              <a:rPr lang="en-US">
                <a:solidFill>
                  <a:srgbClr val="0A017F"/>
                </a:solidFill>
                <a:latin typeface="Courier" charset="0"/>
              </a:rPr>
              <a:t>)</a:t>
            </a:r>
            <a:r>
              <a:rPr lang="en-US">
                <a:solidFill>
                  <a:srgbClr val="0A017F"/>
                </a:solidFill>
                <a:sym typeface="Symbol" charset="2"/>
              </a:rPr>
              <a:t>’</a:t>
            </a:r>
          </a:p>
        </p:txBody>
      </p:sp>
      <p:sp>
        <p:nvSpPr>
          <p:cNvPr id="32772" name="Rectangle 5"/>
          <p:cNvSpPr>
            <a:spLocks noChangeArrowheads="1"/>
          </p:cNvSpPr>
          <p:nvPr/>
        </p:nvSpPr>
        <p:spPr bwMode="auto">
          <a:xfrm>
            <a:off x="1066800" y="5867400"/>
            <a:ext cx="6791325" cy="457200"/>
          </a:xfrm>
          <a:prstGeom prst="rect">
            <a:avLst/>
          </a:prstGeom>
          <a:solidFill>
            <a:schemeClr val="accent1"/>
          </a:solidFill>
          <a:ln w="9525">
            <a:noFill/>
            <a:miter lim="800000"/>
            <a:headEnd/>
            <a:tailEnd/>
          </a:ln>
        </p:spPr>
        <p:txBody>
          <a:bodyPr wrap="none">
            <a:prstTxWarp prst="textNoShape">
              <a:avLst/>
            </a:prstTxWarp>
            <a:spAutoFit/>
          </a:bodyPr>
          <a:lstStyle/>
          <a:p>
            <a:pPr eaLnBrk="1" hangingPunct="1">
              <a:spcBef>
                <a:spcPct val="30000"/>
              </a:spcBef>
            </a:pPr>
            <a:r>
              <a:rPr lang="en-US" i="1"/>
              <a:t>We can use REs to build scanners automatically.</a:t>
            </a:r>
          </a:p>
        </p:txBody>
      </p:sp>
      <p:sp>
        <p:nvSpPr>
          <p:cNvPr id="32773" name="Slide Number Placeholder 7"/>
          <p:cNvSpPr>
            <a:spLocks noGrp="1"/>
          </p:cNvSpPr>
          <p:nvPr>
            <p:ph type="sldNum" sz="quarter" idx="12"/>
          </p:nvPr>
        </p:nvSpPr>
        <p:spPr>
          <a:noFill/>
        </p:spPr>
        <p:txBody>
          <a:bodyPr/>
          <a:lstStyle/>
          <a:p>
            <a:fld id="{03D6F9C1-7143-FA4E-8F19-33039B55DB29}" type="slidenum">
              <a:rPr lang="de-CH" smtClean="0"/>
              <a:pPr/>
              <a:t>9</a:t>
            </a:fld>
            <a:endParaRPr lang="de-CH" sz="1400" smtClean="0">
              <a:solidFill>
                <a:srgbClr val="7E7E7E"/>
              </a:solidFill>
              <a:latin typeface="Times" charset="0"/>
            </a:endParaRPr>
          </a:p>
        </p:txBody>
      </p:sp>
      <p:sp>
        <p:nvSpPr>
          <p:cNvPr id="32774" name="Date Placeholder 5"/>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sld>
</file>

<file path=ppt/theme/theme1.xml><?xml version="1.0" encoding="utf-8"?>
<a:theme xmlns:a="http://schemas.openxmlformats.org/drawingml/2006/main" name="UB_Screen">
  <a:themeElements>
    <a:clrScheme name="">
      <a:dk1>
        <a:srgbClr val="05027D"/>
      </a:dk1>
      <a:lt1>
        <a:srgbClr val="FFFFFF"/>
      </a:lt1>
      <a:dk2>
        <a:srgbClr val="3A007D"/>
      </a:dk2>
      <a:lt2>
        <a:srgbClr val="F6F6F6"/>
      </a:lt2>
      <a:accent1>
        <a:srgbClr val="F5F399"/>
      </a:accent1>
      <a:accent2>
        <a:srgbClr val="7E0007"/>
      </a:accent2>
      <a:accent3>
        <a:srgbClr val="FFFFFF"/>
      </a:accent3>
      <a:accent4>
        <a:srgbClr val="03016A"/>
      </a:accent4>
      <a:accent5>
        <a:srgbClr val="F9F8CA"/>
      </a:accent5>
      <a:accent6>
        <a:srgbClr val="720006"/>
      </a:accent6>
      <a:hlink>
        <a:srgbClr val="0005DF"/>
      </a:hlink>
      <a:folHlink>
        <a:srgbClr val="464381"/>
      </a:folHlink>
    </a:clrScheme>
    <a:fontScheme name="UB_Scree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pitchFamily="-65" charset="0"/>
          </a:defRPr>
        </a:defPPr>
      </a:lstStyle>
    </a:lnDef>
  </a:objectDefaults>
  <a:extraClrSchemeLst>
    <a:extraClrScheme>
      <a:clrScheme name="UB_Sc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B_Screen 2">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7E7781"/>
        </a:folHlink>
      </a:clrScheme>
      <a:clrMap bg1="lt1" tx1="dk1" bg2="lt2" tx2="dk2" accent1="accent1" accent2="accent2" accent3="accent3" accent4="accent4" accent5="accent5" accent6="accent6" hlink="hlink" folHlink="folHlink"/>
    </a:extraClrScheme>
    <a:extraClrScheme>
      <a:clrScheme name="UB_Screen 3">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4643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Workspace:Talks:Dagstuhl:UB_Screen.ppt</Template>
  <TotalTime>2094</TotalTime>
  <Words>3732</Words>
  <Application>Microsoft Macintosh PowerPoint</Application>
  <PresentationFormat>On-screen Show (4:3)</PresentationFormat>
  <Paragraphs>519</Paragraphs>
  <Slides>55</Slides>
  <Notes>38</Notes>
  <HiddenSlides>0</HiddenSlides>
  <MMClips>0</MMClips>
  <ScaleCrop>false</ScaleCrop>
  <HeadingPairs>
    <vt:vector size="4" baseType="variant">
      <vt:variant>
        <vt:lpstr>Design Template</vt:lpstr>
      </vt:variant>
      <vt:variant>
        <vt:i4>1</vt:i4>
      </vt:variant>
      <vt:variant>
        <vt:lpstr>Slide Titles</vt:lpstr>
      </vt:variant>
      <vt:variant>
        <vt:i4>55</vt:i4>
      </vt:variant>
    </vt:vector>
  </HeadingPairs>
  <TitlesOfParts>
    <vt:vector size="56" baseType="lpstr">
      <vt:lpstr>UB_Screen</vt:lpstr>
      <vt:lpstr>2. Lexical Analysis</vt:lpstr>
      <vt:lpstr>Roadmap</vt:lpstr>
      <vt:lpstr>Roadmap</vt:lpstr>
      <vt:lpstr>Scanner</vt:lpstr>
      <vt:lpstr>Specifying patterns</vt:lpstr>
      <vt:lpstr>Specifying patterns</vt:lpstr>
      <vt:lpstr>Operations on languages</vt:lpstr>
      <vt:lpstr>Regular expressions describe regular languages</vt:lpstr>
      <vt:lpstr>Examples</vt:lpstr>
      <vt:lpstr>Algebraic properties of REs</vt:lpstr>
      <vt:lpstr>Examples</vt:lpstr>
      <vt:lpstr>Roadmap</vt:lpstr>
      <vt:lpstr>Recognizers</vt:lpstr>
      <vt:lpstr>Code for the recognizer</vt:lpstr>
      <vt:lpstr>Tables for the recognizer</vt:lpstr>
      <vt:lpstr>Automatic construction</vt:lpstr>
      <vt:lpstr>Grammars for regular languages</vt:lpstr>
      <vt:lpstr>Aside: The Chomsky Hierarchy</vt:lpstr>
      <vt:lpstr>More regular languages</vt:lpstr>
      <vt:lpstr>More regular expressions</vt:lpstr>
      <vt:lpstr>Review: Finite Automata</vt:lpstr>
      <vt:lpstr>DFAs and NFAs are equivalent</vt:lpstr>
      <vt:lpstr>NFA to DFA using the subset construction</vt:lpstr>
      <vt:lpstr>Roadmap</vt:lpstr>
      <vt:lpstr>Constructing a DFA from a regular expression</vt:lpstr>
      <vt:lpstr>RE to NFA</vt:lpstr>
      <vt:lpstr>RE to NFA example: (ab)*abb</vt:lpstr>
      <vt:lpstr>NFA to DFA: the subset construction</vt:lpstr>
      <vt:lpstr>NFA to DFA using subset construction: example</vt:lpstr>
      <vt:lpstr>DFA Minimization</vt:lpstr>
      <vt:lpstr>DFA Minimization algorithm</vt:lpstr>
      <vt:lpstr>Minimization in action</vt:lpstr>
      <vt:lpstr>DFA Minimization example</vt:lpstr>
      <vt:lpstr>DFA to RE via GNFA</vt:lpstr>
      <vt:lpstr>GNFA conversion algorithm</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b*aa*b (b*aa*b)* b = (a|b)*abb ?</vt:lpstr>
      <vt:lpstr>Roadmap</vt:lpstr>
      <vt:lpstr>Limits of regular languages</vt:lpstr>
      <vt:lpstr>So, what is hard?</vt:lpstr>
      <vt:lpstr>How bad can it get?</vt:lpstr>
      <vt:lpstr>What you should know!</vt:lpstr>
      <vt:lpstr>Can you answer these questions?</vt:lpstr>
      <vt:lpstr>License</vt:lpstr>
    </vt:vector>
  </TitlesOfParts>
  <Company>Ĳ ɦ禜</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 Nierstrasz</dc:creator>
  <cp:lastModifiedBy>Oscar Nierstrasz</cp:lastModifiedBy>
  <cp:revision>219</cp:revision>
  <cp:lastPrinted>2011-03-03T12:53:05Z</cp:lastPrinted>
  <dcterms:created xsi:type="dcterms:W3CDTF">2011-03-04T19:49:10Z</dcterms:created>
  <dcterms:modified xsi:type="dcterms:W3CDTF">2011-03-04T19:50:23Z</dcterms:modified>
</cp:coreProperties>
</file>