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50" r:id="rId1"/>
  </p:sldMasterIdLst>
  <p:notesMasterIdLst>
    <p:notesMasterId r:id="rId49"/>
  </p:notesMasterIdLst>
  <p:handoutMasterIdLst>
    <p:handoutMasterId r:id="rId50"/>
  </p:handoutMasterIdLst>
  <p:sldIdLst>
    <p:sldId id="316" r:id="rId2"/>
    <p:sldId id="360" r:id="rId3"/>
    <p:sldId id="361" r:id="rId4"/>
    <p:sldId id="318" r:id="rId5"/>
    <p:sldId id="322" r:id="rId6"/>
    <p:sldId id="323" r:id="rId7"/>
    <p:sldId id="324" r:id="rId8"/>
    <p:sldId id="325" r:id="rId9"/>
    <p:sldId id="326" r:id="rId10"/>
    <p:sldId id="327" r:id="rId11"/>
    <p:sldId id="328" r:id="rId12"/>
    <p:sldId id="329" r:id="rId13"/>
    <p:sldId id="330" r:id="rId14"/>
    <p:sldId id="331" r:id="rId15"/>
    <p:sldId id="363" r:id="rId16"/>
    <p:sldId id="333" r:id="rId17"/>
    <p:sldId id="334" r:id="rId18"/>
    <p:sldId id="335" r:id="rId19"/>
    <p:sldId id="336" r:id="rId20"/>
    <p:sldId id="362"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64" r:id="rId37"/>
    <p:sldId id="365" r:id="rId38"/>
    <p:sldId id="369" r:id="rId39"/>
    <p:sldId id="367" r:id="rId40"/>
    <p:sldId id="371" r:id="rId41"/>
    <p:sldId id="372" r:id="rId42"/>
    <p:sldId id="374" r:id="rId43"/>
    <p:sldId id="373" r:id="rId44"/>
    <p:sldId id="375" r:id="rId45"/>
    <p:sldId id="376" r:id="rId46"/>
    <p:sldId id="377" r:id="rId47"/>
    <p:sldId id="378" r:id="rId4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Helvetica" charset="0"/>
        <a:ea typeface="+mn-ea"/>
        <a:cs typeface="+mn-cs"/>
      </a:defRPr>
    </a:lvl1pPr>
    <a:lvl2pPr marL="457200" algn="l" rtl="0" eaLnBrk="0" fontAlgn="base" hangingPunct="0">
      <a:spcBef>
        <a:spcPct val="0"/>
      </a:spcBef>
      <a:spcAft>
        <a:spcPct val="0"/>
      </a:spcAft>
      <a:defRPr sz="2400" kern="1200">
        <a:solidFill>
          <a:schemeClr val="tx1"/>
        </a:solidFill>
        <a:latin typeface="Helvetica" charset="0"/>
        <a:ea typeface="+mn-ea"/>
        <a:cs typeface="+mn-cs"/>
      </a:defRPr>
    </a:lvl2pPr>
    <a:lvl3pPr marL="914400" algn="l" rtl="0" eaLnBrk="0" fontAlgn="base" hangingPunct="0">
      <a:spcBef>
        <a:spcPct val="0"/>
      </a:spcBef>
      <a:spcAft>
        <a:spcPct val="0"/>
      </a:spcAft>
      <a:defRPr sz="2400" kern="1200">
        <a:solidFill>
          <a:schemeClr val="tx1"/>
        </a:solidFill>
        <a:latin typeface="Helvetica" charset="0"/>
        <a:ea typeface="+mn-ea"/>
        <a:cs typeface="+mn-cs"/>
      </a:defRPr>
    </a:lvl3pPr>
    <a:lvl4pPr marL="1371600" algn="l" rtl="0" eaLnBrk="0" fontAlgn="base" hangingPunct="0">
      <a:spcBef>
        <a:spcPct val="0"/>
      </a:spcBef>
      <a:spcAft>
        <a:spcPct val="0"/>
      </a:spcAft>
      <a:defRPr sz="2400" kern="1200">
        <a:solidFill>
          <a:schemeClr val="tx1"/>
        </a:solidFill>
        <a:latin typeface="Helvetica" charset="0"/>
        <a:ea typeface="+mn-ea"/>
        <a:cs typeface="+mn-cs"/>
      </a:defRPr>
    </a:lvl4pPr>
    <a:lvl5pPr marL="1828800" algn="l" rtl="0" eaLnBrk="0" fontAlgn="base" hangingPunct="0">
      <a:spcBef>
        <a:spcPct val="0"/>
      </a:spcBef>
      <a:spcAft>
        <a:spcPct val="0"/>
      </a:spcAft>
      <a:defRPr sz="2400" kern="1200">
        <a:solidFill>
          <a:schemeClr val="tx1"/>
        </a:solidFill>
        <a:latin typeface="Helvetica" charset="0"/>
        <a:ea typeface="+mn-ea"/>
        <a:cs typeface="+mn-cs"/>
      </a:defRPr>
    </a:lvl5pPr>
    <a:lvl6pPr marL="2286000" algn="l" defTabSz="457200" rtl="0" eaLnBrk="1" latinLnBrk="0" hangingPunct="1">
      <a:defRPr sz="2400" kern="1200">
        <a:solidFill>
          <a:schemeClr val="tx1"/>
        </a:solidFill>
        <a:latin typeface="Helvetica" charset="0"/>
        <a:ea typeface="+mn-ea"/>
        <a:cs typeface="+mn-cs"/>
      </a:defRPr>
    </a:lvl6pPr>
    <a:lvl7pPr marL="2743200" algn="l" defTabSz="457200" rtl="0" eaLnBrk="1" latinLnBrk="0" hangingPunct="1">
      <a:defRPr sz="2400" kern="1200">
        <a:solidFill>
          <a:schemeClr val="tx1"/>
        </a:solidFill>
        <a:latin typeface="Helvetica" charset="0"/>
        <a:ea typeface="+mn-ea"/>
        <a:cs typeface="+mn-cs"/>
      </a:defRPr>
    </a:lvl7pPr>
    <a:lvl8pPr marL="3200400" algn="l" defTabSz="457200" rtl="0" eaLnBrk="1" latinLnBrk="0" hangingPunct="1">
      <a:defRPr sz="2400" kern="1200">
        <a:solidFill>
          <a:schemeClr val="tx1"/>
        </a:solidFill>
        <a:latin typeface="Helvetica" charset="0"/>
        <a:ea typeface="+mn-ea"/>
        <a:cs typeface="+mn-cs"/>
      </a:defRPr>
    </a:lvl8pPr>
    <a:lvl9pPr marL="3657600" algn="l" defTabSz="457200" rtl="0" eaLnBrk="1" latinLnBrk="0" hangingPunct="1">
      <a:defRPr sz="2400" kern="1200">
        <a:solidFill>
          <a:schemeClr val="tx1"/>
        </a:solidFill>
        <a:latin typeface="Helvetic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1DEFA"/>
    <a:srgbClr val="A7A7A7"/>
    <a:srgbClr val="D3D3D3"/>
    <a:srgbClr val="7F0101"/>
    <a:srgbClr val="60BDC4"/>
    <a:srgbClr val="B4CFDC"/>
    <a:srgbClr val="C9D4DC"/>
    <a:srgbClr val="0A017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73251" autoAdjust="0"/>
  </p:normalViewPr>
  <p:slideViewPr>
    <p:cSldViewPr>
      <p:cViewPr varScale="1">
        <p:scale>
          <a:sx n="154" d="100"/>
          <a:sy n="154" d="100"/>
        </p:scale>
        <p:origin x="-100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2960"/>
    </p:cViewPr>
  </p:sorterViewPr>
  <p:notesViewPr>
    <p:cSldViewPr>
      <p:cViewPr varScale="1">
        <p:scale>
          <a:sx n="116" d="100"/>
          <a:sy n="116" d="100"/>
        </p:scale>
        <p:origin x="-1720"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handoutMaster" Target="handoutMasters/handout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charset="0"/>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charset="0"/>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charset="0"/>
              </a:defRPr>
            </a:lvl1pPr>
          </a:lstStyle>
          <a:p>
            <a:pPr>
              <a:defRPr/>
            </a:pPr>
            <a:fld id="{F5BBC8A4-430F-E147-B747-763C88BC58E7}"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charset="0"/>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charset="0"/>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charset="0"/>
              </a:defRPr>
            </a:lvl1pPr>
          </a:lstStyle>
          <a:p>
            <a:pPr>
              <a:defRPr/>
            </a:pPr>
            <a:fld id="{A5EB3DF3-485E-6948-913B-95D12CF57961}"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Rot="1" noChangeAspect="1" noChangeArrowheads="1"/>
          </p:cNvSpPr>
          <p:nvPr>
            <p:ph type="sldImg"/>
          </p:nvPr>
        </p:nvSpPr>
        <p:spPr>
          <a:solidFill>
            <a:srgbClr val="FFFFFF"/>
          </a:solidFill>
          <a:ln/>
        </p:spPr>
      </p:sp>
      <p:sp>
        <p:nvSpPr>
          <p:cNvPr id="1638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Rot="1" noChangeAspect="1" noChangeArrowheads="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41987" name="Notes Placeholder 2"/>
          <p:cNvSpPr>
            <a:spLocks noGrp="1"/>
          </p:cNvSpPr>
          <p:nvPr>
            <p:ph type="body" idx="1"/>
          </p:nvPr>
        </p:nvSpPr>
        <p:spPr>
          <a:noFill/>
          <a:ln/>
        </p:spPr>
        <p:txBody>
          <a:bodyPr/>
          <a:lstStyle/>
          <a:p>
            <a:r>
              <a:rPr lang="en-US" i="1" smtClean="0"/>
              <a:t>Obscure!</a:t>
            </a:r>
          </a:p>
          <a:p>
            <a:r>
              <a:rPr lang="en-US" i="1" smtClean="0"/>
              <a:t>How to explain better?</a:t>
            </a:r>
            <a:r>
              <a:rPr lang="en-US" smtClean="0"/>
              <a:t> </a:t>
            </a:r>
          </a:p>
          <a:p>
            <a:r>
              <a:rPr lang="en-US" smtClean="0"/>
              <a:t>Assume sentential forms αβw and αβy, with common preﬁx αβ and common k-symbol lookahead </a:t>
            </a:r>
            <a:r>
              <a:rPr lang="en-US" smtClean="0">
                <a:sym typeface="Symbol" charset="2"/>
              </a:rPr>
              <a:t>FIRST</a:t>
            </a:r>
            <a:r>
              <a:rPr lang="en-US" baseline="-25000" smtClean="0">
                <a:sym typeface="Symbol" charset="2"/>
              </a:rPr>
              <a:t>k</a:t>
            </a:r>
            <a:r>
              <a:rPr lang="en-US" smtClean="0">
                <a:sym typeface="Symbol" charset="2"/>
              </a:rPr>
              <a:t>(w) = FIRST</a:t>
            </a:r>
            <a:r>
              <a:rPr lang="en-US" baseline="-25000" smtClean="0">
                <a:sym typeface="Symbol" charset="2"/>
              </a:rPr>
              <a:t>k</a:t>
            </a:r>
            <a:r>
              <a:rPr lang="en-US" smtClean="0">
                <a:sym typeface="Symbol" charset="2"/>
              </a:rPr>
              <a:t>(y)</a:t>
            </a:r>
            <a:r>
              <a:rPr lang="en-US" smtClean="0"/>
              <a:t>, such that αβw reduces to αAw and αβy reduces to γBx. </a:t>
            </a:r>
          </a:p>
          <a:p>
            <a:r>
              <a:rPr lang="en-US" smtClean="0"/>
              <a:t>But, the common prefix means αβy also reduces to αAy, for the same result. </a:t>
            </a:r>
          </a:p>
          <a:p>
            <a:r>
              <a:rPr lang="en-US" smtClean="0"/>
              <a:t>Thus </a:t>
            </a:r>
            <a:r>
              <a:rPr lang="en-US" smtClean="0">
                <a:sym typeface="Symbol" charset="2"/>
              </a:rPr>
              <a:t>αAy</a:t>
            </a:r>
            <a:r>
              <a:rPr lang="en-US" smtClean="0"/>
              <a:t> = </a:t>
            </a:r>
            <a:r>
              <a:rPr lang="en-US" smtClean="0">
                <a:sym typeface="Symbol" charset="2"/>
              </a:rPr>
              <a:t>γBx</a:t>
            </a:r>
            <a:r>
              <a:rPr lang="en-US" smtClean="0"/>
              <a:t> </a:t>
            </a:r>
          </a:p>
          <a:p>
            <a:endParaRPr lang="en-US" i="1" smtClean="0"/>
          </a:p>
          <a:p>
            <a:endParaRPr lang="en-US" smtClean="0"/>
          </a:p>
        </p:txBody>
      </p:sp>
      <p:sp>
        <p:nvSpPr>
          <p:cNvPr id="41988" name="Slide Number Placeholder 3"/>
          <p:cNvSpPr>
            <a:spLocks noGrp="1"/>
          </p:cNvSpPr>
          <p:nvPr>
            <p:ph type="sldNum" sz="quarter" idx="5"/>
          </p:nvPr>
        </p:nvSpPr>
        <p:spPr>
          <a:noFill/>
        </p:spPr>
        <p:txBody>
          <a:bodyPr/>
          <a:lstStyle/>
          <a:p>
            <a:fld id="{AEA9F4EF-3A35-E347-8816-D7C359C40FD9}" type="slidenum">
              <a:rPr lang="en-US" smtClean="0"/>
              <a:pPr/>
              <a:t>16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Rot="1" noChangeAspect="1" noChangeArrowheads="1"/>
          </p:cNvSpPr>
          <p:nvPr>
            <p:ph type="sldImg"/>
          </p:nvPr>
        </p:nvSpPr>
        <p:spPr>
          <a:solidFill>
            <a:srgbClr val="FFFFFF"/>
          </a:solidFill>
          <a:ln/>
        </p:spPr>
      </p:sp>
      <p:sp>
        <p:nvSpPr>
          <p:cNvPr id="4710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LALR</a:t>
            </a:r>
            <a:r>
              <a:rPr lang="en-US" baseline="0" dirty="0" smtClean="0"/>
              <a:t> parsers start with an LR(0) state machine and then compute </a:t>
            </a:r>
            <a:r>
              <a:rPr lang="en-US" baseline="0" dirty="0" err="1" smtClean="0"/>
              <a:t>lookahead</a:t>
            </a:r>
            <a:r>
              <a:rPr lang="en-US" baseline="0" dirty="0" smtClean="0"/>
              <a:t> *sets* for all rules in the grammar, checking for ambiguity.</a:t>
            </a:r>
            <a:endParaRPr lang="en-US" dirty="0"/>
          </a:p>
        </p:txBody>
      </p:sp>
      <p:sp>
        <p:nvSpPr>
          <p:cNvPr id="4" name="Slide Number Placeholder 3"/>
          <p:cNvSpPr>
            <a:spLocks noGrp="1"/>
          </p:cNvSpPr>
          <p:nvPr>
            <p:ph type="sldNum" sz="quarter" idx="10"/>
          </p:nvPr>
        </p:nvSpPr>
        <p:spPr/>
        <p:txBody>
          <a:bodyPr/>
          <a:lstStyle/>
          <a:p>
            <a:pPr>
              <a:defRPr/>
            </a:pPr>
            <a:fld id="{A5EB3DF3-485E-6948-913B-95D12CF57961}" type="slidenum">
              <a:rPr lang="en-US" smtClean="0"/>
              <a:pPr>
                <a:defRPr/>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Slide Image Placeholder 1"/>
          <p:cNvSpPr>
            <a:spLocks noGrp="1" noRot="1" noChangeAspect="1"/>
          </p:cNvSpPr>
          <p:nvPr>
            <p:ph type="sldImg"/>
          </p:nvPr>
        </p:nvSpPr>
        <p:spPr>
          <a:ln/>
        </p:spPr>
      </p:sp>
      <p:sp>
        <p:nvSpPr>
          <p:cNvPr id="57347" name="Notes Placeholder 2"/>
          <p:cNvSpPr>
            <a:spLocks noGrp="1"/>
          </p:cNvSpPr>
          <p:nvPr>
            <p:ph type="body" idx="1"/>
          </p:nvPr>
        </p:nvSpPr>
        <p:spPr>
          <a:noFill/>
          <a:ln/>
        </p:spPr>
        <p:txBody>
          <a:bodyPr/>
          <a:lstStyle/>
          <a:p>
            <a:r>
              <a:rPr lang="en-US" smtClean="0"/>
              <a:t>NB: In a dynamically typed language you would introduce a visitC method for each class C.</a:t>
            </a:r>
          </a:p>
        </p:txBody>
      </p:sp>
      <p:sp>
        <p:nvSpPr>
          <p:cNvPr id="57348" name="Slide Number Placeholder 3"/>
          <p:cNvSpPr>
            <a:spLocks noGrp="1"/>
          </p:cNvSpPr>
          <p:nvPr>
            <p:ph type="sldNum" sz="quarter" idx="5"/>
          </p:nvPr>
        </p:nvSpPr>
        <p:spPr>
          <a:noFill/>
        </p:spPr>
        <p:txBody>
          <a:bodyPr/>
          <a:lstStyle/>
          <a:p>
            <a:fld id="{797A5FF6-744C-0841-8465-D44312276B7E}" type="slidenum">
              <a:rPr lang="en-US" smtClean="0"/>
              <a:pPr/>
              <a:t>29</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Rot="1" noChangeAspect="1" noChangeArrowheads="1"/>
          </p:cNvSpPr>
          <p:nvPr>
            <p:ph type="sldImg"/>
          </p:nvPr>
        </p:nvSpPr>
        <p:spPr>
          <a:solidFill>
            <a:srgbClr val="FFFFFF"/>
          </a:solidFill>
          <a:ln/>
        </p:spPr>
      </p:sp>
      <p:sp>
        <p:nvSpPr>
          <p:cNvPr id="6553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Rot="1" noChangeAspect="1" noChangeArrowheads="1"/>
          </p:cNvSpPr>
          <p:nvPr>
            <p:ph type="sldImg"/>
          </p:nvPr>
        </p:nvSpPr>
        <p:spPr>
          <a:solidFill>
            <a:srgbClr val="FFFFFF"/>
          </a:solidFill>
          <a:ln/>
        </p:spPr>
      </p:sp>
      <p:sp>
        <p:nvSpPr>
          <p:cNvPr id="7577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2"/>
          <p:cNvSpPr>
            <a:spLocks noGrp="1" noRot="1" noChangeAspect="1" noChangeArrowheads="1"/>
          </p:cNvSpPr>
          <p:nvPr>
            <p:ph type="sldImg"/>
          </p:nvPr>
        </p:nvSpPr>
        <p:spPr>
          <a:solidFill>
            <a:srgbClr val="FFFFFF"/>
          </a:solidFill>
          <a:ln/>
        </p:spPr>
      </p:sp>
      <p:sp>
        <p:nvSpPr>
          <p:cNvPr id="7782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4E132D70-E2FD-D44E-8830-9C21D7E245B6}" type="slidenum">
              <a:rPr lang="en-US">
                <a:ea typeface="ＭＳ Ｐゴシック" charset="-128"/>
                <a:cs typeface="ＭＳ Ｐゴシック" charset="-128"/>
              </a:rPr>
              <a:pPr/>
              <a:t>47</a:t>
            </a:fld>
            <a:endParaRPr lang="en-US">
              <a:ea typeface="ＭＳ Ｐゴシック" charset="-128"/>
              <a:cs typeface="ＭＳ Ｐゴシック" charset="-128"/>
            </a:endParaRPr>
          </a:p>
        </p:txBody>
      </p:sp>
      <p:sp>
        <p:nvSpPr>
          <p:cNvPr id="79875" name="Rectangle 2"/>
          <p:cNvSpPr>
            <a:spLocks noGrp="1" noRot="1" noChangeAspect="1" noChangeArrowheads="1"/>
          </p:cNvSpPr>
          <p:nvPr>
            <p:ph type="sldImg"/>
          </p:nvPr>
        </p:nvSpPr>
        <p:spPr>
          <a:solidFill>
            <a:srgbClr val="FFFFFF"/>
          </a:solidFill>
          <a:ln/>
        </p:spPr>
      </p:sp>
      <p:sp>
        <p:nvSpPr>
          <p:cNvPr id="79876" name="Rectangle 3"/>
          <p:cNvSpPr>
            <a:spLocks noGrp="1" noChangeArrowheads="1"/>
          </p:cNvSpPr>
          <p:nvPr>
            <p:ph type="body" idx="1"/>
          </p:nvPr>
        </p:nvSpPr>
        <p:spPr>
          <a:solidFill>
            <a:srgbClr val="FFFFFF"/>
          </a:solidFill>
          <a:ln>
            <a:solidFill>
              <a:srgbClr val="000000"/>
            </a:solid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Rot="1" noChangeAspect="1" noChangeArrowheads="1"/>
          </p:cNvSpPr>
          <p:nvPr>
            <p:ph type="sldImg"/>
          </p:nvPr>
        </p:nvSpPr>
        <p:spPr>
          <a:solidFill>
            <a:srgbClr val="FFFFFF"/>
          </a:solidFill>
          <a:ln/>
        </p:spPr>
      </p:sp>
      <p:sp>
        <p:nvSpPr>
          <p:cNvPr id="1843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p:cNvSpPr>
          <p:nvPr>
            <p:ph type="sldImg"/>
          </p:nvPr>
        </p:nvSpPr>
        <p:spPr>
          <a:solidFill>
            <a:srgbClr val="FFFFFF"/>
          </a:solidFill>
          <a:ln/>
        </p:spPr>
      </p:sp>
      <p:sp>
        <p:nvSpPr>
          <p:cNvPr id="2048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a:ln/>
        </p:spPr>
      </p:sp>
      <p:sp>
        <p:nvSpPr>
          <p:cNvPr id="23555" name="Notes Placeholder 2"/>
          <p:cNvSpPr>
            <a:spLocks noGrp="1"/>
          </p:cNvSpPr>
          <p:nvPr>
            <p:ph type="body" idx="1"/>
          </p:nvPr>
        </p:nvSpPr>
        <p:spPr>
          <a:noFill/>
          <a:ln/>
        </p:spPr>
        <p:txBody>
          <a:bodyPr/>
          <a:lstStyle/>
          <a:p>
            <a:r>
              <a:rPr lang="en-US" smtClean="0"/>
              <a:t>Why rightmost?</a:t>
            </a:r>
          </a:p>
        </p:txBody>
      </p:sp>
      <p:sp>
        <p:nvSpPr>
          <p:cNvPr id="23556" name="Slide Number Placeholder 3"/>
          <p:cNvSpPr>
            <a:spLocks noGrp="1"/>
          </p:cNvSpPr>
          <p:nvPr>
            <p:ph type="sldNum" sz="quarter" idx="5"/>
          </p:nvPr>
        </p:nvSpPr>
        <p:spPr>
          <a:noFill/>
        </p:spPr>
        <p:txBody>
          <a:bodyPr/>
          <a:lstStyle/>
          <a:p>
            <a:fld id="{F07D2851-7208-E64B-8D47-61D9FED828F9}"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r>
              <a:rPr lang="en-US" dirty="0" smtClean="0"/>
              <a:t>Parse bottom up, replacing terms by non-terminals.</a:t>
            </a:r>
          </a:p>
          <a:p>
            <a:r>
              <a:rPr lang="en-US" dirty="0" smtClean="0"/>
              <a:t>NB: Reading in reverse, we have a rightmost derivation, first replacing S, then B, A and A again</a:t>
            </a:r>
            <a:r>
              <a:rPr lang="en-US" dirty="0" smtClean="0"/>
              <a:t>.</a:t>
            </a:r>
          </a:p>
          <a:p>
            <a:endParaRPr lang="en-US" dirty="0" smtClean="0"/>
          </a:p>
          <a:p>
            <a:r>
              <a:rPr lang="en-US" dirty="0" smtClean="0"/>
              <a:t>TO FIX: </a:t>
            </a:r>
          </a:p>
          <a:p>
            <a:r>
              <a:rPr lang="en-US" dirty="0" smtClean="0"/>
              <a:t>REMOVE the</a:t>
            </a:r>
            <a:r>
              <a:rPr lang="en-US" baseline="0" dirty="0" smtClean="0"/>
              <a:t> note (it’s confusing)</a:t>
            </a:r>
            <a:endParaRPr lang="en-US" dirty="0" smtClean="0"/>
          </a:p>
          <a:p>
            <a:r>
              <a:rPr lang="en-US" dirty="0" smtClean="0"/>
              <a:t>Instead:</a:t>
            </a:r>
          </a:p>
          <a:p>
            <a:r>
              <a:rPr lang="en-US" dirty="0" smtClean="0"/>
              <a:t>need to show the stack</a:t>
            </a:r>
            <a:r>
              <a:rPr lang="en-US" baseline="0" dirty="0" smtClean="0"/>
              <a:t> and a </a:t>
            </a:r>
            <a:r>
              <a:rPr lang="en-US" baseline="0" dirty="0" err="1" smtClean="0"/>
              <a:t>lookahead</a:t>
            </a:r>
            <a:r>
              <a:rPr lang="en-US" baseline="0" dirty="0" smtClean="0"/>
              <a:t> table as in slide 56 of lecture 3</a:t>
            </a:r>
          </a:p>
          <a:p>
            <a:pPr>
              <a:buFontTx/>
              <a:buChar char="-"/>
            </a:pPr>
            <a:r>
              <a:rPr lang="en-US" baseline="0" dirty="0" smtClean="0"/>
              <a:t> SHIFT a (</a:t>
            </a:r>
            <a:r>
              <a:rPr lang="en-US" baseline="0" dirty="0" err="1" smtClean="0"/>
              <a:t>ie</a:t>
            </a:r>
            <a:r>
              <a:rPr lang="en-US" baseline="0" dirty="0" smtClean="0"/>
              <a:t> push)</a:t>
            </a:r>
          </a:p>
          <a:p>
            <a:pPr>
              <a:buFontTx/>
              <a:buChar char="-"/>
            </a:pPr>
            <a:r>
              <a:rPr lang="en-US" baseline="0" dirty="0" smtClean="0"/>
              <a:t> does a match, no so SHIFT</a:t>
            </a:r>
          </a:p>
          <a:p>
            <a:pPr>
              <a:buFontTx/>
              <a:buChar char="-"/>
            </a:pPr>
            <a:r>
              <a:rPr lang="en-US" baseline="0" dirty="0" smtClean="0"/>
              <a:t> now </a:t>
            </a:r>
            <a:r>
              <a:rPr lang="en-US" baseline="0" dirty="0" err="1" smtClean="0"/>
              <a:t>b</a:t>
            </a:r>
            <a:r>
              <a:rPr lang="en-US" baseline="0" dirty="0" smtClean="0"/>
              <a:t> on top — it’s a handle so prune it (put A back on stack)</a:t>
            </a:r>
          </a:p>
          <a:p>
            <a:pPr>
              <a:buFontTx/>
              <a:buChar char="-"/>
            </a:pPr>
            <a:r>
              <a:rPr lang="en-US" baseline="0" dirty="0" smtClean="0"/>
              <a:t> </a:t>
            </a:r>
            <a:r>
              <a:rPr lang="en-US" baseline="0" dirty="0" err="1" smtClean="0"/>
              <a:t>aA</a:t>
            </a:r>
            <a:r>
              <a:rPr lang="en-US" baseline="0" dirty="0" smtClean="0"/>
              <a:t> on stack does not match, so SHIFT </a:t>
            </a:r>
            <a:r>
              <a:rPr lang="en-US" baseline="0" dirty="0" err="1" smtClean="0"/>
              <a:t>b</a:t>
            </a:r>
            <a:endParaRPr lang="en-US" baseline="0" dirty="0" smtClean="0"/>
          </a:p>
          <a:p>
            <a:pPr>
              <a:buFontTx/>
              <a:buChar char="-"/>
            </a:pPr>
            <a:r>
              <a:rPr lang="en-US" baseline="0" dirty="0" smtClean="0"/>
              <a:t> could prune </a:t>
            </a:r>
            <a:r>
              <a:rPr lang="en-US" baseline="0" dirty="0" err="1" smtClean="0"/>
              <a:t>b</a:t>
            </a:r>
            <a:r>
              <a:rPr lang="en-US" baseline="0" dirty="0" smtClean="0"/>
              <a:t>, but </a:t>
            </a:r>
            <a:r>
              <a:rPr lang="en-US" baseline="0" dirty="0" err="1" smtClean="0"/>
              <a:t>lookahead</a:t>
            </a:r>
            <a:r>
              <a:rPr lang="en-US" baseline="0" dirty="0" smtClean="0"/>
              <a:t> tells us to shift </a:t>
            </a:r>
            <a:r>
              <a:rPr lang="en-US" baseline="0" dirty="0" err="1" smtClean="0"/>
              <a:t>c</a:t>
            </a:r>
            <a:r>
              <a:rPr lang="en-US" baseline="0" dirty="0" smtClean="0"/>
              <a:t> (not explained in this version of the slide!)</a:t>
            </a:r>
          </a:p>
          <a:p>
            <a:pPr>
              <a:buFontTx/>
              <a:buChar char="-"/>
            </a:pPr>
            <a:r>
              <a:rPr lang="en-US" baseline="0" dirty="0" smtClean="0"/>
              <a:t> now prune </a:t>
            </a:r>
            <a:r>
              <a:rPr lang="en-US" baseline="0" dirty="0" err="1" smtClean="0"/>
              <a:t>Abc</a:t>
            </a:r>
            <a:r>
              <a:rPr lang="en-US" baseline="0" dirty="0" smtClean="0"/>
              <a:t> to A</a:t>
            </a:r>
          </a:p>
          <a:p>
            <a:pPr>
              <a:buFontTx/>
              <a:buChar char="-"/>
            </a:pPr>
            <a:r>
              <a:rPr lang="en-US" baseline="0" dirty="0" smtClean="0"/>
              <a:t> SHIFT </a:t>
            </a:r>
            <a:r>
              <a:rPr lang="en-US" baseline="0" dirty="0" err="1" smtClean="0"/>
              <a:t>d</a:t>
            </a:r>
            <a:endParaRPr lang="en-US" baseline="0" dirty="0" smtClean="0"/>
          </a:p>
          <a:p>
            <a:pPr>
              <a:buFontTx/>
              <a:buChar char="-"/>
            </a:pPr>
            <a:r>
              <a:rPr lang="en-US" baseline="0" dirty="0" smtClean="0"/>
              <a:t> prune </a:t>
            </a:r>
            <a:r>
              <a:rPr lang="en-US" baseline="0" dirty="0" err="1" smtClean="0"/>
              <a:t>d</a:t>
            </a:r>
            <a:r>
              <a:rPr lang="en-US" baseline="0" dirty="0" smtClean="0"/>
              <a:t> to B</a:t>
            </a:r>
          </a:p>
          <a:p>
            <a:pPr>
              <a:buFontTx/>
              <a:buChar char="-"/>
            </a:pPr>
            <a:r>
              <a:rPr lang="en-US" baseline="0" dirty="0" smtClean="0"/>
              <a:t> SHIFT </a:t>
            </a:r>
            <a:r>
              <a:rPr lang="en-US" baseline="0" dirty="0" err="1" smtClean="0"/>
              <a:t>e</a:t>
            </a:r>
            <a:endParaRPr lang="en-US" baseline="0" dirty="0" smtClean="0"/>
          </a:p>
          <a:p>
            <a:pPr>
              <a:buFontTx/>
              <a:buChar char="-"/>
            </a:pPr>
            <a:r>
              <a:rPr lang="en-US" baseline="0" dirty="0" smtClean="0"/>
              <a:t> prune S</a:t>
            </a:r>
          </a:p>
          <a:p>
            <a:pPr>
              <a:buFontTx/>
              <a:buNone/>
            </a:pPr>
            <a:endParaRPr lang="en-US" baseline="0" dirty="0" smtClean="0"/>
          </a:p>
          <a:p>
            <a:pPr>
              <a:buFontTx/>
              <a:buNone/>
            </a:pPr>
            <a:r>
              <a:rPr lang="en-US" baseline="0" dirty="0" smtClean="0"/>
              <a:t>Note that you have more context than with top-down since you may have a whole AST on the stack (A)</a:t>
            </a:r>
            <a:endParaRPr lang="en-US" dirty="0" smtClean="0"/>
          </a:p>
        </p:txBody>
      </p:sp>
      <p:sp>
        <p:nvSpPr>
          <p:cNvPr id="25604" name="Slide Number Placeholder 3"/>
          <p:cNvSpPr>
            <a:spLocks noGrp="1"/>
          </p:cNvSpPr>
          <p:nvPr>
            <p:ph type="sldNum" sz="quarter" idx="5"/>
          </p:nvPr>
        </p:nvSpPr>
        <p:spPr>
          <a:noFill/>
        </p:spPr>
        <p:txBody>
          <a:bodyPr/>
          <a:lstStyle/>
          <a:p>
            <a:fld id="{0D1CD379-E681-C140-AE8B-9732F34683F0}"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a:ln/>
        </p:spPr>
      </p:sp>
      <p:sp>
        <p:nvSpPr>
          <p:cNvPr id="28675" name="Notes Placeholder 2"/>
          <p:cNvSpPr>
            <a:spLocks noGrp="1"/>
          </p:cNvSpPr>
          <p:nvPr>
            <p:ph type="body" idx="1"/>
          </p:nvPr>
        </p:nvSpPr>
        <p:spPr>
          <a:noFill/>
          <a:ln/>
        </p:spPr>
        <p:txBody>
          <a:bodyPr/>
          <a:lstStyle/>
          <a:p>
            <a:r>
              <a:rPr lang="en-US" smtClean="0"/>
              <a:t>What are the handles in our previous example?</a:t>
            </a:r>
          </a:p>
        </p:txBody>
      </p:sp>
      <p:sp>
        <p:nvSpPr>
          <p:cNvPr id="28676" name="Slide Number Placeholder 3"/>
          <p:cNvSpPr>
            <a:spLocks noGrp="1"/>
          </p:cNvSpPr>
          <p:nvPr>
            <p:ph type="sldNum" sz="quarter" idx="5"/>
          </p:nvPr>
        </p:nvSpPr>
        <p:spPr>
          <a:noFill/>
        </p:spPr>
        <p:txBody>
          <a:bodyPr/>
          <a:lstStyle/>
          <a:p>
            <a:fld id="{3571BE90-1032-E548-982F-6F13E95F56AC}"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Actually, this is an LR(0)</a:t>
            </a:r>
            <a:r>
              <a:rPr lang="en-US" baseline="0" dirty="0" smtClean="0"/>
              <a:t> parser algorithm, since no </a:t>
            </a:r>
            <a:r>
              <a:rPr lang="en-US" baseline="0" dirty="0" err="1" smtClean="0"/>
              <a:t>lookahead</a:t>
            </a:r>
            <a:r>
              <a:rPr lang="en-US" baseline="0" dirty="0" smtClean="0"/>
              <a:t> is used.</a:t>
            </a:r>
            <a:endParaRPr lang="en-US" dirty="0"/>
          </a:p>
        </p:txBody>
      </p:sp>
      <p:sp>
        <p:nvSpPr>
          <p:cNvPr id="4" name="Slide Number Placeholder 3"/>
          <p:cNvSpPr>
            <a:spLocks noGrp="1"/>
          </p:cNvSpPr>
          <p:nvPr>
            <p:ph type="sldNum" sz="quarter" idx="10"/>
          </p:nvPr>
        </p:nvSpPr>
        <p:spPr/>
        <p:txBody>
          <a:bodyPr/>
          <a:lstStyle/>
          <a:p>
            <a:pPr>
              <a:defRPr/>
            </a:pPr>
            <a:fld id="{A5EB3DF3-485E-6948-913B-95D12CF57961}"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a:ln/>
        </p:spPr>
      </p:sp>
      <p:sp>
        <p:nvSpPr>
          <p:cNvPr id="34819" name="Notes Placeholder 2"/>
          <p:cNvSpPr>
            <a:spLocks noGrp="1"/>
          </p:cNvSpPr>
          <p:nvPr>
            <p:ph type="body" idx="1"/>
          </p:nvPr>
        </p:nvSpPr>
        <p:spPr>
          <a:noFill/>
          <a:ln/>
        </p:spPr>
        <p:txBody>
          <a:bodyPr/>
          <a:lstStyle/>
          <a:p>
            <a:r>
              <a:rPr lang="en-US" dirty="0" smtClean="0"/>
              <a:t>Why does &lt;</a:t>
            </a:r>
            <a:r>
              <a:rPr lang="en-US" dirty="0" err="1" smtClean="0"/>
              <a:t>expr</a:t>
            </a:r>
            <a:r>
              <a:rPr lang="en-US" dirty="0" smtClean="0"/>
              <a:t>&gt;—&lt;term&gt; produce a shift rather than a reduce?</a:t>
            </a:r>
          </a:p>
          <a:p>
            <a:r>
              <a:rPr lang="en-US" dirty="0" smtClean="0"/>
              <a:t>Actually we need to </a:t>
            </a:r>
            <a:r>
              <a:rPr lang="en-US" dirty="0" err="1" smtClean="0"/>
              <a:t>lookahead</a:t>
            </a:r>
            <a:r>
              <a:rPr lang="en-US" baseline="0" dirty="0" smtClean="0"/>
              <a:t> at least one character (LR(1)) to decide whether to shift or reduce.</a:t>
            </a:r>
            <a:endParaRPr lang="en-US" dirty="0" smtClean="0"/>
          </a:p>
        </p:txBody>
      </p:sp>
      <p:sp>
        <p:nvSpPr>
          <p:cNvPr id="34820" name="Slide Number Placeholder 3"/>
          <p:cNvSpPr>
            <a:spLocks noGrp="1"/>
          </p:cNvSpPr>
          <p:nvPr>
            <p:ph type="sldNum" sz="quarter" idx="5"/>
          </p:nvPr>
        </p:nvSpPr>
        <p:spPr>
          <a:noFill/>
        </p:spPr>
        <p:txBody>
          <a:bodyPr/>
          <a:lstStyle/>
          <a:p>
            <a:fld id="{01A56DB9-4E04-6441-A0B9-13A7774E9DD5}" type="slidenum">
              <a:rPr lang="en-US" smtClean="0"/>
              <a:pPr/>
              <a:t>13</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Slide Image Placeholder 1"/>
          <p:cNvSpPr>
            <a:spLocks noGrp="1" noRot="1" noChangeAspect="1"/>
          </p:cNvSpPr>
          <p:nvPr>
            <p:ph type="sldImg"/>
          </p:nvPr>
        </p:nvSpPr>
        <p:spPr>
          <a:ln/>
        </p:spPr>
      </p:sp>
      <p:sp>
        <p:nvSpPr>
          <p:cNvPr id="36867" name="Notes Placeholder 2"/>
          <p:cNvSpPr>
            <a:spLocks noGrp="1"/>
          </p:cNvSpPr>
          <p:nvPr>
            <p:ph type="body" idx="1"/>
          </p:nvPr>
        </p:nvSpPr>
        <p:spPr>
          <a:noFill/>
          <a:ln/>
        </p:spPr>
        <p:txBody>
          <a:bodyPr/>
          <a:lstStyle/>
          <a:p>
            <a:r>
              <a:rPr lang="en-US" i="1" smtClean="0"/>
              <a:t>The key problem: </a:t>
            </a:r>
            <a:r>
              <a:rPr lang="en-US" smtClean="0"/>
              <a:t>to recognize handles </a:t>
            </a:r>
            <a:r>
              <a:rPr lang="en-US" i="1" smtClean="0"/>
              <a:t>(not covered in this course).</a:t>
            </a:r>
            <a:r>
              <a:rPr lang="en-US" smtClean="0"/>
              <a:t> </a:t>
            </a:r>
          </a:p>
          <a:p>
            <a:r>
              <a:rPr lang="en-US" smtClean="0"/>
              <a:t>Ugh! Where is this covered?</a:t>
            </a:r>
          </a:p>
        </p:txBody>
      </p:sp>
      <p:sp>
        <p:nvSpPr>
          <p:cNvPr id="36868" name="Slide Number Placeholder 3"/>
          <p:cNvSpPr>
            <a:spLocks noGrp="1"/>
          </p:cNvSpPr>
          <p:nvPr>
            <p:ph type="sldNum" sz="quarter" idx="5"/>
          </p:nvPr>
        </p:nvSpPr>
        <p:spPr>
          <a:noFill/>
        </p:spPr>
        <p:txBody>
          <a:bodyPr/>
          <a:lstStyle/>
          <a:p>
            <a:fld id="{CA13A02C-734E-3B41-8964-ABE7E8DFF9F6}" type="slidenum">
              <a:rPr lang="en-US" smtClean="0"/>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07950"/>
            <a:ext cx="7305675" cy="6640513"/>
          </a:xfrm>
          <a:prstGeom prst="rect">
            <a:avLst/>
          </a:prstGeom>
          <a:solidFill>
            <a:srgbClr val="E1EBF5"/>
          </a:solidFill>
          <a:ln w="9525">
            <a:noFill/>
            <a:miter lim="800000"/>
            <a:headEnd/>
            <a:tailEnd/>
          </a:ln>
          <a:effectLst/>
        </p:spPr>
        <p:txBody>
          <a:bodyPr wrap="none" anchor="ctr">
            <a:prstTxWarp prst="textNoShape">
              <a:avLst/>
            </a:prstTxWarp>
          </a:bodyPr>
          <a:lstStyle/>
          <a:p>
            <a:pPr>
              <a:defRPr/>
            </a:pPr>
            <a:endParaRPr lang="en-US"/>
          </a:p>
        </p:txBody>
      </p:sp>
      <p:sp>
        <p:nvSpPr>
          <p:cNvPr id="5" name="Rectangle 11"/>
          <p:cNvSpPr>
            <a:spLocks noChangeArrowheads="1"/>
          </p:cNvSpPr>
          <p:nvPr userDrawn="1"/>
        </p:nvSpPr>
        <p:spPr bwMode="auto">
          <a:xfrm>
            <a:off x="0" y="1447800"/>
            <a:ext cx="7315200" cy="5029200"/>
          </a:xfrm>
          <a:prstGeom prst="rect">
            <a:avLst/>
          </a:prstGeom>
          <a:solidFill>
            <a:srgbClr val="9CBDDE"/>
          </a:solidFill>
          <a:ln w="9525">
            <a:noFill/>
            <a:miter lim="800000"/>
            <a:headEnd/>
            <a:tailEnd/>
          </a:ln>
          <a:effectLst/>
        </p:spPr>
        <p:txBody>
          <a:bodyPr wrap="none" anchor="ctr">
            <a:prstTxWarp prst="textNoShape">
              <a:avLst/>
            </a:prstTxWarp>
          </a:bodyPr>
          <a:lstStyle/>
          <a:p>
            <a:pPr algn="ctr">
              <a:defRPr/>
            </a:pPr>
            <a:endParaRPr lang="de-DE">
              <a:latin typeface="Times" charset="0"/>
            </a:endParaRPr>
          </a:p>
        </p:txBody>
      </p:sp>
      <p:sp>
        <p:nvSpPr>
          <p:cNvPr id="6" name="Rectangle 2"/>
          <p:cNvSpPr>
            <a:spLocks noChangeArrowheads="1"/>
          </p:cNvSpPr>
          <p:nvPr/>
        </p:nvSpPr>
        <p:spPr bwMode="auto">
          <a:xfrm>
            <a:off x="7305675" y="1447800"/>
            <a:ext cx="1835150" cy="5029200"/>
          </a:xfrm>
          <a:prstGeom prst="rect">
            <a:avLst/>
          </a:prstGeom>
          <a:solidFill>
            <a:srgbClr val="B3CCE6"/>
          </a:solidFill>
          <a:ln w="9525">
            <a:noFill/>
            <a:miter lim="800000"/>
            <a:headEnd/>
            <a:tailEnd/>
          </a:ln>
          <a:effectLst/>
        </p:spPr>
        <p:txBody>
          <a:bodyPr wrap="none" anchor="ctr">
            <a:prstTxWarp prst="textNoShape">
              <a:avLst/>
            </a:prstTxWarp>
          </a:bodyPr>
          <a:lstStyle/>
          <a:p>
            <a:pPr algn="ctr">
              <a:defRPr/>
            </a:pPr>
            <a:endParaRPr lang="de-DE">
              <a:solidFill>
                <a:srgbClr val="BED3EA"/>
              </a:solidFill>
              <a:latin typeface="Times" charset="0"/>
            </a:endParaRPr>
          </a:p>
        </p:txBody>
      </p:sp>
      <p:pic>
        <p:nvPicPr>
          <p:cNvPr id="7" name="Picture 10"/>
          <p:cNvPicPr>
            <a:picLocks noChangeAspect="1" noChangeArrowheads="1"/>
          </p:cNvPicPr>
          <p:nvPr/>
        </p:nvPicPr>
        <p:blipFill>
          <a:blip r:embed="rId2"/>
          <a:srcRect/>
          <a:stretch>
            <a:fillRect/>
          </a:stretch>
        </p:blipFill>
        <p:spPr bwMode="auto">
          <a:xfrm>
            <a:off x="7737475" y="107950"/>
            <a:ext cx="1306513" cy="1006475"/>
          </a:xfrm>
          <a:prstGeom prst="rect">
            <a:avLst/>
          </a:prstGeom>
          <a:noFill/>
          <a:ln w="9525">
            <a:noFill/>
            <a:miter lim="800000"/>
            <a:headEnd/>
            <a:tailEnd/>
          </a:ln>
        </p:spPr>
      </p:pic>
      <p:sp>
        <p:nvSpPr>
          <p:cNvPr id="218117" name="Rectangle 5"/>
          <p:cNvSpPr>
            <a:spLocks noGrp="1" noChangeArrowheads="1"/>
          </p:cNvSpPr>
          <p:nvPr>
            <p:ph type="ctrTitle"/>
          </p:nvPr>
        </p:nvSpPr>
        <p:spPr>
          <a:xfrm>
            <a:off x="539750" y="1654175"/>
            <a:ext cx="6621463" cy="1143000"/>
          </a:xfrm>
        </p:spPr>
        <p:txBody>
          <a:bodyPr/>
          <a:lstStyle>
            <a:lvl1pPr>
              <a:defRPr>
                <a:solidFill>
                  <a:srgbClr val="550F85"/>
                </a:solidFill>
              </a:defRPr>
            </a:lvl1pPr>
          </a:lstStyle>
          <a:p>
            <a:r>
              <a:rPr lang="de-CH"/>
              <a:t>Click to edit Master title style</a:t>
            </a:r>
          </a:p>
        </p:txBody>
      </p:sp>
      <p:sp>
        <p:nvSpPr>
          <p:cNvPr id="218118" name="Rectangle 6"/>
          <p:cNvSpPr>
            <a:spLocks noGrp="1" noChangeArrowheads="1"/>
          </p:cNvSpPr>
          <p:nvPr>
            <p:ph type="subTitle" idx="1"/>
          </p:nvPr>
        </p:nvSpPr>
        <p:spPr>
          <a:xfrm>
            <a:off x="539750" y="3022600"/>
            <a:ext cx="6621463" cy="1752600"/>
          </a:xfrm>
        </p:spPr>
        <p:txBody>
          <a:bodyPr anchor="t"/>
          <a:lstStyle>
            <a:lvl1pPr marL="0" indent="0">
              <a:buFontTx/>
              <a:buNone/>
              <a:defRPr/>
            </a:lvl1pPr>
          </a:lstStyle>
          <a:p>
            <a:r>
              <a:rPr lang="de-CH"/>
              <a:t>Click to edit Master subtitle style</a:t>
            </a:r>
          </a:p>
        </p:txBody>
      </p:sp>
      <p:sp>
        <p:nvSpPr>
          <p:cNvPr id="8" name="Rectangle 7"/>
          <p:cNvSpPr>
            <a:spLocks noGrp="1" noChangeArrowheads="1"/>
          </p:cNvSpPr>
          <p:nvPr>
            <p:ph type="dt" sz="half" idx="10"/>
          </p:nvPr>
        </p:nvSpPr>
        <p:spPr>
          <a:xfrm>
            <a:off x="539750" y="6548438"/>
            <a:ext cx="2889250" cy="252412"/>
          </a:xfrm>
        </p:spPr>
        <p:txBody>
          <a:bodyPr wrap="none"/>
          <a:lstStyle>
            <a:lvl1pPr>
              <a:defRPr>
                <a:solidFill>
                  <a:schemeClr val="tx1"/>
                </a:solidFill>
              </a:defRPr>
            </a:lvl1pPr>
          </a:lstStyle>
          <a:p>
            <a:pPr>
              <a:defRPr/>
            </a:pPr>
            <a:r>
              <a:rPr lang="en-US"/>
              <a:t>© Oscar Nierstrasz</a:t>
            </a:r>
            <a:endParaRPr lang="de-CH"/>
          </a:p>
        </p:txBody>
      </p:sp>
      <p:sp>
        <p:nvSpPr>
          <p:cNvPr id="9" name="Rectangle 8"/>
          <p:cNvSpPr>
            <a:spLocks noGrp="1" noChangeArrowheads="1"/>
          </p:cNvSpPr>
          <p:nvPr>
            <p:ph type="ftr" sz="quarter" idx="11"/>
          </p:nvPr>
        </p:nvSpPr>
        <p:spPr>
          <a:xfrm>
            <a:off x="107950" y="179388"/>
            <a:ext cx="4464050" cy="252412"/>
          </a:xfrm>
        </p:spPr>
        <p:txBody>
          <a:bodyPr wrap="square"/>
          <a:lstStyle>
            <a:lvl1pPr>
              <a:defRPr>
                <a:solidFill>
                  <a:schemeClr val="tx1"/>
                </a:solidFill>
              </a:defRPr>
            </a:lvl1pPr>
          </a:lstStyle>
          <a:p>
            <a:pPr>
              <a:defRPr/>
            </a:pPr>
            <a:r>
              <a:rPr lang="en-US"/>
              <a:t>Parsing in Practice</a:t>
            </a:r>
            <a:endParaRPr lang="de-CH"/>
          </a:p>
        </p:txBody>
      </p:sp>
      <p:sp>
        <p:nvSpPr>
          <p:cNvPr id="10" name="Rectangle 9"/>
          <p:cNvSpPr>
            <a:spLocks noGrp="1" noChangeArrowheads="1"/>
          </p:cNvSpPr>
          <p:nvPr>
            <p:ph type="sldNum" sz="quarter" idx="12"/>
          </p:nvPr>
        </p:nvSpPr>
        <p:spPr>
          <a:xfrm>
            <a:off x="8743950" y="6548438"/>
            <a:ext cx="360363" cy="215900"/>
          </a:xfrm>
        </p:spPr>
        <p:txBody>
          <a:bodyPr/>
          <a:lstStyle>
            <a:lvl1pPr>
              <a:defRPr>
                <a:solidFill>
                  <a:schemeClr val="tx1"/>
                </a:solidFill>
              </a:defRPr>
            </a:lvl1pPr>
          </a:lstStyle>
          <a:p>
            <a:pPr>
              <a:defRPr/>
            </a:pPr>
            <a:fld id="{7C3378CE-5890-2546-B9C9-6D51CB77AAC1}" type="slidenum">
              <a:rPr lang="de-CH"/>
              <a:pPr>
                <a:defRPr/>
              </a:pPr>
              <a:t>‹#›</a:t>
            </a:fld>
            <a:endParaRPr lang="de-CH" sz="1400">
              <a:latin typeface="Times"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5"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6" name="Rectangle 8"/>
          <p:cNvSpPr>
            <a:spLocks noGrp="1" noChangeArrowheads="1"/>
          </p:cNvSpPr>
          <p:nvPr>
            <p:ph type="sldNum" sz="quarter" idx="12"/>
          </p:nvPr>
        </p:nvSpPr>
        <p:spPr>
          <a:ln/>
        </p:spPr>
        <p:txBody>
          <a:bodyPr/>
          <a:lstStyle>
            <a:lvl1pPr>
              <a:defRPr/>
            </a:lvl1pPr>
          </a:lstStyle>
          <a:p>
            <a:pPr>
              <a:defRPr/>
            </a:pPr>
            <a:fld id="{6AF9B151-C570-C647-8D3E-D816CAC29511}"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888" y="554038"/>
            <a:ext cx="2017712" cy="5599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9750" y="554038"/>
            <a:ext cx="5900738" cy="5599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5"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6" name="Rectangle 8"/>
          <p:cNvSpPr>
            <a:spLocks noGrp="1" noChangeArrowheads="1"/>
          </p:cNvSpPr>
          <p:nvPr>
            <p:ph type="sldNum" sz="quarter" idx="12"/>
          </p:nvPr>
        </p:nvSpPr>
        <p:spPr>
          <a:ln/>
        </p:spPr>
        <p:txBody>
          <a:bodyPr/>
          <a:lstStyle>
            <a:lvl1pPr>
              <a:defRPr/>
            </a:lvl1pPr>
          </a:lstStyle>
          <a:p>
            <a:pPr>
              <a:defRPr/>
            </a:pPr>
            <a:fld id="{3CE546EA-5F5E-4D42-A2DF-591DF11D0C57}"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5"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6" name="Rectangle 8"/>
          <p:cNvSpPr>
            <a:spLocks noGrp="1" noChangeArrowheads="1"/>
          </p:cNvSpPr>
          <p:nvPr>
            <p:ph type="sldNum" sz="quarter" idx="12"/>
          </p:nvPr>
        </p:nvSpPr>
        <p:spPr>
          <a:ln/>
        </p:spPr>
        <p:txBody>
          <a:bodyPr/>
          <a:lstStyle>
            <a:lvl1pPr>
              <a:defRPr/>
            </a:lvl1pPr>
          </a:lstStyle>
          <a:p>
            <a:pPr>
              <a:defRPr/>
            </a:pPr>
            <a:fld id="{3C79C489-F53A-2449-AD27-BFB7120C5709}"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5"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6" name="Rectangle 8"/>
          <p:cNvSpPr>
            <a:spLocks noGrp="1" noChangeArrowheads="1"/>
          </p:cNvSpPr>
          <p:nvPr>
            <p:ph type="sldNum" sz="quarter" idx="12"/>
          </p:nvPr>
        </p:nvSpPr>
        <p:spPr>
          <a:ln/>
        </p:spPr>
        <p:txBody>
          <a:bodyPr/>
          <a:lstStyle>
            <a:lvl1pPr>
              <a:defRPr/>
            </a:lvl1pPr>
          </a:lstStyle>
          <a:p>
            <a:pPr>
              <a:defRPr/>
            </a:pPr>
            <a:fld id="{D8170F3E-7FA8-C944-A6EB-2F5920A8727F}"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9750" y="1654175"/>
            <a:ext cx="395922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1654175"/>
            <a:ext cx="395922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6"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7" name="Rectangle 8"/>
          <p:cNvSpPr>
            <a:spLocks noGrp="1" noChangeArrowheads="1"/>
          </p:cNvSpPr>
          <p:nvPr>
            <p:ph type="sldNum" sz="quarter" idx="12"/>
          </p:nvPr>
        </p:nvSpPr>
        <p:spPr>
          <a:ln/>
        </p:spPr>
        <p:txBody>
          <a:bodyPr/>
          <a:lstStyle>
            <a:lvl1pPr>
              <a:defRPr/>
            </a:lvl1pPr>
          </a:lstStyle>
          <a:p>
            <a:pPr>
              <a:defRPr/>
            </a:pPr>
            <a:fld id="{396312A3-0521-D94F-A4A5-F7A71E0D84FB}"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8"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9" name="Rectangle 8"/>
          <p:cNvSpPr>
            <a:spLocks noGrp="1" noChangeArrowheads="1"/>
          </p:cNvSpPr>
          <p:nvPr>
            <p:ph type="sldNum" sz="quarter" idx="12"/>
          </p:nvPr>
        </p:nvSpPr>
        <p:spPr>
          <a:ln/>
        </p:spPr>
        <p:txBody>
          <a:bodyPr/>
          <a:lstStyle>
            <a:lvl1pPr>
              <a:defRPr/>
            </a:lvl1pPr>
          </a:lstStyle>
          <a:p>
            <a:pPr>
              <a:defRPr/>
            </a:pPr>
            <a:fld id="{9DD56E3D-890D-9840-8C1F-AA3708EB6C9E}"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4"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5" name="Rectangle 8"/>
          <p:cNvSpPr>
            <a:spLocks noGrp="1" noChangeArrowheads="1"/>
          </p:cNvSpPr>
          <p:nvPr>
            <p:ph type="sldNum" sz="quarter" idx="12"/>
          </p:nvPr>
        </p:nvSpPr>
        <p:spPr>
          <a:ln/>
        </p:spPr>
        <p:txBody>
          <a:bodyPr/>
          <a:lstStyle>
            <a:lvl1pPr>
              <a:defRPr/>
            </a:lvl1pPr>
          </a:lstStyle>
          <a:p>
            <a:pPr>
              <a:defRPr/>
            </a:pPr>
            <a:fld id="{8911409F-DC66-DD4D-9E2A-8315E2BD7B06}"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3"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4" name="Rectangle 8"/>
          <p:cNvSpPr>
            <a:spLocks noGrp="1" noChangeArrowheads="1"/>
          </p:cNvSpPr>
          <p:nvPr>
            <p:ph type="sldNum" sz="quarter" idx="12"/>
          </p:nvPr>
        </p:nvSpPr>
        <p:spPr>
          <a:ln/>
        </p:spPr>
        <p:txBody>
          <a:bodyPr/>
          <a:lstStyle>
            <a:lvl1pPr>
              <a:defRPr/>
            </a:lvl1pPr>
          </a:lstStyle>
          <a:p>
            <a:pPr>
              <a:defRPr/>
            </a:pPr>
            <a:fld id="{F9C9628E-EDE4-6E4B-8E93-F6B054805198}"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6"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7" name="Rectangle 8"/>
          <p:cNvSpPr>
            <a:spLocks noGrp="1" noChangeArrowheads="1"/>
          </p:cNvSpPr>
          <p:nvPr>
            <p:ph type="sldNum" sz="quarter" idx="12"/>
          </p:nvPr>
        </p:nvSpPr>
        <p:spPr>
          <a:ln/>
        </p:spPr>
        <p:txBody>
          <a:bodyPr/>
          <a:lstStyle>
            <a:lvl1pPr>
              <a:defRPr/>
            </a:lvl1pPr>
          </a:lstStyle>
          <a:p>
            <a:pPr>
              <a:defRPr/>
            </a:pPr>
            <a:fld id="{2F3221F6-9DFB-BB47-B861-F6A1E762A7BB}" type="slidenum">
              <a:rPr lang="de-CH"/>
              <a:pPr>
                <a:defRPr/>
              </a:pPr>
              <a:t>‹#›</a:t>
            </a:fld>
            <a:endParaRPr lang="de-CH" sz="1400">
              <a:solidFill>
                <a:srgbClr val="7E7E7E"/>
              </a:solidFill>
              <a:latin typeface="Times"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 Oscar Nierstrasz</a:t>
            </a:r>
            <a:endParaRPr lang="de-CH"/>
          </a:p>
        </p:txBody>
      </p:sp>
      <p:sp>
        <p:nvSpPr>
          <p:cNvPr id="6" name="Rectangle 7"/>
          <p:cNvSpPr>
            <a:spLocks noGrp="1" noChangeArrowheads="1"/>
          </p:cNvSpPr>
          <p:nvPr>
            <p:ph type="ftr" sz="quarter" idx="11"/>
          </p:nvPr>
        </p:nvSpPr>
        <p:spPr>
          <a:ln/>
        </p:spPr>
        <p:txBody>
          <a:bodyPr/>
          <a:lstStyle>
            <a:lvl1pPr>
              <a:defRPr/>
            </a:lvl1pPr>
          </a:lstStyle>
          <a:p>
            <a:pPr>
              <a:defRPr/>
            </a:pPr>
            <a:r>
              <a:rPr lang="en-US"/>
              <a:t>Parsing in Practice</a:t>
            </a:r>
            <a:endParaRPr lang="de-CH"/>
          </a:p>
        </p:txBody>
      </p:sp>
      <p:sp>
        <p:nvSpPr>
          <p:cNvPr id="7" name="Rectangle 8"/>
          <p:cNvSpPr>
            <a:spLocks noGrp="1" noChangeArrowheads="1"/>
          </p:cNvSpPr>
          <p:nvPr>
            <p:ph type="sldNum" sz="quarter" idx="12"/>
          </p:nvPr>
        </p:nvSpPr>
        <p:spPr>
          <a:ln/>
        </p:spPr>
        <p:txBody>
          <a:bodyPr/>
          <a:lstStyle>
            <a:lvl1pPr>
              <a:defRPr/>
            </a:lvl1pPr>
          </a:lstStyle>
          <a:p>
            <a:pPr>
              <a:defRPr/>
            </a:pPr>
            <a:fld id="{E4662015-36F4-A84D-8853-31683897D4BC}" type="slidenum">
              <a:rPr lang="de-CH"/>
              <a:pPr>
                <a:defRPr/>
              </a:pPr>
              <a:t>‹#›</a:t>
            </a:fld>
            <a:endParaRPr lang="de-CH" sz="1400">
              <a:solidFill>
                <a:srgbClr val="7E7E7E"/>
              </a:solidFill>
              <a:latin typeface="Times"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17098" name="Rectangle 10"/>
          <p:cNvSpPr>
            <a:spLocks noChangeArrowheads="1"/>
          </p:cNvSpPr>
          <p:nvPr userDrawn="1"/>
        </p:nvSpPr>
        <p:spPr bwMode="auto">
          <a:xfrm>
            <a:off x="0" y="0"/>
            <a:ext cx="9144000" cy="1447800"/>
          </a:xfrm>
          <a:prstGeom prst="rect">
            <a:avLst/>
          </a:prstGeom>
          <a:solidFill>
            <a:srgbClr val="E1EBF5"/>
          </a:solidFill>
          <a:ln w="9525">
            <a:noFill/>
            <a:miter lim="800000"/>
            <a:headEnd/>
            <a:tailEnd/>
          </a:ln>
          <a:effectLst/>
        </p:spPr>
        <p:txBody>
          <a:bodyPr wrap="none" anchor="ctr">
            <a:prstTxWarp prst="textNoShape">
              <a:avLst/>
            </a:prstTxWarp>
          </a:bodyPr>
          <a:lstStyle/>
          <a:p>
            <a:pPr>
              <a:defRPr/>
            </a:pPr>
            <a:endParaRPr lang="en-US"/>
          </a:p>
        </p:txBody>
      </p:sp>
      <p:sp>
        <p:nvSpPr>
          <p:cNvPr id="217091" name="Rectangle 3"/>
          <p:cNvSpPr>
            <a:spLocks noChangeArrowheads="1"/>
          </p:cNvSpPr>
          <p:nvPr/>
        </p:nvSpPr>
        <p:spPr bwMode="auto">
          <a:xfrm>
            <a:off x="0" y="1438275"/>
            <a:ext cx="9144000" cy="85725"/>
          </a:xfrm>
          <a:prstGeom prst="rect">
            <a:avLst/>
          </a:prstGeom>
          <a:solidFill>
            <a:srgbClr val="9CBDDE"/>
          </a:solidFill>
          <a:ln w="9525">
            <a:noFill/>
            <a:miter lim="800000"/>
            <a:headEnd/>
            <a:tailEnd/>
          </a:ln>
          <a:effectLst/>
        </p:spPr>
        <p:txBody>
          <a:bodyPr wrap="none" anchor="ctr">
            <a:prstTxWarp prst="textNoShape">
              <a:avLst/>
            </a:prstTxWarp>
          </a:bodyPr>
          <a:lstStyle/>
          <a:p>
            <a:pPr algn="ctr">
              <a:defRPr/>
            </a:pPr>
            <a:endParaRPr lang="de-DE">
              <a:latin typeface="Times" charset="0"/>
            </a:endParaRPr>
          </a:p>
        </p:txBody>
      </p:sp>
      <p:sp>
        <p:nvSpPr>
          <p:cNvPr id="1028" name="Rectangle 4"/>
          <p:cNvSpPr>
            <a:spLocks noGrp="1" noChangeArrowheads="1"/>
          </p:cNvSpPr>
          <p:nvPr>
            <p:ph type="title"/>
          </p:nvPr>
        </p:nvSpPr>
        <p:spPr bwMode="auto">
          <a:xfrm>
            <a:off x="539750" y="554038"/>
            <a:ext cx="8070850" cy="817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a:t>Click to edit Master title style</a:t>
            </a:r>
          </a:p>
        </p:txBody>
      </p:sp>
      <p:sp>
        <p:nvSpPr>
          <p:cNvPr id="1029" name="Rectangle 5"/>
          <p:cNvSpPr>
            <a:spLocks noGrp="1" noChangeArrowheads="1"/>
          </p:cNvSpPr>
          <p:nvPr>
            <p:ph type="body" idx="1"/>
          </p:nvPr>
        </p:nvSpPr>
        <p:spPr bwMode="auto">
          <a:xfrm>
            <a:off x="539750" y="1654175"/>
            <a:ext cx="8070850" cy="44989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de-CH"/>
              <a:t>Click to edit Master text styles</a:t>
            </a:r>
          </a:p>
          <a:p>
            <a:pPr lvl="1"/>
            <a:r>
              <a:rPr lang="de-CH"/>
              <a:t>Second level</a:t>
            </a:r>
          </a:p>
          <a:p>
            <a:pPr lvl="2"/>
            <a:r>
              <a:rPr lang="de-CH"/>
              <a:t>Third level</a:t>
            </a:r>
          </a:p>
          <a:p>
            <a:pPr lvl="3"/>
            <a:r>
              <a:rPr lang="de-CH"/>
              <a:t>Fourth level</a:t>
            </a:r>
          </a:p>
          <a:p>
            <a:pPr lvl="4"/>
            <a:r>
              <a:rPr lang="de-CH"/>
              <a:t>Fifth level</a:t>
            </a:r>
          </a:p>
        </p:txBody>
      </p:sp>
      <p:sp>
        <p:nvSpPr>
          <p:cNvPr id="217094" name="Rectangle 6"/>
          <p:cNvSpPr>
            <a:spLocks noGrp="1" noChangeArrowheads="1"/>
          </p:cNvSpPr>
          <p:nvPr>
            <p:ph type="dt" sz="half" idx="2"/>
          </p:nvPr>
        </p:nvSpPr>
        <p:spPr bwMode="auto">
          <a:xfrm>
            <a:off x="539750" y="6548438"/>
            <a:ext cx="381158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solidFill>
                  <a:srgbClr val="A7A7A7"/>
                </a:solidFill>
              </a:defRPr>
            </a:lvl1pPr>
          </a:lstStyle>
          <a:p>
            <a:pPr>
              <a:defRPr/>
            </a:pPr>
            <a:r>
              <a:rPr lang="en-US"/>
              <a:t>© Oscar Nierstrasz</a:t>
            </a:r>
            <a:endParaRPr lang="de-CH"/>
          </a:p>
        </p:txBody>
      </p:sp>
      <p:sp>
        <p:nvSpPr>
          <p:cNvPr id="217095" name="Rectangle 7"/>
          <p:cNvSpPr>
            <a:spLocks noGrp="1" noChangeArrowheads="1"/>
          </p:cNvSpPr>
          <p:nvPr>
            <p:ph type="ftr" sz="quarter" idx="3"/>
          </p:nvPr>
        </p:nvSpPr>
        <p:spPr bwMode="auto">
          <a:xfrm>
            <a:off x="107950" y="179388"/>
            <a:ext cx="5399088" cy="25241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000">
                <a:solidFill>
                  <a:srgbClr val="A7A7A7"/>
                </a:solidFill>
              </a:defRPr>
            </a:lvl1pPr>
          </a:lstStyle>
          <a:p>
            <a:pPr>
              <a:defRPr/>
            </a:pPr>
            <a:r>
              <a:rPr lang="en-US"/>
              <a:t>Parsing in Practice</a:t>
            </a:r>
            <a:endParaRPr lang="de-CH"/>
          </a:p>
        </p:txBody>
      </p:sp>
      <p:sp>
        <p:nvSpPr>
          <p:cNvPr id="217096" name="Rectangle 8"/>
          <p:cNvSpPr>
            <a:spLocks noGrp="1" noChangeArrowheads="1"/>
          </p:cNvSpPr>
          <p:nvPr>
            <p:ph type="sldNum" sz="quarter" idx="4"/>
          </p:nvPr>
        </p:nvSpPr>
        <p:spPr bwMode="auto">
          <a:xfrm>
            <a:off x="7543800" y="6553200"/>
            <a:ext cx="1350963" cy="1793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a:solidFill>
                  <a:srgbClr val="A7A7A7"/>
                </a:solidFill>
              </a:defRPr>
            </a:lvl1pPr>
          </a:lstStyle>
          <a:p>
            <a:pPr>
              <a:defRPr/>
            </a:pPr>
            <a:fld id="{ED369EEC-8889-AD46-B057-7147A4E7A456}" type="slidenum">
              <a:rPr lang="de-CH"/>
              <a:pPr>
                <a:defRPr/>
              </a:pPr>
              <a:t>‹#›</a:t>
            </a:fld>
            <a:endParaRPr lang="de-CH" sz="1400">
              <a:solidFill>
                <a:srgbClr val="7E7E7E"/>
              </a:solidFill>
              <a:latin typeface="Times" charset="0"/>
            </a:endParaRPr>
          </a:p>
        </p:txBody>
      </p:sp>
    </p:spTree>
  </p:cSld>
  <p:clrMap bg1="lt1" tx1="dk1" bg2="lt2" tx2="dk2" accent1="accent1" accent2="accent2" accent3="accent3" accent4="accent4" accent5="accent5" accent6="accent6" hlink="hlink" folHlink="folHlink"/>
  <p:sldLayoutIdLst>
    <p:sldLayoutId id="2147484007"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hdr="0"/>
  <p:txStyles>
    <p:titleStyle>
      <a:lvl1pPr algn="l" rtl="0" eaLnBrk="0" fontAlgn="base" hangingPunct="0">
        <a:lnSpc>
          <a:spcPct val="90000"/>
        </a:lnSpc>
        <a:spcBef>
          <a:spcPct val="0"/>
        </a:spcBef>
        <a:spcAft>
          <a:spcPct val="0"/>
        </a:spcAft>
        <a:defRPr sz="2800" b="1">
          <a:solidFill>
            <a:srgbClr val="0A017F"/>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2pPr>
      <a:lvl3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3pPr>
      <a:lvl4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4pPr>
      <a:lvl5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5pPr>
      <a:lvl6pPr marL="457200" algn="l" rtl="0" fontAlgn="base">
        <a:lnSpc>
          <a:spcPct val="90000"/>
        </a:lnSpc>
        <a:spcBef>
          <a:spcPct val="0"/>
        </a:spcBef>
        <a:spcAft>
          <a:spcPct val="0"/>
        </a:spcAft>
        <a:defRPr sz="2800" b="1">
          <a:solidFill>
            <a:srgbClr val="0A017F"/>
          </a:solidFill>
          <a:latin typeface="Helvetica" charset="0"/>
        </a:defRPr>
      </a:lvl6pPr>
      <a:lvl7pPr marL="914400" algn="l" rtl="0" fontAlgn="base">
        <a:lnSpc>
          <a:spcPct val="90000"/>
        </a:lnSpc>
        <a:spcBef>
          <a:spcPct val="0"/>
        </a:spcBef>
        <a:spcAft>
          <a:spcPct val="0"/>
        </a:spcAft>
        <a:defRPr sz="2800" b="1">
          <a:solidFill>
            <a:srgbClr val="0A017F"/>
          </a:solidFill>
          <a:latin typeface="Helvetica" charset="0"/>
        </a:defRPr>
      </a:lvl7pPr>
      <a:lvl8pPr marL="1371600" algn="l" rtl="0" fontAlgn="base">
        <a:lnSpc>
          <a:spcPct val="90000"/>
        </a:lnSpc>
        <a:spcBef>
          <a:spcPct val="0"/>
        </a:spcBef>
        <a:spcAft>
          <a:spcPct val="0"/>
        </a:spcAft>
        <a:defRPr sz="2800" b="1">
          <a:solidFill>
            <a:srgbClr val="0A017F"/>
          </a:solidFill>
          <a:latin typeface="Helvetica" charset="0"/>
        </a:defRPr>
      </a:lvl8pPr>
      <a:lvl9pPr marL="1828800" algn="l" rtl="0" fontAlgn="base">
        <a:lnSpc>
          <a:spcPct val="90000"/>
        </a:lnSpc>
        <a:spcBef>
          <a:spcPct val="0"/>
        </a:spcBef>
        <a:spcAft>
          <a:spcPct val="0"/>
        </a:spcAft>
        <a:defRPr sz="2800" b="1">
          <a:solidFill>
            <a:srgbClr val="0A017F"/>
          </a:solidFill>
          <a:latin typeface="Helvetica" charset="0"/>
        </a:defRPr>
      </a:lvl9pPr>
    </p:titleStyle>
    <p:bodyStyle>
      <a:lvl1pPr marL="419100" indent="-419100" algn="l" rtl="0" eaLnBrk="0" fontAlgn="base" hangingPunct="0">
        <a:lnSpc>
          <a:spcPct val="95000"/>
        </a:lnSpc>
        <a:spcBef>
          <a:spcPct val="20000"/>
        </a:spcBef>
        <a:spcAft>
          <a:spcPct val="0"/>
        </a:spcAft>
        <a:buClr>
          <a:schemeClr val="hlink"/>
        </a:buClr>
        <a:buSzPct val="85000"/>
        <a:buFont typeface="Helvetica CE" charset="0"/>
        <a:buChar char="&gt;"/>
        <a:defRPr sz="2400">
          <a:solidFill>
            <a:srgbClr val="0A017F"/>
          </a:solidFill>
          <a:latin typeface="+mn-lt"/>
          <a:ea typeface="ＭＳ Ｐゴシック" charset="-128"/>
          <a:cs typeface="ＭＳ Ｐゴシック" charset="-128"/>
        </a:defRPr>
      </a:lvl1pPr>
      <a:lvl2pPr marL="838200" indent="-381000" algn="l" rtl="0" eaLnBrk="0" fontAlgn="base" hangingPunct="0">
        <a:lnSpc>
          <a:spcPct val="95000"/>
        </a:lnSpc>
        <a:spcBef>
          <a:spcPct val="20000"/>
        </a:spcBef>
        <a:spcAft>
          <a:spcPct val="0"/>
        </a:spcAft>
        <a:buFont typeface="Helvetica CE" charset="0"/>
        <a:buChar char="—"/>
        <a:defRPr sz="2000">
          <a:solidFill>
            <a:srgbClr val="0A017F"/>
          </a:solidFill>
          <a:latin typeface="+mn-lt"/>
          <a:ea typeface="ＭＳ Ｐゴシック" charset="-128"/>
        </a:defRPr>
      </a:lvl2pPr>
      <a:lvl3pPr marL="1295400" indent="-381000" algn="l" rtl="0" eaLnBrk="0" fontAlgn="base" hangingPunct="0">
        <a:lnSpc>
          <a:spcPct val="95000"/>
        </a:lnSpc>
        <a:spcBef>
          <a:spcPct val="20000"/>
        </a:spcBef>
        <a:spcAft>
          <a:spcPct val="0"/>
        </a:spcAft>
        <a:buSzPct val="85000"/>
        <a:buFont typeface="Helvetica CE" charset="0"/>
        <a:buChar char="–"/>
        <a:defRPr sz="2000">
          <a:solidFill>
            <a:srgbClr val="05027D"/>
          </a:solidFill>
          <a:latin typeface="+mn-lt"/>
          <a:ea typeface="ＭＳ Ｐゴシック" charset="-128"/>
        </a:defRPr>
      </a:lvl3pPr>
      <a:lvl4pPr marL="1714500" indent="-381000" algn="l" rtl="0" eaLnBrk="0" fontAlgn="base" hangingPunct="0">
        <a:lnSpc>
          <a:spcPct val="95000"/>
        </a:lnSpc>
        <a:spcBef>
          <a:spcPct val="20000"/>
        </a:spcBef>
        <a:spcAft>
          <a:spcPct val="0"/>
        </a:spcAft>
        <a:buSzPct val="85000"/>
        <a:buFont typeface="Helvetica CE" charset="0"/>
        <a:buChar char="–"/>
        <a:defRPr>
          <a:solidFill>
            <a:srgbClr val="0A017F"/>
          </a:solidFill>
          <a:latin typeface="+mn-lt"/>
          <a:ea typeface="ＭＳ Ｐゴシック" charset="-128"/>
        </a:defRPr>
      </a:lvl4pPr>
      <a:lvl5pPr marL="2286000" indent="-381000" algn="l" rtl="0" eaLnBrk="0" fontAlgn="base" hangingPunct="0">
        <a:lnSpc>
          <a:spcPct val="95000"/>
        </a:lnSpc>
        <a:spcBef>
          <a:spcPct val="20000"/>
        </a:spcBef>
        <a:spcAft>
          <a:spcPct val="0"/>
        </a:spcAft>
        <a:buClr>
          <a:schemeClr val="tx1"/>
        </a:buClr>
        <a:buSzPct val="85000"/>
        <a:buFont typeface="Helvetica CE" charset="0"/>
        <a:buChar char="–"/>
        <a:defRPr>
          <a:solidFill>
            <a:srgbClr val="0A017F"/>
          </a:solidFill>
          <a:latin typeface="+mn-lt"/>
          <a:ea typeface="ＭＳ Ｐゴシック" charset="-128"/>
        </a:defRPr>
      </a:lvl5pPr>
      <a:lvl6pPr marL="27432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6pPr>
      <a:lvl7pPr marL="32004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7pPr>
      <a:lvl8pPr marL="36576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8pPr>
      <a:lvl9pPr marL="41148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ucla.edu/~palsberg/" TargetMode="External"/><Relationship Id="rId4" Type="http://schemas.openxmlformats.org/officeDocument/2006/relationships/hyperlink" Target="http://www.cs.purdue.edu/homes/hosking/"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539750" y="1654175"/>
            <a:ext cx="8299450" cy="1143000"/>
          </a:xfrm>
        </p:spPr>
        <p:txBody>
          <a:bodyPr/>
          <a:lstStyle/>
          <a:p>
            <a:pPr eaLnBrk="1" hangingPunct="1"/>
            <a:r>
              <a:rPr lang="en-US" smtClean="0"/>
              <a:t>4. Parsing in Practice</a:t>
            </a:r>
            <a:endParaRPr lang="en-US" b="0" i="1" smtClean="0"/>
          </a:p>
        </p:txBody>
      </p:sp>
      <p:sp>
        <p:nvSpPr>
          <p:cNvPr id="15363" name="Rectangle 3"/>
          <p:cNvSpPr>
            <a:spLocks noGrp="1" noChangeArrowheads="1"/>
          </p:cNvSpPr>
          <p:nvPr>
            <p:ph type="subTitle" idx="1"/>
          </p:nvPr>
        </p:nvSpPr>
        <p:spPr/>
        <p:txBody>
          <a:bodyPr/>
          <a:lstStyle/>
          <a:p>
            <a:pPr eaLnBrk="1" hangingPunct="1"/>
            <a:r>
              <a:rPr lang="en-US"/>
              <a:t>Prof. O. </a:t>
            </a:r>
            <a:r>
              <a:rPr lang="en-US" smtClean="0"/>
              <a:t>Nierstrasz</a:t>
            </a:r>
            <a:endParaRPr lang="en-US"/>
          </a:p>
        </p:txBody>
      </p:sp>
      <p:sp>
        <p:nvSpPr>
          <p:cNvPr id="15364" name="Rectangle 4"/>
          <p:cNvSpPr>
            <a:spLocks noChangeArrowheads="1"/>
          </p:cNvSpPr>
          <p:nvPr/>
        </p:nvSpPr>
        <p:spPr bwMode="auto">
          <a:xfrm>
            <a:off x="533400" y="5334000"/>
            <a:ext cx="4876800" cy="831850"/>
          </a:xfrm>
          <a:prstGeom prst="rect">
            <a:avLst/>
          </a:prstGeom>
          <a:solidFill>
            <a:schemeClr val="accent1"/>
          </a:solidFill>
          <a:ln w="9525">
            <a:solidFill>
              <a:schemeClr val="tx1"/>
            </a:solidFill>
            <a:miter lim="800000"/>
            <a:headEnd/>
            <a:tailEnd/>
          </a:ln>
        </p:spPr>
        <p:txBody>
          <a:bodyPr>
            <a:prstTxWarp prst="textNoShape">
              <a:avLst/>
            </a:prstTxWarp>
            <a:spAutoFit/>
          </a:bodyPr>
          <a:lstStyle/>
          <a:p>
            <a:r>
              <a:rPr lang="en-US" sz="1200"/>
              <a:t>Thanks to Jens Palsberg and Tony Hosking for their kind permission to reuse and adapt the CS132 and CS502 lecture notes.</a:t>
            </a:r>
          </a:p>
          <a:p>
            <a:r>
              <a:rPr lang="en-US" sz="1200" u="sng">
                <a:solidFill>
                  <a:srgbClr val="0005DF"/>
                </a:solidFill>
                <a:hlinkClick r:id="rId3"/>
              </a:rPr>
              <a:t>http://www.cs.ucla.edu/~palsberg/</a:t>
            </a:r>
            <a:endParaRPr lang="en-US" sz="1200"/>
          </a:p>
          <a:p>
            <a:r>
              <a:rPr lang="en-US" sz="1200" u="sng">
                <a:solidFill>
                  <a:srgbClr val="0005DF"/>
                </a:solidFill>
                <a:hlinkClick r:id="rId4"/>
              </a:rPr>
              <a:t>http://www.cs.purdue.edu/homes/hosking/</a:t>
            </a:r>
            <a:endParaRPr lang="en-US" sz="1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Example</a:t>
            </a:r>
          </a:p>
        </p:txBody>
      </p:sp>
      <p:sp>
        <p:nvSpPr>
          <p:cNvPr id="30723" name="Date Placeholder 3"/>
          <p:cNvSpPr>
            <a:spLocks noGrp="1"/>
          </p:cNvSpPr>
          <p:nvPr>
            <p:ph type="dt" sz="quarter" idx="10"/>
          </p:nvPr>
        </p:nvSpPr>
        <p:spPr>
          <a:noFill/>
        </p:spPr>
        <p:txBody>
          <a:bodyPr/>
          <a:lstStyle/>
          <a:p>
            <a:r>
              <a:rPr lang="en-US" smtClean="0"/>
              <a:t>© Oscar Nierstrasz</a:t>
            </a:r>
            <a:endParaRPr lang="de-CH" smtClean="0"/>
          </a:p>
        </p:txBody>
      </p:sp>
      <p:sp>
        <p:nvSpPr>
          <p:cNvPr id="30724" name="Footer Placeholder 4"/>
          <p:cNvSpPr>
            <a:spLocks noGrp="1"/>
          </p:cNvSpPr>
          <p:nvPr>
            <p:ph type="ftr" sz="quarter" idx="11"/>
          </p:nvPr>
        </p:nvSpPr>
        <p:spPr>
          <a:noFill/>
        </p:spPr>
        <p:txBody>
          <a:bodyPr/>
          <a:lstStyle/>
          <a:p>
            <a:r>
              <a:rPr lang="en-US" smtClean="0"/>
              <a:t>Parsing in Practice</a:t>
            </a:r>
            <a:endParaRPr lang="de-CH" smtClean="0"/>
          </a:p>
        </p:txBody>
      </p:sp>
      <p:sp>
        <p:nvSpPr>
          <p:cNvPr id="30725" name="Rectangle 6"/>
          <p:cNvSpPr>
            <a:spLocks noChangeArrowheads="1"/>
          </p:cNvSpPr>
          <p:nvPr/>
        </p:nvSpPr>
        <p:spPr bwMode="auto">
          <a:xfrm>
            <a:off x="381000" y="1676400"/>
            <a:ext cx="7467600" cy="461963"/>
          </a:xfrm>
          <a:prstGeom prst="rect">
            <a:avLst/>
          </a:prstGeom>
          <a:noFill/>
          <a:ln w="9525">
            <a:noFill/>
            <a:miter lim="800000"/>
            <a:headEnd/>
            <a:tailEnd/>
          </a:ln>
        </p:spPr>
        <p:txBody>
          <a:bodyPr>
            <a:prstTxWarp prst="textNoShape">
              <a:avLst/>
            </a:prstTxWarp>
            <a:spAutoFit/>
          </a:bodyPr>
          <a:lstStyle/>
          <a:p>
            <a:r>
              <a:rPr lang="en-US"/>
              <a:t>The left-recursive expression grammar (</a:t>
            </a:r>
            <a:r>
              <a:rPr lang="en-US" i="1"/>
              <a:t>original form)</a:t>
            </a:r>
            <a:endParaRPr lang="en-US"/>
          </a:p>
        </p:txBody>
      </p:sp>
      <p:sp>
        <p:nvSpPr>
          <p:cNvPr id="30726" name="Rectangle 4"/>
          <p:cNvSpPr>
            <a:spLocks noChangeArrowheads="1"/>
          </p:cNvSpPr>
          <p:nvPr/>
        </p:nvSpPr>
        <p:spPr bwMode="auto">
          <a:xfrm>
            <a:off x="457200" y="2819400"/>
            <a:ext cx="3724275" cy="2593975"/>
          </a:xfrm>
          <a:prstGeom prst="rect">
            <a:avLst/>
          </a:prstGeom>
          <a:noFill/>
          <a:ln w="9525">
            <a:solidFill>
              <a:schemeClr val="tx1"/>
            </a:solidFill>
            <a:miter lim="800000"/>
            <a:headEnd/>
            <a:tailEnd/>
          </a:ln>
        </p:spPr>
        <p:txBody>
          <a:bodyPr wrap="none">
            <a:prstTxWarp prst="textNoShape">
              <a:avLst/>
            </a:prstTxWarp>
            <a:spAutoFit/>
          </a:bodyPr>
          <a:lstStyle/>
          <a:p>
            <a:pPr marL="379413" indent="-379413" defTabSz="628650" eaLnBrk="1" hangingPunct="1">
              <a:lnSpc>
                <a:spcPct val="95000"/>
              </a:lnSpc>
              <a:spcBef>
                <a:spcPct val="20000"/>
              </a:spcBef>
              <a:buFont typeface="Arial" charset="0"/>
              <a:buAutoNum type="arabicPeriod"/>
            </a:pPr>
            <a:r>
              <a:rPr lang="en-US" sz="1600">
                <a:solidFill>
                  <a:srgbClr val="0A017F"/>
                </a:solidFill>
              </a:rPr>
              <a:t>&lt;goal&gt;	::=	&lt;expr&gt;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&lt;expr&gt;	::=	&lt;expr&gt; </a:t>
            </a:r>
            <a:r>
              <a:rPr lang="en-US" sz="1600">
                <a:solidFill>
                  <a:srgbClr val="0A017F"/>
                </a:solidFill>
                <a:latin typeface="Courier" charset="0"/>
              </a:rPr>
              <a:t>+</a:t>
            </a:r>
            <a:r>
              <a:rPr lang="en-US" sz="1600">
                <a:solidFill>
                  <a:srgbClr val="0A017F"/>
                </a:solidFill>
              </a:rPr>
              <a:t>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&lt;expr&gt; </a:t>
            </a:r>
            <a:r>
              <a:rPr lang="en-US" sz="1600">
                <a:solidFill>
                  <a:srgbClr val="0A017F"/>
                </a:solidFill>
                <a:latin typeface="Courier" charset="0"/>
              </a:rPr>
              <a:t>-</a:t>
            </a:r>
            <a:r>
              <a:rPr lang="en-US" sz="1600">
                <a:solidFill>
                  <a:srgbClr val="0A017F"/>
                </a:solidFill>
              </a:rPr>
              <a:t>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&lt;term&gt;	::=	&lt;term&gt; </a:t>
            </a:r>
            <a:r>
              <a:rPr lang="en-US" sz="1600">
                <a:solidFill>
                  <a:srgbClr val="0A017F"/>
                </a:solidFill>
                <a:latin typeface="Courier" charset="0"/>
              </a:rPr>
              <a:t>*</a:t>
            </a:r>
            <a:r>
              <a:rPr lang="en-US" sz="1600">
                <a:solidFill>
                  <a:srgbClr val="0A017F"/>
                </a:solidFill>
              </a:rPr>
              <a:t>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&lt;term&gt; </a:t>
            </a:r>
            <a:r>
              <a:rPr lang="en-US" sz="1600">
                <a:solidFill>
                  <a:srgbClr val="0A017F"/>
                </a:solidFill>
                <a:latin typeface="Courier" charset="0"/>
              </a:rPr>
              <a:t>/</a:t>
            </a:r>
            <a:r>
              <a:rPr lang="en-US" sz="1600">
                <a:solidFill>
                  <a:srgbClr val="0A017F"/>
                </a:solidFill>
              </a:rPr>
              <a:t>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&lt;factor&gt;	::=	</a:t>
            </a:r>
            <a:r>
              <a:rPr lang="en-US" sz="1600">
                <a:solidFill>
                  <a:srgbClr val="0A017F"/>
                </a:solidFill>
                <a:latin typeface="Courier" charset="0"/>
              </a:rPr>
              <a:t>num</a:t>
            </a:r>
            <a:endParaRPr lang="en-US" sz="1600">
              <a:solidFill>
                <a:srgbClr val="0A017F"/>
              </a:solidFill>
            </a:endParaRPr>
          </a:p>
          <a:p>
            <a:pPr marL="379413" indent="-379413" defTabSz="628650" eaLnBrk="1" hangingPunct="1">
              <a:lnSpc>
                <a:spcPct val="95000"/>
              </a:lnSpc>
              <a:spcBef>
                <a:spcPct val="20000"/>
              </a:spcBef>
              <a:buFont typeface="Arial" charset="0"/>
              <a:buAutoNum type="arabicPeriod"/>
            </a:pPr>
            <a:r>
              <a:rPr lang="en-US" sz="1600">
                <a:solidFill>
                  <a:srgbClr val="0A017F"/>
                </a:solidFill>
              </a:rPr>
              <a:t>	 	|	</a:t>
            </a:r>
            <a:r>
              <a:rPr lang="en-US" sz="1600">
                <a:solidFill>
                  <a:srgbClr val="0A017F"/>
                </a:solidFill>
                <a:latin typeface="Courier" charset="0"/>
              </a:rPr>
              <a:t>id</a:t>
            </a:r>
          </a:p>
        </p:txBody>
      </p:sp>
      <p:pic>
        <p:nvPicPr>
          <p:cNvPr id="30727" name="Picture 8" descr="palsberg-lec.png"/>
          <p:cNvPicPr>
            <a:picLocks noChangeAspect="1"/>
          </p:cNvPicPr>
          <p:nvPr/>
        </p:nvPicPr>
        <p:blipFill>
          <a:blip r:embed="rId2"/>
          <a:srcRect/>
          <a:stretch>
            <a:fillRect/>
          </a:stretch>
        </p:blipFill>
        <p:spPr bwMode="auto">
          <a:xfrm>
            <a:off x="4495800" y="2514600"/>
            <a:ext cx="4075113" cy="3581400"/>
          </a:xfrm>
          <a:prstGeom prst="rect">
            <a:avLst/>
          </a:prstGeom>
          <a:noFill/>
          <a:ln w="9525">
            <a:noFill/>
            <a:miter lim="800000"/>
            <a:headEnd/>
            <a:tailEnd/>
          </a:ln>
        </p:spPr>
      </p:pic>
      <p:sp>
        <p:nvSpPr>
          <p:cNvPr id="30728" name="Slide Number Placeholder 8"/>
          <p:cNvSpPr>
            <a:spLocks noGrp="1"/>
          </p:cNvSpPr>
          <p:nvPr>
            <p:ph type="sldNum" sz="quarter" idx="12"/>
          </p:nvPr>
        </p:nvSpPr>
        <p:spPr>
          <a:noFill/>
        </p:spPr>
        <p:txBody>
          <a:bodyPr/>
          <a:lstStyle/>
          <a:p>
            <a:fld id="{11E2612F-D835-5040-AC3D-152E4D96E35E}" type="slidenum">
              <a:rPr lang="de-CH" smtClean="0"/>
              <a:pPr/>
              <a:t>10</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Handle-pruning</a:t>
            </a:r>
          </a:p>
        </p:txBody>
      </p:sp>
      <p:sp>
        <p:nvSpPr>
          <p:cNvPr id="31747" name="Content Placeholder 5"/>
          <p:cNvSpPr>
            <a:spLocks noGrp="1"/>
          </p:cNvSpPr>
          <p:nvPr>
            <p:ph idx="1"/>
          </p:nvPr>
        </p:nvSpPr>
        <p:spPr/>
        <p:txBody>
          <a:bodyPr/>
          <a:lstStyle/>
          <a:p>
            <a:pPr>
              <a:buFont typeface="Helvetica CE" charset="0"/>
              <a:buNone/>
            </a:pPr>
            <a:r>
              <a:rPr lang="en-US" dirty="0" smtClean="0"/>
              <a:t>The process to construct a bottom-up parse is called </a:t>
            </a:r>
            <a:r>
              <a:rPr lang="en-US" i="1" u="sng" dirty="0" smtClean="0">
                <a:solidFill>
                  <a:srgbClr val="7E0007"/>
                </a:solidFill>
              </a:rPr>
              <a:t>handle-pruning</a:t>
            </a:r>
            <a:endParaRPr lang="en-US" i="1" dirty="0" smtClean="0"/>
          </a:p>
          <a:p>
            <a:endParaRPr lang="en-US" i="1" dirty="0" smtClean="0"/>
          </a:p>
          <a:p>
            <a:pPr>
              <a:buFont typeface="Helvetica CE" charset="0"/>
              <a:buNone/>
            </a:pPr>
            <a:r>
              <a:rPr lang="en-US" dirty="0" smtClean="0"/>
              <a:t>To construct a rightmost derivation</a:t>
            </a:r>
          </a:p>
          <a:p>
            <a:pPr>
              <a:buFont typeface="Helvetica CE" charset="0"/>
              <a:buNone/>
            </a:pPr>
            <a:r>
              <a:rPr lang="en-US" dirty="0" smtClean="0"/>
              <a:t>		S = γ</a:t>
            </a:r>
            <a:r>
              <a:rPr lang="en-US" baseline="-25000" dirty="0" smtClean="0"/>
              <a:t>0</a:t>
            </a:r>
            <a:r>
              <a:rPr lang="en-US" dirty="0" smtClean="0"/>
              <a:t> </a:t>
            </a:r>
            <a:r>
              <a:rPr lang="en-US" dirty="0" err="1" smtClean="0">
                <a:sym typeface="Symbol" charset="2"/>
              </a:rPr>
              <a:t></a:t>
            </a:r>
            <a:r>
              <a:rPr lang="en-US" dirty="0" smtClean="0">
                <a:sym typeface="Symbol" charset="2"/>
              </a:rPr>
              <a:t> </a:t>
            </a:r>
            <a:r>
              <a:rPr lang="en-US" dirty="0" smtClean="0"/>
              <a:t>γ</a:t>
            </a:r>
            <a:r>
              <a:rPr lang="en-US" baseline="-25000" dirty="0" smtClean="0"/>
              <a:t>1</a:t>
            </a:r>
            <a:r>
              <a:rPr lang="en-US" dirty="0" smtClean="0"/>
              <a:t> </a:t>
            </a:r>
            <a:r>
              <a:rPr lang="en-US" dirty="0" err="1" smtClean="0">
                <a:sym typeface="Symbol" charset="2"/>
              </a:rPr>
              <a:t></a:t>
            </a:r>
            <a:r>
              <a:rPr lang="en-US" dirty="0" smtClean="0">
                <a:sym typeface="Symbol" charset="2"/>
              </a:rPr>
              <a:t> </a:t>
            </a:r>
            <a:r>
              <a:rPr lang="en-US" dirty="0" smtClean="0"/>
              <a:t>γ</a:t>
            </a:r>
            <a:r>
              <a:rPr lang="en-US" baseline="-25000" dirty="0" smtClean="0"/>
              <a:t>2</a:t>
            </a:r>
            <a:r>
              <a:rPr lang="en-US" dirty="0" smtClean="0"/>
              <a:t> </a:t>
            </a:r>
            <a:r>
              <a:rPr lang="en-US" dirty="0" err="1" smtClean="0">
                <a:sym typeface="Symbol" charset="2"/>
              </a:rPr>
              <a:t></a:t>
            </a:r>
            <a:r>
              <a:rPr lang="en-US" dirty="0" smtClean="0">
                <a:sym typeface="Symbol" charset="2"/>
              </a:rPr>
              <a:t> … </a:t>
            </a:r>
            <a:r>
              <a:rPr lang="en-US" dirty="0" err="1" smtClean="0">
                <a:sym typeface="Symbol" charset="2"/>
              </a:rPr>
              <a:t></a:t>
            </a:r>
            <a:r>
              <a:rPr lang="en-US" dirty="0" smtClean="0">
                <a:sym typeface="Symbol" charset="2"/>
              </a:rPr>
              <a:t> </a:t>
            </a:r>
            <a:r>
              <a:rPr lang="en-US" dirty="0" err="1" smtClean="0"/>
              <a:t>γ</a:t>
            </a:r>
            <a:r>
              <a:rPr lang="en-US" baseline="-25000" dirty="0" err="1" smtClean="0"/>
              <a:t>n</a:t>
            </a:r>
            <a:r>
              <a:rPr lang="en-US" baseline="-25000" dirty="0" smtClean="0"/>
              <a:t>—1</a:t>
            </a:r>
            <a:r>
              <a:rPr lang="en-US" dirty="0" smtClean="0"/>
              <a:t> </a:t>
            </a:r>
            <a:r>
              <a:rPr lang="en-US" dirty="0" err="1" smtClean="0">
                <a:sym typeface="Symbol" charset="2"/>
              </a:rPr>
              <a:t></a:t>
            </a:r>
            <a:r>
              <a:rPr lang="en-US" dirty="0" smtClean="0">
                <a:sym typeface="Symbol" charset="2"/>
              </a:rPr>
              <a:t> </a:t>
            </a:r>
            <a:r>
              <a:rPr lang="en-US" dirty="0" err="1" smtClean="0"/>
              <a:t>γ</a:t>
            </a:r>
            <a:r>
              <a:rPr lang="en-US" baseline="-25000" dirty="0" err="1" smtClean="0"/>
              <a:t>n</a:t>
            </a:r>
            <a:r>
              <a:rPr lang="en-US" dirty="0" smtClean="0"/>
              <a:t> </a:t>
            </a:r>
            <a:r>
              <a:rPr lang="en-US" dirty="0" smtClean="0">
                <a:sym typeface="Symbol" charset="2"/>
              </a:rPr>
              <a:t>= </a:t>
            </a:r>
            <a:r>
              <a:rPr lang="en-US" dirty="0" err="1" smtClean="0">
                <a:sym typeface="Symbol" charset="2"/>
              </a:rPr>
              <a:t>w</a:t>
            </a:r>
            <a:endParaRPr lang="en-US" dirty="0" smtClean="0">
              <a:sym typeface="Symbol" charset="2"/>
            </a:endParaRPr>
          </a:p>
          <a:p>
            <a:pPr>
              <a:buFont typeface="Helvetica CE" charset="0"/>
              <a:buNone/>
            </a:pPr>
            <a:r>
              <a:rPr lang="en-US" dirty="0" smtClean="0"/>
              <a:t>we set </a:t>
            </a:r>
            <a:r>
              <a:rPr lang="en-US" dirty="0" err="1" smtClean="0"/>
              <a:t>i</a:t>
            </a:r>
            <a:r>
              <a:rPr lang="en-US" dirty="0" smtClean="0"/>
              <a:t> to </a:t>
            </a:r>
            <a:r>
              <a:rPr lang="en-US" dirty="0" err="1" smtClean="0"/>
              <a:t>n</a:t>
            </a:r>
            <a:r>
              <a:rPr lang="en-US" dirty="0" smtClean="0"/>
              <a:t> and apply the following simple algorithm:</a:t>
            </a:r>
          </a:p>
          <a:p>
            <a:pPr marL="914400" lvl="1" indent="-457200">
              <a:buFont typeface="Helvetica CE" charset="0"/>
              <a:buNone/>
            </a:pPr>
            <a:r>
              <a:rPr lang="en-US" dirty="0" smtClean="0"/>
              <a:t>For </a:t>
            </a:r>
            <a:r>
              <a:rPr lang="en-US" dirty="0" err="1" smtClean="0"/>
              <a:t>i</a:t>
            </a:r>
            <a:r>
              <a:rPr lang="en-US" dirty="0" smtClean="0"/>
              <a:t> = </a:t>
            </a:r>
            <a:r>
              <a:rPr lang="en-US" dirty="0" err="1" smtClean="0"/>
              <a:t>n</a:t>
            </a:r>
            <a:r>
              <a:rPr lang="en-US" dirty="0" smtClean="0"/>
              <a:t> down to 1</a:t>
            </a:r>
          </a:p>
          <a:p>
            <a:pPr marL="914400" lvl="1" indent="-457200">
              <a:buFont typeface="Helvetica" charset="0"/>
              <a:buAutoNum type="arabicPeriod"/>
            </a:pPr>
            <a:r>
              <a:rPr lang="en-US" dirty="0" smtClean="0"/>
              <a:t>Find the handle A</a:t>
            </a:r>
            <a:r>
              <a:rPr lang="en-US" baseline="-25000" dirty="0" smtClean="0">
                <a:sym typeface="Symbol" charset="2"/>
              </a:rPr>
              <a:t>i</a:t>
            </a:r>
            <a:r>
              <a:rPr lang="en-US" dirty="0" smtClean="0"/>
              <a:t> </a:t>
            </a:r>
            <a:r>
              <a:rPr lang="en-US" dirty="0" err="1" smtClean="0">
                <a:sym typeface="Symbol" charset="2"/>
              </a:rPr>
              <a:t></a:t>
            </a:r>
            <a:r>
              <a:rPr lang="en-US" dirty="0" smtClean="0">
                <a:sym typeface="Symbol" charset="2"/>
              </a:rPr>
              <a:t> </a:t>
            </a:r>
            <a:r>
              <a:rPr lang="en-US" dirty="0" err="1" smtClean="0">
                <a:sym typeface="Symbol" charset="2"/>
              </a:rPr>
              <a:t>β</a:t>
            </a:r>
            <a:r>
              <a:rPr lang="en-US" baseline="-25000" dirty="0" err="1" smtClean="0">
                <a:sym typeface="Symbol" charset="2"/>
              </a:rPr>
              <a:t>i</a:t>
            </a:r>
            <a:r>
              <a:rPr lang="en-US" dirty="0" smtClean="0">
                <a:sym typeface="Symbol" charset="2"/>
              </a:rPr>
              <a:t> in </a:t>
            </a:r>
            <a:r>
              <a:rPr lang="en-US" dirty="0" err="1" smtClean="0">
                <a:sym typeface="Symbol" charset="2"/>
              </a:rPr>
              <a:t>γ</a:t>
            </a:r>
            <a:r>
              <a:rPr lang="en-US" baseline="-25000" dirty="0" err="1" smtClean="0">
                <a:sym typeface="Symbol" charset="2"/>
              </a:rPr>
              <a:t>i</a:t>
            </a:r>
            <a:endParaRPr lang="en-US" baseline="-25000" dirty="0" smtClean="0">
              <a:sym typeface="Symbol" charset="2"/>
            </a:endParaRPr>
          </a:p>
          <a:p>
            <a:pPr marL="914400" lvl="1" indent="-457200">
              <a:buFont typeface="Helvetica" charset="0"/>
              <a:buAutoNum type="arabicPeriod"/>
            </a:pPr>
            <a:r>
              <a:rPr lang="en-US" dirty="0" smtClean="0">
                <a:sym typeface="Symbol" charset="2"/>
              </a:rPr>
              <a:t>Replace </a:t>
            </a:r>
            <a:r>
              <a:rPr lang="en-US" dirty="0" err="1" smtClean="0">
                <a:sym typeface="Symbol" charset="2"/>
              </a:rPr>
              <a:t>β</a:t>
            </a:r>
            <a:r>
              <a:rPr lang="en-US" baseline="-25000" dirty="0" err="1" smtClean="0">
                <a:sym typeface="Symbol" charset="2"/>
              </a:rPr>
              <a:t>i</a:t>
            </a:r>
            <a:r>
              <a:rPr lang="en-US" dirty="0" smtClean="0">
                <a:sym typeface="Symbol" charset="2"/>
              </a:rPr>
              <a:t> with A</a:t>
            </a:r>
            <a:r>
              <a:rPr lang="en-US" baseline="-25000" dirty="0" smtClean="0">
                <a:sym typeface="Symbol" charset="2"/>
              </a:rPr>
              <a:t>i</a:t>
            </a:r>
            <a:r>
              <a:rPr lang="en-US" dirty="0" smtClean="0">
                <a:sym typeface="Symbol" charset="2"/>
              </a:rPr>
              <a:t> to generate </a:t>
            </a:r>
            <a:r>
              <a:rPr lang="en-US" dirty="0" err="1" smtClean="0">
                <a:sym typeface="Symbol" charset="2"/>
              </a:rPr>
              <a:t>γ</a:t>
            </a:r>
            <a:r>
              <a:rPr lang="en-US" baseline="-25000" dirty="0" err="1" smtClean="0">
                <a:sym typeface="Symbol" charset="2"/>
              </a:rPr>
              <a:t>i</a:t>
            </a:r>
            <a:r>
              <a:rPr lang="en-US" baseline="-25000" dirty="0" smtClean="0">
                <a:sym typeface="Symbol" charset="2"/>
              </a:rPr>
              <a:t>—1</a:t>
            </a:r>
          </a:p>
        </p:txBody>
      </p:sp>
      <p:sp>
        <p:nvSpPr>
          <p:cNvPr id="31748" name="Date Placeholder 2"/>
          <p:cNvSpPr>
            <a:spLocks noGrp="1"/>
          </p:cNvSpPr>
          <p:nvPr>
            <p:ph type="dt" sz="quarter" idx="10"/>
          </p:nvPr>
        </p:nvSpPr>
        <p:spPr>
          <a:noFill/>
        </p:spPr>
        <p:txBody>
          <a:bodyPr/>
          <a:lstStyle/>
          <a:p>
            <a:r>
              <a:rPr lang="en-US" smtClean="0"/>
              <a:t>© Oscar Nierstrasz</a:t>
            </a:r>
            <a:endParaRPr lang="de-CH" smtClean="0"/>
          </a:p>
        </p:txBody>
      </p:sp>
      <p:sp>
        <p:nvSpPr>
          <p:cNvPr id="31749" name="Footer Placeholder 3"/>
          <p:cNvSpPr>
            <a:spLocks noGrp="1"/>
          </p:cNvSpPr>
          <p:nvPr>
            <p:ph type="ftr" sz="quarter" idx="11"/>
          </p:nvPr>
        </p:nvSpPr>
        <p:spPr>
          <a:noFill/>
        </p:spPr>
        <p:txBody>
          <a:bodyPr/>
          <a:lstStyle/>
          <a:p>
            <a:r>
              <a:rPr lang="en-US" smtClean="0"/>
              <a:t>Parsing in Practice</a:t>
            </a:r>
            <a:endParaRPr lang="de-CH" smtClean="0"/>
          </a:p>
        </p:txBody>
      </p:sp>
      <p:sp>
        <p:nvSpPr>
          <p:cNvPr id="7" name="Rectangle 6"/>
          <p:cNvSpPr/>
          <p:nvPr/>
        </p:nvSpPr>
        <p:spPr>
          <a:xfrm>
            <a:off x="609600" y="5943600"/>
            <a:ext cx="8229600" cy="461963"/>
          </a:xfrm>
          <a:prstGeom prst="rect">
            <a:avLst/>
          </a:prstGeom>
          <a:solidFill>
            <a:schemeClr val="accent5">
              <a:lumMod val="90000"/>
            </a:schemeClr>
          </a:solidFill>
        </p:spPr>
        <p:txBody>
          <a:bodyPr>
            <a:prstTxWarp prst="textNoShape">
              <a:avLst/>
            </a:prstTxWarp>
            <a:spAutoFit/>
          </a:bodyPr>
          <a:lstStyle/>
          <a:p>
            <a:pPr marL="495300" indent="-457200">
              <a:defRPr/>
            </a:pPr>
            <a:r>
              <a:rPr lang="en-US" i="1"/>
              <a:t>This takes 2n steps, where n is the length of the derivation</a:t>
            </a:r>
          </a:p>
        </p:txBody>
      </p:sp>
      <p:sp>
        <p:nvSpPr>
          <p:cNvPr id="31751" name="Slide Number Placeholder 7"/>
          <p:cNvSpPr>
            <a:spLocks noGrp="1"/>
          </p:cNvSpPr>
          <p:nvPr>
            <p:ph type="sldNum" sz="quarter" idx="12"/>
          </p:nvPr>
        </p:nvSpPr>
        <p:spPr>
          <a:noFill/>
        </p:spPr>
        <p:txBody>
          <a:bodyPr/>
          <a:lstStyle/>
          <a:p>
            <a:fld id="{125B671E-2E38-634A-AFA3-81D1A4F92D4C}" type="slidenum">
              <a:rPr lang="de-CH" smtClean="0"/>
              <a:pPr/>
              <a:t>11</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Stack implementation</a:t>
            </a:r>
          </a:p>
        </p:txBody>
      </p:sp>
      <p:sp>
        <p:nvSpPr>
          <p:cNvPr id="32771" name="Content Placeholder 2"/>
          <p:cNvSpPr>
            <a:spLocks noGrp="1"/>
          </p:cNvSpPr>
          <p:nvPr>
            <p:ph idx="1"/>
          </p:nvPr>
        </p:nvSpPr>
        <p:spPr/>
        <p:txBody>
          <a:bodyPr/>
          <a:lstStyle/>
          <a:p>
            <a:r>
              <a:rPr lang="en-US" sz="2000" dirty="0" smtClean="0"/>
              <a:t>One scheme to implement a handle-pruning, bottom-up parser is called a </a:t>
            </a:r>
            <a:r>
              <a:rPr lang="en-US" sz="2000" i="1" u="sng" dirty="0" smtClean="0">
                <a:solidFill>
                  <a:srgbClr val="7E0007"/>
                </a:solidFill>
              </a:rPr>
              <a:t>shift-reduce parser</a:t>
            </a:r>
            <a:r>
              <a:rPr lang="en-US" sz="2000" dirty="0" smtClean="0"/>
              <a:t>. </a:t>
            </a:r>
          </a:p>
          <a:p>
            <a:r>
              <a:rPr lang="en-US" sz="2000" dirty="0" smtClean="0"/>
              <a:t>Shift-reduce parsers use a </a:t>
            </a:r>
            <a:r>
              <a:rPr lang="en-US" sz="2000" i="1" dirty="0" smtClean="0">
                <a:solidFill>
                  <a:srgbClr val="7E0007"/>
                </a:solidFill>
              </a:rPr>
              <a:t>stack </a:t>
            </a:r>
            <a:r>
              <a:rPr lang="en-US" sz="2000" dirty="0" smtClean="0"/>
              <a:t>and an </a:t>
            </a:r>
            <a:r>
              <a:rPr lang="en-US" sz="2000" i="1" dirty="0" smtClean="0">
                <a:solidFill>
                  <a:srgbClr val="7E0007"/>
                </a:solidFill>
              </a:rPr>
              <a:t>input buffer</a:t>
            </a:r>
          </a:p>
          <a:p>
            <a:pPr marL="914400" lvl="1" indent="-457200">
              <a:buFont typeface="Helvetica" charset="0"/>
              <a:buAutoNum type="arabicPeriod"/>
            </a:pPr>
            <a:r>
              <a:rPr lang="en-US" sz="1800" dirty="0" smtClean="0"/>
              <a:t>initialize stack with $</a:t>
            </a:r>
          </a:p>
          <a:p>
            <a:pPr marL="914400" lvl="1" indent="-457200">
              <a:buFont typeface="Helvetica" charset="0"/>
              <a:buAutoNum type="arabicPeriod"/>
            </a:pPr>
            <a:r>
              <a:rPr lang="en-US" sz="1800" dirty="0" smtClean="0"/>
              <a:t>Repeat until the top of the stack is the goal symbol and the input token is $</a:t>
            </a:r>
          </a:p>
          <a:p>
            <a:pPr marL="1371600" lvl="2" indent="-457200">
              <a:buFont typeface="Helvetica" charset="0"/>
              <a:buAutoNum type="alphaLcParenR"/>
            </a:pPr>
            <a:r>
              <a:rPr lang="en-US" sz="1800" i="1" dirty="0" smtClean="0"/>
              <a:t>Find the handle. </a:t>
            </a:r>
            <a:br>
              <a:rPr lang="en-US" sz="1800" i="1" dirty="0" smtClean="0"/>
            </a:br>
            <a:r>
              <a:rPr lang="en-US" sz="1800" dirty="0" smtClean="0"/>
              <a:t>If we don’t have a handle on top of the stack, </a:t>
            </a:r>
            <a:r>
              <a:rPr lang="en-US" sz="1800" i="1" dirty="0" smtClean="0">
                <a:solidFill>
                  <a:srgbClr val="7E0007"/>
                </a:solidFill>
              </a:rPr>
              <a:t>shift </a:t>
            </a:r>
            <a:r>
              <a:rPr lang="en-US" sz="1800" dirty="0" smtClean="0"/>
              <a:t>(push) an input symbol onto the stack</a:t>
            </a:r>
          </a:p>
          <a:p>
            <a:pPr marL="1371600" lvl="2" indent="-457200">
              <a:buFont typeface="Helvetica" charset="0"/>
              <a:buAutoNum type="alphaLcParenR"/>
            </a:pPr>
            <a:r>
              <a:rPr lang="en-US" sz="1800" i="1" dirty="0" smtClean="0"/>
              <a:t>Prune the handle.</a:t>
            </a:r>
            <a:r>
              <a:rPr lang="en-US" sz="1800" dirty="0" smtClean="0"/>
              <a:t/>
            </a:r>
            <a:br>
              <a:rPr lang="en-US" sz="1800" dirty="0" smtClean="0"/>
            </a:br>
            <a:r>
              <a:rPr lang="en-US" sz="1800" dirty="0" smtClean="0"/>
              <a:t>If we have a handle A </a:t>
            </a:r>
            <a:r>
              <a:rPr lang="en-US" sz="1800" dirty="0" err="1" smtClean="0">
                <a:sym typeface="Symbol" charset="2"/>
              </a:rPr>
              <a:t></a:t>
            </a:r>
            <a:r>
              <a:rPr lang="en-US" sz="1800" dirty="0" smtClean="0"/>
              <a:t> </a:t>
            </a:r>
            <a:r>
              <a:rPr lang="en-US" sz="1800" dirty="0" err="1" smtClean="0"/>
              <a:t>β</a:t>
            </a:r>
            <a:r>
              <a:rPr lang="en-US" sz="1800" dirty="0" smtClean="0"/>
              <a:t> on the stack, </a:t>
            </a:r>
            <a:r>
              <a:rPr lang="en-US" sz="1800" i="1" dirty="0" smtClean="0">
                <a:solidFill>
                  <a:srgbClr val="7E0007"/>
                </a:solidFill>
              </a:rPr>
              <a:t>reduce </a:t>
            </a:r>
          </a:p>
          <a:p>
            <a:pPr marL="1790700" lvl="3" indent="-457200">
              <a:buFont typeface="Helvetica" charset="0"/>
              <a:buAutoNum type="romanUcPeriod"/>
            </a:pPr>
            <a:r>
              <a:rPr lang="en-US" sz="1600" dirty="0" smtClean="0"/>
              <a:t>Pop |</a:t>
            </a:r>
            <a:r>
              <a:rPr lang="en-US" sz="1600" dirty="0" err="1" smtClean="0"/>
              <a:t>β</a:t>
            </a:r>
            <a:r>
              <a:rPr lang="en-US" sz="1600" dirty="0" smtClean="0"/>
              <a:t>| symbols off the stack</a:t>
            </a:r>
          </a:p>
          <a:p>
            <a:pPr marL="1790700" lvl="3" indent="-457200">
              <a:buFont typeface="Helvetica" charset="0"/>
              <a:buAutoNum type="romanUcPeriod"/>
            </a:pPr>
            <a:r>
              <a:rPr lang="en-US" sz="1600" dirty="0" smtClean="0"/>
              <a:t>Push A onto the stack</a:t>
            </a:r>
            <a:endParaRPr lang="en-US" sz="1600" dirty="0"/>
          </a:p>
        </p:txBody>
      </p:sp>
      <p:sp>
        <p:nvSpPr>
          <p:cNvPr id="32772" name="Date Placeholder 3"/>
          <p:cNvSpPr>
            <a:spLocks noGrp="1"/>
          </p:cNvSpPr>
          <p:nvPr>
            <p:ph type="dt" sz="quarter" idx="10"/>
          </p:nvPr>
        </p:nvSpPr>
        <p:spPr>
          <a:noFill/>
        </p:spPr>
        <p:txBody>
          <a:bodyPr/>
          <a:lstStyle/>
          <a:p>
            <a:r>
              <a:rPr lang="en-US" smtClean="0"/>
              <a:t>© Oscar Nierstrasz</a:t>
            </a:r>
            <a:endParaRPr lang="de-CH" smtClean="0"/>
          </a:p>
        </p:txBody>
      </p:sp>
      <p:sp>
        <p:nvSpPr>
          <p:cNvPr id="32773" name="Footer Placeholder 4"/>
          <p:cNvSpPr>
            <a:spLocks noGrp="1"/>
          </p:cNvSpPr>
          <p:nvPr>
            <p:ph type="ftr" sz="quarter" idx="11"/>
          </p:nvPr>
        </p:nvSpPr>
        <p:spPr>
          <a:noFill/>
        </p:spPr>
        <p:txBody>
          <a:bodyPr/>
          <a:lstStyle/>
          <a:p>
            <a:r>
              <a:rPr lang="en-US" smtClean="0"/>
              <a:t>Parsing in Practice</a:t>
            </a:r>
            <a:endParaRPr lang="de-CH" smtClean="0"/>
          </a:p>
        </p:txBody>
      </p:sp>
      <p:sp>
        <p:nvSpPr>
          <p:cNvPr id="32774" name="Slide Number Placeholder 6"/>
          <p:cNvSpPr>
            <a:spLocks noGrp="1"/>
          </p:cNvSpPr>
          <p:nvPr>
            <p:ph type="sldNum" sz="quarter" idx="12"/>
          </p:nvPr>
        </p:nvSpPr>
        <p:spPr>
          <a:noFill/>
        </p:spPr>
        <p:txBody>
          <a:bodyPr/>
          <a:lstStyle/>
          <a:p>
            <a:fld id="{CF119806-6B23-D942-8613-673C1652C1B9}" type="slidenum">
              <a:rPr lang="de-CH" smtClean="0"/>
              <a:pPr/>
              <a:t>12</a:t>
            </a:fld>
            <a:endParaRPr lang="de-CH" sz="1400" smtClean="0">
              <a:solidFill>
                <a:srgbClr val="7E7E7E"/>
              </a:solidFill>
              <a:latin typeface="Times" charset="0"/>
            </a:endParaRPr>
          </a:p>
        </p:txBody>
      </p:sp>
      <p:sp>
        <p:nvSpPr>
          <p:cNvPr id="7" name="TextBox 6"/>
          <p:cNvSpPr txBox="1"/>
          <p:nvPr/>
        </p:nvSpPr>
        <p:spPr>
          <a:xfrm>
            <a:off x="4953000" y="5791200"/>
            <a:ext cx="4038600" cy="646331"/>
          </a:xfrm>
          <a:prstGeom prst="rect">
            <a:avLst/>
          </a:prstGeom>
          <a:solidFill>
            <a:schemeClr val="accent1"/>
          </a:solidFill>
        </p:spPr>
        <p:txBody>
          <a:bodyPr wrap="square" rtlCol="0">
            <a:spAutoFit/>
          </a:bodyPr>
          <a:lstStyle/>
          <a:p>
            <a:r>
              <a:rPr lang="en-US" sz="1800" i="1" dirty="0" smtClean="0">
                <a:solidFill>
                  <a:srgbClr val="7E0007"/>
                </a:solidFill>
              </a:rPr>
              <a:t>NB: In practice we also </a:t>
            </a:r>
            <a:r>
              <a:rPr lang="en-US" sz="1800" i="1" dirty="0" err="1" smtClean="0">
                <a:solidFill>
                  <a:srgbClr val="7E0007"/>
                </a:solidFill>
              </a:rPr>
              <a:t>lookahead</a:t>
            </a:r>
            <a:r>
              <a:rPr lang="en-US" sz="1800" i="1" dirty="0" smtClean="0">
                <a:solidFill>
                  <a:srgbClr val="7E0007"/>
                </a:solidFill>
              </a:rPr>
              <a:t> to determine whether to shift or reduce!</a:t>
            </a:r>
            <a:endParaRPr lang="en-US" sz="1800" i="1" dirty="0">
              <a:solidFill>
                <a:srgbClr val="7E0007"/>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Example: back to </a:t>
            </a:r>
            <a:r>
              <a:rPr lang="en-US" smtClean="0">
                <a:latin typeface="Courier" charset="0"/>
                <a:ea typeface="Courier" charset="0"/>
                <a:cs typeface="Courier" charset="0"/>
              </a:rPr>
              <a:t>x—2*y</a:t>
            </a:r>
          </a:p>
        </p:txBody>
      </p:sp>
      <p:sp>
        <p:nvSpPr>
          <p:cNvPr id="33795" name="Date Placeholder 3"/>
          <p:cNvSpPr>
            <a:spLocks noGrp="1"/>
          </p:cNvSpPr>
          <p:nvPr>
            <p:ph type="dt" sz="quarter" idx="10"/>
          </p:nvPr>
        </p:nvSpPr>
        <p:spPr>
          <a:noFill/>
        </p:spPr>
        <p:txBody>
          <a:bodyPr/>
          <a:lstStyle/>
          <a:p>
            <a:r>
              <a:rPr lang="en-US" smtClean="0"/>
              <a:t>© Oscar Nierstrasz</a:t>
            </a:r>
            <a:endParaRPr lang="de-CH" smtClean="0"/>
          </a:p>
        </p:txBody>
      </p:sp>
      <p:sp>
        <p:nvSpPr>
          <p:cNvPr id="33796" name="Footer Placeholder 4"/>
          <p:cNvSpPr>
            <a:spLocks noGrp="1"/>
          </p:cNvSpPr>
          <p:nvPr>
            <p:ph type="ftr" sz="quarter" idx="11"/>
          </p:nvPr>
        </p:nvSpPr>
        <p:spPr>
          <a:noFill/>
        </p:spPr>
        <p:txBody>
          <a:bodyPr/>
          <a:lstStyle/>
          <a:p>
            <a:r>
              <a:rPr lang="en-US" smtClean="0"/>
              <a:t>Parsing in Practice</a:t>
            </a:r>
            <a:endParaRPr lang="de-CH" smtClean="0"/>
          </a:p>
        </p:txBody>
      </p:sp>
      <p:sp>
        <p:nvSpPr>
          <p:cNvPr id="33797" name="Rectangle 4"/>
          <p:cNvSpPr>
            <a:spLocks noChangeArrowheads="1"/>
          </p:cNvSpPr>
          <p:nvPr/>
        </p:nvSpPr>
        <p:spPr bwMode="auto">
          <a:xfrm>
            <a:off x="457200" y="1905000"/>
            <a:ext cx="3724275" cy="2593975"/>
          </a:xfrm>
          <a:prstGeom prst="rect">
            <a:avLst/>
          </a:prstGeom>
          <a:noFill/>
          <a:ln w="9525">
            <a:solidFill>
              <a:schemeClr val="tx1"/>
            </a:solidFill>
            <a:miter lim="800000"/>
            <a:headEnd/>
            <a:tailEnd/>
          </a:ln>
        </p:spPr>
        <p:txBody>
          <a:bodyPr wrap="none">
            <a:prstTxWarp prst="textNoShape">
              <a:avLst/>
            </a:prstTxWarp>
            <a:spAutoFit/>
          </a:bodyPr>
          <a:lstStyle/>
          <a:p>
            <a:pPr marL="379413" indent="-379413" defTabSz="628650" eaLnBrk="1" hangingPunct="1">
              <a:lnSpc>
                <a:spcPct val="95000"/>
              </a:lnSpc>
              <a:spcBef>
                <a:spcPct val="20000"/>
              </a:spcBef>
              <a:buFont typeface="Arial" charset="0"/>
              <a:buAutoNum type="arabicPeriod"/>
            </a:pPr>
            <a:r>
              <a:rPr lang="en-US" sz="1600">
                <a:solidFill>
                  <a:srgbClr val="0A017F"/>
                </a:solidFill>
              </a:rPr>
              <a:t>&lt;goal&gt;	::=	&lt;expr&gt;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&lt;expr&gt;	::=	&lt;expr&gt; </a:t>
            </a:r>
            <a:r>
              <a:rPr lang="en-US" sz="1600">
                <a:solidFill>
                  <a:srgbClr val="0A017F"/>
                </a:solidFill>
                <a:latin typeface="Courier" charset="0"/>
              </a:rPr>
              <a:t>+</a:t>
            </a:r>
            <a:r>
              <a:rPr lang="en-US" sz="1600">
                <a:solidFill>
                  <a:srgbClr val="0A017F"/>
                </a:solidFill>
              </a:rPr>
              <a:t>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&lt;expr&gt; </a:t>
            </a:r>
            <a:r>
              <a:rPr lang="en-US" sz="1600">
                <a:solidFill>
                  <a:srgbClr val="0A017F"/>
                </a:solidFill>
                <a:latin typeface="Courier" charset="0"/>
              </a:rPr>
              <a:t>-</a:t>
            </a:r>
            <a:r>
              <a:rPr lang="en-US" sz="1600">
                <a:solidFill>
                  <a:srgbClr val="0A017F"/>
                </a:solidFill>
              </a:rPr>
              <a:t>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&lt;term&gt;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&lt;term&gt;	::=	&lt;term&gt; </a:t>
            </a:r>
            <a:r>
              <a:rPr lang="en-US" sz="1600">
                <a:solidFill>
                  <a:srgbClr val="0A017F"/>
                </a:solidFill>
                <a:latin typeface="Courier" charset="0"/>
              </a:rPr>
              <a:t>*</a:t>
            </a:r>
            <a:r>
              <a:rPr lang="en-US" sz="1600">
                <a:solidFill>
                  <a:srgbClr val="0A017F"/>
                </a:solidFill>
              </a:rPr>
              <a:t>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&lt;term&gt; </a:t>
            </a:r>
            <a:r>
              <a:rPr lang="en-US" sz="1600">
                <a:solidFill>
                  <a:srgbClr val="0A017F"/>
                </a:solidFill>
                <a:latin typeface="Courier" charset="0"/>
              </a:rPr>
              <a:t>/</a:t>
            </a:r>
            <a:r>
              <a:rPr lang="en-US" sz="1600">
                <a:solidFill>
                  <a:srgbClr val="0A017F"/>
                </a:solidFill>
              </a:rPr>
              <a:t>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	 	|	&lt;factor&gt;</a:t>
            </a:r>
          </a:p>
          <a:p>
            <a:pPr marL="379413" indent="-379413" defTabSz="628650" eaLnBrk="1" hangingPunct="1">
              <a:lnSpc>
                <a:spcPct val="95000"/>
              </a:lnSpc>
              <a:spcBef>
                <a:spcPct val="20000"/>
              </a:spcBef>
              <a:buFont typeface="Arial" charset="0"/>
              <a:buAutoNum type="arabicPeriod"/>
            </a:pPr>
            <a:r>
              <a:rPr lang="en-US" sz="1600">
                <a:solidFill>
                  <a:srgbClr val="0A017F"/>
                </a:solidFill>
              </a:rPr>
              <a:t>&lt;factor&gt;	::=	</a:t>
            </a:r>
            <a:r>
              <a:rPr lang="en-US" sz="1600">
                <a:solidFill>
                  <a:srgbClr val="0A017F"/>
                </a:solidFill>
                <a:latin typeface="Courier" charset="0"/>
              </a:rPr>
              <a:t>num</a:t>
            </a:r>
            <a:endParaRPr lang="en-US" sz="1600">
              <a:solidFill>
                <a:srgbClr val="0A017F"/>
              </a:solidFill>
            </a:endParaRPr>
          </a:p>
          <a:p>
            <a:pPr marL="379413" indent="-379413" defTabSz="628650" eaLnBrk="1" hangingPunct="1">
              <a:lnSpc>
                <a:spcPct val="95000"/>
              </a:lnSpc>
              <a:spcBef>
                <a:spcPct val="20000"/>
              </a:spcBef>
              <a:buFont typeface="Arial" charset="0"/>
              <a:buAutoNum type="arabicPeriod"/>
            </a:pPr>
            <a:r>
              <a:rPr lang="en-US" sz="1600">
                <a:solidFill>
                  <a:srgbClr val="0A017F"/>
                </a:solidFill>
              </a:rPr>
              <a:t>	 	|	</a:t>
            </a:r>
            <a:r>
              <a:rPr lang="en-US" sz="1600">
                <a:solidFill>
                  <a:srgbClr val="0A017F"/>
                </a:solidFill>
                <a:latin typeface="Courier" charset="0"/>
              </a:rPr>
              <a:t>id</a:t>
            </a:r>
          </a:p>
        </p:txBody>
      </p:sp>
      <p:pic>
        <p:nvPicPr>
          <p:cNvPr id="33798" name="Picture 7" descr="palsberg-lec.png"/>
          <p:cNvPicPr>
            <a:picLocks noChangeAspect="1"/>
          </p:cNvPicPr>
          <p:nvPr/>
        </p:nvPicPr>
        <p:blipFill>
          <a:blip r:embed="rId3"/>
          <a:srcRect/>
          <a:stretch>
            <a:fillRect/>
          </a:stretch>
        </p:blipFill>
        <p:spPr bwMode="auto">
          <a:xfrm>
            <a:off x="4572000" y="1752600"/>
            <a:ext cx="4267200" cy="3757613"/>
          </a:xfrm>
          <a:prstGeom prst="rect">
            <a:avLst/>
          </a:prstGeom>
          <a:noFill/>
          <a:ln w="9525">
            <a:noFill/>
            <a:miter lim="800000"/>
            <a:headEnd/>
            <a:tailEnd/>
          </a:ln>
        </p:spPr>
      </p:pic>
      <p:sp>
        <p:nvSpPr>
          <p:cNvPr id="33799" name="Rectangle 8"/>
          <p:cNvSpPr>
            <a:spLocks noChangeArrowheads="1"/>
          </p:cNvSpPr>
          <p:nvPr/>
        </p:nvSpPr>
        <p:spPr bwMode="auto">
          <a:xfrm>
            <a:off x="457200" y="4876800"/>
            <a:ext cx="3733800" cy="1200150"/>
          </a:xfrm>
          <a:prstGeom prst="rect">
            <a:avLst/>
          </a:prstGeom>
          <a:solidFill>
            <a:srgbClr val="F4F3A1"/>
          </a:solidFill>
          <a:ln w="9525">
            <a:noFill/>
            <a:miter lim="800000"/>
            <a:headEnd/>
            <a:tailEnd/>
          </a:ln>
        </p:spPr>
        <p:txBody>
          <a:bodyPr>
            <a:prstTxWarp prst="textNoShape">
              <a:avLst/>
            </a:prstTxWarp>
            <a:spAutoFit/>
          </a:bodyPr>
          <a:lstStyle/>
          <a:p>
            <a:pPr marL="361950" indent="-361950" defTabSz="809625">
              <a:buFont typeface="Helvetica" charset="0"/>
              <a:buAutoNum type="arabicPeriod"/>
            </a:pPr>
            <a:r>
              <a:rPr lang="en-US" sz="1800" i="1"/>
              <a:t>Shift until top of stack is the right end of a handle</a:t>
            </a:r>
          </a:p>
          <a:p>
            <a:pPr marL="361950" indent="-361950" defTabSz="809625">
              <a:buFont typeface="Helvetica" charset="0"/>
              <a:buAutoNum type="arabicPeriod"/>
            </a:pPr>
            <a:r>
              <a:rPr lang="en-US" sz="1800" i="1"/>
              <a:t>Find the left end of the handle and reduce</a:t>
            </a:r>
          </a:p>
        </p:txBody>
      </p:sp>
      <p:sp>
        <p:nvSpPr>
          <p:cNvPr id="33800" name="Rectangle 9"/>
          <p:cNvSpPr>
            <a:spLocks noChangeArrowheads="1"/>
          </p:cNvSpPr>
          <p:nvPr/>
        </p:nvSpPr>
        <p:spPr bwMode="auto">
          <a:xfrm>
            <a:off x="4876800" y="6019800"/>
            <a:ext cx="3678238" cy="400050"/>
          </a:xfrm>
          <a:prstGeom prst="rect">
            <a:avLst/>
          </a:prstGeom>
          <a:noFill/>
          <a:ln w="9525">
            <a:noFill/>
            <a:miter lim="800000"/>
            <a:headEnd/>
            <a:tailEnd/>
          </a:ln>
        </p:spPr>
        <p:txBody>
          <a:bodyPr wrap="none">
            <a:prstTxWarp prst="textNoShape">
              <a:avLst/>
            </a:prstTxWarp>
            <a:spAutoFit/>
          </a:bodyPr>
          <a:lstStyle/>
          <a:p>
            <a:r>
              <a:rPr lang="en-US" sz="2000"/>
              <a:t>5 shifts + 9 reduces + 1 accept</a:t>
            </a:r>
          </a:p>
        </p:txBody>
      </p:sp>
      <p:sp>
        <p:nvSpPr>
          <p:cNvPr id="33801" name="Slide Number Placeholder 9"/>
          <p:cNvSpPr>
            <a:spLocks noGrp="1"/>
          </p:cNvSpPr>
          <p:nvPr>
            <p:ph type="sldNum" sz="quarter" idx="12"/>
          </p:nvPr>
        </p:nvSpPr>
        <p:spPr>
          <a:noFill/>
        </p:spPr>
        <p:txBody>
          <a:bodyPr/>
          <a:lstStyle/>
          <a:p>
            <a:fld id="{F5CCC14F-B6A2-3E49-B048-1CCBCE83251C}" type="slidenum">
              <a:rPr lang="de-CH" smtClean="0"/>
              <a:pPr/>
              <a:t>13</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Shift-reduce parsing</a:t>
            </a:r>
          </a:p>
        </p:txBody>
      </p:sp>
      <p:sp>
        <p:nvSpPr>
          <p:cNvPr id="35843" name="Date Placeholder 2"/>
          <p:cNvSpPr>
            <a:spLocks noGrp="1"/>
          </p:cNvSpPr>
          <p:nvPr>
            <p:ph type="dt" sz="quarter" idx="10"/>
          </p:nvPr>
        </p:nvSpPr>
        <p:spPr>
          <a:noFill/>
        </p:spPr>
        <p:txBody>
          <a:bodyPr/>
          <a:lstStyle/>
          <a:p>
            <a:r>
              <a:rPr lang="en-US" smtClean="0"/>
              <a:t>© Oscar Nierstrasz</a:t>
            </a:r>
            <a:endParaRPr lang="de-CH" smtClean="0"/>
          </a:p>
        </p:txBody>
      </p:sp>
      <p:sp>
        <p:nvSpPr>
          <p:cNvPr id="35844" name="Footer Placeholder 3"/>
          <p:cNvSpPr>
            <a:spLocks noGrp="1"/>
          </p:cNvSpPr>
          <p:nvPr>
            <p:ph type="ftr" sz="quarter" idx="11"/>
          </p:nvPr>
        </p:nvSpPr>
        <p:spPr>
          <a:noFill/>
        </p:spPr>
        <p:txBody>
          <a:bodyPr/>
          <a:lstStyle/>
          <a:p>
            <a:r>
              <a:rPr lang="en-US" smtClean="0"/>
              <a:t>Parsing in Practice</a:t>
            </a:r>
            <a:endParaRPr lang="de-CH" smtClean="0"/>
          </a:p>
        </p:txBody>
      </p:sp>
      <p:sp>
        <p:nvSpPr>
          <p:cNvPr id="35845" name="TextBox 6"/>
          <p:cNvSpPr txBox="1">
            <a:spLocks noChangeArrowheads="1"/>
          </p:cNvSpPr>
          <p:nvPr/>
        </p:nvSpPr>
        <p:spPr bwMode="auto">
          <a:xfrm>
            <a:off x="914400" y="1981200"/>
            <a:ext cx="7318375" cy="461963"/>
          </a:xfrm>
          <a:prstGeom prst="rect">
            <a:avLst/>
          </a:prstGeom>
          <a:solidFill>
            <a:srgbClr val="F5F399"/>
          </a:solidFill>
          <a:ln w="9525">
            <a:noFill/>
            <a:miter lim="800000"/>
            <a:headEnd/>
            <a:tailEnd/>
          </a:ln>
        </p:spPr>
        <p:txBody>
          <a:bodyPr wrap="none">
            <a:prstTxWarp prst="textNoShape">
              <a:avLst/>
            </a:prstTxWarp>
            <a:spAutoFit/>
          </a:bodyPr>
          <a:lstStyle/>
          <a:p>
            <a:r>
              <a:rPr lang="en-US" i="1"/>
              <a:t>A shift-reduce parser has just four canonical actions: </a:t>
            </a:r>
          </a:p>
        </p:txBody>
      </p:sp>
      <p:graphicFrame>
        <p:nvGraphicFramePr>
          <p:cNvPr id="8" name="Table 7"/>
          <p:cNvGraphicFramePr>
            <a:graphicFrameLocks noGrp="1"/>
          </p:cNvGraphicFramePr>
          <p:nvPr/>
        </p:nvGraphicFramePr>
        <p:xfrm>
          <a:off x="838200" y="3124200"/>
          <a:ext cx="7696200" cy="2028824"/>
        </p:xfrm>
        <a:graphic>
          <a:graphicData uri="http://schemas.openxmlformats.org/drawingml/2006/table">
            <a:tbl>
              <a:tblPr/>
              <a:tblGrid>
                <a:gridCol w="1228725"/>
                <a:gridCol w="6467475"/>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shift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next input symbol is shifted (pushed) onto the top of the stack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reduce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right end of handle is on top of stack; </a:t>
                      </a:r>
                      <a:br>
                        <a:rPr kumimoji="0" lang="en-US" sz="1800" b="0" i="0" u="none" strike="noStrike" cap="none" normalizeH="0" baseline="0" smtClean="0">
                          <a:ln>
                            <a:noFill/>
                          </a:ln>
                          <a:solidFill>
                            <a:schemeClr val="tx1"/>
                          </a:solidFill>
                          <a:effectLst/>
                          <a:latin typeface="Helvetica" charset="0"/>
                        </a:rPr>
                      </a:br>
                      <a:r>
                        <a:rPr kumimoji="0" lang="en-US" sz="1800" b="0" i="0" u="none" strike="noStrike" cap="none" normalizeH="0" baseline="0" smtClean="0">
                          <a:ln>
                            <a:noFill/>
                          </a:ln>
                          <a:solidFill>
                            <a:schemeClr val="tx1"/>
                          </a:solidFill>
                          <a:effectLst/>
                          <a:latin typeface="Helvetica" charset="0"/>
                        </a:rPr>
                        <a:t>locate left end of handle within the stack;</a:t>
                      </a:r>
                      <a:br>
                        <a:rPr kumimoji="0" lang="en-US" sz="1800" b="0" i="0" u="none" strike="noStrike" cap="none" normalizeH="0" baseline="0" smtClean="0">
                          <a:ln>
                            <a:noFill/>
                          </a:ln>
                          <a:solidFill>
                            <a:schemeClr val="tx1"/>
                          </a:solidFill>
                          <a:effectLst/>
                          <a:latin typeface="Helvetica" charset="0"/>
                        </a:rPr>
                      </a:br>
                      <a:r>
                        <a:rPr kumimoji="0" lang="en-US" sz="1800" b="0" i="0" u="none" strike="noStrike" cap="none" normalizeH="0" baseline="0" smtClean="0">
                          <a:ln>
                            <a:noFill/>
                          </a:ln>
                          <a:solidFill>
                            <a:schemeClr val="tx1"/>
                          </a:solidFill>
                          <a:effectLst/>
                          <a:latin typeface="Helvetica" charset="0"/>
                        </a:rPr>
                        <a:t>pop handle off stack and push appropriate non-terminal LHS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accept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terminate parsing and signal success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error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call an error recovery routine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3" name="Slide Number Placeholder 8"/>
          <p:cNvSpPr>
            <a:spLocks noGrp="1"/>
          </p:cNvSpPr>
          <p:nvPr>
            <p:ph type="sldNum" sz="quarter" idx="12"/>
          </p:nvPr>
        </p:nvSpPr>
        <p:spPr>
          <a:noFill/>
        </p:spPr>
        <p:txBody>
          <a:bodyPr/>
          <a:lstStyle/>
          <a:p>
            <a:fld id="{82DCD8E1-8FCE-C941-B747-D781EE9CFE03}" type="slidenum">
              <a:rPr lang="de-CH" smtClean="0"/>
              <a:pPr/>
              <a:t>14</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smtClean="0"/>
              <a:t>© Oscar Nierstrasz</a:t>
            </a:r>
            <a:endParaRPr lang="de-CH" smtClean="0"/>
          </a:p>
        </p:txBody>
      </p:sp>
      <p:sp>
        <p:nvSpPr>
          <p:cNvPr id="37891"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37892" name="Picture 2" descr="roadmap-grey"/>
          <p:cNvPicPr>
            <a:picLocks noChangeAspect="1" noChangeArrowheads="1"/>
          </p:cNvPicPr>
          <p:nvPr/>
        </p:nvPicPr>
        <p:blipFill>
          <a:blip r:embed="rId3"/>
          <a:srcRect/>
          <a:stretch>
            <a:fillRect/>
          </a:stretch>
        </p:blipFill>
        <p:spPr bwMode="auto">
          <a:xfrm>
            <a:off x="6629400" y="1905000"/>
            <a:ext cx="2116138" cy="1833563"/>
          </a:xfrm>
          <a:prstGeom prst="rect">
            <a:avLst/>
          </a:prstGeom>
          <a:noFill/>
          <a:ln w="9525">
            <a:noFill/>
            <a:miter lim="800000"/>
            <a:headEnd/>
            <a:tailEnd/>
          </a:ln>
        </p:spPr>
      </p:pic>
      <p:sp>
        <p:nvSpPr>
          <p:cNvPr id="37893" name="Rectangle 3"/>
          <p:cNvSpPr>
            <a:spLocks noGrp="1" noChangeArrowheads="1"/>
          </p:cNvSpPr>
          <p:nvPr>
            <p:ph type="title"/>
          </p:nvPr>
        </p:nvSpPr>
        <p:spPr/>
        <p:txBody>
          <a:bodyPr/>
          <a:lstStyle/>
          <a:p>
            <a:pPr eaLnBrk="1" hangingPunct="1"/>
            <a:r>
              <a:rPr lang="en-US"/>
              <a:t>Roadmap</a:t>
            </a:r>
          </a:p>
        </p:txBody>
      </p:sp>
      <p:sp>
        <p:nvSpPr>
          <p:cNvPr id="37894" name="Rectangle 4"/>
          <p:cNvSpPr>
            <a:spLocks noGrp="1" noChangeArrowheads="1"/>
          </p:cNvSpPr>
          <p:nvPr>
            <p:ph type="body" idx="1"/>
          </p:nvPr>
        </p:nvSpPr>
        <p:spPr/>
        <p:txBody>
          <a:bodyPr/>
          <a:lstStyle/>
          <a:p>
            <a:pPr eaLnBrk="1" hangingPunct="1"/>
            <a:r>
              <a:rPr lang="en-US" sz="2000" smtClean="0">
                <a:solidFill>
                  <a:srgbClr val="C1DEFA"/>
                </a:solidFill>
              </a:rPr>
              <a:t>Bottom-up parsing</a:t>
            </a:r>
          </a:p>
          <a:p>
            <a:pPr eaLnBrk="1" hangingPunct="1"/>
            <a:r>
              <a:rPr lang="en-US" sz="2000" b="1" smtClean="0"/>
              <a:t>LR(k) grammars</a:t>
            </a:r>
          </a:p>
          <a:p>
            <a:pPr eaLnBrk="1" hangingPunct="1"/>
            <a:r>
              <a:rPr lang="en-US" sz="2000" smtClean="0">
                <a:solidFill>
                  <a:srgbClr val="C1DEFA"/>
                </a:solidFill>
              </a:rPr>
              <a:t>JavaCC, Java Tree Builder and the Visitor pattern</a:t>
            </a:r>
          </a:p>
          <a:p>
            <a:pPr eaLnBrk="1" hangingPunct="1"/>
            <a:r>
              <a:rPr lang="en-US" sz="2000" smtClean="0">
                <a:solidFill>
                  <a:srgbClr val="C1DEFA"/>
                </a:solidFill>
              </a:rPr>
              <a:t>Example: a straightline interpreter</a:t>
            </a:r>
          </a:p>
        </p:txBody>
      </p:sp>
      <p:sp>
        <p:nvSpPr>
          <p:cNvPr id="37895" name="Slide Number Placeholder 7"/>
          <p:cNvSpPr>
            <a:spLocks noGrp="1"/>
          </p:cNvSpPr>
          <p:nvPr>
            <p:ph type="sldNum" sz="quarter" idx="12"/>
          </p:nvPr>
        </p:nvSpPr>
        <p:spPr>
          <a:noFill/>
        </p:spPr>
        <p:txBody>
          <a:bodyPr/>
          <a:lstStyle/>
          <a:p>
            <a:fld id="{3BA6BAE7-AA34-524D-80D6-08277EE8EB13}" type="slidenum">
              <a:rPr lang="de-CH" smtClean="0"/>
              <a:pPr/>
              <a:t>15</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LR(k) grammars</a:t>
            </a:r>
          </a:p>
        </p:txBody>
      </p:sp>
      <p:sp>
        <p:nvSpPr>
          <p:cNvPr id="40963" name="Date Placeholder 3"/>
          <p:cNvSpPr>
            <a:spLocks noGrp="1"/>
          </p:cNvSpPr>
          <p:nvPr>
            <p:ph type="dt" sz="quarter" idx="10"/>
          </p:nvPr>
        </p:nvSpPr>
        <p:spPr>
          <a:noFill/>
        </p:spPr>
        <p:txBody>
          <a:bodyPr/>
          <a:lstStyle/>
          <a:p>
            <a:r>
              <a:rPr lang="en-US" smtClean="0"/>
              <a:t>© Oscar Nierstrasz</a:t>
            </a:r>
            <a:endParaRPr lang="de-CH" smtClean="0"/>
          </a:p>
        </p:txBody>
      </p:sp>
      <p:sp>
        <p:nvSpPr>
          <p:cNvPr id="40964" name="Footer Placeholder 4"/>
          <p:cNvSpPr>
            <a:spLocks noGrp="1"/>
          </p:cNvSpPr>
          <p:nvPr>
            <p:ph type="ftr" sz="quarter" idx="11"/>
          </p:nvPr>
        </p:nvSpPr>
        <p:spPr>
          <a:noFill/>
        </p:spPr>
        <p:txBody>
          <a:bodyPr/>
          <a:lstStyle/>
          <a:p>
            <a:r>
              <a:rPr lang="en-US" smtClean="0"/>
              <a:t>Parsing in Practice</a:t>
            </a:r>
            <a:endParaRPr lang="de-CH" smtClean="0"/>
          </a:p>
        </p:txBody>
      </p:sp>
      <p:sp>
        <p:nvSpPr>
          <p:cNvPr id="40965" name="TextBox 7"/>
          <p:cNvSpPr txBox="1">
            <a:spLocks noChangeArrowheads="1"/>
          </p:cNvSpPr>
          <p:nvPr/>
        </p:nvSpPr>
        <p:spPr bwMode="auto">
          <a:xfrm>
            <a:off x="1295400" y="1981200"/>
            <a:ext cx="6083300" cy="2032000"/>
          </a:xfrm>
          <a:prstGeom prst="rect">
            <a:avLst/>
          </a:prstGeom>
          <a:noFill/>
          <a:ln w="9525">
            <a:noFill/>
            <a:miter lim="800000"/>
            <a:headEnd/>
            <a:tailEnd/>
          </a:ln>
        </p:spPr>
        <p:txBody>
          <a:bodyPr wrap="none">
            <a:prstTxWarp prst="textNoShape">
              <a:avLst/>
            </a:prstTxWarp>
            <a:spAutoFit/>
          </a:bodyPr>
          <a:lstStyle/>
          <a:p>
            <a:pPr>
              <a:spcAft>
                <a:spcPts val="1200"/>
              </a:spcAft>
              <a:buFont typeface="Helvetica CE" charset="0"/>
              <a:buNone/>
            </a:pPr>
            <a:r>
              <a:rPr lang="en-US" dirty="0" smtClean="0"/>
              <a:t>A grammar </a:t>
            </a:r>
            <a:r>
              <a:rPr lang="en-US" dirty="0"/>
              <a:t>G is </a:t>
            </a:r>
            <a:r>
              <a:rPr lang="en-US" dirty="0" err="1"/>
              <a:t>LR(k</a:t>
            </a:r>
            <a:r>
              <a:rPr lang="en-US" dirty="0"/>
              <a:t>) </a:t>
            </a:r>
            <a:r>
              <a:rPr lang="en-US" dirty="0" err="1"/>
              <a:t>iff</a:t>
            </a:r>
            <a:r>
              <a:rPr lang="en-US" dirty="0"/>
              <a:t>:</a:t>
            </a:r>
          </a:p>
          <a:p>
            <a:pPr marL="876300" lvl="1" indent="-457200">
              <a:spcAft>
                <a:spcPts val="1200"/>
              </a:spcAft>
              <a:buFont typeface="Helvetica" charset="0"/>
              <a:buAutoNum type="arabicPeriod"/>
            </a:pPr>
            <a:r>
              <a:rPr lang="en-US" dirty="0"/>
              <a:t>S </a:t>
            </a:r>
            <a:r>
              <a:rPr lang="en-US" dirty="0" err="1">
                <a:sym typeface="Symbol" charset="2"/>
              </a:rPr>
              <a:t></a:t>
            </a:r>
            <a:r>
              <a:rPr lang="en-US" baseline="-25000" dirty="0" err="1">
                <a:sym typeface="Symbol" charset="2"/>
              </a:rPr>
              <a:t>rm</a:t>
            </a:r>
            <a:r>
              <a:rPr lang="en-US" dirty="0">
                <a:sym typeface="Symbol" charset="2"/>
              </a:rPr>
              <a:t>* </a:t>
            </a:r>
            <a:r>
              <a:rPr lang="en-US" dirty="0" err="1">
                <a:sym typeface="Symbol" charset="2"/>
              </a:rPr>
              <a:t>αAw</a:t>
            </a:r>
            <a:r>
              <a:rPr lang="en-US" dirty="0"/>
              <a:t> </a:t>
            </a:r>
            <a:r>
              <a:rPr lang="en-US" dirty="0" err="1">
                <a:sym typeface="Symbol" charset="2"/>
              </a:rPr>
              <a:t></a:t>
            </a:r>
            <a:r>
              <a:rPr lang="en-US" baseline="-25000" dirty="0" err="1">
                <a:sym typeface="Symbol" charset="2"/>
              </a:rPr>
              <a:t>rm</a:t>
            </a:r>
            <a:r>
              <a:rPr lang="en-US" dirty="0">
                <a:sym typeface="Symbol" charset="2"/>
              </a:rPr>
              <a:t> </a:t>
            </a:r>
            <a:r>
              <a:rPr lang="en-US" dirty="0" err="1">
                <a:sym typeface="Symbol" charset="2"/>
              </a:rPr>
              <a:t>αβw</a:t>
            </a:r>
            <a:endParaRPr lang="en-US" dirty="0">
              <a:sym typeface="Symbol" charset="2"/>
            </a:endParaRPr>
          </a:p>
          <a:p>
            <a:pPr marL="876300" lvl="1" indent="-457200">
              <a:spcAft>
                <a:spcPts val="1200"/>
              </a:spcAft>
              <a:buFont typeface="Helvetica" charset="0"/>
              <a:buAutoNum type="arabicPeriod"/>
            </a:pPr>
            <a:r>
              <a:rPr lang="en-US" dirty="0"/>
              <a:t>S </a:t>
            </a:r>
            <a:r>
              <a:rPr lang="en-US" dirty="0" err="1">
                <a:sym typeface="Symbol" charset="2"/>
              </a:rPr>
              <a:t></a:t>
            </a:r>
            <a:r>
              <a:rPr lang="en-US" baseline="-25000" dirty="0" err="1">
                <a:sym typeface="Symbol" charset="2"/>
              </a:rPr>
              <a:t>rm</a:t>
            </a:r>
            <a:r>
              <a:rPr lang="en-US" dirty="0">
                <a:sym typeface="Symbol" charset="2"/>
              </a:rPr>
              <a:t>* </a:t>
            </a:r>
            <a:r>
              <a:rPr lang="en-US" dirty="0" err="1">
                <a:sym typeface="Symbol" charset="2"/>
              </a:rPr>
              <a:t>γBx</a:t>
            </a:r>
            <a:r>
              <a:rPr lang="en-US" dirty="0"/>
              <a:t> </a:t>
            </a:r>
            <a:r>
              <a:rPr lang="en-US" dirty="0" err="1">
                <a:sym typeface="Symbol" charset="2"/>
              </a:rPr>
              <a:t></a:t>
            </a:r>
            <a:r>
              <a:rPr lang="en-US" baseline="-25000" dirty="0" err="1">
                <a:sym typeface="Symbol" charset="2"/>
              </a:rPr>
              <a:t>rm</a:t>
            </a:r>
            <a:r>
              <a:rPr lang="en-US" dirty="0">
                <a:sym typeface="Symbol" charset="2"/>
              </a:rPr>
              <a:t> </a:t>
            </a:r>
            <a:r>
              <a:rPr lang="en-US" dirty="0" err="1">
                <a:sym typeface="Symbol" charset="2"/>
              </a:rPr>
              <a:t>αβy</a:t>
            </a:r>
            <a:endParaRPr lang="en-US" dirty="0">
              <a:sym typeface="Symbol" charset="2"/>
            </a:endParaRPr>
          </a:p>
          <a:p>
            <a:pPr marL="876300" lvl="1" indent="-457200">
              <a:spcAft>
                <a:spcPts val="1200"/>
              </a:spcAft>
              <a:buFont typeface="Helvetica" charset="0"/>
              <a:buAutoNum type="arabicPeriod"/>
            </a:pPr>
            <a:r>
              <a:rPr lang="en-US" dirty="0" err="1">
                <a:sym typeface="Symbol" charset="2"/>
              </a:rPr>
              <a:t>FIRST</a:t>
            </a:r>
            <a:r>
              <a:rPr lang="en-US" baseline="-25000" dirty="0" err="1">
                <a:sym typeface="Symbol" charset="2"/>
              </a:rPr>
              <a:t>k</a:t>
            </a:r>
            <a:r>
              <a:rPr lang="en-US" dirty="0" err="1">
                <a:sym typeface="Symbol" charset="2"/>
              </a:rPr>
              <a:t>(w</a:t>
            </a:r>
            <a:r>
              <a:rPr lang="en-US" dirty="0">
                <a:sym typeface="Symbol" charset="2"/>
              </a:rPr>
              <a:t>) = </a:t>
            </a:r>
            <a:r>
              <a:rPr lang="en-US" dirty="0" err="1">
                <a:sym typeface="Symbol" charset="2"/>
              </a:rPr>
              <a:t>FIRST</a:t>
            </a:r>
            <a:r>
              <a:rPr lang="en-US" baseline="-25000" dirty="0" err="1">
                <a:sym typeface="Symbol" charset="2"/>
              </a:rPr>
              <a:t>k</a:t>
            </a:r>
            <a:r>
              <a:rPr lang="en-US" dirty="0" err="1">
                <a:sym typeface="Symbol" charset="2"/>
              </a:rPr>
              <a:t>(y</a:t>
            </a:r>
            <a:r>
              <a:rPr lang="en-US" dirty="0">
                <a:sym typeface="Symbol" charset="2"/>
              </a:rPr>
              <a:t>) </a:t>
            </a:r>
            <a:r>
              <a:rPr lang="en-US" dirty="0" err="1">
                <a:sym typeface="Symbol" charset="2"/>
              </a:rPr>
              <a:t></a:t>
            </a:r>
            <a:r>
              <a:rPr lang="en-US" dirty="0">
                <a:sym typeface="Symbol" charset="2"/>
              </a:rPr>
              <a:t> </a:t>
            </a:r>
            <a:r>
              <a:rPr lang="en-US" dirty="0" err="1">
                <a:sym typeface="Symbol" charset="2"/>
              </a:rPr>
              <a:t>αAy</a:t>
            </a:r>
            <a:r>
              <a:rPr lang="en-US" dirty="0"/>
              <a:t> = </a:t>
            </a:r>
            <a:r>
              <a:rPr lang="en-US" dirty="0" err="1">
                <a:sym typeface="Symbol" charset="2"/>
              </a:rPr>
              <a:t>γBx</a:t>
            </a:r>
            <a:r>
              <a:rPr lang="en-US" dirty="0"/>
              <a:t> </a:t>
            </a:r>
          </a:p>
        </p:txBody>
      </p:sp>
      <p:sp>
        <p:nvSpPr>
          <p:cNvPr id="40966" name="TextBox 8"/>
          <p:cNvSpPr txBox="1">
            <a:spLocks noChangeArrowheads="1"/>
          </p:cNvSpPr>
          <p:nvPr/>
        </p:nvSpPr>
        <p:spPr bwMode="auto">
          <a:xfrm>
            <a:off x="1219200" y="4800600"/>
            <a:ext cx="6477000" cy="1200328"/>
          </a:xfrm>
          <a:prstGeom prst="rect">
            <a:avLst/>
          </a:prstGeom>
          <a:solidFill>
            <a:srgbClr val="F5F399"/>
          </a:solidFill>
          <a:ln w="9525">
            <a:noFill/>
            <a:miter lim="800000"/>
            <a:headEnd/>
            <a:tailEnd/>
          </a:ln>
        </p:spPr>
        <p:txBody>
          <a:bodyPr wrap="square">
            <a:prstTxWarp prst="textNoShape">
              <a:avLst/>
            </a:prstTxWarp>
            <a:spAutoFit/>
          </a:bodyPr>
          <a:lstStyle/>
          <a:p>
            <a:r>
              <a:rPr lang="en-US" i="1" dirty="0" smtClean="0"/>
              <a:t>I.e., if </a:t>
            </a:r>
            <a:r>
              <a:rPr lang="en-US" dirty="0" err="1" smtClean="0">
                <a:sym typeface="Symbol" charset="2"/>
              </a:rPr>
              <a:t>αβw</a:t>
            </a:r>
            <a:r>
              <a:rPr lang="en-US" dirty="0" smtClean="0">
                <a:sym typeface="Symbol" charset="2"/>
              </a:rPr>
              <a:t> </a:t>
            </a:r>
            <a:r>
              <a:rPr lang="en-US" i="1" dirty="0" smtClean="0">
                <a:sym typeface="Symbol" charset="2"/>
              </a:rPr>
              <a:t>and </a:t>
            </a:r>
            <a:r>
              <a:rPr lang="en-US" dirty="0" err="1" smtClean="0">
                <a:sym typeface="Symbol" charset="2"/>
              </a:rPr>
              <a:t>αβy</a:t>
            </a:r>
            <a:r>
              <a:rPr lang="en-US" dirty="0" smtClean="0">
                <a:sym typeface="Symbol" charset="2"/>
              </a:rPr>
              <a:t> </a:t>
            </a:r>
            <a:r>
              <a:rPr lang="en-US" i="1" dirty="0" smtClean="0">
                <a:sym typeface="Symbol" charset="2"/>
              </a:rPr>
              <a:t>have the same </a:t>
            </a:r>
            <a:r>
              <a:rPr lang="en-US" i="1" dirty="0" err="1" smtClean="0">
                <a:sym typeface="Symbol" charset="2"/>
              </a:rPr>
              <a:t>k</a:t>
            </a:r>
            <a:r>
              <a:rPr lang="en-US" i="1" dirty="0" smtClean="0">
                <a:sym typeface="Symbol" charset="2"/>
              </a:rPr>
              <a:t>-symbol </a:t>
            </a:r>
            <a:r>
              <a:rPr lang="en-US" i="1" dirty="0" err="1" smtClean="0">
                <a:sym typeface="Symbol" charset="2"/>
              </a:rPr>
              <a:t>lookahead</a:t>
            </a:r>
            <a:r>
              <a:rPr lang="en-US" i="1" dirty="0" smtClean="0">
                <a:sym typeface="Symbol" charset="2"/>
              </a:rPr>
              <a:t>, then there is a unique handle to reduce in the rightmost derivation.</a:t>
            </a:r>
            <a:endParaRPr lang="en-US" i="1" dirty="0"/>
          </a:p>
        </p:txBody>
      </p:sp>
      <p:sp>
        <p:nvSpPr>
          <p:cNvPr id="40967" name="Slide Number Placeholder 7"/>
          <p:cNvSpPr>
            <a:spLocks noGrp="1"/>
          </p:cNvSpPr>
          <p:nvPr>
            <p:ph type="sldNum" sz="quarter" idx="12"/>
          </p:nvPr>
        </p:nvSpPr>
        <p:spPr>
          <a:noFill/>
        </p:spPr>
        <p:txBody>
          <a:bodyPr/>
          <a:lstStyle/>
          <a:p>
            <a:fld id="{E97DC375-E81A-2B41-BF97-336CA3D30CFA}" type="slidenum">
              <a:rPr lang="de-CH" smtClean="0"/>
              <a:pPr/>
              <a:t>16</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Why study LR grammars?</a:t>
            </a:r>
          </a:p>
        </p:txBody>
      </p:sp>
      <p:sp>
        <p:nvSpPr>
          <p:cNvPr id="43011" name="Content Placeholder 2"/>
          <p:cNvSpPr>
            <a:spLocks noGrp="1"/>
          </p:cNvSpPr>
          <p:nvPr>
            <p:ph idx="1"/>
          </p:nvPr>
        </p:nvSpPr>
        <p:spPr/>
        <p:txBody>
          <a:bodyPr/>
          <a:lstStyle/>
          <a:p>
            <a:pPr>
              <a:buFont typeface="Helvetica CE" charset="0"/>
              <a:buNone/>
            </a:pPr>
            <a:r>
              <a:rPr lang="en-US" sz="2000" b="1" i="1" smtClean="0"/>
              <a:t>LR(1) grammars are used to construct LR(1) parsers. </a:t>
            </a:r>
          </a:p>
          <a:p>
            <a:pPr lvl="1"/>
            <a:r>
              <a:rPr lang="en-US" sz="1800" smtClean="0"/>
              <a:t>everyone’s favorite parser </a:t>
            </a:r>
          </a:p>
          <a:p>
            <a:pPr lvl="1"/>
            <a:r>
              <a:rPr lang="en-US" sz="1800" smtClean="0"/>
              <a:t>virtually all context-free programming language constructs can be expressed in an LR(1) form </a:t>
            </a:r>
          </a:p>
          <a:p>
            <a:pPr lvl="1"/>
            <a:r>
              <a:rPr lang="en-US" sz="1800" smtClean="0"/>
              <a:t>LR grammars are the most general grammars parsable by a deterministic, bottom-up parser </a:t>
            </a:r>
          </a:p>
          <a:p>
            <a:pPr lvl="1"/>
            <a:r>
              <a:rPr lang="en-US" sz="1800" smtClean="0"/>
              <a:t>efficient parsers can be implemented for LR(1) grammars </a:t>
            </a:r>
          </a:p>
          <a:p>
            <a:pPr lvl="1"/>
            <a:r>
              <a:rPr lang="en-US" sz="1800" smtClean="0"/>
              <a:t>LR parsers detect an error as soon as possible in a left-to-right scan of the input </a:t>
            </a:r>
          </a:p>
          <a:p>
            <a:pPr lvl="1"/>
            <a:r>
              <a:rPr lang="en-US" sz="1800" smtClean="0"/>
              <a:t>LR grammars describe a proper superset of the languages recognized by predictive (i.e., LL) parsers </a:t>
            </a:r>
          </a:p>
          <a:p>
            <a:pPr lvl="1"/>
            <a:endParaRPr lang="en-US" sz="1800" smtClean="0"/>
          </a:p>
          <a:p>
            <a:pPr>
              <a:buFont typeface="Helvetica CE" charset="0"/>
              <a:buNone/>
            </a:pPr>
            <a:r>
              <a:rPr lang="en-US" sz="2000" b="1" smtClean="0"/>
              <a:t>LL(k):</a:t>
            </a:r>
            <a:r>
              <a:rPr lang="en-US" sz="2000" smtClean="0"/>
              <a:t> recognize use of a production A </a:t>
            </a:r>
            <a:r>
              <a:rPr lang="en-US" sz="2000" smtClean="0">
                <a:sym typeface="Symbol" charset="2"/>
              </a:rPr>
              <a:t> </a:t>
            </a:r>
            <a:r>
              <a:rPr lang="en-US" sz="2000" smtClean="0"/>
              <a:t>β seeing first k symbols of β </a:t>
            </a:r>
          </a:p>
          <a:p>
            <a:pPr>
              <a:buFont typeface="Helvetica CE" charset="0"/>
              <a:buNone/>
            </a:pPr>
            <a:r>
              <a:rPr lang="en-US" sz="2000" b="1" smtClean="0"/>
              <a:t>LR(k):</a:t>
            </a:r>
            <a:r>
              <a:rPr lang="en-US" sz="2000" smtClean="0"/>
              <a:t> recognize occurrence of β (the handle) having seen all of what is derived from β plus k symbols of look-ahead </a:t>
            </a:r>
          </a:p>
        </p:txBody>
      </p:sp>
      <p:sp>
        <p:nvSpPr>
          <p:cNvPr id="43012" name="Date Placeholder 3"/>
          <p:cNvSpPr>
            <a:spLocks noGrp="1"/>
          </p:cNvSpPr>
          <p:nvPr>
            <p:ph type="dt" sz="quarter" idx="10"/>
          </p:nvPr>
        </p:nvSpPr>
        <p:spPr>
          <a:noFill/>
        </p:spPr>
        <p:txBody>
          <a:bodyPr/>
          <a:lstStyle/>
          <a:p>
            <a:r>
              <a:rPr lang="en-US" smtClean="0"/>
              <a:t>© Oscar Nierstrasz</a:t>
            </a:r>
            <a:endParaRPr lang="de-CH" smtClean="0"/>
          </a:p>
        </p:txBody>
      </p:sp>
      <p:sp>
        <p:nvSpPr>
          <p:cNvPr id="43013" name="Footer Placeholder 4"/>
          <p:cNvSpPr>
            <a:spLocks noGrp="1"/>
          </p:cNvSpPr>
          <p:nvPr>
            <p:ph type="ftr" sz="quarter" idx="11"/>
          </p:nvPr>
        </p:nvSpPr>
        <p:spPr>
          <a:noFill/>
        </p:spPr>
        <p:txBody>
          <a:bodyPr/>
          <a:lstStyle/>
          <a:p>
            <a:r>
              <a:rPr lang="en-US" smtClean="0"/>
              <a:t>Parsing in Practice</a:t>
            </a:r>
            <a:endParaRPr lang="de-CH" smtClean="0"/>
          </a:p>
        </p:txBody>
      </p:sp>
      <p:sp>
        <p:nvSpPr>
          <p:cNvPr id="43014" name="Slide Number Placeholder 6"/>
          <p:cNvSpPr>
            <a:spLocks noGrp="1"/>
          </p:cNvSpPr>
          <p:nvPr>
            <p:ph type="sldNum" sz="quarter" idx="12"/>
          </p:nvPr>
        </p:nvSpPr>
        <p:spPr>
          <a:noFill/>
        </p:spPr>
        <p:txBody>
          <a:bodyPr/>
          <a:lstStyle/>
          <a:p>
            <a:fld id="{9F48FF34-D0F3-6E48-968C-0EAE374E6D51}" type="slidenum">
              <a:rPr lang="de-CH" smtClean="0"/>
              <a:pPr/>
              <a:t>17</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Left versus right recursion</a:t>
            </a:r>
          </a:p>
        </p:txBody>
      </p:sp>
      <p:sp>
        <p:nvSpPr>
          <p:cNvPr id="44035" name="Content Placeholder 2"/>
          <p:cNvSpPr>
            <a:spLocks noGrp="1"/>
          </p:cNvSpPr>
          <p:nvPr>
            <p:ph idx="1"/>
          </p:nvPr>
        </p:nvSpPr>
        <p:spPr/>
        <p:txBody>
          <a:bodyPr/>
          <a:lstStyle/>
          <a:p>
            <a:r>
              <a:rPr lang="en-US" b="1" i="1" dirty="0" smtClean="0"/>
              <a:t>Right Recursion: </a:t>
            </a:r>
          </a:p>
          <a:p>
            <a:pPr lvl="1"/>
            <a:r>
              <a:rPr lang="en-US" dirty="0" smtClean="0"/>
              <a:t>needed for termination in predictive parsers </a:t>
            </a:r>
          </a:p>
          <a:p>
            <a:pPr lvl="1"/>
            <a:r>
              <a:rPr lang="en-US" dirty="0" smtClean="0"/>
              <a:t>requires more stack space </a:t>
            </a:r>
          </a:p>
          <a:p>
            <a:pPr lvl="1"/>
            <a:r>
              <a:rPr lang="en-US" dirty="0" smtClean="0"/>
              <a:t>right associative operators </a:t>
            </a:r>
          </a:p>
          <a:p>
            <a:r>
              <a:rPr lang="en-US" b="1" i="1" dirty="0" smtClean="0"/>
              <a:t>Left Recursion: </a:t>
            </a:r>
          </a:p>
          <a:p>
            <a:pPr lvl="1"/>
            <a:r>
              <a:rPr lang="en-US" dirty="0" smtClean="0"/>
              <a:t>works fine in bottom-up parsers </a:t>
            </a:r>
          </a:p>
          <a:p>
            <a:pPr lvl="1"/>
            <a:r>
              <a:rPr lang="en-US" dirty="0" smtClean="0"/>
              <a:t>limits required stack space </a:t>
            </a:r>
          </a:p>
          <a:p>
            <a:pPr lvl="1"/>
            <a:r>
              <a:rPr lang="en-US" dirty="0" smtClean="0"/>
              <a:t>left associative operators </a:t>
            </a:r>
          </a:p>
          <a:p>
            <a:pPr lvl="1"/>
            <a:endParaRPr lang="en-US" dirty="0" smtClean="0"/>
          </a:p>
          <a:p>
            <a:r>
              <a:rPr lang="en-US" b="1" i="1" dirty="0" smtClean="0"/>
              <a:t>Rule of thumb: </a:t>
            </a:r>
          </a:p>
          <a:p>
            <a:pPr lvl="1"/>
            <a:r>
              <a:rPr lang="en-US" dirty="0" smtClean="0"/>
              <a:t>right recursion for </a:t>
            </a:r>
            <a:r>
              <a:rPr lang="en-US" i="1" dirty="0" smtClean="0">
                <a:solidFill>
                  <a:srgbClr val="7E0007"/>
                </a:solidFill>
              </a:rPr>
              <a:t>top-down parsers </a:t>
            </a:r>
          </a:p>
          <a:p>
            <a:pPr lvl="1"/>
            <a:r>
              <a:rPr lang="en-US" dirty="0" smtClean="0"/>
              <a:t>left recursion for </a:t>
            </a:r>
            <a:r>
              <a:rPr lang="en-US" i="1" dirty="0" smtClean="0">
                <a:solidFill>
                  <a:srgbClr val="7E0007"/>
                </a:solidFill>
              </a:rPr>
              <a:t>bottom-up parsers</a:t>
            </a:r>
          </a:p>
        </p:txBody>
      </p:sp>
      <p:sp>
        <p:nvSpPr>
          <p:cNvPr id="44036" name="Date Placeholder 3"/>
          <p:cNvSpPr>
            <a:spLocks noGrp="1"/>
          </p:cNvSpPr>
          <p:nvPr>
            <p:ph type="dt" sz="quarter" idx="10"/>
          </p:nvPr>
        </p:nvSpPr>
        <p:spPr>
          <a:noFill/>
        </p:spPr>
        <p:txBody>
          <a:bodyPr/>
          <a:lstStyle/>
          <a:p>
            <a:r>
              <a:rPr lang="en-US" smtClean="0"/>
              <a:t>© Oscar Nierstrasz</a:t>
            </a:r>
            <a:endParaRPr lang="de-CH" smtClean="0"/>
          </a:p>
        </p:txBody>
      </p:sp>
      <p:sp>
        <p:nvSpPr>
          <p:cNvPr id="44037" name="Footer Placeholder 4"/>
          <p:cNvSpPr>
            <a:spLocks noGrp="1"/>
          </p:cNvSpPr>
          <p:nvPr>
            <p:ph type="ftr" sz="quarter" idx="11"/>
          </p:nvPr>
        </p:nvSpPr>
        <p:spPr>
          <a:noFill/>
        </p:spPr>
        <p:txBody>
          <a:bodyPr/>
          <a:lstStyle/>
          <a:p>
            <a:r>
              <a:rPr lang="en-US" smtClean="0"/>
              <a:t>Parsing in Practice</a:t>
            </a:r>
            <a:endParaRPr lang="de-CH" smtClean="0"/>
          </a:p>
        </p:txBody>
      </p:sp>
      <p:sp>
        <p:nvSpPr>
          <p:cNvPr id="44038" name="Slide Number Placeholder 6"/>
          <p:cNvSpPr>
            <a:spLocks noGrp="1"/>
          </p:cNvSpPr>
          <p:nvPr>
            <p:ph type="sldNum" sz="quarter" idx="12"/>
          </p:nvPr>
        </p:nvSpPr>
        <p:spPr>
          <a:noFill/>
        </p:spPr>
        <p:txBody>
          <a:bodyPr/>
          <a:lstStyle/>
          <a:p>
            <a:fld id="{845ECF38-BB69-FD46-A861-B866A16B8D12}" type="slidenum">
              <a:rPr lang="de-CH" smtClean="0"/>
              <a:pPr/>
              <a:t>18</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t>Parsing review </a:t>
            </a:r>
          </a:p>
        </p:txBody>
      </p:sp>
      <p:sp>
        <p:nvSpPr>
          <p:cNvPr id="45059" name="Content Placeholder 2"/>
          <p:cNvSpPr>
            <a:spLocks noGrp="1"/>
          </p:cNvSpPr>
          <p:nvPr>
            <p:ph idx="1"/>
          </p:nvPr>
        </p:nvSpPr>
        <p:spPr/>
        <p:txBody>
          <a:bodyPr/>
          <a:lstStyle/>
          <a:p>
            <a:r>
              <a:rPr lang="en-US" sz="2000" b="1" smtClean="0"/>
              <a:t>Recursive descent </a:t>
            </a:r>
          </a:p>
          <a:p>
            <a:pPr lvl="1"/>
            <a:r>
              <a:rPr lang="en-US" sz="1800" smtClean="0"/>
              <a:t>A hand coded recursive descent parser directly encodes a grammar (typically an LL(1) grammar) into a series of mutually recursive procedures. It has most of the linguistic limitations of LL(1). </a:t>
            </a:r>
          </a:p>
          <a:p>
            <a:r>
              <a:rPr lang="en-US" sz="2000" b="1" smtClean="0"/>
              <a:t>LL(k): </a:t>
            </a:r>
          </a:p>
          <a:p>
            <a:pPr lvl="1"/>
            <a:r>
              <a:rPr lang="en-US" sz="1800" smtClean="0"/>
              <a:t>must be able to recognize the use of a production after seeing only the first k symbols of its right hand side. </a:t>
            </a:r>
          </a:p>
          <a:p>
            <a:r>
              <a:rPr lang="en-US" sz="2000" b="1" smtClean="0"/>
              <a:t>LR(k):</a:t>
            </a:r>
          </a:p>
          <a:p>
            <a:pPr lvl="1"/>
            <a:r>
              <a:rPr lang="en-US" sz="1800" smtClean="0"/>
              <a:t>must be able to recognize the occurrence of the right hand side of a production after having seen all that is derived from that right hand side with k symbols of look-ahead. </a:t>
            </a:r>
          </a:p>
          <a:p>
            <a:r>
              <a:rPr lang="en-US" sz="2000" i="1" smtClean="0"/>
              <a:t>The dilemmas: </a:t>
            </a:r>
          </a:p>
          <a:p>
            <a:pPr lvl="1"/>
            <a:r>
              <a:rPr lang="en-US" sz="1800" smtClean="0"/>
              <a:t>LL dilemma: pick A </a:t>
            </a:r>
            <a:r>
              <a:rPr lang="en-US" sz="1800" smtClean="0">
                <a:sym typeface="Symbol" charset="2"/>
              </a:rPr>
              <a:t></a:t>
            </a:r>
            <a:r>
              <a:rPr lang="en-US" sz="1800" smtClean="0"/>
              <a:t> b or A </a:t>
            </a:r>
            <a:r>
              <a:rPr lang="en-US" sz="1800" smtClean="0">
                <a:sym typeface="Symbol" charset="2"/>
              </a:rPr>
              <a:t> </a:t>
            </a:r>
            <a:r>
              <a:rPr lang="en-US" sz="1800" smtClean="0"/>
              <a:t>c ? </a:t>
            </a:r>
          </a:p>
          <a:p>
            <a:pPr lvl="1"/>
            <a:r>
              <a:rPr lang="en-US" sz="1800" smtClean="0"/>
              <a:t>LR dilemma: pick A </a:t>
            </a:r>
            <a:r>
              <a:rPr lang="en-US" sz="1800" smtClean="0">
                <a:sym typeface="Symbol" charset="2"/>
              </a:rPr>
              <a:t> </a:t>
            </a:r>
            <a:r>
              <a:rPr lang="en-US" sz="1800" smtClean="0"/>
              <a:t>b or B </a:t>
            </a:r>
            <a:r>
              <a:rPr lang="en-US" sz="1800" smtClean="0">
                <a:sym typeface="Symbol" charset="2"/>
              </a:rPr>
              <a:t> </a:t>
            </a:r>
            <a:r>
              <a:rPr lang="en-US" sz="1800" smtClean="0"/>
              <a:t>b ? </a:t>
            </a:r>
          </a:p>
        </p:txBody>
      </p:sp>
      <p:sp>
        <p:nvSpPr>
          <p:cNvPr id="45060" name="Date Placeholder 3"/>
          <p:cNvSpPr>
            <a:spLocks noGrp="1"/>
          </p:cNvSpPr>
          <p:nvPr>
            <p:ph type="dt" sz="quarter" idx="10"/>
          </p:nvPr>
        </p:nvSpPr>
        <p:spPr>
          <a:noFill/>
        </p:spPr>
        <p:txBody>
          <a:bodyPr/>
          <a:lstStyle/>
          <a:p>
            <a:r>
              <a:rPr lang="en-US" smtClean="0"/>
              <a:t>© Oscar Nierstrasz</a:t>
            </a:r>
            <a:endParaRPr lang="de-CH" smtClean="0"/>
          </a:p>
        </p:txBody>
      </p:sp>
      <p:sp>
        <p:nvSpPr>
          <p:cNvPr id="45061" name="Footer Placeholder 4"/>
          <p:cNvSpPr>
            <a:spLocks noGrp="1"/>
          </p:cNvSpPr>
          <p:nvPr>
            <p:ph type="ftr" sz="quarter" idx="11"/>
          </p:nvPr>
        </p:nvSpPr>
        <p:spPr>
          <a:noFill/>
        </p:spPr>
        <p:txBody>
          <a:bodyPr/>
          <a:lstStyle/>
          <a:p>
            <a:r>
              <a:rPr lang="en-US" smtClean="0"/>
              <a:t>Parsing in Practice</a:t>
            </a:r>
            <a:endParaRPr lang="de-CH" smtClean="0"/>
          </a:p>
        </p:txBody>
      </p:sp>
      <p:sp>
        <p:nvSpPr>
          <p:cNvPr id="45062" name="Slide Number Placeholder 6"/>
          <p:cNvSpPr>
            <a:spLocks noGrp="1"/>
          </p:cNvSpPr>
          <p:nvPr>
            <p:ph type="sldNum" sz="quarter" idx="12"/>
          </p:nvPr>
        </p:nvSpPr>
        <p:spPr>
          <a:noFill/>
        </p:spPr>
        <p:txBody>
          <a:bodyPr/>
          <a:lstStyle/>
          <a:p>
            <a:fld id="{230A11DB-967B-CE4E-A90D-2900462A9C77}" type="slidenum">
              <a:rPr lang="de-CH" smtClean="0"/>
              <a:pPr/>
              <a:t>19</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smtClean="0"/>
              <a:t>© Oscar Nierstrasz</a:t>
            </a:r>
            <a:endParaRPr lang="de-CH" smtClean="0"/>
          </a:p>
        </p:txBody>
      </p:sp>
      <p:sp>
        <p:nvSpPr>
          <p:cNvPr id="17411"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17412" name="Picture 2" descr="roadmap-grey"/>
          <p:cNvPicPr>
            <a:picLocks noChangeAspect="1" noChangeArrowheads="1"/>
          </p:cNvPicPr>
          <p:nvPr/>
        </p:nvPicPr>
        <p:blipFill>
          <a:blip r:embed="rId3"/>
          <a:srcRect/>
          <a:stretch>
            <a:fillRect/>
          </a:stretch>
        </p:blipFill>
        <p:spPr bwMode="auto">
          <a:xfrm>
            <a:off x="6629400" y="1905000"/>
            <a:ext cx="2116138" cy="1833563"/>
          </a:xfrm>
          <a:prstGeom prst="rect">
            <a:avLst/>
          </a:prstGeom>
          <a:noFill/>
          <a:ln w="9525">
            <a:noFill/>
            <a:miter lim="800000"/>
            <a:headEnd/>
            <a:tailEnd/>
          </a:ln>
        </p:spPr>
      </p:pic>
      <p:sp>
        <p:nvSpPr>
          <p:cNvPr id="17413" name="Rectangle 3"/>
          <p:cNvSpPr>
            <a:spLocks noGrp="1" noChangeArrowheads="1"/>
          </p:cNvSpPr>
          <p:nvPr>
            <p:ph type="title"/>
          </p:nvPr>
        </p:nvSpPr>
        <p:spPr/>
        <p:txBody>
          <a:bodyPr/>
          <a:lstStyle/>
          <a:p>
            <a:pPr eaLnBrk="1" hangingPunct="1"/>
            <a:r>
              <a:rPr lang="en-US"/>
              <a:t>Roadmap</a:t>
            </a:r>
          </a:p>
        </p:txBody>
      </p:sp>
      <p:sp>
        <p:nvSpPr>
          <p:cNvPr id="17414" name="Rectangle 4"/>
          <p:cNvSpPr>
            <a:spLocks noGrp="1" noChangeArrowheads="1"/>
          </p:cNvSpPr>
          <p:nvPr>
            <p:ph type="body" idx="1"/>
          </p:nvPr>
        </p:nvSpPr>
        <p:spPr/>
        <p:txBody>
          <a:bodyPr/>
          <a:lstStyle/>
          <a:p>
            <a:pPr eaLnBrk="1" hangingPunct="1"/>
            <a:r>
              <a:rPr lang="en-US" sz="2000" smtClean="0"/>
              <a:t>Bottom-up parsing</a:t>
            </a:r>
          </a:p>
          <a:p>
            <a:pPr eaLnBrk="1" hangingPunct="1"/>
            <a:r>
              <a:rPr lang="en-US" sz="2000" smtClean="0"/>
              <a:t>LR(k) grammars</a:t>
            </a:r>
          </a:p>
          <a:p>
            <a:pPr eaLnBrk="1" hangingPunct="1"/>
            <a:r>
              <a:rPr lang="en-US" sz="2000" smtClean="0"/>
              <a:t>JavaCC, Java Tree Builder and the Visitor pattern</a:t>
            </a:r>
          </a:p>
          <a:p>
            <a:pPr eaLnBrk="1" hangingPunct="1"/>
            <a:r>
              <a:rPr lang="en-US" sz="2000" smtClean="0"/>
              <a:t>Example: a straightline interpreter</a:t>
            </a:r>
          </a:p>
        </p:txBody>
      </p:sp>
      <p:sp>
        <p:nvSpPr>
          <p:cNvPr id="17415" name="Slide Number Placeholder 7"/>
          <p:cNvSpPr>
            <a:spLocks noGrp="1"/>
          </p:cNvSpPr>
          <p:nvPr>
            <p:ph type="sldNum" sz="quarter" idx="12"/>
          </p:nvPr>
        </p:nvSpPr>
        <p:spPr>
          <a:noFill/>
        </p:spPr>
        <p:txBody>
          <a:bodyPr/>
          <a:lstStyle/>
          <a:p>
            <a:fld id="{EF2A1E2A-03B8-CE43-AE73-C894D930AEF7}" type="slidenum">
              <a:rPr lang="de-CH" smtClean="0"/>
              <a:pPr/>
              <a:t>2</a:t>
            </a:fld>
            <a:endParaRPr lang="de-CH" sz="1400" smtClean="0">
              <a:solidFill>
                <a:srgbClr val="7E7E7E"/>
              </a:solidFill>
              <a:latin typeface="Times" charset="0"/>
            </a:endParaRPr>
          </a:p>
        </p:txBody>
      </p:sp>
      <p:sp>
        <p:nvSpPr>
          <p:cNvPr id="17416" name="TextBox 7"/>
          <p:cNvSpPr txBox="1">
            <a:spLocks noChangeArrowheads="1"/>
          </p:cNvSpPr>
          <p:nvPr/>
        </p:nvSpPr>
        <p:spPr bwMode="auto">
          <a:xfrm>
            <a:off x="4343400" y="5638800"/>
            <a:ext cx="4114800" cy="646113"/>
          </a:xfrm>
          <a:prstGeom prst="rect">
            <a:avLst/>
          </a:prstGeom>
          <a:solidFill>
            <a:srgbClr val="F5F399"/>
          </a:solidFill>
          <a:ln w="9525">
            <a:noFill/>
            <a:miter lim="800000"/>
            <a:headEnd/>
            <a:tailEnd/>
          </a:ln>
        </p:spPr>
        <p:txBody>
          <a:bodyPr>
            <a:prstTxWarp prst="textNoShape">
              <a:avLst/>
            </a:prstTxWarp>
            <a:spAutoFit/>
          </a:bodyPr>
          <a:lstStyle/>
          <a:p>
            <a:pPr eaLnBrk="1" hangingPunct="1"/>
            <a:r>
              <a:rPr lang="en-US" sz="1800"/>
              <a:t>See, </a:t>
            </a:r>
            <a:r>
              <a:rPr lang="en-US" sz="1800" i="1"/>
              <a:t>Modern compiler implementation in Java</a:t>
            </a:r>
            <a:r>
              <a:rPr lang="en-US" sz="1800"/>
              <a:t> (Second edition), chapters 3-4.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p:spPr>
        <p:txBody>
          <a:bodyPr/>
          <a:lstStyle/>
          <a:p>
            <a:r>
              <a:rPr lang="en-US" smtClean="0"/>
              <a:t>© Oscar Nierstrasz</a:t>
            </a:r>
            <a:endParaRPr lang="de-CH" smtClean="0"/>
          </a:p>
        </p:txBody>
      </p:sp>
      <p:sp>
        <p:nvSpPr>
          <p:cNvPr id="46083"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46084" name="Picture 2" descr="roadmap-grey"/>
          <p:cNvPicPr>
            <a:picLocks noChangeAspect="1" noChangeArrowheads="1"/>
          </p:cNvPicPr>
          <p:nvPr/>
        </p:nvPicPr>
        <p:blipFill>
          <a:blip r:embed="rId3"/>
          <a:srcRect/>
          <a:stretch>
            <a:fillRect/>
          </a:stretch>
        </p:blipFill>
        <p:spPr bwMode="auto">
          <a:xfrm>
            <a:off x="6629400" y="1905000"/>
            <a:ext cx="2116138" cy="1833563"/>
          </a:xfrm>
          <a:prstGeom prst="rect">
            <a:avLst/>
          </a:prstGeom>
          <a:noFill/>
          <a:ln w="9525">
            <a:noFill/>
            <a:miter lim="800000"/>
            <a:headEnd/>
            <a:tailEnd/>
          </a:ln>
        </p:spPr>
      </p:pic>
      <p:sp>
        <p:nvSpPr>
          <p:cNvPr id="46085" name="Rectangle 3"/>
          <p:cNvSpPr>
            <a:spLocks noGrp="1" noChangeArrowheads="1"/>
          </p:cNvSpPr>
          <p:nvPr>
            <p:ph type="title"/>
          </p:nvPr>
        </p:nvSpPr>
        <p:spPr/>
        <p:txBody>
          <a:bodyPr/>
          <a:lstStyle/>
          <a:p>
            <a:pPr eaLnBrk="1" hangingPunct="1"/>
            <a:r>
              <a:rPr lang="en-US"/>
              <a:t>Roadmap</a:t>
            </a:r>
          </a:p>
        </p:txBody>
      </p:sp>
      <p:sp>
        <p:nvSpPr>
          <p:cNvPr id="46086" name="Rectangle 4"/>
          <p:cNvSpPr>
            <a:spLocks noGrp="1" noChangeArrowheads="1"/>
          </p:cNvSpPr>
          <p:nvPr>
            <p:ph type="body" idx="1"/>
          </p:nvPr>
        </p:nvSpPr>
        <p:spPr/>
        <p:txBody>
          <a:bodyPr/>
          <a:lstStyle/>
          <a:p>
            <a:pPr eaLnBrk="1" hangingPunct="1"/>
            <a:r>
              <a:rPr lang="en-US" sz="2000" smtClean="0">
                <a:solidFill>
                  <a:srgbClr val="C1DEFA"/>
                </a:solidFill>
              </a:rPr>
              <a:t>Bottom-up parsing</a:t>
            </a:r>
          </a:p>
          <a:p>
            <a:pPr eaLnBrk="1" hangingPunct="1"/>
            <a:r>
              <a:rPr lang="en-US" sz="2000" smtClean="0">
                <a:solidFill>
                  <a:srgbClr val="C1DEFA"/>
                </a:solidFill>
              </a:rPr>
              <a:t>LR(k) grammars</a:t>
            </a:r>
          </a:p>
          <a:p>
            <a:pPr eaLnBrk="1" hangingPunct="1"/>
            <a:r>
              <a:rPr lang="en-US" sz="2000" b="1" smtClean="0"/>
              <a:t>JavaCC, Java Tree Builder and the Visitor pattern</a:t>
            </a:r>
          </a:p>
          <a:p>
            <a:pPr eaLnBrk="1" hangingPunct="1"/>
            <a:r>
              <a:rPr lang="en-US" sz="2000" smtClean="0">
                <a:solidFill>
                  <a:srgbClr val="C1DEFA"/>
                </a:solidFill>
              </a:rPr>
              <a:t>Example: a straightline interpreter</a:t>
            </a:r>
          </a:p>
        </p:txBody>
      </p:sp>
      <p:sp>
        <p:nvSpPr>
          <p:cNvPr id="46087" name="Slide Number Placeholder 7"/>
          <p:cNvSpPr>
            <a:spLocks noGrp="1"/>
          </p:cNvSpPr>
          <p:nvPr>
            <p:ph type="sldNum" sz="quarter" idx="12"/>
          </p:nvPr>
        </p:nvSpPr>
        <p:spPr>
          <a:noFill/>
        </p:spPr>
        <p:txBody>
          <a:bodyPr/>
          <a:lstStyle/>
          <a:p>
            <a:fld id="{8374A192-3A41-604B-A745-2C36E6EC90C4}" type="slidenum">
              <a:rPr lang="de-CH" smtClean="0"/>
              <a:pPr/>
              <a:t>20</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smtClean="0"/>
              <a:t>© Oscar Nierstrasz</a:t>
            </a:r>
            <a:endParaRPr lang="de-CH" smtClean="0"/>
          </a:p>
        </p:txBody>
      </p:sp>
      <p:sp>
        <p:nvSpPr>
          <p:cNvPr id="48131" name="Footer Placeholder 4"/>
          <p:cNvSpPr>
            <a:spLocks noGrp="1"/>
          </p:cNvSpPr>
          <p:nvPr>
            <p:ph type="ftr" sz="quarter" idx="11"/>
          </p:nvPr>
        </p:nvSpPr>
        <p:spPr>
          <a:noFill/>
        </p:spPr>
        <p:txBody>
          <a:bodyPr/>
          <a:lstStyle/>
          <a:p>
            <a:r>
              <a:rPr lang="en-US" smtClean="0"/>
              <a:t>Parsing in Practice</a:t>
            </a:r>
            <a:endParaRPr lang="de-CH" smtClean="0"/>
          </a:p>
        </p:txBody>
      </p:sp>
      <p:sp>
        <p:nvSpPr>
          <p:cNvPr id="48132" name="Rectangle 2"/>
          <p:cNvSpPr>
            <a:spLocks noGrp="1" noChangeArrowheads="1"/>
          </p:cNvSpPr>
          <p:nvPr>
            <p:ph type="title"/>
          </p:nvPr>
        </p:nvSpPr>
        <p:spPr/>
        <p:txBody>
          <a:bodyPr/>
          <a:lstStyle/>
          <a:p>
            <a:pPr eaLnBrk="1" hangingPunct="1"/>
            <a:r>
              <a:rPr lang="en-US" smtClean="0"/>
              <a:t>The Java Compiler Compiler</a:t>
            </a:r>
          </a:p>
        </p:txBody>
      </p:sp>
      <p:sp>
        <p:nvSpPr>
          <p:cNvPr id="48133" name="Rectangle 3"/>
          <p:cNvSpPr>
            <a:spLocks noGrp="1" noChangeArrowheads="1"/>
          </p:cNvSpPr>
          <p:nvPr>
            <p:ph type="body" idx="1"/>
          </p:nvPr>
        </p:nvSpPr>
        <p:spPr/>
        <p:txBody>
          <a:bodyPr/>
          <a:lstStyle/>
          <a:p>
            <a:pPr eaLnBrk="1" hangingPunct="1"/>
            <a:r>
              <a:rPr lang="en-US" dirty="0" smtClean="0"/>
              <a:t>“</a:t>
            </a:r>
            <a:r>
              <a:rPr lang="en-US" dirty="0" err="1" smtClean="0"/>
              <a:t>Lex</a:t>
            </a:r>
            <a:r>
              <a:rPr lang="en-US" dirty="0" smtClean="0"/>
              <a:t> and </a:t>
            </a:r>
            <a:r>
              <a:rPr lang="en-US" dirty="0" err="1" smtClean="0"/>
              <a:t>Yacc</a:t>
            </a:r>
            <a:r>
              <a:rPr lang="en-US" dirty="0" smtClean="0"/>
              <a:t> for Java.” </a:t>
            </a:r>
          </a:p>
          <a:p>
            <a:pPr eaLnBrk="1" hangingPunct="1"/>
            <a:r>
              <a:rPr lang="en-US" dirty="0" smtClean="0"/>
              <a:t>Based on </a:t>
            </a:r>
            <a:r>
              <a:rPr lang="en-US" dirty="0" err="1" smtClean="0"/>
              <a:t>LL(k</a:t>
            </a:r>
            <a:r>
              <a:rPr lang="en-US" dirty="0" smtClean="0"/>
              <a:t>) rather than LR(1) or LALR(1). </a:t>
            </a:r>
          </a:p>
          <a:p>
            <a:pPr eaLnBrk="1" hangingPunct="1"/>
            <a:r>
              <a:rPr lang="en-US" dirty="0" smtClean="0"/>
              <a:t>Grammars are written in EBNF. </a:t>
            </a:r>
          </a:p>
          <a:p>
            <a:pPr eaLnBrk="1" hangingPunct="1"/>
            <a:r>
              <a:rPr lang="en-US" dirty="0" smtClean="0"/>
              <a:t>Transforms an EBNF grammar into an </a:t>
            </a:r>
            <a:r>
              <a:rPr lang="en-US" dirty="0" err="1" smtClean="0"/>
              <a:t>LL(k</a:t>
            </a:r>
            <a:r>
              <a:rPr lang="en-US" dirty="0" smtClean="0"/>
              <a:t>) parser. </a:t>
            </a:r>
          </a:p>
          <a:p>
            <a:pPr eaLnBrk="1" hangingPunct="1"/>
            <a:r>
              <a:rPr lang="en-US" dirty="0" smtClean="0"/>
              <a:t>Supports embedded action code written in Java (just like </a:t>
            </a:r>
            <a:r>
              <a:rPr lang="en-US" dirty="0" err="1" smtClean="0"/>
              <a:t>Yacc</a:t>
            </a:r>
            <a:r>
              <a:rPr lang="en-US" dirty="0" smtClean="0"/>
              <a:t> supports embedded C action code)</a:t>
            </a:r>
          </a:p>
          <a:p>
            <a:pPr eaLnBrk="1" hangingPunct="1"/>
            <a:r>
              <a:rPr lang="en-US" dirty="0" smtClean="0"/>
              <a:t>The look-ahead can be changed by writing </a:t>
            </a:r>
            <a:r>
              <a:rPr lang="en-US" dirty="0" smtClean="0">
                <a:latin typeface="Courier" charset="0"/>
                <a:ea typeface="Courier" charset="0"/>
                <a:cs typeface="Courier" charset="0"/>
              </a:rPr>
              <a:t>LOOKAHEAD(…)</a:t>
            </a:r>
          </a:p>
          <a:p>
            <a:pPr eaLnBrk="1" hangingPunct="1"/>
            <a:r>
              <a:rPr lang="en-US" dirty="0" smtClean="0"/>
              <a:t>The whole input is given in just one file (not two). </a:t>
            </a:r>
          </a:p>
          <a:p>
            <a:pPr eaLnBrk="1" hangingPunct="1"/>
            <a:endParaRPr lang="en-US" dirty="0" smtClean="0"/>
          </a:p>
        </p:txBody>
      </p:sp>
      <p:sp>
        <p:nvSpPr>
          <p:cNvPr id="48134" name="Slide Number Placeholder 6"/>
          <p:cNvSpPr>
            <a:spLocks noGrp="1"/>
          </p:cNvSpPr>
          <p:nvPr>
            <p:ph type="sldNum" sz="quarter" idx="12"/>
          </p:nvPr>
        </p:nvSpPr>
        <p:spPr>
          <a:noFill/>
        </p:spPr>
        <p:txBody>
          <a:bodyPr/>
          <a:lstStyle/>
          <a:p>
            <a:fld id="{547B7A56-5A8E-2B4B-8FA5-EA66CB297CB6}" type="slidenum">
              <a:rPr lang="de-CH" smtClean="0"/>
              <a:pPr/>
              <a:t>21</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The JavaCC input format</a:t>
            </a:r>
          </a:p>
        </p:txBody>
      </p:sp>
      <p:sp>
        <p:nvSpPr>
          <p:cNvPr id="49155" name="Content Placeholder 2"/>
          <p:cNvSpPr>
            <a:spLocks noGrp="1"/>
          </p:cNvSpPr>
          <p:nvPr>
            <p:ph idx="1"/>
          </p:nvPr>
        </p:nvSpPr>
        <p:spPr/>
        <p:txBody>
          <a:bodyPr/>
          <a:lstStyle/>
          <a:p>
            <a:r>
              <a:rPr lang="en-US" smtClean="0"/>
              <a:t>Single file: </a:t>
            </a:r>
          </a:p>
          <a:p>
            <a:pPr lvl="1"/>
            <a:r>
              <a:rPr lang="en-US" smtClean="0"/>
              <a:t>header </a:t>
            </a:r>
          </a:p>
          <a:p>
            <a:pPr lvl="1"/>
            <a:r>
              <a:rPr lang="en-US" smtClean="0"/>
              <a:t>token specifications for lexical analysis </a:t>
            </a:r>
          </a:p>
          <a:p>
            <a:pPr lvl="1"/>
            <a:r>
              <a:rPr lang="en-US" smtClean="0"/>
              <a:t>grammar </a:t>
            </a:r>
          </a:p>
        </p:txBody>
      </p:sp>
      <p:sp>
        <p:nvSpPr>
          <p:cNvPr id="49156" name="Date Placeholder 3"/>
          <p:cNvSpPr>
            <a:spLocks noGrp="1"/>
          </p:cNvSpPr>
          <p:nvPr>
            <p:ph type="dt" sz="quarter" idx="10"/>
          </p:nvPr>
        </p:nvSpPr>
        <p:spPr>
          <a:noFill/>
        </p:spPr>
        <p:txBody>
          <a:bodyPr/>
          <a:lstStyle/>
          <a:p>
            <a:r>
              <a:rPr lang="en-US" smtClean="0"/>
              <a:t>© Oscar Nierstrasz</a:t>
            </a:r>
            <a:endParaRPr lang="de-CH" smtClean="0"/>
          </a:p>
        </p:txBody>
      </p:sp>
      <p:sp>
        <p:nvSpPr>
          <p:cNvPr id="49157" name="Footer Placeholder 4"/>
          <p:cNvSpPr>
            <a:spLocks noGrp="1"/>
          </p:cNvSpPr>
          <p:nvPr>
            <p:ph type="ftr" sz="quarter" idx="11"/>
          </p:nvPr>
        </p:nvSpPr>
        <p:spPr>
          <a:noFill/>
        </p:spPr>
        <p:txBody>
          <a:bodyPr/>
          <a:lstStyle/>
          <a:p>
            <a:r>
              <a:rPr lang="en-US" smtClean="0"/>
              <a:t>Parsing in Practice</a:t>
            </a:r>
            <a:endParaRPr lang="de-CH" smtClean="0"/>
          </a:p>
        </p:txBody>
      </p:sp>
      <p:sp>
        <p:nvSpPr>
          <p:cNvPr id="49158" name="Slide Number Placeholder 6"/>
          <p:cNvSpPr>
            <a:spLocks noGrp="1"/>
          </p:cNvSpPr>
          <p:nvPr>
            <p:ph type="sldNum" sz="quarter" idx="12"/>
          </p:nvPr>
        </p:nvSpPr>
        <p:spPr>
          <a:noFill/>
        </p:spPr>
        <p:txBody>
          <a:bodyPr/>
          <a:lstStyle/>
          <a:p>
            <a:fld id="{9812C906-5A07-394A-B353-3EEC998C09AB}" type="slidenum">
              <a:rPr lang="de-CH" smtClean="0"/>
              <a:pPr/>
              <a:t>22</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Examples</a:t>
            </a:r>
          </a:p>
        </p:txBody>
      </p:sp>
      <p:sp>
        <p:nvSpPr>
          <p:cNvPr id="50179" name="Date Placeholder 3"/>
          <p:cNvSpPr>
            <a:spLocks noGrp="1"/>
          </p:cNvSpPr>
          <p:nvPr>
            <p:ph type="dt" sz="quarter" idx="10"/>
          </p:nvPr>
        </p:nvSpPr>
        <p:spPr>
          <a:noFill/>
        </p:spPr>
        <p:txBody>
          <a:bodyPr/>
          <a:lstStyle/>
          <a:p>
            <a:r>
              <a:rPr lang="en-US" smtClean="0"/>
              <a:t>© Oscar Nierstrasz</a:t>
            </a:r>
            <a:endParaRPr lang="de-CH" smtClean="0"/>
          </a:p>
        </p:txBody>
      </p:sp>
      <p:sp>
        <p:nvSpPr>
          <p:cNvPr id="50180" name="Footer Placeholder 4"/>
          <p:cNvSpPr>
            <a:spLocks noGrp="1"/>
          </p:cNvSpPr>
          <p:nvPr>
            <p:ph type="ftr" sz="quarter" idx="11"/>
          </p:nvPr>
        </p:nvSpPr>
        <p:spPr>
          <a:noFill/>
        </p:spPr>
        <p:txBody>
          <a:bodyPr/>
          <a:lstStyle/>
          <a:p>
            <a:r>
              <a:rPr lang="en-US" smtClean="0"/>
              <a:t>Parsing in Practice</a:t>
            </a:r>
            <a:endParaRPr lang="de-CH" smtClean="0"/>
          </a:p>
        </p:txBody>
      </p:sp>
      <p:sp>
        <p:nvSpPr>
          <p:cNvPr id="50181" name="Rectangle 6"/>
          <p:cNvSpPr>
            <a:spLocks noChangeArrowheads="1"/>
          </p:cNvSpPr>
          <p:nvPr/>
        </p:nvSpPr>
        <p:spPr bwMode="auto">
          <a:xfrm>
            <a:off x="685800" y="1828800"/>
            <a:ext cx="4572000" cy="461963"/>
          </a:xfrm>
          <a:prstGeom prst="rect">
            <a:avLst/>
          </a:prstGeom>
          <a:noFill/>
          <a:ln w="9525">
            <a:noFill/>
            <a:miter lim="800000"/>
            <a:headEnd/>
            <a:tailEnd/>
          </a:ln>
        </p:spPr>
        <p:txBody>
          <a:bodyPr>
            <a:prstTxWarp prst="textNoShape">
              <a:avLst/>
            </a:prstTxWarp>
            <a:spAutoFit/>
          </a:bodyPr>
          <a:lstStyle/>
          <a:p>
            <a:r>
              <a:rPr lang="en-US"/>
              <a:t>Token specification:</a:t>
            </a:r>
          </a:p>
        </p:txBody>
      </p:sp>
      <p:sp>
        <p:nvSpPr>
          <p:cNvPr id="50182" name="Rectangle 7"/>
          <p:cNvSpPr>
            <a:spLocks noChangeArrowheads="1"/>
          </p:cNvSpPr>
          <p:nvPr/>
        </p:nvSpPr>
        <p:spPr bwMode="auto">
          <a:xfrm>
            <a:off x="762000" y="4038600"/>
            <a:ext cx="4572000" cy="461963"/>
          </a:xfrm>
          <a:prstGeom prst="rect">
            <a:avLst/>
          </a:prstGeom>
          <a:noFill/>
          <a:ln w="9525">
            <a:noFill/>
            <a:miter lim="800000"/>
            <a:headEnd/>
            <a:tailEnd/>
          </a:ln>
        </p:spPr>
        <p:txBody>
          <a:bodyPr>
            <a:prstTxWarp prst="textNoShape">
              <a:avLst/>
            </a:prstTxWarp>
            <a:spAutoFit/>
          </a:bodyPr>
          <a:lstStyle/>
          <a:p>
            <a:r>
              <a:rPr lang="en-US"/>
              <a:t>Production:</a:t>
            </a:r>
          </a:p>
        </p:txBody>
      </p:sp>
      <p:pic>
        <p:nvPicPr>
          <p:cNvPr id="50183" name="Picture 8" descr="palsberg-lec copy.png"/>
          <p:cNvPicPr>
            <a:picLocks noChangeAspect="1"/>
          </p:cNvPicPr>
          <p:nvPr/>
        </p:nvPicPr>
        <p:blipFill>
          <a:blip r:embed="rId2"/>
          <a:srcRect/>
          <a:stretch>
            <a:fillRect/>
          </a:stretch>
        </p:blipFill>
        <p:spPr bwMode="auto">
          <a:xfrm>
            <a:off x="1447800" y="4648200"/>
            <a:ext cx="5619750" cy="1554163"/>
          </a:xfrm>
          <a:prstGeom prst="rect">
            <a:avLst/>
          </a:prstGeom>
          <a:noFill/>
          <a:ln w="9525">
            <a:noFill/>
            <a:miter lim="800000"/>
            <a:headEnd/>
            <a:tailEnd/>
          </a:ln>
        </p:spPr>
      </p:pic>
      <p:pic>
        <p:nvPicPr>
          <p:cNvPr id="50184" name="Picture 9" descr="palsberg-lec.png"/>
          <p:cNvPicPr>
            <a:picLocks noChangeAspect="1"/>
          </p:cNvPicPr>
          <p:nvPr/>
        </p:nvPicPr>
        <p:blipFill>
          <a:blip r:embed="rId3"/>
          <a:srcRect/>
          <a:stretch>
            <a:fillRect/>
          </a:stretch>
        </p:blipFill>
        <p:spPr bwMode="auto">
          <a:xfrm>
            <a:off x="1447800" y="2590800"/>
            <a:ext cx="7046913" cy="1195388"/>
          </a:xfrm>
          <a:prstGeom prst="rect">
            <a:avLst/>
          </a:prstGeom>
          <a:noFill/>
          <a:ln w="9525">
            <a:noFill/>
            <a:miter lim="800000"/>
            <a:headEnd/>
            <a:tailEnd/>
          </a:ln>
        </p:spPr>
      </p:pic>
      <p:sp>
        <p:nvSpPr>
          <p:cNvPr id="50185" name="Slide Number Placeholder 9"/>
          <p:cNvSpPr>
            <a:spLocks noGrp="1"/>
          </p:cNvSpPr>
          <p:nvPr>
            <p:ph type="sldNum" sz="quarter" idx="12"/>
          </p:nvPr>
        </p:nvSpPr>
        <p:spPr>
          <a:noFill/>
        </p:spPr>
        <p:txBody>
          <a:bodyPr/>
          <a:lstStyle/>
          <a:p>
            <a:fld id="{C0DD3A9D-085B-1A40-95EE-CD95A9C9E0AC}" type="slidenum">
              <a:rPr lang="de-CH" smtClean="0"/>
              <a:pPr/>
              <a:t>23</a:t>
            </a:fld>
            <a:endParaRPr lang="de-CH" sz="1400" smtClean="0">
              <a:solidFill>
                <a:srgbClr val="7E7E7E"/>
              </a:solidFill>
              <a:latin typeface="Time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t>Generating a parser with JavaCC</a:t>
            </a:r>
          </a:p>
        </p:txBody>
      </p:sp>
      <p:sp>
        <p:nvSpPr>
          <p:cNvPr id="51203" name="Date Placeholder 2"/>
          <p:cNvSpPr>
            <a:spLocks noGrp="1"/>
          </p:cNvSpPr>
          <p:nvPr>
            <p:ph type="dt" sz="quarter" idx="10"/>
          </p:nvPr>
        </p:nvSpPr>
        <p:spPr>
          <a:noFill/>
        </p:spPr>
        <p:txBody>
          <a:bodyPr/>
          <a:lstStyle/>
          <a:p>
            <a:r>
              <a:rPr lang="en-US" smtClean="0"/>
              <a:t>© Oscar Nierstrasz</a:t>
            </a:r>
            <a:endParaRPr lang="de-CH" smtClean="0"/>
          </a:p>
        </p:txBody>
      </p:sp>
      <p:sp>
        <p:nvSpPr>
          <p:cNvPr id="51204" name="Footer Placeholder 3"/>
          <p:cNvSpPr>
            <a:spLocks noGrp="1"/>
          </p:cNvSpPr>
          <p:nvPr>
            <p:ph type="ftr" sz="quarter" idx="11"/>
          </p:nvPr>
        </p:nvSpPr>
        <p:spPr>
          <a:noFill/>
        </p:spPr>
        <p:txBody>
          <a:bodyPr/>
          <a:lstStyle/>
          <a:p>
            <a:r>
              <a:rPr lang="en-US" smtClean="0"/>
              <a:t>Parsing in Practice</a:t>
            </a:r>
            <a:endParaRPr lang="de-CH" smtClean="0"/>
          </a:p>
        </p:txBody>
      </p:sp>
      <p:sp>
        <p:nvSpPr>
          <p:cNvPr id="51205" name="TextBox 6"/>
          <p:cNvSpPr txBox="1">
            <a:spLocks noChangeArrowheads="1"/>
          </p:cNvSpPr>
          <p:nvPr/>
        </p:nvSpPr>
        <p:spPr bwMode="auto">
          <a:xfrm>
            <a:off x="609600" y="2743200"/>
            <a:ext cx="8229600" cy="830263"/>
          </a:xfrm>
          <a:prstGeom prst="rect">
            <a:avLst/>
          </a:prstGeom>
          <a:noFill/>
          <a:ln w="9525">
            <a:noFill/>
            <a:miter lim="800000"/>
            <a:headEnd/>
            <a:tailEnd/>
          </a:ln>
        </p:spPr>
        <p:txBody>
          <a:bodyPr>
            <a:prstTxWarp prst="textNoShape">
              <a:avLst/>
            </a:prstTxWarp>
            <a:spAutoFit/>
          </a:bodyPr>
          <a:lstStyle/>
          <a:p>
            <a:r>
              <a:rPr lang="en-US" sz="1600">
                <a:latin typeface="Courier" charset="0"/>
                <a:ea typeface="Courier" charset="0"/>
                <a:cs typeface="Courier" charset="0"/>
              </a:rPr>
              <a:t>javacc fortran.jj	</a:t>
            </a:r>
            <a:r>
              <a:rPr lang="en-US" sz="1600" i="1">
                <a:latin typeface="Courier" charset="0"/>
                <a:ea typeface="Courier" charset="0"/>
                <a:cs typeface="Courier" charset="0"/>
              </a:rPr>
              <a:t>// generates a parser</a:t>
            </a:r>
          </a:p>
          <a:p>
            <a:r>
              <a:rPr lang="en-US" sz="1600">
                <a:latin typeface="Courier" charset="0"/>
                <a:ea typeface="Courier" charset="0"/>
                <a:cs typeface="Courier" charset="0"/>
              </a:rPr>
              <a:t>javac Main.java	</a:t>
            </a:r>
            <a:r>
              <a:rPr lang="en-US" sz="1600" i="1">
                <a:latin typeface="Courier" charset="0"/>
                <a:ea typeface="Courier" charset="0"/>
                <a:cs typeface="Courier" charset="0"/>
              </a:rPr>
              <a:t>// Main.java calls the parser</a:t>
            </a:r>
          </a:p>
          <a:p>
            <a:r>
              <a:rPr lang="en-US" sz="1600">
                <a:latin typeface="Courier" charset="0"/>
                <a:ea typeface="Courier" charset="0"/>
                <a:cs typeface="Courier" charset="0"/>
              </a:rPr>
              <a:t>java Main &lt; prog.f	</a:t>
            </a:r>
            <a:r>
              <a:rPr lang="en-US" sz="1600" i="1">
                <a:latin typeface="Courier" charset="0"/>
                <a:ea typeface="Courier" charset="0"/>
                <a:cs typeface="Courier" charset="0"/>
              </a:rPr>
              <a:t>// parses the program prog.f</a:t>
            </a:r>
          </a:p>
        </p:txBody>
      </p:sp>
      <p:sp>
        <p:nvSpPr>
          <p:cNvPr id="51206" name="Slide Number Placeholder 6"/>
          <p:cNvSpPr>
            <a:spLocks noGrp="1"/>
          </p:cNvSpPr>
          <p:nvPr>
            <p:ph type="sldNum" sz="quarter" idx="12"/>
          </p:nvPr>
        </p:nvSpPr>
        <p:spPr>
          <a:noFill/>
        </p:spPr>
        <p:txBody>
          <a:bodyPr/>
          <a:lstStyle/>
          <a:p>
            <a:fld id="{EC62C749-E4E4-1D49-A063-B660AA2F5E35}" type="slidenum">
              <a:rPr lang="de-CH" smtClean="0"/>
              <a:pPr/>
              <a:t>24</a:t>
            </a:fld>
            <a:endParaRPr lang="de-CH" sz="1400" smtClean="0">
              <a:solidFill>
                <a:srgbClr val="7E7E7E"/>
              </a:solidFill>
              <a:latin typeface="Times" charset="0"/>
            </a:endParaRPr>
          </a:p>
        </p:txBody>
      </p:sp>
      <p:sp>
        <p:nvSpPr>
          <p:cNvPr id="51207" name="TextBox 6"/>
          <p:cNvSpPr txBox="1">
            <a:spLocks noChangeArrowheads="1"/>
          </p:cNvSpPr>
          <p:nvPr/>
        </p:nvSpPr>
        <p:spPr bwMode="auto">
          <a:xfrm>
            <a:off x="3429000" y="5562600"/>
            <a:ext cx="5265738" cy="646113"/>
          </a:xfrm>
          <a:prstGeom prst="rect">
            <a:avLst/>
          </a:prstGeom>
          <a:solidFill>
            <a:srgbClr val="F5F399"/>
          </a:solidFill>
          <a:ln w="9525">
            <a:noFill/>
            <a:miter lim="800000"/>
            <a:headEnd/>
            <a:tailEnd/>
          </a:ln>
        </p:spPr>
        <p:txBody>
          <a:bodyPr wrap="none">
            <a:prstTxWarp prst="textNoShape">
              <a:avLst/>
            </a:prstTxWarp>
            <a:spAutoFit/>
          </a:bodyPr>
          <a:lstStyle/>
          <a:p>
            <a:r>
              <a:rPr lang="en-US" sz="1800" i="1"/>
              <a:t>NB: JavaCC is just one of many tools available …</a:t>
            </a:r>
          </a:p>
          <a:p>
            <a:r>
              <a:rPr lang="en-US" sz="1800" i="1"/>
              <a:t>See: http://catalog.compilertools.net/java.html</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mtClean="0"/>
              <a:t>The Visitor Pattern</a:t>
            </a:r>
          </a:p>
        </p:txBody>
      </p:sp>
      <p:sp>
        <p:nvSpPr>
          <p:cNvPr id="52227" name="Content Placeholder 5"/>
          <p:cNvSpPr>
            <a:spLocks noGrp="1"/>
          </p:cNvSpPr>
          <p:nvPr>
            <p:ph idx="1"/>
          </p:nvPr>
        </p:nvSpPr>
        <p:spPr/>
        <p:txBody>
          <a:bodyPr/>
          <a:lstStyle/>
          <a:p>
            <a:r>
              <a:rPr lang="en-US" i="1" smtClean="0"/>
              <a:t>Intent:</a:t>
            </a:r>
          </a:p>
          <a:p>
            <a:pPr lvl="1"/>
            <a:r>
              <a:rPr lang="en-US" smtClean="0"/>
              <a:t>Represent an operation to be performed on the elements of an object structure. Visitor lets you define a new operation without changing the classes of the elements on which it operates.</a:t>
            </a:r>
          </a:p>
          <a:p>
            <a:endParaRPr lang="en-US" smtClean="0"/>
          </a:p>
          <a:p>
            <a:r>
              <a:rPr lang="en-US" i="1" smtClean="0"/>
              <a:t>Design Patterns</a:t>
            </a:r>
            <a:r>
              <a:rPr lang="en-US" smtClean="0"/>
              <a:t>, 1995, Gamma, Helm, Johnson, Vlissides</a:t>
            </a:r>
          </a:p>
        </p:txBody>
      </p:sp>
      <p:sp>
        <p:nvSpPr>
          <p:cNvPr id="52228" name="Date Placeholder 2"/>
          <p:cNvSpPr>
            <a:spLocks noGrp="1"/>
          </p:cNvSpPr>
          <p:nvPr>
            <p:ph type="dt" sz="quarter" idx="10"/>
          </p:nvPr>
        </p:nvSpPr>
        <p:spPr>
          <a:noFill/>
        </p:spPr>
        <p:txBody>
          <a:bodyPr/>
          <a:lstStyle/>
          <a:p>
            <a:r>
              <a:rPr lang="en-US" smtClean="0"/>
              <a:t>© Oscar Nierstrasz</a:t>
            </a:r>
            <a:endParaRPr lang="de-CH" smtClean="0"/>
          </a:p>
        </p:txBody>
      </p:sp>
      <p:sp>
        <p:nvSpPr>
          <p:cNvPr id="52229" name="Footer Placeholder 3"/>
          <p:cNvSpPr>
            <a:spLocks noGrp="1"/>
          </p:cNvSpPr>
          <p:nvPr>
            <p:ph type="ftr" sz="quarter" idx="11"/>
          </p:nvPr>
        </p:nvSpPr>
        <p:spPr>
          <a:noFill/>
        </p:spPr>
        <p:txBody>
          <a:bodyPr/>
          <a:lstStyle/>
          <a:p>
            <a:r>
              <a:rPr lang="en-US" smtClean="0"/>
              <a:t>Parsing in Practice</a:t>
            </a:r>
            <a:endParaRPr lang="de-CH" smtClean="0"/>
          </a:p>
        </p:txBody>
      </p:sp>
      <p:sp>
        <p:nvSpPr>
          <p:cNvPr id="52230" name="Slide Number Placeholder 6"/>
          <p:cNvSpPr>
            <a:spLocks noGrp="1"/>
          </p:cNvSpPr>
          <p:nvPr>
            <p:ph type="sldNum" sz="quarter" idx="12"/>
          </p:nvPr>
        </p:nvSpPr>
        <p:spPr>
          <a:noFill/>
        </p:spPr>
        <p:txBody>
          <a:bodyPr/>
          <a:lstStyle/>
          <a:p>
            <a:fld id="{1630CDFC-C197-404B-B285-21A744C8D13C}" type="slidenum">
              <a:rPr lang="de-CH" smtClean="0"/>
              <a:pPr/>
              <a:t>25</a:t>
            </a:fld>
            <a:endParaRPr lang="de-CH" sz="1400" smtClean="0">
              <a:solidFill>
                <a:srgbClr val="7E7E7E"/>
              </a:solidFill>
              <a:latin typeface="Times"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smtClean="0"/>
              <a:t>Sneak Preview</a:t>
            </a:r>
          </a:p>
        </p:txBody>
      </p:sp>
      <p:sp>
        <p:nvSpPr>
          <p:cNvPr id="53251" name="Content Placeholder 2"/>
          <p:cNvSpPr>
            <a:spLocks noGrp="1"/>
          </p:cNvSpPr>
          <p:nvPr>
            <p:ph idx="1"/>
          </p:nvPr>
        </p:nvSpPr>
        <p:spPr/>
        <p:txBody>
          <a:bodyPr/>
          <a:lstStyle/>
          <a:p>
            <a:r>
              <a:rPr lang="en-US" smtClean="0"/>
              <a:t>When using the Visitor pattern, </a:t>
            </a:r>
          </a:p>
          <a:p>
            <a:pPr lvl="1"/>
            <a:r>
              <a:rPr lang="en-US" smtClean="0"/>
              <a:t>the set of classes must be fixed in advance, and </a:t>
            </a:r>
          </a:p>
          <a:p>
            <a:pPr lvl="1"/>
            <a:r>
              <a:rPr lang="en-US" smtClean="0"/>
              <a:t>each class must have an </a:t>
            </a:r>
            <a:r>
              <a:rPr lang="en-US" smtClean="0">
                <a:latin typeface="Courier" charset="0"/>
                <a:ea typeface="Courier" charset="0"/>
                <a:cs typeface="Courier" charset="0"/>
              </a:rPr>
              <a:t>accept </a:t>
            </a:r>
            <a:r>
              <a:rPr lang="en-US" smtClean="0"/>
              <a:t>method.</a:t>
            </a:r>
          </a:p>
        </p:txBody>
      </p:sp>
      <p:sp>
        <p:nvSpPr>
          <p:cNvPr id="53252" name="Date Placeholder 3"/>
          <p:cNvSpPr>
            <a:spLocks noGrp="1"/>
          </p:cNvSpPr>
          <p:nvPr>
            <p:ph type="dt" sz="quarter" idx="10"/>
          </p:nvPr>
        </p:nvSpPr>
        <p:spPr>
          <a:noFill/>
        </p:spPr>
        <p:txBody>
          <a:bodyPr/>
          <a:lstStyle/>
          <a:p>
            <a:r>
              <a:rPr lang="en-US" smtClean="0"/>
              <a:t>© Oscar Nierstrasz</a:t>
            </a:r>
            <a:endParaRPr lang="de-CH" smtClean="0"/>
          </a:p>
        </p:txBody>
      </p:sp>
      <p:sp>
        <p:nvSpPr>
          <p:cNvPr id="53253" name="Footer Placeholder 4"/>
          <p:cNvSpPr>
            <a:spLocks noGrp="1"/>
          </p:cNvSpPr>
          <p:nvPr>
            <p:ph type="ftr" sz="quarter" idx="11"/>
          </p:nvPr>
        </p:nvSpPr>
        <p:spPr>
          <a:noFill/>
        </p:spPr>
        <p:txBody>
          <a:bodyPr/>
          <a:lstStyle/>
          <a:p>
            <a:r>
              <a:rPr lang="en-US" smtClean="0"/>
              <a:t>Parsing in Practice</a:t>
            </a:r>
            <a:endParaRPr lang="de-CH" smtClean="0"/>
          </a:p>
        </p:txBody>
      </p:sp>
      <p:sp>
        <p:nvSpPr>
          <p:cNvPr id="53254" name="Slide Number Placeholder 6"/>
          <p:cNvSpPr>
            <a:spLocks noGrp="1"/>
          </p:cNvSpPr>
          <p:nvPr>
            <p:ph type="sldNum" sz="quarter" idx="12"/>
          </p:nvPr>
        </p:nvSpPr>
        <p:spPr>
          <a:noFill/>
        </p:spPr>
        <p:txBody>
          <a:bodyPr/>
          <a:lstStyle/>
          <a:p>
            <a:fld id="{4D549A5C-C9EA-A242-A7A5-D2FBFDD92733}" type="slidenum">
              <a:rPr lang="de-CH" smtClean="0"/>
              <a:pPr/>
              <a:t>26</a:t>
            </a:fld>
            <a:endParaRPr lang="de-CH" sz="1400" smtClean="0">
              <a:solidFill>
                <a:srgbClr val="7E7E7E"/>
              </a:solidFill>
              <a:latin typeface="Times"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First Approach: </a:t>
            </a:r>
            <a:r>
              <a:rPr lang="en-US" smtClean="0">
                <a:latin typeface="Courier" charset="0"/>
                <a:ea typeface="Courier" charset="0"/>
                <a:cs typeface="Courier" charset="0"/>
              </a:rPr>
              <a:t>instanceof </a:t>
            </a:r>
            <a:r>
              <a:rPr lang="en-US" smtClean="0"/>
              <a:t>and downcasts</a:t>
            </a:r>
          </a:p>
        </p:txBody>
      </p:sp>
      <p:sp>
        <p:nvSpPr>
          <p:cNvPr id="54275" name="Date Placeholder 3"/>
          <p:cNvSpPr>
            <a:spLocks noGrp="1"/>
          </p:cNvSpPr>
          <p:nvPr>
            <p:ph type="dt" sz="quarter" idx="10"/>
          </p:nvPr>
        </p:nvSpPr>
        <p:spPr>
          <a:noFill/>
        </p:spPr>
        <p:txBody>
          <a:bodyPr/>
          <a:lstStyle/>
          <a:p>
            <a:r>
              <a:rPr lang="en-US" smtClean="0"/>
              <a:t>© Oscar Nierstrasz</a:t>
            </a:r>
            <a:endParaRPr lang="de-CH" smtClean="0"/>
          </a:p>
        </p:txBody>
      </p:sp>
      <p:sp>
        <p:nvSpPr>
          <p:cNvPr id="54276" name="Footer Placeholder 4"/>
          <p:cNvSpPr>
            <a:spLocks noGrp="1"/>
          </p:cNvSpPr>
          <p:nvPr>
            <p:ph type="ftr" sz="quarter" idx="11"/>
          </p:nvPr>
        </p:nvSpPr>
        <p:spPr>
          <a:noFill/>
        </p:spPr>
        <p:txBody>
          <a:bodyPr/>
          <a:lstStyle/>
          <a:p>
            <a:r>
              <a:rPr lang="en-US" smtClean="0"/>
              <a:t>Parsing in Practice</a:t>
            </a:r>
            <a:endParaRPr lang="de-CH" smtClean="0"/>
          </a:p>
        </p:txBody>
      </p:sp>
      <p:sp>
        <p:nvSpPr>
          <p:cNvPr id="54277" name="Rectangle 6"/>
          <p:cNvSpPr>
            <a:spLocks noChangeArrowheads="1"/>
          </p:cNvSpPr>
          <p:nvPr/>
        </p:nvSpPr>
        <p:spPr bwMode="auto">
          <a:xfrm>
            <a:off x="533400" y="1600200"/>
            <a:ext cx="8382000" cy="461963"/>
          </a:xfrm>
          <a:prstGeom prst="rect">
            <a:avLst/>
          </a:prstGeom>
          <a:noFill/>
          <a:ln w="9525">
            <a:noFill/>
            <a:miter lim="800000"/>
            <a:headEnd/>
            <a:tailEnd/>
          </a:ln>
        </p:spPr>
        <p:txBody>
          <a:bodyPr>
            <a:prstTxWarp prst="textNoShape">
              <a:avLst/>
            </a:prstTxWarp>
            <a:spAutoFit/>
          </a:bodyPr>
          <a:lstStyle/>
          <a:p>
            <a:r>
              <a:rPr lang="en-US"/>
              <a:t>The running Java example: summing an integer list.</a:t>
            </a:r>
          </a:p>
        </p:txBody>
      </p:sp>
      <p:sp>
        <p:nvSpPr>
          <p:cNvPr id="54278" name="Rectangle 7"/>
          <p:cNvSpPr>
            <a:spLocks noChangeArrowheads="1"/>
          </p:cNvSpPr>
          <p:nvPr/>
        </p:nvSpPr>
        <p:spPr bwMode="auto">
          <a:xfrm>
            <a:off x="152400" y="2209800"/>
            <a:ext cx="4038600" cy="2246313"/>
          </a:xfrm>
          <a:prstGeom prst="rect">
            <a:avLst/>
          </a:prstGeom>
          <a:noFill/>
          <a:ln w="9525">
            <a:solidFill>
              <a:schemeClr val="tx1"/>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interface List {}</a:t>
            </a:r>
          </a:p>
          <a:p>
            <a:pPr defTabSz="90488"/>
            <a:r>
              <a:rPr lang="en-US" sz="1400">
                <a:latin typeface="Courier" charset="0"/>
                <a:ea typeface="Courier" charset="0"/>
                <a:cs typeface="Courier" charset="0"/>
              </a:rPr>
              <a:t>public class Nil implements List {}</a:t>
            </a:r>
          </a:p>
          <a:p>
            <a:pPr defTabSz="90488"/>
            <a:r>
              <a:rPr lang="en-US" sz="1400">
                <a:latin typeface="Courier" charset="0"/>
                <a:ea typeface="Courier" charset="0"/>
                <a:cs typeface="Courier" charset="0"/>
              </a:rPr>
              <a:t>public class Cons implements List {</a:t>
            </a:r>
          </a:p>
          <a:p>
            <a:pPr defTabSz="90488"/>
            <a:r>
              <a:rPr lang="en-US" sz="1400">
                <a:latin typeface="Courier" charset="0"/>
                <a:ea typeface="Courier" charset="0"/>
                <a:cs typeface="Courier" charset="0"/>
              </a:rPr>
              <a:t>	int head;</a:t>
            </a:r>
          </a:p>
          <a:p>
            <a:pPr defTabSz="90488"/>
            <a:r>
              <a:rPr lang="en-US" sz="1400">
                <a:latin typeface="Courier" charset="0"/>
                <a:ea typeface="Courier" charset="0"/>
                <a:cs typeface="Courier" charset="0"/>
              </a:rPr>
              <a:t>	List tail;</a:t>
            </a:r>
          </a:p>
          <a:p>
            <a:pPr defTabSz="90488"/>
            <a:r>
              <a:rPr lang="en-US" sz="1400">
                <a:latin typeface="Courier" charset="0"/>
                <a:ea typeface="Courier" charset="0"/>
                <a:cs typeface="Courier" charset="0"/>
              </a:rPr>
              <a:t>	Cons(int head, List tail) {</a:t>
            </a:r>
          </a:p>
          <a:p>
            <a:pPr defTabSz="90488"/>
            <a:r>
              <a:rPr lang="en-US" sz="1400">
                <a:latin typeface="Courier" charset="0"/>
                <a:ea typeface="Courier" charset="0"/>
                <a:cs typeface="Courier" charset="0"/>
              </a:rPr>
              <a:t>		this.head = head;</a:t>
            </a:r>
          </a:p>
          <a:p>
            <a:pPr defTabSz="90488"/>
            <a:r>
              <a:rPr lang="en-US" sz="1400">
                <a:latin typeface="Courier" charset="0"/>
                <a:ea typeface="Courier" charset="0"/>
                <a:cs typeface="Courier" charset="0"/>
              </a:rPr>
              <a:t>		this.tail = tail;</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a:t>
            </a:r>
          </a:p>
        </p:txBody>
      </p:sp>
      <p:sp>
        <p:nvSpPr>
          <p:cNvPr id="54279" name="Rectangle 8"/>
          <p:cNvSpPr>
            <a:spLocks noChangeArrowheads="1"/>
          </p:cNvSpPr>
          <p:nvPr/>
        </p:nvSpPr>
        <p:spPr bwMode="auto">
          <a:xfrm>
            <a:off x="4343400" y="2209800"/>
            <a:ext cx="4724400" cy="3754438"/>
          </a:xfrm>
          <a:prstGeom prst="rect">
            <a:avLst/>
          </a:prstGeom>
          <a:noFill/>
          <a:ln w="9525">
            <a:solidFill>
              <a:schemeClr val="tx1"/>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class SumList {</a:t>
            </a:r>
          </a:p>
          <a:p>
            <a:pPr defTabSz="90488"/>
            <a:r>
              <a:rPr lang="en-US" sz="1400">
                <a:latin typeface="Courier" charset="0"/>
                <a:ea typeface="Courier" charset="0"/>
                <a:cs typeface="Courier" charset="0"/>
              </a:rPr>
              <a:t>	public static void main(String[] args) {</a:t>
            </a:r>
          </a:p>
          <a:p>
            <a:pPr defTabSz="90488"/>
            <a:r>
              <a:rPr lang="en-US" sz="1400">
                <a:latin typeface="Courier" charset="0"/>
                <a:ea typeface="Courier" charset="0"/>
                <a:cs typeface="Courier" charset="0"/>
              </a:rPr>
              <a:t>		List l = new Cons(5, new Cons(4,</a:t>
            </a:r>
            <a:br>
              <a:rPr lang="en-US" sz="1400">
                <a:latin typeface="Courier" charset="0"/>
                <a:ea typeface="Courier" charset="0"/>
                <a:cs typeface="Courier" charset="0"/>
              </a:rPr>
            </a:br>
            <a:r>
              <a:rPr lang="en-US" sz="1400">
                <a:latin typeface="Courier" charset="0"/>
                <a:ea typeface="Courier" charset="0"/>
                <a:cs typeface="Courier" charset="0"/>
              </a:rPr>
              <a:t>				new Cons(3, new Nil())));</a:t>
            </a:r>
          </a:p>
          <a:p>
            <a:pPr defTabSz="90488"/>
            <a:r>
              <a:rPr lang="en-US" sz="1400">
                <a:latin typeface="Courier" charset="0"/>
                <a:ea typeface="Courier" charset="0"/>
                <a:cs typeface="Courier" charset="0"/>
              </a:rPr>
              <a:t>		int sum = 0;</a:t>
            </a:r>
          </a:p>
          <a:p>
            <a:pPr defTabSz="90488"/>
            <a:r>
              <a:rPr lang="en-US" sz="1400">
                <a:latin typeface="Courier" charset="0"/>
                <a:ea typeface="Courier" charset="0"/>
                <a:cs typeface="Courier" charset="0"/>
              </a:rPr>
              <a:t>		boolean proceed = true;</a:t>
            </a:r>
          </a:p>
          <a:p>
            <a:pPr defTabSz="90488"/>
            <a:r>
              <a:rPr lang="en-US" sz="1400">
                <a:latin typeface="Courier" charset="0"/>
                <a:ea typeface="Courier" charset="0"/>
                <a:cs typeface="Courier" charset="0"/>
              </a:rPr>
              <a:t>		while (proceed) {</a:t>
            </a:r>
          </a:p>
          <a:p>
            <a:pPr defTabSz="90488"/>
            <a:r>
              <a:rPr lang="en-US" sz="1400">
                <a:latin typeface="Courier" charset="0"/>
                <a:ea typeface="Courier" charset="0"/>
                <a:cs typeface="Courier" charset="0"/>
              </a:rPr>
              <a:t>			if (</a:t>
            </a:r>
            <a:r>
              <a:rPr lang="en-US" sz="1400" b="1">
                <a:latin typeface="Courier" charset="0"/>
                <a:ea typeface="Courier" charset="0"/>
                <a:cs typeface="Courier" charset="0"/>
              </a:rPr>
              <a:t>l instanceof Nil</a:t>
            </a:r>
            <a:r>
              <a:rPr lang="en-US" sz="1400">
                <a:latin typeface="Courier" charset="0"/>
                <a:ea typeface="Courier" charset="0"/>
                <a:cs typeface="Courier" charset="0"/>
              </a:rPr>
              <a:t>) {</a:t>
            </a:r>
          </a:p>
          <a:p>
            <a:pPr defTabSz="90488"/>
            <a:r>
              <a:rPr lang="en-US" sz="1400">
                <a:latin typeface="Courier" charset="0"/>
                <a:ea typeface="Courier" charset="0"/>
                <a:cs typeface="Courier" charset="0"/>
              </a:rPr>
              <a:t>				proceed = false;</a:t>
            </a:r>
          </a:p>
          <a:p>
            <a:pPr defTabSz="90488"/>
            <a:r>
              <a:rPr lang="en-US" sz="1400">
                <a:latin typeface="Courier" charset="0"/>
                <a:ea typeface="Courier" charset="0"/>
                <a:cs typeface="Courier" charset="0"/>
              </a:rPr>
              <a:t>			} else if (</a:t>
            </a:r>
            <a:r>
              <a:rPr lang="en-US" sz="1400" b="1">
                <a:latin typeface="Courier" charset="0"/>
                <a:ea typeface="Courier" charset="0"/>
                <a:cs typeface="Courier" charset="0"/>
              </a:rPr>
              <a:t>l instanceof Cons</a:t>
            </a:r>
            <a:r>
              <a:rPr lang="en-US" sz="1400">
                <a:latin typeface="Courier" charset="0"/>
                <a:ea typeface="Courier" charset="0"/>
                <a:cs typeface="Courier" charset="0"/>
              </a:rPr>
              <a:t>) {</a:t>
            </a:r>
          </a:p>
          <a:p>
            <a:pPr defTabSz="90488"/>
            <a:r>
              <a:rPr lang="en-US" sz="1400">
                <a:latin typeface="Courier" charset="0"/>
                <a:ea typeface="Courier" charset="0"/>
                <a:cs typeface="Courier" charset="0"/>
              </a:rPr>
              <a:t>				sum = sum + </a:t>
            </a:r>
            <a:r>
              <a:rPr lang="en-US" sz="1400" b="1">
                <a:latin typeface="Courier" charset="0"/>
                <a:ea typeface="Courier" charset="0"/>
                <a:cs typeface="Courier" charset="0"/>
              </a:rPr>
              <a:t>((Cons) l).head</a:t>
            </a:r>
            <a:r>
              <a:rPr lang="en-US" sz="1400">
                <a:latin typeface="Courier" charset="0"/>
                <a:ea typeface="Courier" charset="0"/>
                <a:cs typeface="Courier" charset="0"/>
              </a:rPr>
              <a:t>;</a:t>
            </a:r>
          </a:p>
          <a:p>
            <a:pPr defTabSz="90488"/>
            <a:r>
              <a:rPr lang="en-US" sz="1400">
                <a:latin typeface="Courier" charset="0"/>
                <a:ea typeface="Courier" charset="0"/>
                <a:cs typeface="Courier" charset="0"/>
              </a:rPr>
              <a:t>				l = </a:t>
            </a:r>
            <a:r>
              <a:rPr lang="en-US" sz="1400" b="1">
                <a:latin typeface="Courier" charset="0"/>
                <a:ea typeface="Courier" charset="0"/>
                <a:cs typeface="Courier" charset="0"/>
              </a:rPr>
              <a:t>((Cons) l).tail</a:t>
            </a:r>
            <a:r>
              <a:rPr lang="en-US" sz="1400">
                <a:latin typeface="Courier" charset="0"/>
                <a:ea typeface="Courier" charset="0"/>
                <a:cs typeface="Courier" charset="0"/>
              </a:rPr>
              <a:t>;</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		System.out.println("Sum = " + sum);</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a:t>
            </a:r>
          </a:p>
        </p:txBody>
      </p:sp>
      <p:sp>
        <p:nvSpPr>
          <p:cNvPr id="54280" name="Rectangle 9"/>
          <p:cNvSpPr>
            <a:spLocks noChangeArrowheads="1"/>
          </p:cNvSpPr>
          <p:nvPr/>
        </p:nvSpPr>
        <p:spPr bwMode="auto">
          <a:xfrm>
            <a:off x="152400" y="4876800"/>
            <a:ext cx="4038600" cy="1477963"/>
          </a:xfrm>
          <a:prstGeom prst="rect">
            <a:avLst/>
          </a:prstGeom>
          <a:solidFill>
            <a:schemeClr val="accent1"/>
          </a:solidFill>
          <a:ln w="9525">
            <a:noFill/>
            <a:miter lim="800000"/>
            <a:headEnd/>
            <a:tailEnd/>
          </a:ln>
        </p:spPr>
        <p:txBody>
          <a:bodyPr>
            <a:prstTxWarp prst="textNoShape">
              <a:avLst/>
            </a:prstTxWarp>
            <a:spAutoFit/>
          </a:bodyPr>
          <a:lstStyle/>
          <a:p>
            <a:r>
              <a:rPr lang="en-US" sz="1800" b="1" i="1"/>
              <a:t>Advantage: </a:t>
            </a:r>
            <a:r>
              <a:rPr lang="en-US" sz="1800"/>
              <a:t>The code does not touch the classes Nil and Cons. </a:t>
            </a:r>
          </a:p>
          <a:p>
            <a:r>
              <a:rPr lang="en-US" sz="1800" b="1" i="1"/>
              <a:t>Drawback: </a:t>
            </a:r>
            <a:r>
              <a:rPr lang="en-US" sz="1800"/>
              <a:t>The code must use downcasts and </a:t>
            </a:r>
            <a:r>
              <a:rPr lang="en-US" sz="1800">
                <a:latin typeface="Courier" charset="0"/>
                <a:ea typeface="Courier" charset="0"/>
                <a:cs typeface="Courier" charset="0"/>
              </a:rPr>
              <a:t>instanceof </a:t>
            </a:r>
            <a:r>
              <a:rPr lang="en-US" sz="1800"/>
              <a:t>to check what kind of List object it has.</a:t>
            </a:r>
          </a:p>
        </p:txBody>
      </p:sp>
      <p:sp>
        <p:nvSpPr>
          <p:cNvPr id="54281" name="Slide Number Placeholder 9"/>
          <p:cNvSpPr>
            <a:spLocks noGrp="1"/>
          </p:cNvSpPr>
          <p:nvPr>
            <p:ph type="sldNum" sz="quarter" idx="12"/>
          </p:nvPr>
        </p:nvSpPr>
        <p:spPr>
          <a:noFill/>
        </p:spPr>
        <p:txBody>
          <a:bodyPr/>
          <a:lstStyle/>
          <a:p>
            <a:fld id="{E4116B5F-C627-584D-864F-825CBDE2E37E}" type="slidenum">
              <a:rPr lang="de-CH" smtClean="0"/>
              <a:pPr/>
              <a:t>27</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mtClean="0"/>
              <a:t>Second Approach: Dedicated Methods</a:t>
            </a:r>
          </a:p>
        </p:txBody>
      </p:sp>
      <p:sp>
        <p:nvSpPr>
          <p:cNvPr id="55299" name="Date Placeholder 2"/>
          <p:cNvSpPr>
            <a:spLocks noGrp="1"/>
          </p:cNvSpPr>
          <p:nvPr>
            <p:ph type="dt" sz="quarter" idx="10"/>
          </p:nvPr>
        </p:nvSpPr>
        <p:spPr>
          <a:noFill/>
        </p:spPr>
        <p:txBody>
          <a:bodyPr/>
          <a:lstStyle/>
          <a:p>
            <a:r>
              <a:rPr lang="en-US" smtClean="0"/>
              <a:t>© Oscar Nierstrasz</a:t>
            </a:r>
            <a:endParaRPr lang="de-CH" smtClean="0"/>
          </a:p>
        </p:txBody>
      </p:sp>
      <p:sp>
        <p:nvSpPr>
          <p:cNvPr id="55300" name="Footer Placeholder 3"/>
          <p:cNvSpPr>
            <a:spLocks noGrp="1"/>
          </p:cNvSpPr>
          <p:nvPr>
            <p:ph type="ftr" sz="quarter" idx="11"/>
          </p:nvPr>
        </p:nvSpPr>
        <p:spPr>
          <a:noFill/>
        </p:spPr>
        <p:txBody>
          <a:bodyPr/>
          <a:lstStyle/>
          <a:p>
            <a:r>
              <a:rPr lang="en-US" smtClean="0"/>
              <a:t>Parsing in Practice</a:t>
            </a:r>
            <a:endParaRPr lang="de-CH" smtClean="0"/>
          </a:p>
        </p:txBody>
      </p:sp>
      <p:sp>
        <p:nvSpPr>
          <p:cNvPr id="55301" name="Rectangle 6"/>
          <p:cNvSpPr>
            <a:spLocks noChangeArrowheads="1"/>
          </p:cNvSpPr>
          <p:nvPr/>
        </p:nvSpPr>
        <p:spPr bwMode="auto">
          <a:xfrm>
            <a:off x="381000" y="1752600"/>
            <a:ext cx="4572000" cy="4186238"/>
          </a:xfrm>
          <a:prstGeom prst="rect">
            <a:avLst/>
          </a:prstGeom>
          <a:noFill/>
          <a:ln w="9525">
            <a:solidFill>
              <a:srgbClr val="05027D"/>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interface List {</a:t>
            </a:r>
          </a:p>
          <a:p>
            <a:pPr defTabSz="90488"/>
            <a:r>
              <a:rPr lang="en-US" sz="1400">
                <a:latin typeface="Courier" charset="0"/>
                <a:ea typeface="Courier" charset="0"/>
                <a:cs typeface="Courier" charset="0"/>
              </a:rPr>
              <a:t>	</a:t>
            </a:r>
            <a:r>
              <a:rPr lang="en-US" sz="1400" b="1">
                <a:latin typeface="Courier" charset="0"/>
                <a:ea typeface="Courier" charset="0"/>
                <a:cs typeface="Courier" charset="0"/>
              </a:rPr>
              <a:t>public int sum();</a:t>
            </a:r>
          </a:p>
          <a:p>
            <a:pPr defTabSz="90488"/>
            <a:r>
              <a:rPr lang="en-US" sz="1400">
                <a:latin typeface="Courier" charset="0"/>
                <a:ea typeface="Courier" charset="0"/>
                <a:cs typeface="Courier" charset="0"/>
              </a:rPr>
              <a:t>}</a:t>
            </a:r>
          </a:p>
          <a:p>
            <a:pPr defTabSz="90488"/>
            <a:r>
              <a:rPr lang="en-US" sz="1400">
                <a:latin typeface="Courier" charset="0"/>
                <a:ea typeface="Courier" charset="0"/>
                <a:cs typeface="Courier" charset="0"/>
              </a:rPr>
              <a:t>public class Nil implements List {</a:t>
            </a:r>
          </a:p>
          <a:p>
            <a:pPr defTabSz="90488"/>
            <a:r>
              <a:rPr lang="en-US" sz="1400" b="1">
                <a:latin typeface="Courier" charset="0"/>
                <a:ea typeface="Courier" charset="0"/>
                <a:cs typeface="Courier" charset="0"/>
              </a:rPr>
              <a:t>	public int sum() {</a:t>
            </a:r>
          </a:p>
          <a:p>
            <a:pPr defTabSz="90488"/>
            <a:r>
              <a:rPr lang="en-US" sz="1400" b="1">
                <a:latin typeface="Courier" charset="0"/>
                <a:ea typeface="Courier" charset="0"/>
                <a:cs typeface="Courier" charset="0"/>
              </a:rPr>
              <a:t>		return 0;</a:t>
            </a:r>
          </a:p>
          <a:p>
            <a:pPr defTabSz="90488"/>
            <a:r>
              <a:rPr lang="en-US" sz="1400" b="1">
                <a:latin typeface="Courier" charset="0"/>
                <a:ea typeface="Courier" charset="0"/>
                <a:cs typeface="Courier" charset="0"/>
              </a:rPr>
              <a:t>	}</a:t>
            </a:r>
          </a:p>
          <a:p>
            <a:pPr defTabSz="90488"/>
            <a:r>
              <a:rPr lang="en-US" sz="1400">
                <a:latin typeface="Courier" charset="0"/>
                <a:ea typeface="Courier" charset="0"/>
                <a:cs typeface="Courier" charset="0"/>
              </a:rPr>
              <a:t>}</a:t>
            </a:r>
          </a:p>
          <a:p>
            <a:pPr defTabSz="90488"/>
            <a:r>
              <a:rPr lang="en-US" sz="1400">
                <a:latin typeface="Courier" charset="0"/>
                <a:ea typeface="Courier" charset="0"/>
                <a:cs typeface="Courier" charset="0"/>
              </a:rPr>
              <a:t>public class Cons implements List {</a:t>
            </a:r>
          </a:p>
          <a:p>
            <a:pPr defTabSz="90488"/>
            <a:r>
              <a:rPr lang="en-US" sz="1400">
                <a:latin typeface="Courier" charset="0"/>
                <a:ea typeface="Courier" charset="0"/>
                <a:cs typeface="Courier" charset="0"/>
              </a:rPr>
              <a:t>	int head;</a:t>
            </a:r>
          </a:p>
          <a:p>
            <a:pPr defTabSz="90488"/>
            <a:r>
              <a:rPr lang="en-US" sz="1400">
                <a:latin typeface="Courier" charset="0"/>
                <a:ea typeface="Courier" charset="0"/>
                <a:cs typeface="Courier" charset="0"/>
              </a:rPr>
              <a:t>	List tail;</a:t>
            </a:r>
          </a:p>
          <a:p>
            <a:pPr defTabSz="90488"/>
            <a:r>
              <a:rPr lang="en-US" sz="1400">
                <a:latin typeface="Courier" charset="0"/>
                <a:ea typeface="Courier" charset="0"/>
                <a:cs typeface="Courier" charset="0"/>
              </a:rPr>
              <a:t>	Cons(int head, List tail) {</a:t>
            </a:r>
          </a:p>
          <a:p>
            <a:pPr defTabSz="90488"/>
            <a:r>
              <a:rPr lang="en-US" sz="1400">
                <a:latin typeface="Courier" charset="0"/>
                <a:ea typeface="Courier" charset="0"/>
                <a:cs typeface="Courier" charset="0"/>
              </a:rPr>
              <a:t>		this.head = head;</a:t>
            </a:r>
          </a:p>
          <a:p>
            <a:pPr defTabSz="90488"/>
            <a:r>
              <a:rPr lang="en-US" sz="1400">
                <a:latin typeface="Courier" charset="0"/>
                <a:ea typeface="Courier" charset="0"/>
                <a:cs typeface="Courier" charset="0"/>
              </a:rPr>
              <a:t>		this.tail = tail;</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	</a:t>
            </a:r>
            <a:r>
              <a:rPr lang="en-US" sz="1400" b="1">
                <a:latin typeface="Courier" charset="0"/>
                <a:ea typeface="Courier" charset="0"/>
                <a:cs typeface="Courier" charset="0"/>
              </a:rPr>
              <a:t>public int sum() {</a:t>
            </a:r>
          </a:p>
          <a:p>
            <a:pPr defTabSz="90488"/>
            <a:r>
              <a:rPr lang="en-US" sz="1400" b="1">
                <a:latin typeface="Courier" charset="0"/>
                <a:ea typeface="Courier" charset="0"/>
                <a:cs typeface="Courier" charset="0"/>
              </a:rPr>
              <a:t>		return head + tail.sum();</a:t>
            </a:r>
          </a:p>
          <a:p>
            <a:pPr defTabSz="90488"/>
            <a:r>
              <a:rPr lang="en-US" sz="1400" b="1">
                <a:latin typeface="Courier" charset="0"/>
                <a:ea typeface="Courier" charset="0"/>
                <a:cs typeface="Courier" charset="0"/>
              </a:rPr>
              <a:t>	}</a:t>
            </a:r>
          </a:p>
          <a:p>
            <a:pPr defTabSz="90488"/>
            <a:r>
              <a:rPr lang="en-US" sz="1400">
                <a:latin typeface="Courier" charset="0"/>
                <a:ea typeface="Courier" charset="0"/>
                <a:cs typeface="Courier" charset="0"/>
              </a:rPr>
              <a:t>}</a:t>
            </a:r>
          </a:p>
        </p:txBody>
      </p:sp>
      <p:sp>
        <p:nvSpPr>
          <p:cNvPr id="55302" name="Rectangle 7"/>
          <p:cNvSpPr>
            <a:spLocks noChangeArrowheads="1"/>
          </p:cNvSpPr>
          <p:nvPr/>
        </p:nvSpPr>
        <p:spPr bwMode="auto">
          <a:xfrm>
            <a:off x="4419600" y="2514600"/>
            <a:ext cx="4572000" cy="2032000"/>
          </a:xfrm>
          <a:prstGeom prst="rect">
            <a:avLst/>
          </a:prstGeom>
          <a:solidFill>
            <a:schemeClr val="bg1"/>
          </a:solidFill>
          <a:ln w="9525">
            <a:solidFill>
              <a:srgbClr val="05027D"/>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class SumList {</a:t>
            </a:r>
          </a:p>
          <a:p>
            <a:pPr defTabSz="90488"/>
            <a:r>
              <a:rPr lang="en-US" sz="1400">
                <a:latin typeface="Courier" charset="0"/>
                <a:ea typeface="Courier" charset="0"/>
                <a:cs typeface="Courier" charset="0"/>
              </a:rPr>
              <a:t>	public static void main(String[] args) {</a:t>
            </a:r>
          </a:p>
          <a:p>
            <a:pPr defTabSz="90488"/>
            <a:r>
              <a:rPr lang="en-US" sz="1400">
                <a:latin typeface="Courier" charset="0"/>
                <a:ea typeface="Courier" charset="0"/>
                <a:cs typeface="Courier" charset="0"/>
              </a:rPr>
              <a:t>		List l = new Cons(5, new Cons(4,</a:t>
            </a:r>
          </a:p>
          <a:p>
            <a:pPr defTabSz="90488"/>
            <a:r>
              <a:rPr lang="en-US" sz="1400">
                <a:latin typeface="Courier" charset="0"/>
                <a:ea typeface="Courier" charset="0"/>
                <a:cs typeface="Courier" charset="0"/>
              </a:rPr>
              <a:t>								 new Cons(3, new Nil())));</a:t>
            </a:r>
          </a:p>
          <a:p>
            <a:pPr defTabSz="90488"/>
            <a:r>
              <a:rPr lang="en-US" sz="1400">
                <a:latin typeface="Courier" charset="0"/>
                <a:ea typeface="Courier" charset="0"/>
                <a:cs typeface="Courier" charset="0"/>
              </a:rPr>
              <a:t>		System.out.println("Sum = “</a:t>
            </a:r>
          </a:p>
          <a:p>
            <a:pPr defTabSz="90488"/>
            <a:r>
              <a:rPr lang="en-US" sz="1400">
                <a:latin typeface="Courier" charset="0"/>
                <a:ea typeface="Courier" charset="0"/>
                <a:cs typeface="Courier" charset="0"/>
              </a:rPr>
              <a:t>			+ </a:t>
            </a:r>
            <a:r>
              <a:rPr lang="en-US" sz="1400" b="1">
                <a:latin typeface="Courier" charset="0"/>
                <a:ea typeface="Courier" charset="0"/>
                <a:cs typeface="Courier" charset="0"/>
              </a:rPr>
              <a:t>l.sum()</a:t>
            </a:r>
            <a:r>
              <a:rPr lang="en-US" sz="1400">
                <a:latin typeface="Courier" charset="0"/>
                <a:ea typeface="Courier" charset="0"/>
                <a:cs typeface="Courier" charset="0"/>
              </a:rPr>
              <a:t>);</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a:t>
            </a:r>
          </a:p>
        </p:txBody>
      </p:sp>
      <p:sp>
        <p:nvSpPr>
          <p:cNvPr id="55303" name="TextBox 8"/>
          <p:cNvSpPr txBox="1">
            <a:spLocks noChangeArrowheads="1"/>
          </p:cNvSpPr>
          <p:nvPr/>
        </p:nvSpPr>
        <p:spPr bwMode="auto">
          <a:xfrm>
            <a:off x="3810000" y="1600200"/>
            <a:ext cx="5105400" cy="646113"/>
          </a:xfrm>
          <a:prstGeom prst="rect">
            <a:avLst/>
          </a:prstGeom>
          <a:solidFill>
            <a:schemeClr val="accent1"/>
          </a:solidFill>
          <a:ln w="9525">
            <a:noFill/>
            <a:miter lim="800000"/>
            <a:headEnd/>
            <a:tailEnd/>
          </a:ln>
        </p:spPr>
        <p:txBody>
          <a:bodyPr>
            <a:prstTxWarp prst="textNoShape">
              <a:avLst/>
            </a:prstTxWarp>
            <a:spAutoFit/>
          </a:bodyPr>
          <a:lstStyle/>
          <a:p>
            <a:r>
              <a:rPr lang="en-US" sz="1800" i="1"/>
              <a:t>The classical OO approach is to offer dedicated methods through a common interface.</a:t>
            </a:r>
          </a:p>
        </p:txBody>
      </p:sp>
      <p:sp>
        <p:nvSpPr>
          <p:cNvPr id="55304" name="TextBox 9"/>
          <p:cNvSpPr txBox="1">
            <a:spLocks noChangeArrowheads="1"/>
          </p:cNvSpPr>
          <p:nvPr/>
        </p:nvSpPr>
        <p:spPr bwMode="auto">
          <a:xfrm>
            <a:off x="3810000" y="4724400"/>
            <a:ext cx="5105400" cy="1754188"/>
          </a:xfrm>
          <a:prstGeom prst="rect">
            <a:avLst/>
          </a:prstGeom>
          <a:solidFill>
            <a:schemeClr val="accent1"/>
          </a:solidFill>
          <a:ln w="9525">
            <a:noFill/>
            <a:miter lim="800000"/>
            <a:headEnd/>
            <a:tailEnd/>
          </a:ln>
        </p:spPr>
        <p:txBody>
          <a:bodyPr>
            <a:prstTxWarp prst="textNoShape">
              <a:avLst/>
            </a:prstTxWarp>
            <a:spAutoFit/>
          </a:bodyPr>
          <a:lstStyle/>
          <a:p>
            <a:r>
              <a:rPr lang="en-US" sz="1800" b="1" i="1"/>
              <a:t>Advantage: </a:t>
            </a:r>
            <a:r>
              <a:rPr lang="en-US" sz="1800"/>
              <a:t>Downcasts and </a:t>
            </a:r>
            <a:r>
              <a:rPr lang="en-US" sz="1800">
                <a:latin typeface="Courier" charset="0"/>
                <a:ea typeface="Courier" charset="0"/>
                <a:cs typeface="Courier" charset="0"/>
              </a:rPr>
              <a:t>instanceof </a:t>
            </a:r>
            <a:r>
              <a:rPr lang="en-US" sz="1800"/>
              <a:t>calls are gone, and the code can be written in a systematic way. </a:t>
            </a:r>
          </a:p>
          <a:p>
            <a:r>
              <a:rPr lang="en-US" sz="1800" b="1" i="1"/>
              <a:t>Disadvantage: </a:t>
            </a:r>
            <a:r>
              <a:rPr lang="en-US" sz="1800"/>
              <a:t>For each new operation on </a:t>
            </a:r>
            <a:r>
              <a:rPr lang="en-US" sz="1800">
                <a:latin typeface="Courier" charset="0"/>
                <a:ea typeface="Courier" charset="0"/>
                <a:cs typeface="Courier" charset="0"/>
              </a:rPr>
              <a:t>List</a:t>
            </a:r>
            <a:r>
              <a:rPr lang="en-US" sz="1800"/>
              <a:t>-objects, new dedicated methods have to be written, and all classes must be recompiled. </a:t>
            </a:r>
          </a:p>
        </p:txBody>
      </p:sp>
      <p:sp>
        <p:nvSpPr>
          <p:cNvPr id="55305" name="Slide Number Placeholder 9"/>
          <p:cNvSpPr>
            <a:spLocks noGrp="1"/>
          </p:cNvSpPr>
          <p:nvPr>
            <p:ph type="sldNum" sz="quarter" idx="12"/>
          </p:nvPr>
        </p:nvSpPr>
        <p:spPr>
          <a:noFill/>
        </p:spPr>
        <p:txBody>
          <a:bodyPr/>
          <a:lstStyle/>
          <a:p>
            <a:fld id="{7FBB1251-1730-E443-9474-E20354FD6206}" type="slidenum">
              <a:rPr lang="de-CH" smtClean="0"/>
              <a:pPr/>
              <a:t>28</a:t>
            </a:fld>
            <a:endParaRPr lang="de-CH" sz="1400" smtClean="0">
              <a:solidFill>
                <a:srgbClr val="7E7E7E"/>
              </a:solidFill>
              <a:latin typeface="Times"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mtClean="0"/>
              <a:t>Third Approach: The Visitor Pattern</a:t>
            </a:r>
          </a:p>
        </p:txBody>
      </p:sp>
      <p:sp>
        <p:nvSpPr>
          <p:cNvPr id="56323" name="Content Placeholder 5"/>
          <p:cNvSpPr>
            <a:spLocks noGrp="1"/>
          </p:cNvSpPr>
          <p:nvPr>
            <p:ph idx="1"/>
          </p:nvPr>
        </p:nvSpPr>
        <p:spPr/>
        <p:txBody>
          <a:bodyPr/>
          <a:lstStyle/>
          <a:p>
            <a:r>
              <a:rPr lang="en-US" smtClean="0"/>
              <a:t>The Idea: </a:t>
            </a:r>
          </a:p>
          <a:p>
            <a:pPr lvl="1"/>
            <a:r>
              <a:rPr lang="en-US" smtClean="0"/>
              <a:t>Divide the code into an object structure and a Visitor</a:t>
            </a:r>
          </a:p>
          <a:p>
            <a:pPr lvl="1"/>
            <a:r>
              <a:rPr lang="en-US" smtClean="0"/>
              <a:t>Insert an </a:t>
            </a:r>
            <a:r>
              <a:rPr lang="en-US" smtClean="0">
                <a:latin typeface="Courier" charset="0"/>
                <a:ea typeface="Courier" charset="0"/>
                <a:cs typeface="Courier" charset="0"/>
              </a:rPr>
              <a:t>accept </a:t>
            </a:r>
            <a:r>
              <a:rPr lang="en-US" smtClean="0"/>
              <a:t>method in each class. Each accept method takes a Visitor as argument. </a:t>
            </a:r>
          </a:p>
          <a:p>
            <a:pPr lvl="1"/>
            <a:r>
              <a:rPr lang="en-US" smtClean="0"/>
              <a:t>A Visitor contains a </a:t>
            </a:r>
            <a:r>
              <a:rPr lang="en-US" smtClean="0">
                <a:latin typeface="Courier" charset="0"/>
                <a:ea typeface="Courier" charset="0"/>
                <a:cs typeface="Courier" charset="0"/>
              </a:rPr>
              <a:t>visit </a:t>
            </a:r>
            <a:r>
              <a:rPr lang="en-US" smtClean="0"/>
              <a:t>method for each class (overloading!). </a:t>
            </a:r>
            <a:br>
              <a:rPr lang="en-US" smtClean="0"/>
            </a:br>
            <a:r>
              <a:rPr lang="en-US" smtClean="0"/>
              <a:t>A method for a class C takes an argument of type C. </a:t>
            </a:r>
          </a:p>
        </p:txBody>
      </p:sp>
      <p:sp>
        <p:nvSpPr>
          <p:cNvPr id="56324" name="Date Placeholder 2"/>
          <p:cNvSpPr>
            <a:spLocks noGrp="1"/>
          </p:cNvSpPr>
          <p:nvPr>
            <p:ph type="dt" sz="quarter" idx="10"/>
          </p:nvPr>
        </p:nvSpPr>
        <p:spPr>
          <a:noFill/>
        </p:spPr>
        <p:txBody>
          <a:bodyPr/>
          <a:lstStyle/>
          <a:p>
            <a:r>
              <a:rPr lang="en-US" smtClean="0"/>
              <a:t>© Oscar Nierstrasz</a:t>
            </a:r>
            <a:endParaRPr lang="de-CH" smtClean="0"/>
          </a:p>
        </p:txBody>
      </p:sp>
      <p:sp>
        <p:nvSpPr>
          <p:cNvPr id="56325" name="Footer Placeholder 3"/>
          <p:cNvSpPr>
            <a:spLocks noGrp="1"/>
          </p:cNvSpPr>
          <p:nvPr>
            <p:ph type="ftr" sz="quarter" idx="11"/>
          </p:nvPr>
        </p:nvSpPr>
        <p:spPr>
          <a:noFill/>
        </p:spPr>
        <p:txBody>
          <a:bodyPr/>
          <a:lstStyle/>
          <a:p>
            <a:r>
              <a:rPr lang="en-US" smtClean="0"/>
              <a:t>Parsing in Practice</a:t>
            </a:r>
            <a:endParaRPr lang="de-CH" smtClean="0"/>
          </a:p>
        </p:txBody>
      </p:sp>
      <p:sp>
        <p:nvSpPr>
          <p:cNvPr id="56326" name="Slide Number Placeholder 6"/>
          <p:cNvSpPr>
            <a:spLocks noGrp="1"/>
          </p:cNvSpPr>
          <p:nvPr>
            <p:ph type="sldNum" sz="quarter" idx="12"/>
          </p:nvPr>
        </p:nvSpPr>
        <p:spPr>
          <a:noFill/>
        </p:spPr>
        <p:txBody>
          <a:bodyPr/>
          <a:lstStyle/>
          <a:p>
            <a:fld id="{8D4EC321-3F38-AE42-845D-9D032956D426}" type="slidenum">
              <a:rPr lang="de-CH" smtClean="0"/>
              <a:pPr/>
              <a:t>29</a:t>
            </a:fld>
            <a:endParaRPr lang="de-CH" sz="1400" smtClean="0">
              <a:solidFill>
                <a:srgbClr val="7E7E7E"/>
              </a:solidFill>
              <a:latin typeface="Time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smtClean="0"/>
              <a:t>© Oscar Nierstrasz</a:t>
            </a:r>
            <a:endParaRPr lang="de-CH" smtClean="0"/>
          </a:p>
        </p:txBody>
      </p:sp>
      <p:sp>
        <p:nvSpPr>
          <p:cNvPr id="19459"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19460" name="Picture 2" descr="roadmap-grey"/>
          <p:cNvPicPr>
            <a:picLocks noChangeAspect="1" noChangeArrowheads="1"/>
          </p:cNvPicPr>
          <p:nvPr/>
        </p:nvPicPr>
        <p:blipFill>
          <a:blip r:embed="rId3"/>
          <a:srcRect/>
          <a:stretch>
            <a:fillRect/>
          </a:stretch>
        </p:blipFill>
        <p:spPr bwMode="auto">
          <a:xfrm>
            <a:off x="6629400" y="1905000"/>
            <a:ext cx="2116138" cy="1833563"/>
          </a:xfrm>
          <a:prstGeom prst="rect">
            <a:avLst/>
          </a:prstGeom>
          <a:noFill/>
          <a:ln w="9525">
            <a:noFill/>
            <a:miter lim="800000"/>
            <a:headEnd/>
            <a:tailEnd/>
          </a:ln>
        </p:spPr>
      </p:pic>
      <p:sp>
        <p:nvSpPr>
          <p:cNvPr id="19461" name="Rectangle 3"/>
          <p:cNvSpPr>
            <a:spLocks noGrp="1" noChangeArrowheads="1"/>
          </p:cNvSpPr>
          <p:nvPr>
            <p:ph type="title"/>
          </p:nvPr>
        </p:nvSpPr>
        <p:spPr/>
        <p:txBody>
          <a:bodyPr/>
          <a:lstStyle/>
          <a:p>
            <a:pPr eaLnBrk="1" hangingPunct="1"/>
            <a:r>
              <a:rPr lang="en-US"/>
              <a:t>Roadmap</a:t>
            </a:r>
          </a:p>
        </p:txBody>
      </p:sp>
      <p:sp>
        <p:nvSpPr>
          <p:cNvPr id="19462" name="Rectangle 4"/>
          <p:cNvSpPr>
            <a:spLocks noGrp="1" noChangeArrowheads="1"/>
          </p:cNvSpPr>
          <p:nvPr>
            <p:ph type="body" idx="1"/>
          </p:nvPr>
        </p:nvSpPr>
        <p:spPr/>
        <p:txBody>
          <a:bodyPr/>
          <a:lstStyle/>
          <a:p>
            <a:pPr eaLnBrk="1" hangingPunct="1"/>
            <a:r>
              <a:rPr lang="en-US" sz="2000" b="1" smtClean="0"/>
              <a:t>Bottom-up parsing</a:t>
            </a:r>
          </a:p>
          <a:p>
            <a:pPr eaLnBrk="1" hangingPunct="1"/>
            <a:r>
              <a:rPr lang="en-US" sz="2000" smtClean="0">
                <a:solidFill>
                  <a:srgbClr val="C1DEFA"/>
                </a:solidFill>
              </a:rPr>
              <a:t>LR(k) grammars</a:t>
            </a:r>
          </a:p>
          <a:p>
            <a:pPr eaLnBrk="1" hangingPunct="1"/>
            <a:r>
              <a:rPr lang="en-US" sz="2000" smtClean="0">
                <a:solidFill>
                  <a:srgbClr val="C1DEFA"/>
                </a:solidFill>
              </a:rPr>
              <a:t>JavaCC, Java Tree Builder and the Visitor pattern</a:t>
            </a:r>
          </a:p>
          <a:p>
            <a:pPr eaLnBrk="1" hangingPunct="1"/>
            <a:r>
              <a:rPr lang="en-US" sz="2000" smtClean="0">
                <a:solidFill>
                  <a:srgbClr val="C1DEFA"/>
                </a:solidFill>
              </a:rPr>
              <a:t>Example: a straightline interpreter</a:t>
            </a:r>
          </a:p>
        </p:txBody>
      </p:sp>
      <p:sp>
        <p:nvSpPr>
          <p:cNvPr id="19463" name="Slide Number Placeholder 7"/>
          <p:cNvSpPr>
            <a:spLocks noGrp="1"/>
          </p:cNvSpPr>
          <p:nvPr>
            <p:ph type="sldNum" sz="quarter" idx="12"/>
          </p:nvPr>
        </p:nvSpPr>
        <p:spPr>
          <a:noFill/>
        </p:spPr>
        <p:txBody>
          <a:bodyPr/>
          <a:lstStyle/>
          <a:p>
            <a:fld id="{2E684825-A3A4-D943-82E7-4CC5301EEFEA}" type="slidenum">
              <a:rPr lang="de-CH" smtClean="0"/>
              <a:pPr/>
              <a:t>3</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Title 6"/>
          <p:cNvSpPr>
            <a:spLocks noGrp="1"/>
          </p:cNvSpPr>
          <p:nvPr>
            <p:ph type="title"/>
          </p:nvPr>
        </p:nvSpPr>
        <p:spPr/>
        <p:txBody>
          <a:bodyPr/>
          <a:lstStyle/>
          <a:p>
            <a:r>
              <a:rPr lang="en-US" smtClean="0"/>
              <a:t>Third Approach: The Visitor Pattern</a:t>
            </a:r>
          </a:p>
        </p:txBody>
      </p:sp>
      <p:sp>
        <p:nvSpPr>
          <p:cNvPr id="58371" name="Date Placeholder 3"/>
          <p:cNvSpPr>
            <a:spLocks noGrp="1"/>
          </p:cNvSpPr>
          <p:nvPr>
            <p:ph type="dt" sz="quarter" idx="10"/>
          </p:nvPr>
        </p:nvSpPr>
        <p:spPr>
          <a:noFill/>
        </p:spPr>
        <p:txBody>
          <a:bodyPr/>
          <a:lstStyle/>
          <a:p>
            <a:r>
              <a:rPr lang="en-US" smtClean="0"/>
              <a:t>© Oscar Nierstrasz</a:t>
            </a:r>
            <a:endParaRPr lang="de-CH" smtClean="0"/>
          </a:p>
        </p:txBody>
      </p:sp>
      <p:sp>
        <p:nvSpPr>
          <p:cNvPr id="58372" name="Footer Placeholder 4"/>
          <p:cNvSpPr>
            <a:spLocks noGrp="1"/>
          </p:cNvSpPr>
          <p:nvPr>
            <p:ph type="ftr" sz="quarter" idx="11"/>
          </p:nvPr>
        </p:nvSpPr>
        <p:spPr>
          <a:noFill/>
        </p:spPr>
        <p:txBody>
          <a:bodyPr/>
          <a:lstStyle/>
          <a:p>
            <a:r>
              <a:rPr lang="en-US" smtClean="0"/>
              <a:t>Parsing in Practice</a:t>
            </a:r>
            <a:endParaRPr lang="de-CH" smtClean="0"/>
          </a:p>
        </p:txBody>
      </p:sp>
      <p:sp>
        <p:nvSpPr>
          <p:cNvPr id="58373" name="Rectangle 7"/>
          <p:cNvSpPr>
            <a:spLocks noChangeArrowheads="1"/>
          </p:cNvSpPr>
          <p:nvPr/>
        </p:nvSpPr>
        <p:spPr bwMode="auto">
          <a:xfrm>
            <a:off x="152400" y="1676400"/>
            <a:ext cx="3962400" cy="4400550"/>
          </a:xfrm>
          <a:prstGeom prst="rect">
            <a:avLst/>
          </a:prstGeom>
          <a:noFill/>
          <a:ln w="9525">
            <a:solidFill>
              <a:srgbClr val="05027D"/>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interface List {</a:t>
            </a:r>
          </a:p>
          <a:p>
            <a:pPr defTabSz="90488"/>
            <a:r>
              <a:rPr lang="en-US" sz="1400">
                <a:latin typeface="Courier" charset="0"/>
                <a:ea typeface="Courier" charset="0"/>
                <a:cs typeface="Courier" charset="0"/>
              </a:rPr>
              <a:t>	</a:t>
            </a:r>
            <a:r>
              <a:rPr lang="en-US" sz="1400" b="1">
                <a:latin typeface="Courier" charset="0"/>
                <a:ea typeface="Courier" charset="0"/>
                <a:cs typeface="Courier" charset="0"/>
              </a:rPr>
              <a:t>public void accept(Visitor v);</a:t>
            </a:r>
          </a:p>
          <a:p>
            <a:pPr defTabSz="90488"/>
            <a:r>
              <a:rPr lang="en-US" sz="1400">
                <a:latin typeface="Courier" charset="0"/>
                <a:ea typeface="Courier" charset="0"/>
                <a:cs typeface="Courier" charset="0"/>
              </a:rPr>
              <a:t>}</a:t>
            </a:r>
          </a:p>
          <a:p>
            <a:pPr defTabSz="90488"/>
            <a:r>
              <a:rPr lang="en-US" sz="1400">
                <a:latin typeface="Courier" charset="0"/>
                <a:ea typeface="Courier" charset="0"/>
                <a:cs typeface="Courier" charset="0"/>
              </a:rPr>
              <a:t>public class Nil implements List {</a:t>
            </a:r>
          </a:p>
          <a:p>
            <a:pPr defTabSz="90488"/>
            <a:r>
              <a:rPr lang="en-US" sz="1400" b="1">
                <a:latin typeface="Courier" charset="0"/>
                <a:ea typeface="Courier" charset="0"/>
                <a:cs typeface="Courier" charset="0"/>
              </a:rPr>
              <a:t>	public void accept(Visitor v) {</a:t>
            </a:r>
          </a:p>
          <a:p>
            <a:pPr defTabSz="90488"/>
            <a:r>
              <a:rPr lang="en-US" sz="1400" b="1">
                <a:latin typeface="Courier" charset="0"/>
                <a:ea typeface="Courier" charset="0"/>
                <a:cs typeface="Courier" charset="0"/>
              </a:rPr>
              <a:t>		v.visit(this);</a:t>
            </a:r>
          </a:p>
          <a:p>
            <a:pPr defTabSz="90488"/>
            <a:r>
              <a:rPr lang="en-US" sz="1400" b="1">
                <a:latin typeface="Courier" charset="0"/>
                <a:ea typeface="Courier" charset="0"/>
                <a:cs typeface="Courier" charset="0"/>
              </a:rPr>
              <a:t>	}</a:t>
            </a:r>
          </a:p>
          <a:p>
            <a:pPr defTabSz="90488"/>
            <a:r>
              <a:rPr lang="en-US" sz="1400">
                <a:latin typeface="Courier" charset="0"/>
                <a:ea typeface="Courier" charset="0"/>
                <a:cs typeface="Courier" charset="0"/>
              </a:rPr>
              <a:t>}</a:t>
            </a:r>
          </a:p>
          <a:p>
            <a:pPr defTabSz="90488"/>
            <a:r>
              <a:rPr lang="en-US" sz="1400">
                <a:latin typeface="Courier" charset="0"/>
                <a:ea typeface="Courier" charset="0"/>
                <a:cs typeface="Courier" charset="0"/>
              </a:rPr>
              <a:t>public class Cons implements List {</a:t>
            </a:r>
          </a:p>
          <a:p>
            <a:pPr defTabSz="90488"/>
            <a:r>
              <a:rPr lang="en-US" sz="1400">
                <a:latin typeface="Courier" charset="0"/>
                <a:ea typeface="Courier" charset="0"/>
                <a:cs typeface="Courier" charset="0"/>
              </a:rPr>
              <a:t>	int head;</a:t>
            </a:r>
          </a:p>
          <a:p>
            <a:pPr defTabSz="90488"/>
            <a:r>
              <a:rPr lang="en-US" sz="1400">
                <a:latin typeface="Courier" charset="0"/>
                <a:ea typeface="Courier" charset="0"/>
                <a:cs typeface="Courier" charset="0"/>
              </a:rPr>
              <a:t>	List tail;</a:t>
            </a:r>
          </a:p>
          <a:p>
            <a:pPr defTabSz="90488"/>
            <a:r>
              <a:rPr lang="en-US" sz="1400">
                <a:latin typeface="Courier" charset="0"/>
                <a:ea typeface="Courier" charset="0"/>
                <a:cs typeface="Courier" charset="0"/>
              </a:rPr>
              <a:t>	Cons(int head, List tail) {	… }</a:t>
            </a:r>
          </a:p>
          <a:p>
            <a:pPr defTabSz="90488"/>
            <a:r>
              <a:rPr lang="en-US" sz="1400" b="1">
                <a:latin typeface="Courier" charset="0"/>
                <a:ea typeface="Courier" charset="0"/>
                <a:cs typeface="Courier" charset="0"/>
              </a:rPr>
              <a:t>	public void accept(Visitor v) {</a:t>
            </a:r>
          </a:p>
          <a:p>
            <a:pPr defTabSz="90488"/>
            <a:r>
              <a:rPr lang="en-US" sz="1400" b="1">
                <a:latin typeface="Courier" charset="0"/>
                <a:ea typeface="Courier" charset="0"/>
                <a:cs typeface="Courier" charset="0"/>
              </a:rPr>
              <a:t>		v.visit(this);</a:t>
            </a:r>
          </a:p>
          <a:p>
            <a:pPr defTabSz="90488"/>
            <a:r>
              <a:rPr lang="en-US" sz="1400" b="1">
                <a:latin typeface="Courier" charset="0"/>
                <a:ea typeface="Courier" charset="0"/>
                <a:cs typeface="Courier" charset="0"/>
              </a:rPr>
              <a:t>	}</a:t>
            </a:r>
          </a:p>
          <a:p>
            <a:pPr defTabSz="90488"/>
            <a:r>
              <a:rPr lang="en-US" sz="1400">
                <a:latin typeface="Courier" charset="0"/>
                <a:ea typeface="Courier" charset="0"/>
                <a:cs typeface="Courier" charset="0"/>
              </a:rPr>
              <a:t>}</a:t>
            </a:r>
          </a:p>
          <a:p>
            <a:pPr defTabSz="90488"/>
            <a:r>
              <a:rPr lang="en-US" sz="1400">
                <a:latin typeface="Courier" charset="0"/>
                <a:ea typeface="Courier" charset="0"/>
                <a:cs typeface="Courier" charset="0"/>
              </a:rPr>
              <a:t>public interface Visitor {</a:t>
            </a:r>
          </a:p>
          <a:p>
            <a:pPr defTabSz="90488"/>
            <a:r>
              <a:rPr lang="en-US" sz="1400" b="1">
                <a:latin typeface="Courier" charset="0"/>
                <a:ea typeface="Courier" charset="0"/>
                <a:cs typeface="Courier" charset="0"/>
              </a:rPr>
              <a:t>	void visit(Nil l);</a:t>
            </a:r>
          </a:p>
          <a:p>
            <a:pPr defTabSz="90488"/>
            <a:r>
              <a:rPr lang="en-US" sz="1400" b="1">
                <a:latin typeface="Courier" charset="0"/>
                <a:ea typeface="Courier" charset="0"/>
                <a:cs typeface="Courier" charset="0"/>
              </a:rPr>
              <a:t>	void visit(Cons l);</a:t>
            </a:r>
          </a:p>
          <a:p>
            <a:pPr defTabSz="90488"/>
            <a:r>
              <a:rPr lang="en-US" sz="1400">
                <a:latin typeface="Courier" charset="0"/>
                <a:ea typeface="Courier" charset="0"/>
                <a:cs typeface="Courier" charset="0"/>
              </a:rPr>
              <a:t>}</a:t>
            </a:r>
          </a:p>
        </p:txBody>
      </p:sp>
      <p:sp>
        <p:nvSpPr>
          <p:cNvPr id="58374" name="Rectangle 8"/>
          <p:cNvSpPr>
            <a:spLocks noChangeArrowheads="1"/>
          </p:cNvSpPr>
          <p:nvPr/>
        </p:nvSpPr>
        <p:spPr bwMode="auto">
          <a:xfrm>
            <a:off x="4191000" y="1676400"/>
            <a:ext cx="4724400" cy="3970338"/>
          </a:xfrm>
          <a:prstGeom prst="rect">
            <a:avLst/>
          </a:prstGeom>
          <a:solidFill>
            <a:schemeClr val="bg1"/>
          </a:solidFill>
          <a:ln w="9525">
            <a:solidFill>
              <a:srgbClr val="05027D"/>
            </a:solidFill>
            <a:miter lim="800000"/>
            <a:headEnd/>
            <a:tailEnd/>
          </a:ln>
        </p:spPr>
        <p:txBody>
          <a:bodyPr>
            <a:prstTxWarp prst="textNoShape">
              <a:avLst/>
            </a:prstTxWarp>
            <a:spAutoFit/>
          </a:bodyPr>
          <a:lstStyle/>
          <a:p>
            <a:pPr defTabSz="90488"/>
            <a:r>
              <a:rPr lang="en-US" sz="1400">
                <a:latin typeface="Courier" charset="0"/>
                <a:ea typeface="Courier" charset="0"/>
                <a:cs typeface="Courier" charset="0"/>
              </a:rPr>
              <a:t>public class SumVisitor implements Visitor {</a:t>
            </a:r>
          </a:p>
          <a:p>
            <a:pPr defTabSz="90488"/>
            <a:r>
              <a:rPr lang="en-US" sz="1400">
                <a:latin typeface="Courier" charset="0"/>
                <a:ea typeface="Courier" charset="0"/>
                <a:cs typeface="Courier" charset="0"/>
              </a:rPr>
              <a:t>	int sum = 0;</a:t>
            </a:r>
          </a:p>
          <a:p>
            <a:pPr defTabSz="90488"/>
            <a:r>
              <a:rPr lang="en-US" sz="1400" b="1">
                <a:latin typeface="Courier" charset="0"/>
                <a:ea typeface="Courier" charset="0"/>
                <a:cs typeface="Courier" charset="0"/>
              </a:rPr>
              <a:t>	public void visit(Nil l) { }</a:t>
            </a:r>
          </a:p>
          <a:p>
            <a:pPr defTabSz="90488"/>
            <a:endParaRPr lang="en-US" sz="1400" b="1">
              <a:latin typeface="Courier" charset="0"/>
              <a:ea typeface="Courier" charset="0"/>
              <a:cs typeface="Courier" charset="0"/>
            </a:endParaRPr>
          </a:p>
          <a:p>
            <a:pPr defTabSz="90488"/>
            <a:r>
              <a:rPr lang="en-US" sz="1400" b="1">
                <a:latin typeface="Courier" charset="0"/>
                <a:ea typeface="Courier" charset="0"/>
                <a:cs typeface="Courier" charset="0"/>
              </a:rPr>
              <a:t>	public void visit(Cons l) {</a:t>
            </a:r>
          </a:p>
          <a:p>
            <a:pPr defTabSz="90488"/>
            <a:r>
              <a:rPr lang="en-US" sz="1400" b="1">
                <a:latin typeface="Courier" charset="0"/>
                <a:ea typeface="Courier" charset="0"/>
                <a:cs typeface="Courier" charset="0"/>
              </a:rPr>
              <a:t>		sum = sum + l.head;</a:t>
            </a:r>
          </a:p>
          <a:p>
            <a:pPr defTabSz="90488"/>
            <a:r>
              <a:rPr lang="en-US" sz="1400" b="1">
                <a:latin typeface="Courier" charset="0"/>
                <a:ea typeface="Courier" charset="0"/>
                <a:cs typeface="Courier" charset="0"/>
              </a:rPr>
              <a:t>		l.tail.accept(this);</a:t>
            </a:r>
          </a:p>
          <a:p>
            <a:pPr defTabSz="90488"/>
            <a:r>
              <a:rPr lang="en-US" sz="1400" b="1">
                <a:latin typeface="Courier" charset="0"/>
                <a:ea typeface="Courier" charset="0"/>
                <a:cs typeface="Courier" charset="0"/>
              </a:rPr>
              <a:t>	}</a:t>
            </a:r>
          </a:p>
          <a:p>
            <a:pPr defTabSz="90488"/>
            <a:endParaRPr lang="en-US" sz="1400">
              <a:latin typeface="Courier" charset="0"/>
              <a:ea typeface="Courier" charset="0"/>
              <a:cs typeface="Courier" charset="0"/>
            </a:endParaRPr>
          </a:p>
          <a:p>
            <a:pPr defTabSz="90488"/>
            <a:r>
              <a:rPr lang="en-US" sz="1400">
                <a:latin typeface="Courier" charset="0"/>
                <a:ea typeface="Courier" charset="0"/>
                <a:cs typeface="Courier" charset="0"/>
              </a:rPr>
              <a:t>	public static void main(String[] args) {</a:t>
            </a:r>
          </a:p>
          <a:p>
            <a:pPr defTabSz="90488"/>
            <a:r>
              <a:rPr lang="en-US" sz="1400">
                <a:latin typeface="Courier" charset="0"/>
                <a:ea typeface="Courier" charset="0"/>
                <a:cs typeface="Courier" charset="0"/>
              </a:rPr>
              <a:t>		List l = new Cons(5, new Cons(4,</a:t>
            </a:r>
          </a:p>
          <a:p>
            <a:pPr defTabSz="90488"/>
            <a:r>
              <a:rPr lang="en-US" sz="1400">
                <a:latin typeface="Courier" charset="0"/>
                <a:ea typeface="Courier" charset="0"/>
                <a:cs typeface="Courier" charset="0"/>
              </a:rPr>
              <a:t>								new Cons(3, new Nil())));</a:t>
            </a:r>
          </a:p>
          <a:p>
            <a:pPr defTabSz="90488"/>
            <a:r>
              <a:rPr lang="en-US" sz="1400">
                <a:latin typeface="Courier" charset="0"/>
                <a:ea typeface="Courier" charset="0"/>
                <a:cs typeface="Courier" charset="0"/>
              </a:rPr>
              <a:t>		SumVisitor sv = new SumVisitor();</a:t>
            </a:r>
          </a:p>
          <a:p>
            <a:pPr defTabSz="90488"/>
            <a:r>
              <a:rPr lang="en-US" sz="1400">
                <a:latin typeface="Courier" charset="0"/>
                <a:ea typeface="Courier" charset="0"/>
                <a:cs typeface="Courier" charset="0"/>
              </a:rPr>
              <a:t>		</a:t>
            </a:r>
            <a:r>
              <a:rPr lang="en-US" sz="1400" b="1">
                <a:latin typeface="Courier" charset="0"/>
                <a:ea typeface="Courier" charset="0"/>
                <a:cs typeface="Courier" charset="0"/>
              </a:rPr>
              <a:t>l.accept(sv);</a:t>
            </a:r>
          </a:p>
          <a:p>
            <a:pPr defTabSz="90488"/>
            <a:r>
              <a:rPr lang="en-US" sz="1400">
                <a:latin typeface="Courier" charset="0"/>
                <a:ea typeface="Courier" charset="0"/>
                <a:cs typeface="Courier" charset="0"/>
              </a:rPr>
              <a:t>		System.out.println("Sum = " + sv.sum);</a:t>
            </a:r>
          </a:p>
          <a:p>
            <a:pPr defTabSz="90488"/>
            <a:r>
              <a:rPr lang="en-US" sz="1400">
                <a:latin typeface="Courier" charset="0"/>
                <a:ea typeface="Courier" charset="0"/>
                <a:cs typeface="Courier" charset="0"/>
              </a:rPr>
              <a:t>	}</a:t>
            </a:r>
          </a:p>
          <a:p>
            <a:pPr defTabSz="90488"/>
            <a:r>
              <a:rPr lang="en-US" sz="1400">
                <a:latin typeface="Courier" charset="0"/>
                <a:ea typeface="Courier" charset="0"/>
                <a:cs typeface="Courier" charset="0"/>
              </a:rPr>
              <a:t>}</a:t>
            </a:r>
          </a:p>
        </p:txBody>
      </p:sp>
      <p:sp>
        <p:nvSpPr>
          <p:cNvPr id="58375" name="Rectangle 9"/>
          <p:cNvSpPr>
            <a:spLocks noChangeArrowheads="1"/>
          </p:cNvSpPr>
          <p:nvPr/>
        </p:nvSpPr>
        <p:spPr bwMode="auto">
          <a:xfrm>
            <a:off x="1066800" y="6172200"/>
            <a:ext cx="7162800" cy="338138"/>
          </a:xfrm>
          <a:prstGeom prst="rect">
            <a:avLst/>
          </a:prstGeom>
          <a:solidFill>
            <a:schemeClr val="accent1"/>
          </a:solidFill>
          <a:ln w="9525">
            <a:noFill/>
            <a:miter lim="800000"/>
            <a:headEnd/>
            <a:tailEnd/>
          </a:ln>
        </p:spPr>
        <p:txBody>
          <a:bodyPr>
            <a:prstTxWarp prst="textNoShape">
              <a:avLst/>
            </a:prstTxWarp>
            <a:spAutoFit/>
          </a:bodyPr>
          <a:lstStyle/>
          <a:p>
            <a:r>
              <a:rPr lang="en-US" sz="1600" i="1"/>
              <a:t>NB: The visit methods capture both (1) actions, and (2) access of subobjects.</a:t>
            </a:r>
          </a:p>
        </p:txBody>
      </p:sp>
      <p:sp>
        <p:nvSpPr>
          <p:cNvPr id="58376" name="Slide Number Placeholder 8"/>
          <p:cNvSpPr>
            <a:spLocks noGrp="1"/>
          </p:cNvSpPr>
          <p:nvPr>
            <p:ph type="sldNum" sz="quarter" idx="12"/>
          </p:nvPr>
        </p:nvSpPr>
        <p:spPr>
          <a:noFill/>
        </p:spPr>
        <p:txBody>
          <a:bodyPr/>
          <a:lstStyle/>
          <a:p>
            <a:fld id="{54618F76-E38B-4C4A-BF03-724828495F0B}" type="slidenum">
              <a:rPr lang="de-CH" smtClean="0"/>
              <a:pPr/>
              <a:t>30</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mtClean="0"/>
              <a:t>Comparison</a:t>
            </a:r>
          </a:p>
        </p:txBody>
      </p:sp>
      <p:sp>
        <p:nvSpPr>
          <p:cNvPr id="59395" name="Date Placeholder 2"/>
          <p:cNvSpPr>
            <a:spLocks noGrp="1"/>
          </p:cNvSpPr>
          <p:nvPr>
            <p:ph type="dt" sz="quarter" idx="10"/>
          </p:nvPr>
        </p:nvSpPr>
        <p:spPr>
          <a:noFill/>
        </p:spPr>
        <p:txBody>
          <a:bodyPr/>
          <a:lstStyle/>
          <a:p>
            <a:r>
              <a:rPr lang="en-US" smtClean="0"/>
              <a:t>© Oscar Nierstrasz</a:t>
            </a:r>
            <a:endParaRPr lang="de-CH" smtClean="0"/>
          </a:p>
        </p:txBody>
      </p:sp>
      <p:sp>
        <p:nvSpPr>
          <p:cNvPr id="59396" name="Footer Placeholder 3"/>
          <p:cNvSpPr>
            <a:spLocks noGrp="1"/>
          </p:cNvSpPr>
          <p:nvPr>
            <p:ph type="ftr" sz="quarter" idx="11"/>
          </p:nvPr>
        </p:nvSpPr>
        <p:spPr>
          <a:noFill/>
        </p:spPr>
        <p:txBody>
          <a:bodyPr/>
          <a:lstStyle/>
          <a:p>
            <a:r>
              <a:rPr lang="en-US" smtClean="0"/>
              <a:t>Parsing in Practice</a:t>
            </a:r>
            <a:endParaRPr lang="de-CH" smtClean="0"/>
          </a:p>
        </p:txBody>
      </p:sp>
      <p:sp>
        <p:nvSpPr>
          <p:cNvPr id="59397" name="Rectangle 5"/>
          <p:cNvSpPr>
            <a:spLocks noChangeArrowheads="1"/>
          </p:cNvSpPr>
          <p:nvPr/>
        </p:nvSpPr>
        <p:spPr bwMode="auto">
          <a:xfrm>
            <a:off x="304800" y="1676400"/>
            <a:ext cx="8534400" cy="400050"/>
          </a:xfrm>
          <a:prstGeom prst="rect">
            <a:avLst/>
          </a:prstGeom>
          <a:solidFill>
            <a:srgbClr val="F5F399"/>
          </a:solidFill>
          <a:ln w="9525">
            <a:noFill/>
            <a:miter lim="800000"/>
            <a:headEnd/>
            <a:tailEnd/>
          </a:ln>
        </p:spPr>
        <p:txBody>
          <a:bodyPr>
            <a:prstTxWarp prst="textNoShape">
              <a:avLst/>
            </a:prstTxWarp>
            <a:spAutoFit/>
          </a:bodyPr>
          <a:lstStyle/>
          <a:p>
            <a:r>
              <a:rPr lang="en-US" sz="2000" i="1"/>
              <a:t>The Visitor pattern combines the advantages of the two other approaches.</a:t>
            </a:r>
          </a:p>
        </p:txBody>
      </p:sp>
      <p:graphicFrame>
        <p:nvGraphicFramePr>
          <p:cNvPr id="7" name="Table 6"/>
          <p:cNvGraphicFramePr>
            <a:graphicFrameLocks noGrp="1"/>
          </p:cNvGraphicFramePr>
          <p:nvPr/>
        </p:nvGraphicFramePr>
        <p:xfrm>
          <a:off x="381000" y="2209800"/>
          <a:ext cx="8382000" cy="1754505"/>
        </p:xfrm>
        <a:graphic>
          <a:graphicData uri="http://schemas.openxmlformats.org/drawingml/2006/table">
            <a:tbl>
              <a:tblPr/>
              <a:tblGrid>
                <a:gridCol w="3276600"/>
                <a:gridCol w="2311400"/>
                <a:gridCol w="2794000"/>
              </a:tblGrid>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Helvetica"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Frequent downcasts?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Frequent recompilation?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ourier" charset="0"/>
                          <a:ea typeface="Courier" charset="0"/>
                          <a:cs typeface="Courier" charset="0"/>
                        </a:rPr>
                        <a:t>instanceof </a:t>
                      </a:r>
                      <a:r>
                        <a:rPr kumimoji="0" lang="en-US" sz="1800" b="0" i="0" u="none" strike="noStrike" cap="none" normalizeH="0" baseline="0" smtClean="0">
                          <a:ln>
                            <a:noFill/>
                          </a:ln>
                          <a:solidFill>
                            <a:schemeClr val="tx1"/>
                          </a:solidFill>
                          <a:effectLst/>
                          <a:latin typeface="Helvetica" charset="0"/>
                        </a:rPr>
                        <a:t>+ downcasting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dedicated methods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Visitor pattern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9420" name="TextBox 8"/>
          <p:cNvSpPr txBox="1">
            <a:spLocks noChangeArrowheads="1"/>
          </p:cNvSpPr>
          <p:nvPr/>
        </p:nvSpPr>
        <p:spPr bwMode="auto">
          <a:xfrm>
            <a:off x="381000" y="4800600"/>
            <a:ext cx="7467600" cy="830263"/>
          </a:xfrm>
          <a:prstGeom prst="rect">
            <a:avLst/>
          </a:prstGeom>
          <a:noFill/>
          <a:ln w="9525">
            <a:noFill/>
            <a:miter lim="800000"/>
            <a:headEnd/>
            <a:tailEnd/>
          </a:ln>
        </p:spPr>
        <p:txBody>
          <a:bodyPr>
            <a:prstTxWarp prst="textNoShape">
              <a:avLst/>
            </a:prstTxWarp>
            <a:spAutoFit/>
          </a:bodyPr>
          <a:lstStyle/>
          <a:p>
            <a:r>
              <a:rPr lang="en-US"/>
              <a:t>JJTree (Sun) and Java Tree Builder (Purdue/UCLA) are front-ends for JavaCC that are based on Visitors</a:t>
            </a:r>
          </a:p>
        </p:txBody>
      </p:sp>
      <p:sp>
        <p:nvSpPr>
          <p:cNvPr id="59421" name="Slide Number Placeholder 8"/>
          <p:cNvSpPr>
            <a:spLocks noGrp="1"/>
          </p:cNvSpPr>
          <p:nvPr>
            <p:ph type="sldNum" sz="quarter" idx="12"/>
          </p:nvPr>
        </p:nvSpPr>
        <p:spPr>
          <a:noFill/>
        </p:spPr>
        <p:txBody>
          <a:bodyPr/>
          <a:lstStyle/>
          <a:p>
            <a:fld id="{87A1994F-6C87-C54B-82B1-86028D4422D8}" type="slidenum">
              <a:rPr lang="de-CH" smtClean="0"/>
              <a:pPr/>
              <a:t>31</a:t>
            </a:fld>
            <a:endParaRPr lang="de-CH" sz="1400" smtClean="0">
              <a:solidFill>
                <a:srgbClr val="7E7E7E"/>
              </a:solidFill>
              <a:latin typeface="Times"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smtClean="0"/>
              <a:t>Visitors: Summary</a:t>
            </a:r>
          </a:p>
        </p:txBody>
      </p:sp>
      <p:sp>
        <p:nvSpPr>
          <p:cNvPr id="60419" name="Content Placeholder 5"/>
          <p:cNvSpPr>
            <a:spLocks noGrp="1"/>
          </p:cNvSpPr>
          <p:nvPr>
            <p:ph idx="1"/>
          </p:nvPr>
        </p:nvSpPr>
        <p:spPr/>
        <p:txBody>
          <a:bodyPr/>
          <a:lstStyle/>
          <a:p>
            <a:r>
              <a:rPr lang="en-US" smtClean="0"/>
              <a:t>A visitor gathers related operations.</a:t>
            </a:r>
          </a:p>
          <a:p>
            <a:pPr lvl="1"/>
            <a:r>
              <a:rPr lang="en-US" sz="1800" smtClean="0"/>
              <a:t>It also separates unrelated ones. </a:t>
            </a:r>
          </a:p>
          <a:p>
            <a:pPr lvl="1"/>
            <a:r>
              <a:rPr lang="en-US" smtClean="0"/>
              <a:t>Visitors can accumulate state. </a:t>
            </a:r>
          </a:p>
          <a:p>
            <a:r>
              <a:rPr lang="en-US" smtClean="0"/>
              <a:t>Visitor makes adding new operations easy.</a:t>
            </a:r>
          </a:p>
          <a:p>
            <a:pPr lvl="1"/>
            <a:r>
              <a:rPr lang="en-US" sz="1800" smtClean="0"/>
              <a:t>Simply write a new visitor. </a:t>
            </a:r>
          </a:p>
          <a:p>
            <a:r>
              <a:rPr lang="en-US" smtClean="0"/>
              <a:t>Adding new classes to the object structure is hard.</a:t>
            </a:r>
          </a:p>
          <a:p>
            <a:pPr lvl="1"/>
            <a:r>
              <a:rPr lang="en-US" sz="1800" smtClean="0"/>
              <a:t>Key consideration: are you most likely to change the algorithm applied over an object structure, or are you most like to change the classes of objects that make up the structure?</a:t>
            </a:r>
          </a:p>
          <a:p>
            <a:r>
              <a:rPr lang="en-US" smtClean="0"/>
              <a:t>Visitor can break encapsulation.</a:t>
            </a:r>
          </a:p>
          <a:p>
            <a:pPr lvl="1"/>
            <a:r>
              <a:rPr lang="en-US" sz="1800" smtClean="0"/>
              <a:t>Visitor’s approach assumes that the interface of the data structure classes is powerful enough to let visitors do their job. As a result, the pattern often forces you to provide public operations that access internal state, which may compromise its encapsulation. </a:t>
            </a:r>
          </a:p>
        </p:txBody>
      </p:sp>
      <p:sp>
        <p:nvSpPr>
          <p:cNvPr id="60420" name="Date Placeholder 2"/>
          <p:cNvSpPr>
            <a:spLocks noGrp="1"/>
          </p:cNvSpPr>
          <p:nvPr>
            <p:ph type="dt" sz="quarter" idx="10"/>
          </p:nvPr>
        </p:nvSpPr>
        <p:spPr>
          <a:noFill/>
        </p:spPr>
        <p:txBody>
          <a:bodyPr/>
          <a:lstStyle/>
          <a:p>
            <a:r>
              <a:rPr lang="en-US" smtClean="0"/>
              <a:t>© Oscar Nierstrasz</a:t>
            </a:r>
            <a:endParaRPr lang="de-CH" smtClean="0"/>
          </a:p>
        </p:txBody>
      </p:sp>
      <p:sp>
        <p:nvSpPr>
          <p:cNvPr id="60421" name="Footer Placeholder 3"/>
          <p:cNvSpPr>
            <a:spLocks noGrp="1"/>
          </p:cNvSpPr>
          <p:nvPr>
            <p:ph type="ftr" sz="quarter" idx="11"/>
          </p:nvPr>
        </p:nvSpPr>
        <p:spPr>
          <a:noFill/>
        </p:spPr>
        <p:txBody>
          <a:bodyPr/>
          <a:lstStyle/>
          <a:p>
            <a:r>
              <a:rPr lang="en-US" smtClean="0"/>
              <a:t>Parsing in Practice</a:t>
            </a:r>
            <a:endParaRPr lang="de-CH" smtClean="0"/>
          </a:p>
        </p:txBody>
      </p:sp>
      <p:sp>
        <p:nvSpPr>
          <p:cNvPr id="60422" name="Slide Number Placeholder 6"/>
          <p:cNvSpPr>
            <a:spLocks noGrp="1"/>
          </p:cNvSpPr>
          <p:nvPr>
            <p:ph type="sldNum" sz="quarter" idx="12"/>
          </p:nvPr>
        </p:nvSpPr>
        <p:spPr>
          <a:noFill/>
        </p:spPr>
        <p:txBody>
          <a:bodyPr/>
          <a:lstStyle/>
          <a:p>
            <a:fld id="{711E9D7B-FAFD-0348-BB8B-6E565139FFE6}" type="slidenum">
              <a:rPr lang="de-CH" smtClean="0"/>
              <a:pPr/>
              <a:t>32</a:t>
            </a:fld>
            <a:endParaRPr lang="de-CH" sz="1400" smtClean="0">
              <a:solidFill>
                <a:srgbClr val="7E7E7E"/>
              </a:solidFill>
              <a:latin typeface="Times"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The Java Tree Builder (JTB)</a:t>
            </a:r>
          </a:p>
        </p:txBody>
      </p:sp>
      <p:sp>
        <p:nvSpPr>
          <p:cNvPr id="61443" name="Content Placeholder 2"/>
          <p:cNvSpPr>
            <a:spLocks noGrp="1"/>
          </p:cNvSpPr>
          <p:nvPr>
            <p:ph idx="1"/>
          </p:nvPr>
        </p:nvSpPr>
        <p:spPr/>
        <p:txBody>
          <a:bodyPr/>
          <a:lstStyle/>
          <a:p>
            <a:r>
              <a:rPr lang="en-US" smtClean="0"/>
              <a:t>front-end for The Java Compiler Compiler. </a:t>
            </a:r>
          </a:p>
          <a:p>
            <a:r>
              <a:rPr lang="en-US" smtClean="0"/>
              <a:t>supports the building of syntax trees which can be traversed using visitors. </a:t>
            </a:r>
          </a:p>
          <a:p>
            <a:r>
              <a:rPr lang="en-US" smtClean="0"/>
              <a:t>transforms a bare JavaCC grammar into three components: </a:t>
            </a:r>
          </a:p>
          <a:p>
            <a:pPr lvl="1"/>
            <a:r>
              <a:rPr lang="en-US" smtClean="0"/>
              <a:t>a JavaCC grammar with embedded Java code for building a syntax tree; </a:t>
            </a:r>
          </a:p>
          <a:p>
            <a:pPr lvl="1"/>
            <a:r>
              <a:rPr lang="en-US" smtClean="0"/>
              <a:t>one class for every form of syntax tree node; and </a:t>
            </a:r>
          </a:p>
          <a:p>
            <a:pPr lvl="1"/>
            <a:r>
              <a:rPr lang="en-US" smtClean="0"/>
              <a:t>a default visitor which can do a depth-first traversal of a syntax tree. </a:t>
            </a:r>
          </a:p>
        </p:txBody>
      </p:sp>
      <p:sp>
        <p:nvSpPr>
          <p:cNvPr id="61444" name="Date Placeholder 3"/>
          <p:cNvSpPr>
            <a:spLocks noGrp="1"/>
          </p:cNvSpPr>
          <p:nvPr>
            <p:ph type="dt" sz="quarter" idx="10"/>
          </p:nvPr>
        </p:nvSpPr>
        <p:spPr>
          <a:noFill/>
        </p:spPr>
        <p:txBody>
          <a:bodyPr/>
          <a:lstStyle/>
          <a:p>
            <a:r>
              <a:rPr lang="en-US" smtClean="0"/>
              <a:t>© Oscar Nierstrasz</a:t>
            </a:r>
            <a:endParaRPr lang="de-CH" smtClean="0"/>
          </a:p>
        </p:txBody>
      </p:sp>
      <p:sp>
        <p:nvSpPr>
          <p:cNvPr id="61445" name="Footer Placeholder 4"/>
          <p:cNvSpPr>
            <a:spLocks noGrp="1"/>
          </p:cNvSpPr>
          <p:nvPr>
            <p:ph type="ftr" sz="quarter" idx="11"/>
          </p:nvPr>
        </p:nvSpPr>
        <p:spPr>
          <a:noFill/>
        </p:spPr>
        <p:txBody>
          <a:bodyPr/>
          <a:lstStyle/>
          <a:p>
            <a:r>
              <a:rPr lang="en-US" smtClean="0"/>
              <a:t>Parsing in Practice</a:t>
            </a:r>
            <a:endParaRPr lang="de-CH" smtClean="0"/>
          </a:p>
        </p:txBody>
      </p:sp>
      <p:sp>
        <p:nvSpPr>
          <p:cNvPr id="61446" name="Rectangle 6"/>
          <p:cNvSpPr>
            <a:spLocks noChangeArrowheads="1"/>
          </p:cNvSpPr>
          <p:nvPr/>
        </p:nvSpPr>
        <p:spPr bwMode="auto">
          <a:xfrm>
            <a:off x="2438400" y="5791200"/>
            <a:ext cx="4756150" cy="369888"/>
          </a:xfrm>
          <a:prstGeom prst="rect">
            <a:avLst/>
          </a:prstGeom>
          <a:solidFill>
            <a:srgbClr val="F5F399"/>
          </a:solidFill>
          <a:ln w="9525">
            <a:noFill/>
            <a:miter lim="800000"/>
            <a:headEnd/>
            <a:tailEnd/>
          </a:ln>
        </p:spPr>
        <p:txBody>
          <a:bodyPr wrap="none">
            <a:prstTxWarp prst="textNoShape">
              <a:avLst/>
            </a:prstTxWarp>
            <a:spAutoFit/>
          </a:bodyPr>
          <a:lstStyle/>
          <a:p>
            <a:r>
              <a:rPr lang="en-US" sz="1800">
                <a:latin typeface="Courier" charset="0"/>
                <a:ea typeface="Courier" charset="0"/>
                <a:cs typeface="Courier" charset="0"/>
              </a:rPr>
              <a:t>http://compilers.cs.ucla.edu/jtb/</a:t>
            </a:r>
          </a:p>
        </p:txBody>
      </p:sp>
      <p:sp>
        <p:nvSpPr>
          <p:cNvPr id="61447" name="Slide Number Placeholder 7"/>
          <p:cNvSpPr>
            <a:spLocks noGrp="1"/>
          </p:cNvSpPr>
          <p:nvPr>
            <p:ph type="sldNum" sz="quarter" idx="12"/>
          </p:nvPr>
        </p:nvSpPr>
        <p:spPr>
          <a:noFill/>
        </p:spPr>
        <p:txBody>
          <a:bodyPr/>
          <a:lstStyle/>
          <a:p>
            <a:fld id="{1F6B4F3A-FB35-C344-B405-4B73FE03AF58}" type="slidenum">
              <a:rPr lang="de-CH" smtClean="0"/>
              <a:pPr/>
              <a:t>33</a:t>
            </a:fld>
            <a:endParaRPr lang="de-CH" sz="1400" smtClean="0">
              <a:solidFill>
                <a:srgbClr val="7E7E7E"/>
              </a:solidFill>
              <a:latin typeface="Times"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The Java Tree Builder</a:t>
            </a:r>
          </a:p>
        </p:txBody>
      </p:sp>
      <p:sp>
        <p:nvSpPr>
          <p:cNvPr id="62467" name="Date Placeholder 3"/>
          <p:cNvSpPr>
            <a:spLocks noGrp="1"/>
          </p:cNvSpPr>
          <p:nvPr>
            <p:ph type="dt" sz="quarter" idx="10"/>
          </p:nvPr>
        </p:nvSpPr>
        <p:spPr>
          <a:noFill/>
        </p:spPr>
        <p:txBody>
          <a:bodyPr/>
          <a:lstStyle/>
          <a:p>
            <a:r>
              <a:rPr lang="en-US" smtClean="0"/>
              <a:t>© Oscar Nierstrasz</a:t>
            </a:r>
            <a:endParaRPr lang="de-CH" smtClean="0"/>
          </a:p>
        </p:txBody>
      </p:sp>
      <p:sp>
        <p:nvSpPr>
          <p:cNvPr id="62468" name="Footer Placeholder 4"/>
          <p:cNvSpPr>
            <a:spLocks noGrp="1"/>
          </p:cNvSpPr>
          <p:nvPr>
            <p:ph type="ftr" sz="quarter" idx="11"/>
          </p:nvPr>
        </p:nvSpPr>
        <p:spPr>
          <a:noFill/>
        </p:spPr>
        <p:txBody>
          <a:bodyPr/>
          <a:lstStyle/>
          <a:p>
            <a:r>
              <a:rPr lang="en-US" smtClean="0"/>
              <a:t>Parsing in Practice</a:t>
            </a:r>
            <a:endParaRPr lang="de-CH" smtClean="0"/>
          </a:p>
        </p:txBody>
      </p:sp>
      <p:sp>
        <p:nvSpPr>
          <p:cNvPr id="62469" name="Rectangle 6"/>
          <p:cNvSpPr>
            <a:spLocks noChangeArrowheads="1"/>
          </p:cNvSpPr>
          <p:nvPr/>
        </p:nvSpPr>
        <p:spPr bwMode="auto">
          <a:xfrm>
            <a:off x="304800" y="1720850"/>
            <a:ext cx="8610600" cy="1323975"/>
          </a:xfrm>
          <a:prstGeom prst="rect">
            <a:avLst/>
          </a:prstGeom>
          <a:noFill/>
          <a:ln w="9525">
            <a:noFill/>
            <a:miter lim="800000"/>
            <a:headEnd/>
            <a:tailEnd/>
          </a:ln>
        </p:spPr>
        <p:txBody>
          <a:bodyPr>
            <a:prstTxWarp prst="textNoShape">
              <a:avLst/>
            </a:prstTxWarp>
            <a:spAutoFit/>
          </a:bodyPr>
          <a:lstStyle/>
          <a:p>
            <a:r>
              <a:rPr lang="en-US" sz="2000"/>
              <a:t>The produced JavaCC grammar can then be processed by the Java Compiler Compiler to give a parser which produces syntax trees.</a:t>
            </a:r>
          </a:p>
          <a:p>
            <a:r>
              <a:rPr lang="en-US" sz="2000"/>
              <a:t>The produced syntax trees can now be traversed by a Java program by writing subclasses of the default visitor. </a:t>
            </a:r>
          </a:p>
        </p:txBody>
      </p:sp>
      <p:pic>
        <p:nvPicPr>
          <p:cNvPr id="62470" name="Picture 7" descr="palsberg-lec.png"/>
          <p:cNvPicPr>
            <a:picLocks noChangeAspect="1"/>
          </p:cNvPicPr>
          <p:nvPr/>
        </p:nvPicPr>
        <p:blipFill>
          <a:blip r:embed="rId2"/>
          <a:srcRect/>
          <a:stretch>
            <a:fillRect/>
          </a:stretch>
        </p:blipFill>
        <p:spPr bwMode="auto">
          <a:xfrm>
            <a:off x="304800" y="3124200"/>
            <a:ext cx="8604250" cy="3124200"/>
          </a:xfrm>
          <a:prstGeom prst="rect">
            <a:avLst/>
          </a:prstGeom>
          <a:noFill/>
          <a:ln w="9525">
            <a:noFill/>
            <a:miter lim="800000"/>
            <a:headEnd/>
            <a:tailEnd/>
          </a:ln>
        </p:spPr>
      </p:pic>
      <p:sp>
        <p:nvSpPr>
          <p:cNvPr id="62471" name="Slide Number Placeholder 7"/>
          <p:cNvSpPr>
            <a:spLocks noGrp="1"/>
          </p:cNvSpPr>
          <p:nvPr>
            <p:ph type="sldNum" sz="quarter" idx="12"/>
          </p:nvPr>
        </p:nvSpPr>
        <p:spPr>
          <a:noFill/>
        </p:spPr>
        <p:txBody>
          <a:bodyPr/>
          <a:lstStyle/>
          <a:p>
            <a:fld id="{81356DEF-D17C-074A-8E7D-1024649E4AA1}" type="slidenum">
              <a:rPr lang="de-CH" smtClean="0"/>
              <a:pPr/>
              <a:t>34</a:t>
            </a:fld>
            <a:endParaRPr lang="de-CH" sz="1400" smtClean="0">
              <a:solidFill>
                <a:srgbClr val="7E7E7E"/>
              </a:solidFill>
              <a:latin typeface="Times"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smtClean="0"/>
              <a:t>Using JTB</a:t>
            </a:r>
          </a:p>
        </p:txBody>
      </p:sp>
      <p:sp>
        <p:nvSpPr>
          <p:cNvPr id="63491" name="Date Placeholder 2"/>
          <p:cNvSpPr>
            <a:spLocks noGrp="1"/>
          </p:cNvSpPr>
          <p:nvPr>
            <p:ph type="dt" sz="quarter" idx="10"/>
          </p:nvPr>
        </p:nvSpPr>
        <p:spPr>
          <a:noFill/>
        </p:spPr>
        <p:txBody>
          <a:bodyPr/>
          <a:lstStyle/>
          <a:p>
            <a:r>
              <a:rPr lang="en-US" smtClean="0"/>
              <a:t>© Oscar Nierstrasz</a:t>
            </a:r>
            <a:endParaRPr lang="de-CH" smtClean="0"/>
          </a:p>
        </p:txBody>
      </p:sp>
      <p:sp>
        <p:nvSpPr>
          <p:cNvPr id="63492" name="Footer Placeholder 3"/>
          <p:cNvSpPr>
            <a:spLocks noGrp="1"/>
          </p:cNvSpPr>
          <p:nvPr>
            <p:ph type="ftr" sz="quarter" idx="11"/>
          </p:nvPr>
        </p:nvSpPr>
        <p:spPr>
          <a:noFill/>
        </p:spPr>
        <p:txBody>
          <a:bodyPr/>
          <a:lstStyle/>
          <a:p>
            <a:r>
              <a:rPr lang="en-US" smtClean="0"/>
              <a:t>Parsing in Practice</a:t>
            </a:r>
            <a:endParaRPr lang="de-CH" smtClean="0"/>
          </a:p>
        </p:txBody>
      </p:sp>
      <p:sp>
        <p:nvSpPr>
          <p:cNvPr id="63493" name="TextBox 5"/>
          <p:cNvSpPr txBox="1">
            <a:spLocks noChangeArrowheads="1"/>
          </p:cNvSpPr>
          <p:nvPr/>
        </p:nvSpPr>
        <p:spPr bwMode="auto">
          <a:xfrm>
            <a:off x="304800" y="2743200"/>
            <a:ext cx="8534400" cy="1077913"/>
          </a:xfrm>
          <a:prstGeom prst="rect">
            <a:avLst/>
          </a:prstGeom>
          <a:solidFill>
            <a:srgbClr val="F5F399"/>
          </a:solidFill>
          <a:ln w="9525">
            <a:noFill/>
            <a:miter lim="800000"/>
            <a:headEnd/>
            <a:tailEnd/>
          </a:ln>
        </p:spPr>
        <p:txBody>
          <a:bodyPr>
            <a:prstTxWarp prst="textNoShape">
              <a:avLst/>
            </a:prstTxWarp>
            <a:spAutoFit/>
          </a:bodyPr>
          <a:lstStyle/>
          <a:p>
            <a:r>
              <a:rPr lang="en-US" sz="1600" dirty="0" err="1">
                <a:latin typeface="Courier" charset="0"/>
                <a:ea typeface="Courier" charset="0"/>
                <a:cs typeface="Courier" charset="0"/>
              </a:rPr>
              <a:t>jtb</a:t>
            </a:r>
            <a:r>
              <a:rPr lang="en-US" sz="1600" dirty="0">
                <a:latin typeface="Courier" charset="0"/>
                <a:ea typeface="Courier" charset="0"/>
                <a:cs typeface="Courier" charset="0"/>
              </a:rPr>
              <a:t> </a:t>
            </a:r>
            <a:r>
              <a:rPr lang="en-US" sz="1600" dirty="0" err="1">
                <a:latin typeface="Courier" charset="0"/>
                <a:ea typeface="Courier" charset="0"/>
                <a:cs typeface="Courier" charset="0"/>
              </a:rPr>
              <a:t>fortran.jj</a:t>
            </a:r>
            <a:r>
              <a:rPr lang="en-US" sz="1600" dirty="0" smtClean="0">
                <a:latin typeface="Courier" charset="0"/>
                <a:ea typeface="Courier" charset="0"/>
                <a:cs typeface="Courier" charset="0"/>
              </a:rPr>
              <a:t>		</a:t>
            </a:r>
            <a:r>
              <a:rPr lang="en-US" sz="1600" i="1" dirty="0" smtClean="0">
                <a:latin typeface="Courier" charset="0"/>
                <a:ea typeface="Courier" charset="0"/>
                <a:cs typeface="Courier" charset="0"/>
              </a:rPr>
              <a:t>/</a:t>
            </a:r>
            <a:r>
              <a:rPr lang="en-US" sz="1600" i="1" dirty="0">
                <a:latin typeface="Courier" charset="0"/>
                <a:ea typeface="Courier" charset="0"/>
                <a:cs typeface="Courier" charset="0"/>
              </a:rPr>
              <a:t>/ generates </a:t>
            </a:r>
            <a:r>
              <a:rPr lang="en-US" sz="1600" i="1" dirty="0" err="1">
                <a:latin typeface="Courier" charset="0"/>
                <a:ea typeface="Courier" charset="0"/>
                <a:cs typeface="Courier" charset="0"/>
              </a:rPr>
              <a:t>jtb.out.jj</a:t>
            </a:r>
            <a:endParaRPr lang="en-US" sz="1600" i="1" dirty="0">
              <a:latin typeface="Courier" charset="0"/>
              <a:ea typeface="Courier" charset="0"/>
              <a:cs typeface="Courier" charset="0"/>
            </a:endParaRPr>
          </a:p>
          <a:p>
            <a:r>
              <a:rPr lang="en-US" sz="1600" dirty="0" err="1">
                <a:latin typeface="Courier" charset="0"/>
                <a:ea typeface="Courier" charset="0"/>
                <a:cs typeface="Courier" charset="0"/>
              </a:rPr>
              <a:t>javacc</a:t>
            </a:r>
            <a:r>
              <a:rPr lang="en-US" sz="1600" dirty="0">
                <a:latin typeface="Courier" charset="0"/>
                <a:ea typeface="Courier" charset="0"/>
                <a:cs typeface="Courier" charset="0"/>
              </a:rPr>
              <a:t> </a:t>
            </a:r>
            <a:r>
              <a:rPr lang="en-US" sz="1600" dirty="0" err="1">
                <a:latin typeface="Courier" charset="0"/>
                <a:ea typeface="Courier" charset="0"/>
                <a:cs typeface="Courier" charset="0"/>
              </a:rPr>
              <a:t>jtb.out.jj</a:t>
            </a:r>
            <a:r>
              <a:rPr lang="en-US" sz="1600" dirty="0">
                <a:latin typeface="Courier" charset="0"/>
                <a:ea typeface="Courier" charset="0"/>
                <a:cs typeface="Courier" charset="0"/>
              </a:rPr>
              <a:t>	</a:t>
            </a:r>
            <a:r>
              <a:rPr lang="en-US" sz="1600" i="1" dirty="0">
                <a:latin typeface="Courier" charset="0"/>
                <a:ea typeface="Courier" charset="0"/>
                <a:cs typeface="Courier" charset="0"/>
              </a:rPr>
              <a:t>// generates a parser</a:t>
            </a:r>
          </a:p>
          <a:p>
            <a:r>
              <a:rPr lang="en-US" sz="1600" dirty="0" err="1">
                <a:latin typeface="Courier" charset="0"/>
                <a:ea typeface="Courier" charset="0"/>
                <a:cs typeface="Courier" charset="0"/>
              </a:rPr>
              <a:t>javac</a:t>
            </a:r>
            <a:r>
              <a:rPr lang="en-US" sz="1600" dirty="0">
                <a:latin typeface="Courier" charset="0"/>
                <a:ea typeface="Courier" charset="0"/>
                <a:cs typeface="Courier" charset="0"/>
              </a:rPr>
              <a:t> </a:t>
            </a:r>
            <a:r>
              <a:rPr lang="en-US" sz="1600" dirty="0" err="1">
                <a:latin typeface="Courier" charset="0"/>
                <a:ea typeface="Courier" charset="0"/>
                <a:cs typeface="Courier" charset="0"/>
              </a:rPr>
              <a:t>Main.java</a:t>
            </a:r>
            <a:r>
              <a:rPr lang="en-US" sz="1600" dirty="0">
                <a:latin typeface="Courier" charset="0"/>
                <a:ea typeface="Courier" charset="0"/>
                <a:cs typeface="Courier" charset="0"/>
              </a:rPr>
              <a:t>	</a:t>
            </a:r>
            <a:r>
              <a:rPr lang="en-US" sz="1600" i="1" dirty="0">
                <a:latin typeface="Courier" charset="0"/>
                <a:ea typeface="Courier" charset="0"/>
                <a:cs typeface="Courier" charset="0"/>
              </a:rPr>
              <a:t>// </a:t>
            </a:r>
            <a:r>
              <a:rPr lang="en-US" sz="1600" i="1" dirty="0" err="1">
                <a:latin typeface="Courier" charset="0"/>
                <a:ea typeface="Courier" charset="0"/>
                <a:cs typeface="Courier" charset="0"/>
              </a:rPr>
              <a:t>Main.java</a:t>
            </a:r>
            <a:r>
              <a:rPr lang="en-US" sz="1600" i="1" dirty="0">
                <a:latin typeface="Courier" charset="0"/>
                <a:ea typeface="Courier" charset="0"/>
                <a:cs typeface="Courier" charset="0"/>
              </a:rPr>
              <a:t> calls the parser and visitors</a:t>
            </a:r>
          </a:p>
          <a:p>
            <a:r>
              <a:rPr lang="en-US" sz="1600" dirty="0">
                <a:latin typeface="Courier" charset="0"/>
                <a:ea typeface="Courier" charset="0"/>
                <a:cs typeface="Courier" charset="0"/>
              </a:rPr>
              <a:t>java Main &lt; </a:t>
            </a:r>
            <a:r>
              <a:rPr lang="en-US" sz="1600" dirty="0" err="1">
                <a:latin typeface="Courier" charset="0"/>
                <a:ea typeface="Courier" charset="0"/>
                <a:cs typeface="Courier" charset="0"/>
              </a:rPr>
              <a:t>prog.f</a:t>
            </a:r>
            <a:r>
              <a:rPr lang="en-US" sz="1600" dirty="0">
                <a:latin typeface="Courier" charset="0"/>
                <a:ea typeface="Courier" charset="0"/>
                <a:cs typeface="Courier" charset="0"/>
              </a:rPr>
              <a:t>	</a:t>
            </a:r>
            <a:r>
              <a:rPr lang="en-US" sz="1600" i="1" dirty="0">
                <a:latin typeface="Courier" charset="0"/>
                <a:ea typeface="Courier" charset="0"/>
                <a:cs typeface="Courier" charset="0"/>
              </a:rPr>
              <a:t>// builds a syntax tree and executes visitors</a:t>
            </a:r>
          </a:p>
        </p:txBody>
      </p:sp>
      <p:sp>
        <p:nvSpPr>
          <p:cNvPr id="63494" name="Slide Number Placeholder 6"/>
          <p:cNvSpPr>
            <a:spLocks noGrp="1"/>
          </p:cNvSpPr>
          <p:nvPr>
            <p:ph type="sldNum" sz="quarter" idx="12"/>
          </p:nvPr>
        </p:nvSpPr>
        <p:spPr>
          <a:noFill/>
        </p:spPr>
        <p:txBody>
          <a:bodyPr/>
          <a:lstStyle/>
          <a:p>
            <a:fld id="{FB98F873-2E93-DD49-B611-C866A2093260}" type="slidenum">
              <a:rPr lang="de-CH" smtClean="0"/>
              <a:pPr/>
              <a:t>35</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smtClean="0"/>
              <a:t>© Oscar Nierstrasz</a:t>
            </a:r>
            <a:endParaRPr lang="de-CH" smtClean="0"/>
          </a:p>
        </p:txBody>
      </p:sp>
      <p:sp>
        <p:nvSpPr>
          <p:cNvPr id="64515"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64516" name="Picture 2" descr="roadmap-grey"/>
          <p:cNvPicPr>
            <a:picLocks noChangeAspect="1" noChangeArrowheads="1"/>
          </p:cNvPicPr>
          <p:nvPr/>
        </p:nvPicPr>
        <p:blipFill>
          <a:blip r:embed="rId3"/>
          <a:srcRect/>
          <a:stretch>
            <a:fillRect/>
          </a:stretch>
        </p:blipFill>
        <p:spPr bwMode="auto">
          <a:xfrm>
            <a:off x="6629400" y="1905000"/>
            <a:ext cx="2116138" cy="1833563"/>
          </a:xfrm>
          <a:prstGeom prst="rect">
            <a:avLst/>
          </a:prstGeom>
          <a:noFill/>
          <a:ln w="9525">
            <a:noFill/>
            <a:miter lim="800000"/>
            <a:headEnd/>
            <a:tailEnd/>
          </a:ln>
        </p:spPr>
      </p:pic>
      <p:sp>
        <p:nvSpPr>
          <p:cNvPr id="64517" name="Rectangle 3"/>
          <p:cNvSpPr>
            <a:spLocks noGrp="1" noChangeArrowheads="1"/>
          </p:cNvSpPr>
          <p:nvPr>
            <p:ph type="title"/>
          </p:nvPr>
        </p:nvSpPr>
        <p:spPr/>
        <p:txBody>
          <a:bodyPr/>
          <a:lstStyle/>
          <a:p>
            <a:pPr eaLnBrk="1" hangingPunct="1"/>
            <a:r>
              <a:rPr lang="en-US"/>
              <a:t>Roadmap</a:t>
            </a:r>
          </a:p>
        </p:txBody>
      </p:sp>
      <p:sp>
        <p:nvSpPr>
          <p:cNvPr id="64518" name="Rectangle 4"/>
          <p:cNvSpPr>
            <a:spLocks noGrp="1" noChangeArrowheads="1"/>
          </p:cNvSpPr>
          <p:nvPr>
            <p:ph type="body" idx="1"/>
          </p:nvPr>
        </p:nvSpPr>
        <p:spPr/>
        <p:txBody>
          <a:bodyPr/>
          <a:lstStyle/>
          <a:p>
            <a:pPr eaLnBrk="1" hangingPunct="1"/>
            <a:r>
              <a:rPr lang="en-US" sz="2000" smtClean="0">
                <a:solidFill>
                  <a:srgbClr val="C1DEFA"/>
                </a:solidFill>
              </a:rPr>
              <a:t>Bottom-up parsing</a:t>
            </a:r>
          </a:p>
          <a:p>
            <a:pPr eaLnBrk="1" hangingPunct="1"/>
            <a:r>
              <a:rPr lang="en-US" sz="2000" smtClean="0">
                <a:solidFill>
                  <a:srgbClr val="C1DEFA"/>
                </a:solidFill>
              </a:rPr>
              <a:t>LR(k) grammars</a:t>
            </a:r>
          </a:p>
          <a:p>
            <a:pPr eaLnBrk="1" hangingPunct="1"/>
            <a:r>
              <a:rPr lang="en-US" sz="2000" smtClean="0">
                <a:solidFill>
                  <a:srgbClr val="C1DEFA"/>
                </a:solidFill>
              </a:rPr>
              <a:t>JavaCC, Java Tree Builder and the Visitor pattern</a:t>
            </a:r>
          </a:p>
          <a:p>
            <a:pPr eaLnBrk="1" hangingPunct="1"/>
            <a:r>
              <a:rPr lang="en-US" sz="2000" b="1" smtClean="0"/>
              <a:t>Example: a straightline interpreter</a:t>
            </a:r>
          </a:p>
        </p:txBody>
      </p:sp>
      <p:sp>
        <p:nvSpPr>
          <p:cNvPr id="64519" name="Slide Number Placeholder 7"/>
          <p:cNvSpPr>
            <a:spLocks noGrp="1"/>
          </p:cNvSpPr>
          <p:nvPr>
            <p:ph type="sldNum" sz="quarter" idx="12"/>
          </p:nvPr>
        </p:nvSpPr>
        <p:spPr>
          <a:noFill/>
        </p:spPr>
        <p:txBody>
          <a:bodyPr/>
          <a:lstStyle/>
          <a:p>
            <a:fld id="{87F354B3-C862-AA4C-9AF6-9133B403DE40}" type="slidenum">
              <a:rPr lang="de-CH" smtClean="0"/>
              <a:pPr/>
              <a:t>36</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smtClean="0"/>
              <a:t>Recall our straight-line grammar</a:t>
            </a:r>
          </a:p>
        </p:txBody>
      </p:sp>
      <p:sp>
        <p:nvSpPr>
          <p:cNvPr id="66563" name="Date Placeholder 3"/>
          <p:cNvSpPr>
            <a:spLocks noGrp="1"/>
          </p:cNvSpPr>
          <p:nvPr>
            <p:ph type="dt" sz="quarter" idx="10"/>
          </p:nvPr>
        </p:nvSpPr>
        <p:spPr>
          <a:noFill/>
        </p:spPr>
        <p:txBody>
          <a:bodyPr/>
          <a:lstStyle/>
          <a:p>
            <a:r>
              <a:rPr lang="en-US" smtClean="0"/>
              <a:t>© Oscar Nierstrasz</a:t>
            </a:r>
            <a:endParaRPr lang="de-CH" smtClean="0"/>
          </a:p>
        </p:txBody>
      </p:sp>
      <p:sp>
        <p:nvSpPr>
          <p:cNvPr id="66564" name="Footer Placeholder 4"/>
          <p:cNvSpPr>
            <a:spLocks noGrp="1"/>
          </p:cNvSpPr>
          <p:nvPr>
            <p:ph type="ftr" sz="quarter" idx="11"/>
          </p:nvPr>
        </p:nvSpPr>
        <p:spPr>
          <a:noFill/>
        </p:spPr>
        <p:txBody>
          <a:bodyPr/>
          <a:lstStyle/>
          <a:p>
            <a:r>
              <a:rPr lang="en-US" smtClean="0"/>
              <a:t>Parsing in Practice</a:t>
            </a:r>
            <a:endParaRPr lang="de-CH" smtClean="0"/>
          </a:p>
        </p:txBody>
      </p:sp>
      <p:graphicFrame>
        <p:nvGraphicFramePr>
          <p:cNvPr id="7" name="Group 389"/>
          <p:cNvGraphicFramePr>
            <a:graphicFrameLocks noGrp="1"/>
          </p:cNvGraphicFramePr>
          <p:nvPr/>
        </p:nvGraphicFramePr>
        <p:xfrm>
          <a:off x="1600200" y="1797050"/>
          <a:ext cx="5638800" cy="3506724"/>
        </p:xfrm>
        <a:graphic>
          <a:graphicData uri="http://schemas.openxmlformats.org/drawingml/2006/table">
            <a:tbl>
              <a:tblPr/>
              <a:tblGrid>
                <a:gridCol w="990600"/>
                <a:gridCol w="457200"/>
                <a:gridCol w="2590800"/>
                <a:gridCol w="1600200"/>
              </a:tblGrid>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Stm</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Stm </a:t>
                      </a:r>
                      <a:r>
                        <a:rPr kumimoji="0" lang="en-US" sz="1800" b="0" i="0" u="none" strike="noStrike" cap="none" normalizeH="0" baseline="0">
                          <a:ln>
                            <a:noFill/>
                          </a:ln>
                          <a:solidFill>
                            <a:srgbClr val="0A017F"/>
                          </a:solidFill>
                          <a:effectLst/>
                          <a:latin typeface="Courier" charset="0"/>
                        </a:rPr>
                        <a:t>;</a:t>
                      </a:r>
                      <a:r>
                        <a:rPr kumimoji="0" lang="en-US" sz="1800" b="0" i="0" u="none" strike="noStrike" cap="none" normalizeH="0" baseline="0">
                          <a:ln>
                            <a:noFill/>
                          </a:ln>
                          <a:solidFill>
                            <a:srgbClr val="0A017F"/>
                          </a:solidFill>
                          <a:effectLst/>
                          <a:latin typeface="Helvetica" charset="0"/>
                        </a:rPr>
                        <a:t> Stm</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CompoundStm</a:t>
                      </a:r>
                    </a:p>
                  </a:txBody>
                  <a:tcPr horzOverflow="overflow">
                    <a:lnL>
                      <a:noFill/>
                    </a:lnL>
                    <a:lnR>
                      <a:noFill/>
                    </a:lnR>
                    <a:lnT>
                      <a:noFill/>
                    </a:lnT>
                    <a:lnB>
                      <a:noFill/>
                    </a:lnB>
                    <a:lnTlToBr>
                      <a:noFill/>
                    </a:lnTlToBr>
                    <a:lnBlToTr>
                      <a:noFill/>
                    </a:lnBlToTr>
                    <a:noFill/>
                  </a:tcPr>
                </a:tc>
              </a:tr>
              <a:tr h="169863">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Stm</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id :=</a:t>
                      </a:r>
                      <a:r>
                        <a:rPr kumimoji="0" lang="en-US" sz="1800" b="0" i="0" u="none" strike="noStrike" cap="none" normalizeH="0" baseline="0">
                          <a:ln>
                            <a:noFill/>
                          </a:ln>
                          <a:solidFill>
                            <a:srgbClr val="0A017F"/>
                          </a:solidFill>
                          <a:effectLst/>
                          <a:latin typeface="Helvetica" charset="0"/>
                        </a:rPr>
                        <a:t> Exp</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AssignStm </a:t>
                      </a:r>
                    </a:p>
                  </a:txBody>
                  <a:tcPr horzOverflow="overflow">
                    <a:lnL>
                      <a:noFill/>
                    </a:lnL>
                    <a:lnR>
                      <a:noFill/>
                    </a:lnR>
                    <a:lnT>
                      <a:noFill/>
                    </a:lnT>
                    <a:lnB>
                      <a:noFill/>
                    </a:lnB>
                    <a:lnTlToBr>
                      <a:noFill/>
                    </a:lnTlToBr>
                    <a:lnBlToTr>
                      <a:noFill/>
                    </a:lnBlToTr>
                    <a:noFill/>
                  </a:tcPr>
                </a:tc>
              </a:tr>
              <a:tr h="24130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Stm</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print</a:t>
                      </a:r>
                      <a:r>
                        <a:rPr kumimoji="0" lang="en-US" sz="1800" b="0" i="0" u="none" strike="noStrike" cap="none" normalizeH="0" baseline="0">
                          <a:ln>
                            <a:noFill/>
                          </a:ln>
                          <a:solidFill>
                            <a:srgbClr val="0A017F"/>
                          </a:solidFill>
                          <a:effectLst/>
                          <a:latin typeface="Helvetica" charset="0"/>
                        </a:rPr>
                        <a:t> ( ExpList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PrintStm</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id</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IdExp </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num</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NumExp </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 Binop Exp</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OpExp </a:t>
                      </a:r>
                    </a:p>
                  </a:txBody>
                  <a:tcPr horzOverflow="overflow">
                    <a:lnL>
                      <a:noFill/>
                    </a:lnL>
                    <a:lnR>
                      <a:noFill/>
                    </a:lnR>
                    <a:lnT>
                      <a:noFill/>
                    </a:lnT>
                    <a:lnB>
                      <a:noFill/>
                    </a:lnB>
                    <a:lnTlToBr>
                      <a:noFill/>
                    </a:lnTlToBr>
                    <a:lnBlToTr>
                      <a:noFill/>
                    </a:lnBlToTr>
                    <a:noFill/>
                  </a:tcPr>
                </a:tc>
              </a:tr>
              <a:tr h="169863">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a:t>
                      </a:r>
                      <a:r>
                        <a:rPr kumimoji="0" lang="en-US" sz="1800" b="0" i="0" u="none" strike="noStrike" cap="none" normalizeH="0" baseline="0">
                          <a:ln>
                            <a:noFill/>
                          </a:ln>
                          <a:solidFill>
                            <a:srgbClr val="0A017F"/>
                          </a:solidFill>
                          <a:effectLst/>
                          <a:latin typeface="Helvetica" charset="0"/>
                        </a:rPr>
                        <a:t> Stm </a:t>
                      </a:r>
                      <a:r>
                        <a:rPr kumimoji="0" lang="en-US" sz="1800" b="0" i="0" u="none" strike="noStrike" cap="none" normalizeH="0" baseline="0">
                          <a:ln>
                            <a:noFill/>
                          </a:ln>
                          <a:solidFill>
                            <a:srgbClr val="0A017F"/>
                          </a:solidFill>
                          <a:effectLst/>
                          <a:latin typeface="Courier" charset="0"/>
                        </a:rPr>
                        <a:t>,</a:t>
                      </a:r>
                      <a:r>
                        <a:rPr kumimoji="0" lang="en-US" sz="1800" b="0" i="0" u="none" strike="noStrike" cap="none" normalizeH="0" baseline="0">
                          <a:ln>
                            <a:noFill/>
                          </a:ln>
                          <a:solidFill>
                            <a:srgbClr val="0A017F"/>
                          </a:solidFill>
                          <a:effectLst/>
                          <a:latin typeface="Helvetica" charset="0"/>
                        </a:rPr>
                        <a:t> Exp </a:t>
                      </a:r>
                      <a:r>
                        <a:rPr kumimoji="0" lang="en-US" sz="1800" b="0" i="0" u="none" strike="noStrike" cap="none" normalizeH="0" baseline="0">
                          <a:ln>
                            <a:noFill/>
                          </a:ln>
                          <a:solidFill>
                            <a:srgbClr val="0A017F"/>
                          </a:solidFill>
                          <a:effectLst/>
                          <a:latin typeface="Courier" charset="0"/>
                        </a:rPr>
                        <a:t>)</a:t>
                      </a: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EseqExp</a:t>
                      </a:r>
                    </a:p>
                  </a:txBody>
                  <a:tcPr horzOverflow="overflow">
                    <a:lnL>
                      <a:noFill/>
                    </a:lnL>
                    <a:lnR>
                      <a:noFill/>
                    </a:lnR>
                    <a:lnT>
                      <a:noFill/>
                    </a:lnT>
                    <a:lnB>
                      <a:noFill/>
                    </a:lnB>
                    <a:lnTlToBr>
                      <a:noFill/>
                    </a:lnTlToBr>
                    <a:lnBlToTr>
                      <a:noFill/>
                    </a:lnBlToTr>
                    <a:noFill/>
                  </a:tcPr>
                </a:tc>
              </a:tr>
              <a:tr h="242888">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ExpList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 </a:t>
                      </a:r>
                      <a:r>
                        <a:rPr kumimoji="0" lang="en-US" sz="1800" b="0" i="0" u="none" strike="noStrike" cap="none" normalizeH="0" baseline="0">
                          <a:ln>
                            <a:noFill/>
                          </a:ln>
                          <a:solidFill>
                            <a:srgbClr val="0A017F"/>
                          </a:solidFill>
                          <a:effectLst/>
                          <a:latin typeface="Courier" charset="0"/>
                        </a:rPr>
                        <a:t>,</a:t>
                      </a:r>
                      <a:r>
                        <a:rPr kumimoji="0" lang="en-US" sz="1800" b="0" i="0" u="none" strike="noStrike" cap="none" normalizeH="0" baseline="0">
                          <a:ln>
                            <a:noFill/>
                          </a:ln>
                          <a:solidFill>
                            <a:srgbClr val="0A017F"/>
                          </a:solidFill>
                          <a:effectLst/>
                          <a:latin typeface="Helvetica" charset="0"/>
                        </a:rPr>
                        <a:t> ExpList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PairExpList </a:t>
                      </a:r>
                    </a:p>
                  </a:txBody>
                  <a:tcPr horzOverflow="overflow">
                    <a:lnL>
                      <a:noFill/>
                    </a:lnL>
                    <a:lnR>
                      <a:noFill/>
                    </a:lnR>
                    <a:lnT>
                      <a:noFill/>
                    </a:lnT>
                    <a:lnB>
                      <a:noFill/>
                    </a:lnB>
                    <a:lnTlToBr>
                      <a:noFill/>
                    </a:lnTlToBr>
                    <a:lnBlToTr>
                      <a:noFill/>
                    </a:lnBlToTr>
                    <a:noFill/>
                  </a:tcPr>
                </a:tc>
              </a:tr>
              <a:tr h="24447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ExpList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LastExpList </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Binop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Plus</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Binop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Minus</a:t>
                      </a:r>
                    </a:p>
                  </a:txBody>
                  <a:tcPr horzOverflow="overflow">
                    <a:lnL>
                      <a:noFill/>
                    </a:lnL>
                    <a:lnR>
                      <a:noFill/>
                    </a:lnR>
                    <a:lnT>
                      <a:noFill/>
                    </a:lnT>
                    <a:lnB>
                      <a:noFill/>
                    </a:lnB>
                    <a:lnTlToBr>
                      <a:noFill/>
                    </a:lnTlToBr>
                    <a:lnBlToTr>
                      <a:noFill/>
                    </a:lnBlToTr>
                    <a:noFill/>
                  </a:tcPr>
                </a:tc>
              </a:tr>
              <a:tr h="169863">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Binop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Times</a:t>
                      </a:r>
                    </a:p>
                  </a:txBody>
                  <a:tcPr horzOverflow="overflow">
                    <a:lnL>
                      <a:noFill/>
                    </a:lnL>
                    <a:lnR>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Binop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1" u="none" strike="noStrike" cap="none" normalizeH="0" baseline="0">
                          <a:ln>
                            <a:noFill/>
                          </a:ln>
                          <a:solidFill>
                            <a:srgbClr val="0A017F"/>
                          </a:solidFill>
                          <a:effectLst/>
                          <a:latin typeface="Times" charset="0"/>
                        </a:rPr>
                        <a:t>Div</a:t>
                      </a:r>
                    </a:p>
                  </a:txBody>
                  <a:tcPr horzOverflow="overflow">
                    <a:lnL>
                      <a:noFill/>
                    </a:lnL>
                    <a:lnR>
                      <a:noFill/>
                    </a:lnR>
                    <a:lnT>
                      <a:noFill/>
                    </a:lnT>
                    <a:lnB>
                      <a:noFill/>
                    </a:lnB>
                    <a:lnTlToBr>
                      <a:noFill/>
                    </a:lnTlToBr>
                    <a:lnBlToTr>
                      <a:noFill/>
                    </a:lnBlToTr>
                    <a:noFill/>
                  </a:tcPr>
                </a:tc>
              </a:tr>
            </a:tbl>
          </a:graphicData>
        </a:graphic>
      </p:graphicFrame>
      <p:sp>
        <p:nvSpPr>
          <p:cNvPr id="66618" name="Slide Number Placeholder 7"/>
          <p:cNvSpPr>
            <a:spLocks noGrp="1"/>
          </p:cNvSpPr>
          <p:nvPr>
            <p:ph type="sldNum" sz="quarter" idx="12"/>
          </p:nvPr>
        </p:nvSpPr>
        <p:spPr>
          <a:noFill/>
        </p:spPr>
        <p:txBody>
          <a:bodyPr/>
          <a:lstStyle/>
          <a:p>
            <a:fld id="{47721ED5-8EE2-1B44-8AA3-249EC9120DB5}" type="slidenum">
              <a:rPr lang="de-CH" smtClean="0"/>
              <a:pPr/>
              <a:t>37</a:t>
            </a:fld>
            <a:endParaRPr lang="de-CH" sz="1400" smtClean="0">
              <a:solidFill>
                <a:srgbClr val="7E7E7E"/>
              </a:solidFill>
              <a:latin typeface="Time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t>Tokens</a:t>
            </a:r>
          </a:p>
        </p:txBody>
      </p:sp>
      <p:sp>
        <p:nvSpPr>
          <p:cNvPr id="67587" name="Date Placeholder 2"/>
          <p:cNvSpPr>
            <a:spLocks noGrp="1"/>
          </p:cNvSpPr>
          <p:nvPr>
            <p:ph type="dt" sz="quarter" idx="10"/>
          </p:nvPr>
        </p:nvSpPr>
        <p:spPr>
          <a:noFill/>
        </p:spPr>
        <p:txBody>
          <a:bodyPr/>
          <a:lstStyle/>
          <a:p>
            <a:r>
              <a:rPr lang="en-US" smtClean="0"/>
              <a:t>© Oscar Nierstrasz</a:t>
            </a:r>
            <a:endParaRPr lang="de-CH" smtClean="0"/>
          </a:p>
        </p:txBody>
      </p:sp>
      <p:sp>
        <p:nvSpPr>
          <p:cNvPr id="67588" name="Footer Placeholder 3"/>
          <p:cNvSpPr>
            <a:spLocks noGrp="1"/>
          </p:cNvSpPr>
          <p:nvPr>
            <p:ph type="ftr" sz="quarter" idx="11"/>
          </p:nvPr>
        </p:nvSpPr>
        <p:spPr>
          <a:noFill/>
        </p:spPr>
        <p:txBody>
          <a:bodyPr/>
          <a:lstStyle/>
          <a:p>
            <a:r>
              <a:rPr lang="en-US" smtClean="0"/>
              <a:t>Parsing in Practice</a:t>
            </a:r>
            <a:endParaRPr lang="de-CH" smtClean="0"/>
          </a:p>
        </p:txBody>
      </p:sp>
      <p:sp>
        <p:nvSpPr>
          <p:cNvPr id="67589" name="TextBox 5"/>
          <p:cNvSpPr txBox="1">
            <a:spLocks noChangeArrowheads="1"/>
          </p:cNvSpPr>
          <p:nvPr/>
        </p:nvSpPr>
        <p:spPr bwMode="auto">
          <a:xfrm>
            <a:off x="4114800" y="1143000"/>
            <a:ext cx="4432300" cy="5370513"/>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r>
              <a:rPr lang="en-US" sz="1200">
                <a:latin typeface="Courier" charset="0"/>
                <a:ea typeface="Courier" charset="0"/>
                <a:cs typeface="Courier" charset="0"/>
              </a:rPr>
              <a:t>options {</a:t>
            </a:r>
          </a:p>
          <a:p>
            <a:r>
              <a:rPr lang="en-US" sz="1200">
                <a:latin typeface="Courier" charset="0"/>
                <a:ea typeface="Courier" charset="0"/>
                <a:cs typeface="Courier" charset="0"/>
              </a:rPr>
              <a:t>  JAVA_UNICODE_ESCAPE = true;</a:t>
            </a:r>
          </a:p>
          <a:p>
            <a:r>
              <a:rPr lang="en-US" sz="1200">
                <a:latin typeface="Courier" charset="0"/>
                <a:ea typeface="Courier" charset="0"/>
                <a:cs typeface="Courier" charset="0"/>
              </a:rPr>
              <a:t>}</a:t>
            </a:r>
          </a:p>
          <a:p>
            <a:endParaRPr lang="en-US" sz="1200">
              <a:latin typeface="Courier" charset="0"/>
              <a:ea typeface="Courier" charset="0"/>
              <a:cs typeface="Courier" charset="0"/>
            </a:endParaRPr>
          </a:p>
          <a:p>
            <a:r>
              <a:rPr lang="en-US" sz="1200">
                <a:latin typeface="Courier" charset="0"/>
                <a:ea typeface="Courier" charset="0"/>
                <a:cs typeface="Courier" charset="0"/>
              </a:rPr>
              <a:t>PARSER_BEGIN(StraightLineParser)</a:t>
            </a:r>
          </a:p>
          <a:p>
            <a:r>
              <a:rPr lang="en-US" sz="1200" b="1">
                <a:latin typeface="Courier" charset="0"/>
                <a:ea typeface="Courier" charset="0"/>
                <a:cs typeface="Courier" charset="0"/>
              </a:rPr>
              <a:t>  package parser;</a:t>
            </a:r>
          </a:p>
          <a:p>
            <a:r>
              <a:rPr lang="en-US" sz="1200" b="1">
                <a:latin typeface="Courier" charset="0"/>
                <a:ea typeface="Courier" charset="0"/>
                <a:cs typeface="Courier" charset="0"/>
              </a:rPr>
              <a:t>  public class StraightLineParser {}</a:t>
            </a:r>
          </a:p>
          <a:p>
            <a:r>
              <a:rPr lang="en-US" sz="1200">
                <a:latin typeface="Courier" charset="0"/>
                <a:ea typeface="Courier" charset="0"/>
                <a:cs typeface="Courier" charset="0"/>
              </a:rPr>
              <a:t>PARSER_END(StraightLineParser)</a:t>
            </a:r>
          </a:p>
          <a:p>
            <a:endParaRPr lang="en-US" sz="1200">
              <a:latin typeface="Courier" charset="0"/>
              <a:ea typeface="Courier" charset="0"/>
              <a:cs typeface="Courier" charset="0"/>
            </a:endParaRPr>
          </a:p>
          <a:p>
            <a:r>
              <a:rPr lang="en-US" sz="1200">
                <a:latin typeface="Courier" charset="0"/>
                <a:ea typeface="Courier" charset="0"/>
                <a:cs typeface="Courier" charset="0"/>
              </a:rPr>
              <a:t>SKIP : /* WHITE SPACE */</a:t>
            </a:r>
          </a:p>
          <a:p>
            <a:r>
              <a:rPr lang="en-US" sz="1200">
                <a:latin typeface="Courier" charset="0"/>
                <a:ea typeface="Courier" charset="0"/>
                <a:cs typeface="Courier" charset="0"/>
              </a:rPr>
              <a:t>{ " " | "\t" | "\n" | "\r" | "\f" }</a:t>
            </a:r>
          </a:p>
          <a:p>
            <a:endParaRPr lang="en-US" sz="1200">
              <a:latin typeface="Courier" charset="0"/>
              <a:ea typeface="Courier" charset="0"/>
              <a:cs typeface="Courier" charset="0"/>
            </a:endParaRPr>
          </a:p>
          <a:p>
            <a:r>
              <a:rPr lang="en-US" sz="1200" b="1">
                <a:latin typeface="Courier" charset="0"/>
                <a:ea typeface="Courier" charset="0"/>
                <a:cs typeface="Courier" charset="0"/>
              </a:rPr>
              <a:t>TOKEN : </a:t>
            </a:r>
          </a:p>
          <a:p>
            <a:r>
              <a:rPr lang="en-US" sz="1200" b="1">
                <a:latin typeface="Courier" charset="0"/>
                <a:ea typeface="Courier" charset="0"/>
                <a:cs typeface="Courier" charset="0"/>
              </a:rPr>
              <a:t>{ &lt; SEMICOLON: ";" &gt;</a:t>
            </a:r>
          </a:p>
          <a:p>
            <a:r>
              <a:rPr lang="en-US" sz="1200" b="1">
                <a:latin typeface="Courier" charset="0"/>
                <a:ea typeface="Courier" charset="0"/>
                <a:cs typeface="Courier" charset="0"/>
              </a:rPr>
              <a:t>| &lt; ASSIGN: ":=" &gt;</a:t>
            </a:r>
          </a:p>
          <a:p>
            <a:r>
              <a:rPr lang="en-US" sz="1200" b="1">
                <a:latin typeface="Courier" charset="0"/>
                <a:ea typeface="Courier" charset="0"/>
                <a:cs typeface="Courier" charset="0"/>
              </a:rPr>
              <a:t>...</a:t>
            </a:r>
          </a:p>
          <a:p>
            <a:r>
              <a:rPr lang="en-US" sz="1200" b="1">
                <a:latin typeface="Courier" charset="0"/>
                <a:ea typeface="Courier" charset="0"/>
                <a:cs typeface="Courier" charset="0"/>
              </a:rPr>
              <a:t>}</a:t>
            </a:r>
          </a:p>
          <a:p>
            <a:endParaRPr lang="en-US" sz="1200" b="1">
              <a:latin typeface="Courier" charset="0"/>
              <a:ea typeface="Courier" charset="0"/>
              <a:cs typeface="Courier" charset="0"/>
            </a:endParaRPr>
          </a:p>
          <a:p>
            <a:r>
              <a:rPr lang="en-US" sz="1200">
                <a:latin typeface="Courier" charset="0"/>
                <a:ea typeface="Courier" charset="0"/>
                <a:cs typeface="Courier" charset="0"/>
              </a:rPr>
              <a:t>TOKEN : /* LITERALS */</a:t>
            </a:r>
          </a:p>
          <a:p>
            <a:r>
              <a:rPr lang="en-US" sz="1200">
                <a:latin typeface="Courier" charset="0"/>
                <a:ea typeface="Courier" charset="0"/>
                <a:cs typeface="Courier" charset="0"/>
              </a:rPr>
              <a:t>{ &lt; INTEGER_LITERAL: ( ["1"-"9"] (["0"-"9"])*</a:t>
            </a:r>
          </a:p>
          <a:p>
            <a:r>
              <a:rPr lang="en-US" sz="1200">
                <a:latin typeface="Courier" charset="0"/>
                <a:ea typeface="Courier" charset="0"/>
                <a:cs typeface="Courier" charset="0"/>
              </a:rPr>
              <a:t>| "0" ) &gt;</a:t>
            </a:r>
          </a:p>
          <a:p>
            <a:r>
              <a:rPr lang="en-US" sz="1200">
                <a:latin typeface="Courier" charset="0"/>
                <a:ea typeface="Courier" charset="0"/>
                <a:cs typeface="Courier" charset="0"/>
              </a:rPr>
              <a:t>}</a:t>
            </a:r>
          </a:p>
          <a:p>
            <a:endParaRPr lang="en-US" sz="1200">
              <a:latin typeface="Courier" charset="0"/>
              <a:ea typeface="Courier" charset="0"/>
              <a:cs typeface="Courier" charset="0"/>
            </a:endParaRPr>
          </a:p>
          <a:p>
            <a:r>
              <a:rPr lang="en-US" sz="1200">
                <a:latin typeface="Courier" charset="0"/>
                <a:ea typeface="Courier" charset="0"/>
                <a:cs typeface="Courier" charset="0"/>
              </a:rPr>
              <a:t>TOKEN : /* IDENTIFIERS */</a:t>
            </a:r>
          </a:p>
          <a:p>
            <a:r>
              <a:rPr lang="en-US" sz="1200">
                <a:latin typeface="Courier" charset="0"/>
                <a:ea typeface="Courier" charset="0"/>
                <a:cs typeface="Courier" charset="0"/>
              </a:rPr>
              <a:t>{ &lt; IDENTIFIER: &lt;LETTER&gt; (&lt;LETTER&gt;|&lt;DIGIT&gt;)* &gt;</a:t>
            </a:r>
          </a:p>
          <a:p>
            <a:r>
              <a:rPr lang="en-US" sz="1200">
                <a:latin typeface="Courier" charset="0"/>
                <a:ea typeface="Courier" charset="0"/>
                <a:cs typeface="Courier" charset="0"/>
              </a:rPr>
              <a:t>| &lt; #LETTER: [ "a"-"z", "A"-"Z" ] &gt;</a:t>
            </a:r>
          </a:p>
          <a:p>
            <a:r>
              <a:rPr lang="en-US" sz="1200">
                <a:latin typeface="Courier" charset="0"/>
                <a:ea typeface="Courier" charset="0"/>
                <a:cs typeface="Courier" charset="0"/>
              </a:rPr>
              <a:t>| &lt; #DIGIT: ["0"-"9" ] &gt;</a:t>
            </a:r>
          </a:p>
          <a:p>
            <a:r>
              <a:rPr lang="en-US" sz="1200">
                <a:latin typeface="Courier" charset="0"/>
                <a:ea typeface="Courier" charset="0"/>
                <a:cs typeface="Courier" charset="0"/>
              </a:rPr>
              <a:t>}</a:t>
            </a:r>
          </a:p>
          <a:p>
            <a:endParaRPr lang="en-US" sz="700">
              <a:latin typeface="Courier" charset="0"/>
              <a:ea typeface="Courier" charset="0"/>
              <a:cs typeface="Courier" charset="0"/>
            </a:endParaRPr>
          </a:p>
        </p:txBody>
      </p:sp>
      <p:sp>
        <p:nvSpPr>
          <p:cNvPr id="67590" name="TextBox 6"/>
          <p:cNvSpPr txBox="1">
            <a:spLocks noChangeArrowheads="1"/>
          </p:cNvSpPr>
          <p:nvPr/>
        </p:nvSpPr>
        <p:spPr bwMode="auto">
          <a:xfrm>
            <a:off x="533400" y="1905000"/>
            <a:ext cx="3352800" cy="830263"/>
          </a:xfrm>
          <a:prstGeom prst="rect">
            <a:avLst/>
          </a:prstGeom>
          <a:solidFill>
            <a:srgbClr val="F5F399"/>
          </a:solidFill>
          <a:ln w="9525">
            <a:noFill/>
            <a:miter lim="800000"/>
            <a:headEnd/>
            <a:tailEnd/>
          </a:ln>
        </p:spPr>
        <p:txBody>
          <a:bodyPr>
            <a:prstTxWarp prst="textNoShape">
              <a:avLst/>
            </a:prstTxWarp>
            <a:spAutoFit/>
          </a:bodyPr>
          <a:lstStyle/>
          <a:p>
            <a:r>
              <a:rPr lang="en-US" i="1"/>
              <a:t>slpl.jj starts with the scanner declarations</a:t>
            </a:r>
          </a:p>
        </p:txBody>
      </p:sp>
      <p:sp>
        <p:nvSpPr>
          <p:cNvPr id="67591" name="TextBox 7"/>
          <p:cNvSpPr txBox="1">
            <a:spLocks noChangeArrowheads="1"/>
          </p:cNvSpPr>
          <p:nvPr/>
        </p:nvSpPr>
        <p:spPr bwMode="auto">
          <a:xfrm>
            <a:off x="4572000" y="3962400"/>
            <a:ext cx="1676400" cy="304800"/>
          </a:xfrm>
          <a:prstGeom prst="rect">
            <a:avLst/>
          </a:prstGeom>
          <a:solidFill>
            <a:srgbClr val="F5F399"/>
          </a:solidFill>
          <a:ln w="9525">
            <a:noFill/>
            <a:miter lim="800000"/>
            <a:headEnd/>
            <a:tailEnd/>
          </a:ln>
        </p:spPr>
        <p:txBody>
          <a:bodyPr>
            <a:prstTxWarp prst="textNoShape">
              <a:avLst/>
            </a:prstTxWarp>
            <a:spAutoFit/>
          </a:bodyPr>
          <a:lstStyle/>
          <a:p>
            <a:r>
              <a:rPr lang="en-US" sz="1400" i="1"/>
              <a:t>more tokens here!</a:t>
            </a:r>
          </a:p>
        </p:txBody>
      </p:sp>
      <p:sp>
        <p:nvSpPr>
          <p:cNvPr id="67592" name="Slide Number Placeholder 8"/>
          <p:cNvSpPr>
            <a:spLocks noGrp="1"/>
          </p:cNvSpPr>
          <p:nvPr>
            <p:ph type="sldNum" sz="quarter" idx="12"/>
          </p:nvPr>
        </p:nvSpPr>
        <p:spPr>
          <a:noFill/>
        </p:spPr>
        <p:txBody>
          <a:bodyPr/>
          <a:lstStyle/>
          <a:p>
            <a:fld id="{766928F9-E7BA-5349-A3B3-F1013154CAA6}" type="slidenum">
              <a:rPr lang="de-CH" smtClean="0"/>
              <a:pPr/>
              <a:t>38</a:t>
            </a:fld>
            <a:endParaRPr lang="de-CH" sz="1400" smtClean="0">
              <a:solidFill>
                <a:srgbClr val="7E7E7E"/>
              </a:solidFill>
              <a:latin typeface="Time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mtClean="0"/>
              <a:t>Rewriting our grammar</a:t>
            </a:r>
          </a:p>
        </p:txBody>
      </p:sp>
      <p:sp>
        <p:nvSpPr>
          <p:cNvPr id="68611" name="Date Placeholder 3"/>
          <p:cNvSpPr>
            <a:spLocks noGrp="1"/>
          </p:cNvSpPr>
          <p:nvPr>
            <p:ph type="dt" sz="quarter" idx="10"/>
          </p:nvPr>
        </p:nvSpPr>
        <p:spPr>
          <a:noFill/>
        </p:spPr>
        <p:txBody>
          <a:bodyPr/>
          <a:lstStyle/>
          <a:p>
            <a:r>
              <a:rPr lang="en-US" smtClean="0"/>
              <a:t>© Oscar Nierstrasz</a:t>
            </a:r>
            <a:endParaRPr lang="de-CH" smtClean="0"/>
          </a:p>
        </p:txBody>
      </p:sp>
      <p:sp>
        <p:nvSpPr>
          <p:cNvPr id="68612" name="Footer Placeholder 4"/>
          <p:cNvSpPr>
            <a:spLocks noGrp="1"/>
          </p:cNvSpPr>
          <p:nvPr>
            <p:ph type="ftr" sz="quarter" idx="11"/>
          </p:nvPr>
        </p:nvSpPr>
        <p:spPr>
          <a:noFill/>
        </p:spPr>
        <p:txBody>
          <a:bodyPr/>
          <a:lstStyle/>
          <a:p>
            <a:r>
              <a:rPr lang="en-US" smtClean="0"/>
              <a:t>Parsing in Practice</a:t>
            </a:r>
            <a:endParaRPr lang="de-CH" smtClean="0"/>
          </a:p>
        </p:txBody>
      </p:sp>
      <p:graphicFrame>
        <p:nvGraphicFramePr>
          <p:cNvPr id="7" name="Group 389"/>
          <p:cNvGraphicFramePr>
            <a:graphicFrameLocks noGrp="1"/>
          </p:cNvGraphicFramePr>
          <p:nvPr/>
        </p:nvGraphicFramePr>
        <p:xfrm>
          <a:off x="533400" y="1981200"/>
          <a:ext cx="5105400" cy="2780157"/>
        </p:xfrm>
        <a:graphic>
          <a:graphicData uri="http://schemas.openxmlformats.org/drawingml/2006/table">
            <a:tbl>
              <a:tblPr/>
              <a:tblGrid>
                <a:gridCol w="1219200"/>
                <a:gridCol w="685800"/>
                <a:gridCol w="3200400"/>
              </a:tblGrid>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Goal</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sym typeface="Symbol" charset="2"/>
                        </a:rPr>
                        <a:t></a:t>
                      </a:r>
                      <a:endParaRPr kumimoji="0" lang="en-US" sz="1800" b="0" i="0" u="none" strike="noStrike" cap="none" normalizeH="0" baseline="0" smtClean="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StmList</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StmList</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1" i="0" u="none" strike="noStrike" cap="none" normalizeH="0" baseline="0" smtClean="0">
                          <a:ln>
                            <a:noFill/>
                          </a:ln>
                          <a:solidFill>
                            <a:srgbClr val="0A017F"/>
                          </a:solidFill>
                          <a:effectLst/>
                          <a:latin typeface="Helvetica" charset="0"/>
                        </a:rPr>
                        <a:t>Stm ( </a:t>
                      </a:r>
                      <a:r>
                        <a:rPr kumimoji="0" lang="en-US" sz="1800" b="1" i="0" u="none" strike="noStrike" cap="none" normalizeH="0" baseline="0" smtClean="0">
                          <a:ln>
                            <a:noFill/>
                          </a:ln>
                          <a:solidFill>
                            <a:srgbClr val="0A017F"/>
                          </a:solidFill>
                          <a:effectLst/>
                          <a:latin typeface="Courier" charset="0"/>
                        </a:rPr>
                        <a:t>;</a:t>
                      </a:r>
                      <a:r>
                        <a:rPr kumimoji="0" lang="en-US" sz="1800" b="1" i="0" u="none" strike="noStrike" cap="none" normalizeH="0" baseline="0" smtClean="0">
                          <a:ln>
                            <a:noFill/>
                          </a:ln>
                          <a:solidFill>
                            <a:srgbClr val="0A017F"/>
                          </a:solidFill>
                          <a:effectLst/>
                          <a:latin typeface="Helvetica" charset="0"/>
                        </a:rPr>
                        <a:t> Stm ) *</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Stm</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id :=</a:t>
                      </a:r>
                      <a:r>
                        <a:rPr kumimoji="0" lang="en-US" sz="1800" b="0" i="0" u="none" strike="noStrike" cap="none" normalizeH="0" baseline="0">
                          <a:ln>
                            <a:noFill/>
                          </a:ln>
                          <a:solidFill>
                            <a:srgbClr val="0A017F"/>
                          </a:solidFill>
                          <a:effectLst/>
                          <a:latin typeface="Helvetica" charset="0"/>
                        </a:rPr>
                        <a:t> Exp</a:t>
                      </a:r>
                    </a:p>
                  </a:txBody>
                  <a:tcPr horzOverflow="overflow">
                    <a:lnL>
                      <a:noFill/>
                    </a:lnL>
                    <a:lnR>
                      <a:noFill/>
                    </a:lnR>
                    <a:lnT>
                      <a:noFill/>
                    </a:lnT>
                    <a:lnB>
                      <a:noFill/>
                    </a:lnB>
                    <a:lnTlToBr>
                      <a:noFill/>
                    </a:lnTlToBr>
                    <a:lnBlToTr>
                      <a:noFill/>
                    </a:lnBlToTr>
                    <a:noFill/>
                  </a:tcPr>
                </a:tc>
              </a:tr>
              <a:tr h="3524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chemeClr val="tx1"/>
                          </a:solidFill>
                          <a:effectLst/>
                          <a:latin typeface="Symbol" charset="2"/>
                          <a:ea typeface="Symbol" charset="2"/>
                          <a:cs typeface="Symbol" charset="2"/>
                        </a:rPr>
                        <a:t>ç</a:t>
                      </a:r>
                      <a:endParaRPr kumimoji="0" lang="en-US" sz="1800" b="0" i="0" u="none" strike="noStrike" cap="none" normalizeH="0" baseline="0" smtClean="0">
                        <a:ln>
                          <a:noFill/>
                        </a:ln>
                        <a:solidFill>
                          <a:srgbClr val="0A017F"/>
                        </a:solidFill>
                        <a:effectLst/>
                        <a:latin typeface="Helvetica" charset="0"/>
                        <a:sym typeface="Symbol" charset="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Courier" charset="0"/>
                        </a:rPr>
                        <a:t>print</a:t>
                      </a:r>
                      <a:r>
                        <a:rPr kumimoji="0" lang="en-US" sz="1800" b="0" i="0" u="none" strike="noStrike" cap="none" normalizeH="0" baseline="0">
                          <a:ln>
                            <a:noFill/>
                          </a:ln>
                          <a:solidFill>
                            <a:srgbClr val="0A017F"/>
                          </a:solidFill>
                          <a:effectLst/>
                          <a:latin typeface="Helvetica" charset="0"/>
                        </a:rPr>
                        <a:t> “(” ExpList “)”</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rPr>
                        <a:t>Exp</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1" i="0" u="none" strike="noStrike" cap="none" normalizeH="0" baseline="0" smtClean="0">
                          <a:ln>
                            <a:noFill/>
                          </a:ln>
                          <a:solidFill>
                            <a:srgbClr val="0A017F"/>
                          </a:solidFill>
                          <a:effectLst/>
                          <a:latin typeface="Helvetica" charset="0"/>
                        </a:rPr>
                        <a:t>MulExp (( </a:t>
                      </a:r>
                      <a:r>
                        <a:rPr kumimoji="0" lang="en-US" sz="1800" b="1" i="0" u="none" strike="noStrike" cap="none" normalizeH="0" baseline="0" smtClean="0">
                          <a:ln>
                            <a:noFill/>
                          </a:ln>
                          <a:solidFill>
                            <a:srgbClr val="0A017F"/>
                          </a:solidFill>
                          <a:effectLst/>
                          <a:latin typeface="Courier" charset="0"/>
                          <a:ea typeface="Courier" charset="0"/>
                          <a:cs typeface="Courier" charset="0"/>
                        </a:rPr>
                        <a:t>+</a:t>
                      </a:r>
                      <a:r>
                        <a:rPr kumimoji="0" lang="en-US" sz="1800" b="1" i="0" u="none" strike="noStrike" cap="none" normalizeH="0" baseline="0" smtClean="0">
                          <a:ln>
                            <a:noFill/>
                          </a:ln>
                          <a:solidFill>
                            <a:srgbClr val="0A017F"/>
                          </a:solidFill>
                          <a:effectLst/>
                          <a:latin typeface="Helvetica" charset="0"/>
                        </a:rPr>
                        <a:t> </a:t>
                      </a:r>
                      <a:r>
                        <a:rPr kumimoji="0" lang="en-US" sz="1800" b="1" i="0" u="none" strike="noStrike" cap="none" normalizeH="0" baseline="0" smtClean="0">
                          <a:ln>
                            <a:noFill/>
                          </a:ln>
                          <a:solidFill>
                            <a:schemeClr val="tx1"/>
                          </a:solidFill>
                          <a:effectLst/>
                          <a:latin typeface="Symbol" charset="2"/>
                          <a:ea typeface="Symbol" charset="2"/>
                          <a:cs typeface="Symbol" charset="2"/>
                        </a:rPr>
                        <a:t>ç</a:t>
                      </a:r>
                      <a:r>
                        <a:rPr kumimoji="0" lang="en-US" sz="1800" b="1" i="0" u="none" strike="noStrike" cap="none" normalizeH="0" baseline="0" smtClean="0">
                          <a:ln>
                            <a:noFill/>
                          </a:ln>
                          <a:solidFill>
                            <a:srgbClr val="0A017F"/>
                          </a:solidFill>
                          <a:effectLst/>
                          <a:latin typeface="Helvetica" charset="0"/>
                        </a:rPr>
                        <a:t> </a:t>
                      </a:r>
                      <a:r>
                        <a:rPr kumimoji="0" lang="en-US" sz="1800" b="1" i="0" u="none" strike="noStrike" cap="none" normalizeH="0" baseline="0" smtClean="0">
                          <a:ln>
                            <a:noFill/>
                          </a:ln>
                          <a:solidFill>
                            <a:srgbClr val="0A017F"/>
                          </a:solidFill>
                          <a:effectLst/>
                          <a:latin typeface="Courier" charset="0"/>
                          <a:ea typeface="Courier" charset="0"/>
                          <a:cs typeface="Courier" charset="0"/>
                        </a:rPr>
                        <a:t>-</a:t>
                      </a:r>
                      <a:r>
                        <a:rPr kumimoji="0" lang="en-US" sz="1800" b="1" i="0" u="none" strike="noStrike" cap="none" normalizeH="0" baseline="0" smtClean="0">
                          <a:ln>
                            <a:noFill/>
                          </a:ln>
                          <a:solidFill>
                            <a:srgbClr val="0A017F"/>
                          </a:solidFill>
                          <a:effectLst/>
                          <a:latin typeface="Helvetica" charset="0"/>
                        </a:rPr>
                        <a:t> ) MulExp ) *</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MulExp</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1" i="0" u="none" strike="noStrike" cap="none" normalizeH="0" baseline="0" smtClean="0">
                          <a:ln>
                            <a:noFill/>
                          </a:ln>
                          <a:solidFill>
                            <a:srgbClr val="0A017F"/>
                          </a:solidFill>
                          <a:effectLst/>
                          <a:latin typeface="Helvetica" charset="0"/>
                        </a:rPr>
                        <a:t>PrimExp ((</a:t>
                      </a:r>
                      <a:r>
                        <a:rPr kumimoji="0" lang="en-US" sz="1800" b="1" i="0" u="none" strike="noStrike" cap="none" normalizeH="0" baseline="0" smtClean="0">
                          <a:ln>
                            <a:noFill/>
                          </a:ln>
                          <a:solidFill>
                            <a:srgbClr val="0A017F"/>
                          </a:solidFill>
                          <a:effectLst/>
                          <a:latin typeface="Courier" charset="0"/>
                          <a:ea typeface="Courier" charset="0"/>
                          <a:cs typeface="Courier" charset="0"/>
                        </a:rPr>
                        <a:t>*</a:t>
                      </a:r>
                      <a:r>
                        <a:rPr kumimoji="0" lang="en-US" sz="1800" b="1" i="0" u="none" strike="noStrike" cap="none" normalizeH="0" baseline="0" smtClean="0">
                          <a:ln>
                            <a:noFill/>
                          </a:ln>
                          <a:solidFill>
                            <a:srgbClr val="0A017F"/>
                          </a:solidFill>
                          <a:effectLst/>
                          <a:latin typeface="Helvetica" charset="0"/>
                        </a:rPr>
                        <a:t> </a:t>
                      </a:r>
                      <a:r>
                        <a:rPr kumimoji="0" lang="en-US" sz="1800" b="1" i="0" u="none" strike="noStrike" cap="none" normalizeH="0" baseline="0" smtClean="0">
                          <a:ln>
                            <a:noFill/>
                          </a:ln>
                          <a:solidFill>
                            <a:schemeClr val="tx1"/>
                          </a:solidFill>
                          <a:effectLst/>
                          <a:latin typeface="Symbol" charset="2"/>
                          <a:ea typeface="Symbol" charset="2"/>
                          <a:cs typeface="Symbol" charset="2"/>
                        </a:rPr>
                        <a:t>ç</a:t>
                      </a:r>
                      <a:r>
                        <a:rPr kumimoji="0" lang="en-US" sz="1800" b="1" i="0" u="none" strike="noStrike" cap="none" normalizeH="0" baseline="0" smtClean="0">
                          <a:ln>
                            <a:noFill/>
                          </a:ln>
                          <a:solidFill>
                            <a:srgbClr val="0A017F"/>
                          </a:solidFill>
                          <a:effectLst/>
                          <a:latin typeface="Helvetica" charset="0"/>
                        </a:rPr>
                        <a:t> </a:t>
                      </a:r>
                      <a:r>
                        <a:rPr kumimoji="0" lang="en-US" sz="1800" b="1" i="0" u="none" strike="noStrike" cap="none" normalizeH="0" baseline="0" smtClean="0">
                          <a:ln>
                            <a:noFill/>
                          </a:ln>
                          <a:solidFill>
                            <a:srgbClr val="0A017F"/>
                          </a:solidFill>
                          <a:effectLst/>
                          <a:latin typeface="Courier" charset="0"/>
                          <a:ea typeface="Courier" charset="0"/>
                          <a:cs typeface="Courier" charset="0"/>
                        </a:rPr>
                        <a:t>/</a:t>
                      </a:r>
                      <a:r>
                        <a:rPr kumimoji="0" lang="en-US" sz="1800" b="1" i="0" u="none" strike="noStrike" cap="none" normalizeH="0" baseline="0" smtClean="0">
                          <a:ln>
                            <a:noFill/>
                          </a:ln>
                          <a:solidFill>
                            <a:srgbClr val="0A017F"/>
                          </a:solidFill>
                          <a:effectLst/>
                          <a:latin typeface="Helvetica" charset="0"/>
                        </a:rPr>
                        <a:t>) PrimExp ) *</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PrimExp</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Courier" charset="0"/>
                          <a:ea typeface="Courier" charset="0"/>
                          <a:cs typeface="Courier" charset="0"/>
                        </a:rPr>
                        <a:t>id</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chemeClr val="tx1"/>
                          </a:solidFill>
                          <a:effectLst/>
                          <a:latin typeface="Symbol" charset="2"/>
                          <a:ea typeface="Symbol" charset="2"/>
                          <a:cs typeface="Symbol" charset="2"/>
                        </a:rPr>
                        <a:t>ç</a:t>
                      </a:r>
                      <a:endParaRPr kumimoji="0" lang="en-US" sz="1800" b="0" i="0" u="none" strike="noStrike" cap="none" normalizeH="0" baseline="0" smtClean="0">
                        <a:ln>
                          <a:noFill/>
                        </a:ln>
                        <a:solidFill>
                          <a:srgbClr val="0A017F"/>
                        </a:solidFill>
                        <a:effectLst/>
                        <a:latin typeface="Helvetica" charset="0"/>
                        <a:sym typeface="Symbol" charset="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Courier" charset="0"/>
                          <a:ea typeface="Courier" charset="0"/>
                          <a:cs typeface="Courier" charset="0"/>
                        </a:rPr>
                        <a:t>num</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endParaRPr kumimoji="0" lang="en-US" sz="1800" b="0" i="0" u="none" strike="noStrike" cap="none" normalizeH="0" baseline="0">
                        <a:ln>
                          <a:noFill/>
                        </a:ln>
                        <a:solidFill>
                          <a:srgbClr val="0A017F"/>
                        </a:solidFill>
                        <a:effectLst/>
                        <a:latin typeface="Helvetica"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chemeClr val="tx1"/>
                          </a:solidFill>
                          <a:effectLst/>
                          <a:latin typeface="Symbol" charset="2"/>
                          <a:ea typeface="Symbol" charset="2"/>
                          <a:cs typeface="Symbol" charset="2"/>
                        </a:rPr>
                        <a:t>ç</a:t>
                      </a:r>
                      <a:endParaRPr kumimoji="0" lang="en-US" sz="1800" b="0" i="0" u="none" strike="noStrike" cap="none" normalizeH="0" baseline="0" smtClean="0">
                        <a:ln>
                          <a:noFill/>
                        </a:ln>
                        <a:solidFill>
                          <a:srgbClr val="0A017F"/>
                        </a:solidFill>
                        <a:effectLst/>
                        <a:latin typeface="Helvetica" charset="0"/>
                        <a:sym typeface="Symbol" charset="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ea typeface="Helvetica" charset="0"/>
                          <a:cs typeface="Helvetica" charset="0"/>
                        </a:rPr>
                        <a:t>“(” StmList , Exp “)”</a:t>
                      </a:r>
                    </a:p>
                  </a:txBody>
                  <a:tcPr horzOverflow="overflow">
                    <a:lnL>
                      <a:noFill/>
                    </a:lnL>
                    <a:lnR>
                      <a:noFill/>
                    </a:lnR>
                    <a:lnT>
                      <a:noFill/>
                    </a:lnT>
                    <a:lnB>
                      <a:noFill/>
                    </a:lnB>
                    <a:lnTlToBr>
                      <a:noFill/>
                    </a:lnTlToBr>
                    <a:lnBlToTr>
                      <a:noFill/>
                    </a:lnBlToTr>
                    <a:noFill/>
                  </a:tcPr>
                </a:tc>
              </a:tr>
              <a:tr h="212725">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rPr>
                        <a:t>ExpList</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a:ln>
                            <a:noFill/>
                          </a:ln>
                          <a:solidFill>
                            <a:srgbClr val="0A017F"/>
                          </a:solidFill>
                          <a:effectLst/>
                          <a:latin typeface="Helvetica" charset="0"/>
                          <a:sym typeface="Symbol" charset="2"/>
                        </a:rPr>
                        <a: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85000"/>
                        <a:buFont typeface="Helvetica CE" charset="0"/>
                        <a:buNone/>
                        <a:tabLst/>
                      </a:pPr>
                      <a:r>
                        <a:rPr kumimoji="0" lang="en-US" sz="1800" b="0" i="0" u="none" strike="noStrike" cap="none" normalizeH="0" baseline="0" smtClean="0">
                          <a:ln>
                            <a:noFill/>
                          </a:ln>
                          <a:solidFill>
                            <a:srgbClr val="0A017F"/>
                          </a:solidFill>
                          <a:effectLst/>
                          <a:latin typeface="Helvetica" charset="0"/>
                          <a:ea typeface="Helvetica" charset="0"/>
                          <a:cs typeface="Helvetica" charset="0"/>
                        </a:rPr>
                        <a:t>Exp ( , Exp ) *</a:t>
                      </a:r>
                    </a:p>
                  </a:txBody>
                  <a:tcPr horzOverflow="overflow">
                    <a:lnL>
                      <a:noFill/>
                    </a:lnL>
                    <a:lnR>
                      <a:noFill/>
                    </a:lnR>
                    <a:lnT>
                      <a:noFill/>
                    </a:lnT>
                    <a:lnB>
                      <a:noFill/>
                    </a:lnB>
                    <a:lnTlToBr>
                      <a:noFill/>
                    </a:lnTlToBr>
                    <a:lnBlToTr>
                      <a:noFill/>
                    </a:lnBlToTr>
                    <a:noFill/>
                  </a:tcPr>
                </a:tc>
              </a:tr>
            </a:tbl>
          </a:graphicData>
        </a:graphic>
      </p:graphicFrame>
      <p:sp>
        <p:nvSpPr>
          <p:cNvPr id="68644" name="TextBox 7"/>
          <p:cNvSpPr txBox="1">
            <a:spLocks noChangeArrowheads="1"/>
          </p:cNvSpPr>
          <p:nvPr/>
        </p:nvSpPr>
        <p:spPr bwMode="auto">
          <a:xfrm>
            <a:off x="2667000" y="5257800"/>
            <a:ext cx="5791200" cy="830263"/>
          </a:xfrm>
          <a:prstGeom prst="rect">
            <a:avLst/>
          </a:prstGeom>
          <a:solidFill>
            <a:srgbClr val="F5F399"/>
          </a:solidFill>
          <a:ln w="9525">
            <a:noFill/>
            <a:miter lim="800000"/>
            <a:headEnd/>
            <a:tailEnd/>
          </a:ln>
        </p:spPr>
        <p:txBody>
          <a:bodyPr>
            <a:prstTxWarp prst="textNoShape">
              <a:avLst/>
            </a:prstTxWarp>
            <a:spAutoFit/>
          </a:bodyPr>
          <a:lstStyle/>
          <a:p>
            <a:r>
              <a:rPr lang="en-US" i="1"/>
              <a:t>We introduce a start rule, eliminate all left-recursion, and establish precedence.</a:t>
            </a:r>
          </a:p>
        </p:txBody>
      </p:sp>
      <p:sp>
        <p:nvSpPr>
          <p:cNvPr id="68645" name="Slide Number Placeholder 7"/>
          <p:cNvSpPr>
            <a:spLocks noGrp="1"/>
          </p:cNvSpPr>
          <p:nvPr>
            <p:ph type="sldNum" sz="quarter" idx="12"/>
          </p:nvPr>
        </p:nvSpPr>
        <p:spPr>
          <a:noFill/>
        </p:spPr>
        <p:txBody>
          <a:bodyPr/>
          <a:lstStyle/>
          <a:p>
            <a:fld id="{82696303-E644-DC48-B563-E73EDA89EA71}" type="slidenum">
              <a:rPr lang="de-CH" smtClean="0"/>
              <a:pPr/>
              <a:t>39</a:t>
            </a:fld>
            <a:endParaRPr lang="de-CH" sz="1400" smtClean="0">
              <a:solidFill>
                <a:srgbClr val="7E7E7E"/>
              </a:solidFill>
              <a:latin typeface="Time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smtClean="0"/>
              <a:t>© Oscar Nierstrasz</a:t>
            </a:r>
            <a:endParaRPr lang="de-CH" smtClean="0"/>
          </a:p>
        </p:txBody>
      </p:sp>
      <p:sp>
        <p:nvSpPr>
          <p:cNvPr id="21507" name="Footer Placeholder 4"/>
          <p:cNvSpPr>
            <a:spLocks noGrp="1"/>
          </p:cNvSpPr>
          <p:nvPr>
            <p:ph type="ftr" sz="quarter" idx="11"/>
          </p:nvPr>
        </p:nvSpPr>
        <p:spPr>
          <a:noFill/>
        </p:spPr>
        <p:txBody>
          <a:bodyPr/>
          <a:lstStyle/>
          <a:p>
            <a:r>
              <a:rPr lang="en-US" smtClean="0"/>
              <a:t>Parsing in Practice</a:t>
            </a:r>
            <a:endParaRPr lang="de-CH" smtClean="0"/>
          </a:p>
        </p:txBody>
      </p:sp>
      <p:sp>
        <p:nvSpPr>
          <p:cNvPr id="21508" name="Rectangle 2"/>
          <p:cNvSpPr>
            <a:spLocks noGrp="1" noChangeArrowheads="1"/>
          </p:cNvSpPr>
          <p:nvPr>
            <p:ph type="title"/>
          </p:nvPr>
        </p:nvSpPr>
        <p:spPr/>
        <p:txBody>
          <a:bodyPr/>
          <a:lstStyle/>
          <a:p>
            <a:pPr eaLnBrk="1" hangingPunct="1"/>
            <a:r>
              <a:rPr lang="en-US" smtClean="0"/>
              <a:t>Some definitions</a:t>
            </a:r>
          </a:p>
        </p:txBody>
      </p:sp>
      <p:sp>
        <p:nvSpPr>
          <p:cNvPr id="21509" name="Rectangle 3"/>
          <p:cNvSpPr>
            <a:spLocks noGrp="1" noChangeArrowheads="1"/>
          </p:cNvSpPr>
          <p:nvPr>
            <p:ph type="body" idx="1"/>
          </p:nvPr>
        </p:nvSpPr>
        <p:spPr/>
        <p:txBody>
          <a:bodyPr/>
          <a:lstStyle/>
          <a:p>
            <a:pPr eaLnBrk="1" hangingPunct="1">
              <a:buFont typeface="Helvetica CE" charset="0"/>
              <a:buNone/>
            </a:pPr>
            <a:r>
              <a:rPr lang="en-US" i="1" dirty="0" smtClean="0">
                <a:solidFill>
                  <a:schemeClr val="accent2"/>
                </a:solidFill>
              </a:rPr>
              <a:t>Recall:</a:t>
            </a:r>
          </a:p>
          <a:p>
            <a:pPr eaLnBrk="1" hangingPunct="1"/>
            <a:r>
              <a:rPr lang="en-US" dirty="0" smtClean="0"/>
              <a:t>For a grammar G, with start symbol S, any string </a:t>
            </a:r>
            <a:r>
              <a:rPr lang="en-US" dirty="0" err="1" smtClean="0">
                <a:sym typeface="Symbol" charset="2"/>
              </a:rPr>
              <a:t>α</a:t>
            </a:r>
            <a:r>
              <a:rPr lang="en-US" dirty="0" smtClean="0"/>
              <a:t> such that S </a:t>
            </a:r>
            <a:r>
              <a:rPr lang="en-US" dirty="0" err="1" smtClean="0">
                <a:sym typeface="Symbol" charset="2"/>
              </a:rPr>
              <a:t></a:t>
            </a:r>
            <a:r>
              <a:rPr lang="en-US" dirty="0" smtClean="0">
                <a:sym typeface="Symbol" charset="2"/>
              </a:rPr>
              <a:t>* </a:t>
            </a:r>
            <a:r>
              <a:rPr lang="en-US" dirty="0" err="1" smtClean="0">
                <a:sym typeface="Symbol" charset="2"/>
              </a:rPr>
              <a:t>α</a:t>
            </a:r>
            <a:r>
              <a:rPr lang="en-US" dirty="0" smtClean="0"/>
              <a:t> is called a </a:t>
            </a:r>
            <a:r>
              <a:rPr lang="en-US" i="1" u="sng" dirty="0" smtClean="0">
                <a:solidFill>
                  <a:srgbClr val="7E0007"/>
                </a:solidFill>
              </a:rPr>
              <a:t>sentential form</a:t>
            </a:r>
            <a:endParaRPr lang="en-US" dirty="0" smtClean="0">
              <a:solidFill>
                <a:srgbClr val="7E0007"/>
              </a:solidFill>
            </a:endParaRPr>
          </a:p>
          <a:p>
            <a:pPr lvl="1" eaLnBrk="1" hangingPunct="1"/>
            <a:r>
              <a:rPr lang="en-US" dirty="0" smtClean="0"/>
              <a:t>If </a:t>
            </a:r>
            <a:r>
              <a:rPr lang="en-US" dirty="0" err="1" smtClean="0">
                <a:sym typeface="Symbol" charset="2"/>
              </a:rPr>
              <a:t>α</a:t>
            </a:r>
            <a:r>
              <a:rPr lang="en-US" dirty="0" smtClean="0">
                <a:sym typeface="Symbol" charset="2"/>
              </a:rPr>
              <a:t> </a:t>
            </a:r>
            <a:r>
              <a:rPr lang="en-US" dirty="0" err="1" smtClean="0">
                <a:sym typeface="Symbol" charset="2"/>
              </a:rPr>
              <a:t></a:t>
            </a:r>
            <a:r>
              <a:rPr lang="en-US" dirty="0" smtClean="0">
                <a:sym typeface="Symbol" charset="2"/>
              </a:rPr>
              <a:t> </a:t>
            </a:r>
            <a:r>
              <a:rPr lang="en-US" dirty="0" err="1" smtClean="0">
                <a:sym typeface="Symbol" charset="2"/>
              </a:rPr>
              <a:t>V</a:t>
            </a:r>
            <a:r>
              <a:rPr lang="en-US" baseline="-25000" dirty="0" err="1" smtClean="0">
                <a:sym typeface="Symbol" charset="2"/>
              </a:rPr>
              <a:t>t</a:t>
            </a:r>
            <a:r>
              <a:rPr lang="en-US" dirty="0" smtClean="0"/>
              <a:t>*, then </a:t>
            </a:r>
            <a:r>
              <a:rPr lang="en-US" dirty="0" err="1" smtClean="0">
                <a:sym typeface="Symbol" charset="2"/>
              </a:rPr>
              <a:t>α</a:t>
            </a:r>
            <a:r>
              <a:rPr lang="en-US" dirty="0" smtClean="0"/>
              <a:t> is called a </a:t>
            </a:r>
            <a:r>
              <a:rPr lang="en-US" i="1" u="sng" dirty="0" smtClean="0">
                <a:solidFill>
                  <a:srgbClr val="7E0007"/>
                </a:solidFill>
              </a:rPr>
              <a:t>sentence</a:t>
            </a:r>
            <a:r>
              <a:rPr lang="en-US" dirty="0" smtClean="0"/>
              <a:t> in L(G)</a:t>
            </a:r>
          </a:p>
          <a:p>
            <a:pPr lvl="1" eaLnBrk="1" hangingPunct="1"/>
            <a:r>
              <a:rPr lang="en-US" dirty="0" smtClean="0"/>
              <a:t>Otherwise it is just a sentential form (not a sentence in L(G))</a:t>
            </a:r>
          </a:p>
          <a:p>
            <a:pPr eaLnBrk="1" hangingPunct="1"/>
            <a:endParaRPr lang="en-US" dirty="0" smtClean="0"/>
          </a:p>
          <a:p>
            <a:pPr eaLnBrk="1" hangingPunct="1"/>
            <a:r>
              <a:rPr lang="en-US" dirty="0" smtClean="0"/>
              <a:t>A </a:t>
            </a:r>
            <a:r>
              <a:rPr lang="en-US" i="1" u="sng" dirty="0" smtClean="0">
                <a:solidFill>
                  <a:srgbClr val="7E0007"/>
                </a:solidFill>
              </a:rPr>
              <a:t>left-sentential form</a:t>
            </a:r>
            <a:r>
              <a:rPr lang="en-US" dirty="0" smtClean="0"/>
              <a:t> is a sentential form that occurs in the leftmost derivation of some sentence.</a:t>
            </a:r>
          </a:p>
          <a:p>
            <a:pPr eaLnBrk="1" hangingPunct="1"/>
            <a:r>
              <a:rPr lang="en-US" dirty="0" smtClean="0"/>
              <a:t>A </a:t>
            </a:r>
            <a:r>
              <a:rPr lang="en-US" i="1" u="sng" dirty="0" smtClean="0">
                <a:solidFill>
                  <a:srgbClr val="7E0007"/>
                </a:solidFill>
              </a:rPr>
              <a:t>right-sentential form</a:t>
            </a:r>
            <a:r>
              <a:rPr lang="en-US" dirty="0" smtClean="0"/>
              <a:t> is a sentential form that occurs in the rightmost derivation of some sentence. </a:t>
            </a:r>
          </a:p>
          <a:p>
            <a:pPr lvl="1" eaLnBrk="1" hangingPunct="1"/>
            <a:endParaRPr lang="en-US" dirty="0" smtClean="0"/>
          </a:p>
        </p:txBody>
      </p:sp>
      <p:sp>
        <p:nvSpPr>
          <p:cNvPr id="21510" name="Slide Number Placeholder 6"/>
          <p:cNvSpPr>
            <a:spLocks noGrp="1"/>
          </p:cNvSpPr>
          <p:nvPr>
            <p:ph type="sldNum" sz="quarter" idx="12"/>
          </p:nvPr>
        </p:nvSpPr>
        <p:spPr>
          <a:noFill/>
        </p:spPr>
        <p:txBody>
          <a:bodyPr/>
          <a:lstStyle/>
          <a:p>
            <a:fld id="{DF5E1C59-C854-AC41-A25C-181A75803829}" type="slidenum">
              <a:rPr lang="de-CH" smtClean="0"/>
              <a:pPr/>
              <a:t>4</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Grammar rules</a:t>
            </a:r>
          </a:p>
        </p:txBody>
      </p:sp>
      <p:sp>
        <p:nvSpPr>
          <p:cNvPr id="69635" name="Date Placeholder 2"/>
          <p:cNvSpPr>
            <a:spLocks noGrp="1"/>
          </p:cNvSpPr>
          <p:nvPr>
            <p:ph type="dt" sz="quarter" idx="10"/>
          </p:nvPr>
        </p:nvSpPr>
        <p:spPr>
          <a:noFill/>
        </p:spPr>
        <p:txBody>
          <a:bodyPr/>
          <a:lstStyle/>
          <a:p>
            <a:r>
              <a:rPr lang="en-US" smtClean="0"/>
              <a:t>© Oscar Nierstrasz</a:t>
            </a:r>
            <a:endParaRPr lang="de-CH" smtClean="0"/>
          </a:p>
        </p:txBody>
      </p:sp>
      <p:sp>
        <p:nvSpPr>
          <p:cNvPr id="69636" name="Footer Placeholder 3"/>
          <p:cNvSpPr>
            <a:spLocks noGrp="1"/>
          </p:cNvSpPr>
          <p:nvPr>
            <p:ph type="ftr" sz="quarter" idx="11"/>
          </p:nvPr>
        </p:nvSpPr>
        <p:spPr>
          <a:noFill/>
        </p:spPr>
        <p:txBody>
          <a:bodyPr/>
          <a:lstStyle/>
          <a:p>
            <a:r>
              <a:rPr lang="en-US" smtClean="0"/>
              <a:t>Parsing in Practice</a:t>
            </a:r>
            <a:endParaRPr lang="de-CH" smtClean="0"/>
          </a:p>
        </p:txBody>
      </p:sp>
      <p:sp>
        <p:nvSpPr>
          <p:cNvPr id="69637" name="TextBox 6"/>
          <p:cNvSpPr txBox="1">
            <a:spLocks noChangeArrowheads="1"/>
          </p:cNvSpPr>
          <p:nvPr/>
        </p:nvSpPr>
        <p:spPr bwMode="auto">
          <a:xfrm>
            <a:off x="152400" y="1905000"/>
            <a:ext cx="2895600" cy="2678113"/>
          </a:xfrm>
          <a:prstGeom prst="rect">
            <a:avLst/>
          </a:prstGeom>
          <a:solidFill>
            <a:srgbClr val="F5F399"/>
          </a:solidFill>
          <a:ln w="9525">
            <a:noFill/>
            <a:miter lim="800000"/>
            <a:headEnd/>
            <a:tailEnd/>
          </a:ln>
        </p:spPr>
        <p:txBody>
          <a:bodyPr>
            <a:prstTxWarp prst="textNoShape">
              <a:avLst/>
            </a:prstTxWarp>
            <a:spAutoFit/>
          </a:bodyPr>
          <a:lstStyle/>
          <a:p>
            <a:r>
              <a:rPr lang="en-US" i="1"/>
              <a:t>The grammar rules directly reflect our BNF!</a:t>
            </a:r>
          </a:p>
          <a:p>
            <a:endParaRPr lang="en-US" i="1"/>
          </a:p>
          <a:p>
            <a:r>
              <a:rPr lang="en-US" i="1"/>
              <a:t>NB: We add some non-terminals to help our visitors.</a:t>
            </a:r>
          </a:p>
        </p:txBody>
      </p:sp>
      <p:sp>
        <p:nvSpPr>
          <p:cNvPr id="69638" name="TextBox 9"/>
          <p:cNvSpPr txBox="1">
            <a:spLocks noChangeArrowheads="1"/>
          </p:cNvSpPr>
          <p:nvPr/>
        </p:nvSpPr>
        <p:spPr bwMode="auto">
          <a:xfrm>
            <a:off x="3352800" y="1219200"/>
            <a:ext cx="5356225" cy="4894263"/>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r>
              <a:rPr lang="en-US" sz="1200" dirty="0">
                <a:latin typeface="Courier" charset="0"/>
                <a:ea typeface="Courier" charset="0"/>
                <a:cs typeface="Courier" charset="0"/>
              </a:rPr>
              <a:t>void Goal() : {} { </a:t>
            </a:r>
            <a:r>
              <a:rPr lang="en-US" sz="1200" dirty="0" err="1">
                <a:latin typeface="Courier" charset="0"/>
                <a:ea typeface="Courier" charset="0"/>
                <a:cs typeface="Courier" charset="0"/>
              </a:rPr>
              <a:t>StmList</a:t>
            </a:r>
            <a:r>
              <a:rPr lang="en-US" sz="1200" dirty="0">
                <a:latin typeface="Courier" charset="0"/>
                <a:ea typeface="Courier" charset="0"/>
                <a:cs typeface="Courier" charset="0"/>
              </a:rPr>
              <a:t>() &lt;EOF&gt; }</a:t>
            </a: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StmList</a:t>
            </a:r>
            <a:r>
              <a:rPr lang="en-US" sz="1200" dirty="0">
                <a:latin typeface="Courier" charset="0"/>
                <a:ea typeface="Courier" charset="0"/>
                <a:cs typeface="Courier" charset="0"/>
              </a:rPr>
              <a:t>() : {}{ </a:t>
            </a:r>
            <a:r>
              <a:rPr lang="en-US" sz="1200" dirty="0" err="1">
                <a:latin typeface="Courier" charset="0"/>
                <a:ea typeface="Courier" charset="0"/>
                <a:cs typeface="Courier" charset="0"/>
              </a:rPr>
              <a:t>Stm</a:t>
            </a:r>
            <a:r>
              <a:rPr lang="en-US" sz="1200" dirty="0">
                <a:latin typeface="Courier" charset="0"/>
                <a:ea typeface="Courier" charset="0"/>
                <a:cs typeface="Courier" charset="0"/>
              </a:rPr>
              <a:t>() ( ";" </a:t>
            </a:r>
            <a:r>
              <a:rPr lang="en-US" sz="1200" dirty="0" err="1">
                <a:latin typeface="Courier" charset="0"/>
                <a:ea typeface="Courier" charset="0"/>
                <a:cs typeface="Courier" charset="0"/>
              </a:rPr>
              <a:t>Stm</a:t>
            </a:r>
            <a:r>
              <a:rPr lang="en-US" sz="1200" dirty="0">
                <a:latin typeface="Courier" charset="0"/>
                <a:ea typeface="Courier" charset="0"/>
                <a:cs typeface="Courier" charset="0"/>
              </a:rPr>
              <a:t>() ) * }</a:t>
            </a:r>
          </a:p>
          <a:p>
            <a:endParaRPr lang="en-US" sz="1200" dirty="0">
              <a:latin typeface="Courier" charset="0"/>
              <a:ea typeface="Courier" charset="0"/>
              <a:cs typeface="Courier" charset="0"/>
            </a:endParaRP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Stm</a:t>
            </a:r>
            <a:r>
              <a:rPr lang="en-US" sz="1200" dirty="0">
                <a:latin typeface="Courier" charset="0"/>
                <a:ea typeface="Courier" charset="0"/>
                <a:cs typeface="Courier" charset="0"/>
              </a:rPr>
              <a:t>() : {} { Assignment() | </a:t>
            </a:r>
            <a:r>
              <a:rPr lang="en-US" sz="1200" dirty="0" err="1">
                <a:latin typeface="Courier" charset="0"/>
                <a:ea typeface="Courier" charset="0"/>
                <a:cs typeface="Courier" charset="0"/>
              </a:rPr>
              <a:t>PrintStm</a:t>
            </a:r>
            <a:r>
              <a:rPr lang="en-US" sz="1200" dirty="0">
                <a:latin typeface="Courier" charset="0"/>
                <a:ea typeface="Courier" charset="0"/>
                <a:cs typeface="Courier" charset="0"/>
              </a:rPr>
              <a:t>() }</a:t>
            </a:r>
          </a:p>
          <a:p>
            <a:endParaRPr lang="en-US" sz="1200" dirty="0">
              <a:latin typeface="Courier" charset="0"/>
              <a:ea typeface="Courier" charset="0"/>
              <a:cs typeface="Courier" charset="0"/>
            </a:endParaRPr>
          </a:p>
          <a:p>
            <a:r>
              <a:rPr lang="en-US" sz="1200" i="1" dirty="0">
                <a:latin typeface="Courier" charset="0"/>
                <a:ea typeface="Courier" charset="0"/>
                <a:cs typeface="Courier" charset="0"/>
              </a:rPr>
              <a:t>/* distinguish reading and writing Id */</a:t>
            </a:r>
          </a:p>
          <a:p>
            <a:r>
              <a:rPr lang="en-US" sz="1200" b="1" dirty="0">
                <a:latin typeface="Courier" charset="0"/>
                <a:ea typeface="Courier" charset="0"/>
                <a:cs typeface="Courier" charset="0"/>
              </a:rPr>
              <a:t>void Assignment() : {} { </a:t>
            </a:r>
            <a:r>
              <a:rPr lang="en-US" sz="1200" b="1" dirty="0" err="1">
                <a:latin typeface="Courier" charset="0"/>
                <a:ea typeface="Courier" charset="0"/>
                <a:cs typeface="Courier" charset="0"/>
              </a:rPr>
              <a:t>WriteId</a:t>
            </a:r>
            <a:r>
              <a:rPr lang="en-US" sz="1200" b="1" dirty="0">
                <a:latin typeface="Courier" charset="0"/>
                <a:ea typeface="Courier" charset="0"/>
                <a:cs typeface="Courier" charset="0"/>
              </a:rPr>
              <a:t>() ":=" Exp()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WriteId</a:t>
            </a:r>
            <a:r>
              <a:rPr lang="en-US" sz="1200" b="1" dirty="0">
                <a:latin typeface="Courier" charset="0"/>
                <a:ea typeface="Courier" charset="0"/>
                <a:cs typeface="Courier" charset="0"/>
              </a:rPr>
              <a:t>() : {} { &lt;IDENTIFIER&gt; }</a:t>
            </a:r>
          </a:p>
          <a:p>
            <a:endParaRPr lang="en-US" sz="1200" dirty="0">
              <a:latin typeface="Courier" charset="0"/>
              <a:ea typeface="Courier" charset="0"/>
              <a:cs typeface="Courier" charset="0"/>
            </a:endParaRP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PrintStm</a:t>
            </a:r>
            <a:r>
              <a:rPr lang="en-US" sz="1200" b="1" dirty="0">
                <a:latin typeface="Courier" charset="0"/>
                <a:ea typeface="Courier" charset="0"/>
                <a:cs typeface="Courier" charset="0"/>
              </a:rPr>
              <a:t>() : {} { "print" "(" </a:t>
            </a:r>
            <a:r>
              <a:rPr lang="en-US" sz="1200" b="1" dirty="0" err="1">
                <a:latin typeface="Courier" charset="0"/>
                <a:ea typeface="Courier" charset="0"/>
                <a:cs typeface="Courier" charset="0"/>
              </a:rPr>
              <a:t>ExpList</a:t>
            </a:r>
            <a:r>
              <a:rPr lang="en-US" sz="1200" b="1" dirty="0">
                <a:latin typeface="Courier" charset="0"/>
                <a:ea typeface="Courier" charset="0"/>
                <a:cs typeface="Courier" charset="0"/>
              </a:rPr>
              <a:t>() ")" }</a:t>
            </a:r>
          </a:p>
          <a:p>
            <a:endParaRPr lang="en-US" sz="1200" dirty="0">
              <a:latin typeface="Courier" charset="0"/>
              <a:ea typeface="Courier" charset="0"/>
              <a:cs typeface="Courier" charset="0"/>
            </a:endParaRP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ExpList</a:t>
            </a:r>
            <a:r>
              <a:rPr lang="en-US" sz="1200" dirty="0">
                <a:latin typeface="Courier" charset="0"/>
                <a:ea typeface="Courier" charset="0"/>
                <a:cs typeface="Courier" charset="0"/>
              </a:rPr>
              <a:t>() : {} { Exp() ( </a:t>
            </a:r>
            <a:r>
              <a:rPr lang="en-US" sz="1200" dirty="0" err="1">
                <a:latin typeface="Courier" charset="0"/>
                <a:ea typeface="Courier" charset="0"/>
                <a:cs typeface="Courier" charset="0"/>
              </a:rPr>
              <a:t>AppendExp</a:t>
            </a:r>
            <a:r>
              <a:rPr lang="en-US" sz="1200" dirty="0">
                <a:latin typeface="Courier" charset="0"/>
                <a:ea typeface="Courier" charset="0"/>
                <a:cs typeface="Courier" charset="0"/>
              </a:rPr>
              <a:t>() ) *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AppendExp</a:t>
            </a:r>
            <a:r>
              <a:rPr lang="en-US" sz="1200" b="1" dirty="0">
                <a:latin typeface="Courier" charset="0"/>
                <a:ea typeface="Courier" charset="0"/>
                <a:cs typeface="Courier" charset="0"/>
              </a:rPr>
              <a:t>() : {} { "," Exp() }</a:t>
            </a:r>
          </a:p>
          <a:p>
            <a:endParaRPr lang="en-US" sz="1200" dirty="0">
              <a:latin typeface="Courier" charset="0"/>
              <a:ea typeface="Courier" charset="0"/>
              <a:cs typeface="Courier" charset="0"/>
            </a:endParaRPr>
          </a:p>
          <a:p>
            <a:r>
              <a:rPr lang="en-US" sz="1200" dirty="0">
                <a:latin typeface="Courier" charset="0"/>
                <a:ea typeface="Courier" charset="0"/>
                <a:cs typeface="Courier" charset="0"/>
              </a:rPr>
              <a:t>void Exp() : {} { </a:t>
            </a:r>
            <a:r>
              <a:rPr lang="en-US" sz="1200" dirty="0" err="1">
                <a:latin typeface="Courier" charset="0"/>
                <a:ea typeface="Courier" charset="0"/>
                <a:cs typeface="Courier" charset="0"/>
              </a:rPr>
              <a:t>MulExp</a:t>
            </a:r>
            <a:r>
              <a:rPr lang="en-US" sz="1200" dirty="0">
                <a:latin typeface="Courier" charset="0"/>
                <a:ea typeface="Courier" charset="0"/>
                <a:cs typeface="Courier" charset="0"/>
              </a:rPr>
              <a:t>() ( </a:t>
            </a:r>
            <a:r>
              <a:rPr lang="en-US" sz="1200" dirty="0" err="1">
                <a:latin typeface="Courier" charset="0"/>
                <a:ea typeface="Courier" charset="0"/>
                <a:cs typeface="Courier" charset="0"/>
              </a:rPr>
              <a:t>PlusOp</a:t>
            </a:r>
            <a:r>
              <a:rPr lang="en-US" sz="1200" dirty="0">
                <a:latin typeface="Courier" charset="0"/>
                <a:ea typeface="Courier" charset="0"/>
                <a:cs typeface="Courier" charset="0"/>
              </a:rPr>
              <a:t>() | </a:t>
            </a:r>
            <a:r>
              <a:rPr lang="en-US" sz="1200" dirty="0" err="1">
                <a:latin typeface="Courier" charset="0"/>
                <a:ea typeface="Courier" charset="0"/>
                <a:cs typeface="Courier" charset="0"/>
              </a:rPr>
              <a:t>MinOp</a:t>
            </a:r>
            <a:r>
              <a:rPr lang="en-US" sz="1200" dirty="0">
                <a:latin typeface="Courier" charset="0"/>
                <a:ea typeface="Courier" charset="0"/>
                <a:cs typeface="Courier" charset="0"/>
              </a:rPr>
              <a:t>() ) *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PlusOp</a:t>
            </a:r>
            <a:r>
              <a:rPr lang="en-US" sz="1200" b="1" dirty="0">
                <a:latin typeface="Courier" charset="0"/>
                <a:ea typeface="Courier" charset="0"/>
                <a:cs typeface="Courier" charset="0"/>
              </a:rPr>
              <a:t>() : {} { "+" </a:t>
            </a:r>
            <a:r>
              <a:rPr lang="en-US" sz="1200" b="1" dirty="0" err="1">
                <a:latin typeface="Courier" charset="0"/>
                <a:ea typeface="Courier" charset="0"/>
                <a:cs typeface="Courier" charset="0"/>
              </a:rPr>
              <a:t>MulExp</a:t>
            </a:r>
            <a:r>
              <a:rPr lang="en-US" sz="1200" b="1" dirty="0">
                <a:latin typeface="Courier" charset="0"/>
                <a:ea typeface="Courier" charset="0"/>
                <a:cs typeface="Courier" charset="0"/>
              </a:rPr>
              <a:t>()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MinOp</a:t>
            </a:r>
            <a:r>
              <a:rPr lang="en-US" sz="1200" b="1" dirty="0">
                <a:latin typeface="Courier" charset="0"/>
                <a:ea typeface="Courier" charset="0"/>
                <a:cs typeface="Courier" charset="0"/>
              </a:rPr>
              <a:t>() : {} { "-" </a:t>
            </a:r>
            <a:r>
              <a:rPr lang="en-US" sz="1200" b="1" dirty="0" err="1">
                <a:latin typeface="Courier" charset="0"/>
                <a:ea typeface="Courier" charset="0"/>
                <a:cs typeface="Courier" charset="0"/>
              </a:rPr>
              <a:t>MulExp</a:t>
            </a:r>
            <a:r>
              <a:rPr lang="en-US" sz="1200" b="1" dirty="0">
                <a:latin typeface="Courier" charset="0"/>
                <a:ea typeface="Courier" charset="0"/>
                <a:cs typeface="Courier" charset="0"/>
              </a:rPr>
              <a:t>() }</a:t>
            </a:r>
          </a:p>
          <a:p>
            <a:endParaRPr lang="en-US" sz="1200" dirty="0">
              <a:latin typeface="Courier" charset="0"/>
              <a:ea typeface="Courier" charset="0"/>
              <a:cs typeface="Courier" charset="0"/>
            </a:endParaRP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MulExp</a:t>
            </a:r>
            <a:r>
              <a:rPr lang="en-US" sz="1200" dirty="0">
                <a:latin typeface="Courier" charset="0"/>
                <a:ea typeface="Courier" charset="0"/>
                <a:cs typeface="Courier" charset="0"/>
              </a:rPr>
              <a:t>() : {} { </a:t>
            </a:r>
            <a:r>
              <a:rPr lang="en-US" sz="1200" dirty="0" err="1">
                <a:latin typeface="Courier" charset="0"/>
                <a:ea typeface="Courier" charset="0"/>
                <a:cs typeface="Courier" charset="0"/>
              </a:rPr>
              <a:t>PrimExp</a:t>
            </a:r>
            <a:r>
              <a:rPr lang="en-US" sz="1200" dirty="0">
                <a:latin typeface="Courier" charset="0"/>
                <a:ea typeface="Courier" charset="0"/>
                <a:cs typeface="Courier" charset="0"/>
              </a:rPr>
              <a:t>() ( </a:t>
            </a:r>
            <a:r>
              <a:rPr lang="en-US" sz="1200" dirty="0" err="1">
                <a:latin typeface="Courier" charset="0"/>
                <a:ea typeface="Courier" charset="0"/>
                <a:cs typeface="Courier" charset="0"/>
              </a:rPr>
              <a:t>MulOp</a:t>
            </a:r>
            <a:r>
              <a:rPr lang="en-US" sz="1200" dirty="0">
                <a:latin typeface="Courier" charset="0"/>
                <a:ea typeface="Courier" charset="0"/>
                <a:cs typeface="Courier" charset="0"/>
              </a:rPr>
              <a:t>() | </a:t>
            </a:r>
            <a:r>
              <a:rPr lang="en-US" sz="1200" dirty="0" err="1">
                <a:latin typeface="Courier" charset="0"/>
                <a:ea typeface="Courier" charset="0"/>
                <a:cs typeface="Courier" charset="0"/>
              </a:rPr>
              <a:t>DivOp</a:t>
            </a:r>
            <a:r>
              <a:rPr lang="en-US" sz="1200" dirty="0">
                <a:latin typeface="Courier" charset="0"/>
                <a:ea typeface="Courier" charset="0"/>
                <a:cs typeface="Courier" charset="0"/>
              </a:rPr>
              <a:t>() ) *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MulOp</a:t>
            </a:r>
            <a:r>
              <a:rPr lang="en-US" sz="1200" b="1" dirty="0">
                <a:latin typeface="Courier" charset="0"/>
                <a:ea typeface="Courier" charset="0"/>
                <a:cs typeface="Courier" charset="0"/>
              </a:rPr>
              <a:t>() : {} { "*" </a:t>
            </a:r>
            <a:r>
              <a:rPr lang="en-US" sz="1200" b="1" dirty="0" err="1">
                <a:latin typeface="Courier" charset="0"/>
                <a:ea typeface="Courier" charset="0"/>
                <a:cs typeface="Courier" charset="0"/>
              </a:rPr>
              <a:t>PrimExp</a:t>
            </a:r>
            <a:r>
              <a:rPr lang="en-US" sz="1200" b="1" dirty="0">
                <a:latin typeface="Courier" charset="0"/>
                <a:ea typeface="Courier" charset="0"/>
                <a:cs typeface="Courier" charset="0"/>
              </a:rPr>
              <a:t>() }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DivOp</a:t>
            </a:r>
            <a:r>
              <a:rPr lang="en-US" sz="1200" b="1" dirty="0">
                <a:latin typeface="Courier" charset="0"/>
                <a:ea typeface="Courier" charset="0"/>
                <a:cs typeface="Courier" charset="0"/>
              </a:rPr>
              <a:t>() : {} { "/" </a:t>
            </a:r>
            <a:r>
              <a:rPr lang="en-US" sz="1200" b="1" dirty="0" err="1">
                <a:latin typeface="Courier" charset="0"/>
                <a:ea typeface="Courier" charset="0"/>
                <a:cs typeface="Courier" charset="0"/>
              </a:rPr>
              <a:t>PrimExp</a:t>
            </a:r>
            <a:r>
              <a:rPr lang="en-US" sz="1200" b="1" dirty="0">
                <a:latin typeface="Courier" charset="0"/>
                <a:ea typeface="Courier" charset="0"/>
                <a:cs typeface="Courier" charset="0"/>
              </a:rPr>
              <a:t>() } </a:t>
            </a:r>
          </a:p>
          <a:p>
            <a:endParaRPr lang="en-US" sz="1200" dirty="0">
              <a:latin typeface="Courier" charset="0"/>
              <a:ea typeface="Courier" charset="0"/>
              <a:cs typeface="Courier" charset="0"/>
            </a:endParaRP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PrimExp</a:t>
            </a:r>
            <a:r>
              <a:rPr lang="en-US" sz="1200" dirty="0">
                <a:latin typeface="Courier" charset="0"/>
                <a:ea typeface="Courier" charset="0"/>
                <a:cs typeface="Courier" charset="0"/>
              </a:rPr>
              <a:t>() : {}{ </a:t>
            </a:r>
            <a:r>
              <a:rPr lang="en-US" sz="1200" dirty="0" err="1">
                <a:latin typeface="Courier" charset="0"/>
                <a:ea typeface="Courier" charset="0"/>
                <a:cs typeface="Courier" charset="0"/>
              </a:rPr>
              <a:t>ReadId</a:t>
            </a:r>
            <a:r>
              <a:rPr lang="en-US" sz="1200" dirty="0">
                <a:latin typeface="Courier" charset="0"/>
                <a:ea typeface="Courier" charset="0"/>
                <a:cs typeface="Courier" charset="0"/>
              </a:rPr>
              <a:t>() | Num() | </a:t>
            </a:r>
            <a:r>
              <a:rPr lang="en-US" sz="1200" dirty="0" err="1">
                <a:latin typeface="Courier" charset="0"/>
                <a:ea typeface="Courier" charset="0"/>
                <a:cs typeface="Courier" charset="0"/>
              </a:rPr>
              <a:t>StmExp</a:t>
            </a:r>
            <a:r>
              <a:rPr lang="en-US" sz="1200" dirty="0">
                <a:latin typeface="Courier" charset="0"/>
                <a:ea typeface="Courier" charset="0"/>
                <a:cs typeface="Courier" charset="0"/>
              </a:rPr>
              <a:t>() }</a:t>
            </a:r>
          </a:p>
          <a:p>
            <a:r>
              <a:rPr lang="en-US" sz="1200" dirty="0">
                <a:latin typeface="Courier" charset="0"/>
                <a:ea typeface="Courier" charset="0"/>
                <a:cs typeface="Courier" charset="0"/>
              </a:rPr>
              <a:t>void </a:t>
            </a:r>
            <a:r>
              <a:rPr lang="en-US" sz="1200" dirty="0" err="1">
                <a:latin typeface="Courier" charset="0"/>
                <a:ea typeface="Courier" charset="0"/>
                <a:cs typeface="Courier" charset="0"/>
              </a:rPr>
              <a:t>ReadId</a:t>
            </a:r>
            <a:r>
              <a:rPr lang="en-US" sz="1200" dirty="0">
                <a:latin typeface="Courier" charset="0"/>
                <a:ea typeface="Courier" charset="0"/>
                <a:cs typeface="Courier" charset="0"/>
              </a:rPr>
              <a:t>() : {}{ &lt;IDENTIFIER&gt; }</a:t>
            </a:r>
          </a:p>
          <a:p>
            <a:r>
              <a:rPr lang="en-US" sz="1200" dirty="0">
                <a:latin typeface="Courier" charset="0"/>
                <a:ea typeface="Courier" charset="0"/>
                <a:cs typeface="Courier" charset="0"/>
              </a:rPr>
              <a:t>void Num() : {} { &lt;INTEGER_LITERAL&gt; }</a:t>
            </a:r>
          </a:p>
          <a:p>
            <a:r>
              <a:rPr lang="en-US" sz="1200" b="1" dirty="0">
                <a:latin typeface="Courier" charset="0"/>
                <a:ea typeface="Courier" charset="0"/>
                <a:cs typeface="Courier" charset="0"/>
              </a:rPr>
              <a:t>void </a:t>
            </a:r>
            <a:r>
              <a:rPr lang="en-US" sz="1200" b="1" dirty="0" err="1">
                <a:latin typeface="Courier" charset="0"/>
                <a:ea typeface="Courier" charset="0"/>
                <a:cs typeface="Courier" charset="0"/>
              </a:rPr>
              <a:t>StmExp</a:t>
            </a:r>
            <a:r>
              <a:rPr lang="en-US" sz="1200" b="1" dirty="0">
                <a:latin typeface="Courier" charset="0"/>
                <a:ea typeface="Courier" charset="0"/>
                <a:cs typeface="Courier" charset="0"/>
              </a:rPr>
              <a:t>() : {}{ "(" </a:t>
            </a:r>
            <a:r>
              <a:rPr lang="en-US" sz="1200" b="1" dirty="0" err="1">
                <a:latin typeface="Courier" charset="0"/>
                <a:ea typeface="Courier" charset="0"/>
                <a:cs typeface="Courier" charset="0"/>
              </a:rPr>
              <a:t>StmList</a:t>
            </a:r>
            <a:r>
              <a:rPr lang="en-US" sz="1200" b="1" dirty="0">
                <a:latin typeface="Courier" charset="0"/>
                <a:ea typeface="Courier" charset="0"/>
                <a:cs typeface="Courier" charset="0"/>
              </a:rPr>
              <a:t>() "," Exp() ")" }</a:t>
            </a:r>
          </a:p>
        </p:txBody>
      </p:sp>
      <p:sp>
        <p:nvSpPr>
          <p:cNvPr id="69639" name="Slide Number Placeholder 7"/>
          <p:cNvSpPr>
            <a:spLocks noGrp="1"/>
          </p:cNvSpPr>
          <p:nvPr>
            <p:ph type="sldNum" sz="quarter" idx="12"/>
          </p:nvPr>
        </p:nvSpPr>
        <p:spPr>
          <a:noFill/>
        </p:spPr>
        <p:txBody>
          <a:bodyPr/>
          <a:lstStyle/>
          <a:p>
            <a:fld id="{B7BD7E48-8C0E-DD40-BE4F-555353702201}" type="slidenum">
              <a:rPr lang="de-CH" smtClean="0"/>
              <a:pPr/>
              <a:t>40</a:t>
            </a:fld>
            <a:endParaRPr lang="de-CH" sz="1400" smtClean="0">
              <a:solidFill>
                <a:srgbClr val="7E7E7E"/>
              </a:solidFill>
              <a:latin typeface="Times"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Java Tree Builder</a:t>
            </a:r>
          </a:p>
        </p:txBody>
      </p:sp>
      <p:sp>
        <p:nvSpPr>
          <p:cNvPr id="70659" name="Date Placeholder 2"/>
          <p:cNvSpPr>
            <a:spLocks noGrp="1"/>
          </p:cNvSpPr>
          <p:nvPr>
            <p:ph type="dt" sz="quarter" idx="10"/>
          </p:nvPr>
        </p:nvSpPr>
        <p:spPr>
          <a:noFill/>
        </p:spPr>
        <p:txBody>
          <a:bodyPr/>
          <a:lstStyle/>
          <a:p>
            <a:r>
              <a:rPr lang="en-US" smtClean="0"/>
              <a:t>© Oscar Nierstrasz</a:t>
            </a:r>
            <a:endParaRPr lang="de-CH" smtClean="0"/>
          </a:p>
        </p:txBody>
      </p:sp>
      <p:sp>
        <p:nvSpPr>
          <p:cNvPr id="70660" name="Footer Placeholder 3"/>
          <p:cNvSpPr>
            <a:spLocks noGrp="1"/>
          </p:cNvSpPr>
          <p:nvPr>
            <p:ph type="ftr" sz="quarter" idx="11"/>
          </p:nvPr>
        </p:nvSpPr>
        <p:spPr>
          <a:noFill/>
        </p:spPr>
        <p:txBody>
          <a:bodyPr/>
          <a:lstStyle/>
          <a:p>
            <a:r>
              <a:rPr lang="en-US" smtClean="0"/>
              <a:t>Parsing in Practice</a:t>
            </a:r>
            <a:endParaRPr lang="de-CH" smtClean="0"/>
          </a:p>
        </p:txBody>
      </p:sp>
      <p:sp>
        <p:nvSpPr>
          <p:cNvPr id="70661" name="TextBox 6"/>
          <p:cNvSpPr txBox="1">
            <a:spLocks noChangeArrowheads="1"/>
          </p:cNvSpPr>
          <p:nvPr/>
        </p:nvSpPr>
        <p:spPr bwMode="auto">
          <a:xfrm>
            <a:off x="685800" y="1905000"/>
            <a:ext cx="3352800" cy="1570038"/>
          </a:xfrm>
          <a:prstGeom prst="rect">
            <a:avLst/>
          </a:prstGeom>
          <a:solidFill>
            <a:srgbClr val="F5F399"/>
          </a:solidFill>
          <a:ln w="9525">
            <a:noFill/>
            <a:miter lim="800000"/>
            <a:headEnd/>
            <a:tailEnd/>
          </a:ln>
        </p:spPr>
        <p:txBody>
          <a:bodyPr>
            <a:prstTxWarp prst="textNoShape">
              <a:avLst/>
            </a:prstTxWarp>
            <a:spAutoFit/>
          </a:bodyPr>
          <a:lstStyle/>
          <a:p>
            <a:r>
              <a:rPr lang="en-US" i="1"/>
              <a:t>JTB automatically generates actions to build the syntax tree, and visitors to visit it.</a:t>
            </a:r>
          </a:p>
        </p:txBody>
      </p:sp>
      <p:sp>
        <p:nvSpPr>
          <p:cNvPr id="70662" name="TextBox 7"/>
          <p:cNvSpPr txBox="1">
            <a:spLocks noChangeArrowheads="1"/>
          </p:cNvSpPr>
          <p:nvPr/>
        </p:nvSpPr>
        <p:spPr bwMode="auto">
          <a:xfrm>
            <a:off x="4800600" y="685800"/>
            <a:ext cx="3886200" cy="5632450"/>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r>
              <a:rPr lang="en-US" sz="1200" i="1">
                <a:latin typeface="Courier" charset="0"/>
                <a:ea typeface="Courier" charset="0"/>
                <a:cs typeface="Courier" charset="0"/>
              </a:rPr>
              <a:t>// Generated by JTB 1.3.2</a:t>
            </a:r>
            <a:endParaRPr lang="en-US" sz="1200">
              <a:latin typeface="Courier" charset="0"/>
              <a:ea typeface="Courier" charset="0"/>
              <a:cs typeface="Courier" charset="0"/>
            </a:endParaRPr>
          </a:p>
          <a:p>
            <a:r>
              <a:rPr lang="en-US" sz="1200">
                <a:latin typeface="Courier" charset="0"/>
                <a:ea typeface="Courier" charset="0"/>
                <a:cs typeface="Courier" charset="0"/>
              </a:rPr>
              <a:t>options {</a:t>
            </a:r>
          </a:p>
          <a:p>
            <a:r>
              <a:rPr lang="en-US" sz="1200">
                <a:latin typeface="Courier" charset="0"/>
                <a:ea typeface="Courier" charset="0"/>
                <a:cs typeface="Courier" charset="0"/>
              </a:rPr>
              <a:t>   JAVA_UNICODE_ESCAPE = true;</a:t>
            </a:r>
          </a:p>
          <a:p>
            <a:r>
              <a:rPr lang="en-US" sz="1200">
                <a:latin typeface="Courier" charset="0"/>
                <a:ea typeface="Courier" charset="0"/>
                <a:cs typeface="Courier" charset="0"/>
              </a:rPr>
              <a:t>}</a:t>
            </a:r>
          </a:p>
          <a:p>
            <a:r>
              <a:rPr lang="en-US" sz="1200">
                <a:latin typeface="Courier" charset="0"/>
                <a:ea typeface="Courier" charset="0"/>
                <a:cs typeface="Courier" charset="0"/>
              </a:rPr>
              <a:t>PARSER_BEGIN(StraightLineParser)</a:t>
            </a:r>
          </a:p>
          <a:p>
            <a:r>
              <a:rPr lang="en-US" sz="1200">
                <a:latin typeface="Courier" charset="0"/>
                <a:ea typeface="Courier" charset="0"/>
                <a:cs typeface="Courier" charset="0"/>
              </a:rPr>
              <a:t>package parser;</a:t>
            </a:r>
          </a:p>
          <a:p>
            <a:r>
              <a:rPr lang="en-US" sz="1200">
                <a:latin typeface="Courier" charset="0"/>
                <a:ea typeface="Courier" charset="0"/>
                <a:cs typeface="Courier" charset="0"/>
              </a:rPr>
              <a:t>import syntaxtree.*;</a:t>
            </a:r>
          </a:p>
          <a:p>
            <a:r>
              <a:rPr lang="en-US" sz="1200">
                <a:latin typeface="Courier" charset="0"/>
                <a:ea typeface="Courier" charset="0"/>
                <a:cs typeface="Courier" charset="0"/>
              </a:rPr>
              <a:t>import java.util.Vector;</a:t>
            </a:r>
          </a:p>
          <a:p>
            <a:endParaRPr lang="en-US" sz="1200">
              <a:latin typeface="Courier" charset="0"/>
              <a:ea typeface="Courier" charset="0"/>
              <a:cs typeface="Courier" charset="0"/>
            </a:endParaRPr>
          </a:p>
          <a:p>
            <a:r>
              <a:rPr lang="en-US" sz="1200">
                <a:latin typeface="Courier" charset="0"/>
                <a:ea typeface="Courier" charset="0"/>
                <a:cs typeface="Courier" charset="0"/>
              </a:rPr>
              <a:t>public class StraightLineParser </a:t>
            </a:r>
          </a:p>
          <a:p>
            <a:r>
              <a:rPr lang="en-US" sz="1200">
                <a:latin typeface="Courier" charset="0"/>
                <a:ea typeface="Courier" charset="0"/>
                <a:cs typeface="Courier" charset="0"/>
              </a:rPr>
              <a:t>{</a:t>
            </a:r>
          </a:p>
          <a:p>
            <a:r>
              <a:rPr lang="en-US" sz="1200">
                <a:latin typeface="Courier" charset="0"/>
                <a:ea typeface="Courier" charset="0"/>
                <a:cs typeface="Courier" charset="0"/>
              </a:rPr>
              <a:t>}</a:t>
            </a:r>
          </a:p>
          <a:p>
            <a:r>
              <a:rPr lang="en-US" sz="1200">
                <a:latin typeface="Courier" charset="0"/>
                <a:ea typeface="Courier" charset="0"/>
                <a:cs typeface="Courier" charset="0"/>
              </a:rPr>
              <a:t>…</a:t>
            </a:r>
          </a:p>
          <a:p>
            <a:r>
              <a:rPr lang="en-US" sz="1200" b="1">
                <a:latin typeface="Courier" charset="0"/>
                <a:ea typeface="Courier" charset="0"/>
                <a:cs typeface="Courier" charset="0"/>
              </a:rPr>
              <a:t>Goal Goal() :</a:t>
            </a:r>
          </a:p>
          <a:p>
            <a:r>
              <a:rPr lang="en-US" sz="1200" b="1">
                <a:latin typeface="Courier" charset="0"/>
                <a:ea typeface="Courier" charset="0"/>
                <a:cs typeface="Courier" charset="0"/>
              </a:rPr>
              <a:t>{</a:t>
            </a:r>
          </a:p>
          <a:p>
            <a:r>
              <a:rPr lang="en-US" sz="1200" b="1">
                <a:latin typeface="Courier" charset="0"/>
                <a:ea typeface="Courier" charset="0"/>
                <a:cs typeface="Courier" charset="0"/>
              </a:rPr>
              <a:t>   StmList n0;</a:t>
            </a:r>
          </a:p>
          <a:p>
            <a:r>
              <a:rPr lang="en-US" sz="1200" b="1">
                <a:latin typeface="Courier" charset="0"/>
                <a:ea typeface="Courier" charset="0"/>
                <a:cs typeface="Courier" charset="0"/>
              </a:rPr>
              <a:t>   NodeToken n1;</a:t>
            </a:r>
          </a:p>
          <a:p>
            <a:r>
              <a:rPr lang="en-US" sz="1200" b="1">
                <a:latin typeface="Courier" charset="0"/>
                <a:ea typeface="Courier" charset="0"/>
                <a:cs typeface="Courier" charset="0"/>
              </a:rPr>
              <a:t>   Token n2;</a:t>
            </a:r>
          </a:p>
          <a:p>
            <a:r>
              <a:rPr lang="en-US" sz="1200" b="1">
                <a:latin typeface="Courier" charset="0"/>
                <a:ea typeface="Courier" charset="0"/>
                <a:cs typeface="Courier" charset="0"/>
              </a:rPr>
              <a:t>}</a:t>
            </a:r>
          </a:p>
          <a:p>
            <a:r>
              <a:rPr lang="en-US" sz="1200" b="1">
                <a:latin typeface="Courier" charset="0"/>
                <a:ea typeface="Courier" charset="0"/>
                <a:cs typeface="Courier" charset="0"/>
              </a:rPr>
              <a:t>{</a:t>
            </a:r>
          </a:p>
          <a:p>
            <a:r>
              <a:rPr lang="en-US" sz="1200" b="1">
                <a:latin typeface="Courier" charset="0"/>
                <a:ea typeface="Courier" charset="0"/>
                <a:cs typeface="Courier" charset="0"/>
              </a:rPr>
              <a:t>   n0=StmList()</a:t>
            </a:r>
          </a:p>
          <a:p>
            <a:r>
              <a:rPr lang="en-US" sz="1200" b="1">
                <a:latin typeface="Courier" charset="0"/>
                <a:ea typeface="Courier" charset="0"/>
                <a:cs typeface="Courier" charset="0"/>
              </a:rPr>
              <a:t>   n2=&lt;EOF&gt; { </a:t>
            </a:r>
          </a:p>
          <a:p>
            <a:r>
              <a:rPr lang="en-US" sz="1200" b="1">
                <a:latin typeface="Courier" charset="0"/>
                <a:ea typeface="Courier" charset="0"/>
                <a:cs typeface="Courier" charset="0"/>
              </a:rPr>
              <a:t>      n2.beginColumn++; n2.endColumn++;</a:t>
            </a:r>
          </a:p>
          <a:p>
            <a:r>
              <a:rPr lang="en-US" sz="1200" b="1">
                <a:latin typeface="Courier" charset="0"/>
                <a:ea typeface="Courier" charset="0"/>
                <a:cs typeface="Courier" charset="0"/>
              </a:rPr>
              <a:t>      n1 = JTBToolkit.makeNodeToken(n2);</a:t>
            </a:r>
          </a:p>
          <a:p>
            <a:r>
              <a:rPr lang="en-US" sz="1200" b="1">
                <a:latin typeface="Courier" charset="0"/>
                <a:ea typeface="Courier" charset="0"/>
                <a:cs typeface="Courier" charset="0"/>
              </a:rPr>
              <a:t>   }</a:t>
            </a:r>
          </a:p>
          <a:p>
            <a:r>
              <a:rPr lang="en-US" sz="1200" b="1">
                <a:latin typeface="Courier" charset="0"/>
                <a:ea typeface="Courier" charset="0"/>
                <a:cs typeface="Courier" charset="0"/>
              </a:rPr>
              <a:t>   </a:t>
            </a:r>
          </a:p>
          <a:p>
            <a:r>
              <a:rPr lang="en-US" sz="1200" b="1">
                <a:latin typeface="Courier" charset="0"/>
                <a:ea typeface="Courier" charset="0"/>
                <a:cs typeface="Courier" charset="0"/>
              </a:rPr>
              <a:t>   { return new Goal(n0,n1); }</a:t>
            </a:r>
          </a:p>
          <a:p>
            <a:r>
              <a:rPr lang="en-US" sz="1200" b="1">
                <a:latin typeface="Courier" charset="0"/>
                <a:ea typeface="Courier" charset="0"/>
                <a:cs typeface="Courier" charset="0"/>
              </a:rPr>
              <a:t>}</a:t>
            </a:r>
          </a:p>
          <a:p>
            <a:r>
              <a:rPr lang="en-US" sz="1200">
                <a:latin typeface="Courier" charset="0"/>
                <a:ea typeface="Courier" charset="0"/>
                <a:cs typeface="Courier" charset="0"/>
              </a:rPr>
              <a:t>...</a:t>
            </a:r>
          </a:p>
        </p:txBody>
      </p:sp>
      <p:graphicFrame>
        <p:nvGraphicFramePr>
          <p:cNvPr id="9" name="Table 8"/>
          <p:cNvGraphicFramePr>
            <a:graphicFrameLocks noGrp="1"/>
          </p:cNvGraphicFramePr>
          <p:nvPr/>
        </p:nvGraphicFramePr>
        <p:xfrm>
          <a:off x="457200" y="4495800"/>
          <a:ext cx="3733800" cy="742950"/>
        </p:xfrm>
        <a:graphic>
          <a:graphicData uri="http://schemas.openxmlformats.org/drawingml/2006/table">
            <a:tbl>
              <a:tblPr/>
              <a:tblGrid>
                <a:gridCol w="2559050"/>
                <a:gridCol w="117475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original source LOC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441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generated source LOC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4912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0674" name="Slide Number Placeholder 9"/>
          <p:cNvSpPr>
            <a:spLocks noGrp="1"/>
          </p:cNvSpPr>
          <p:nvPr>
            <p:ph type="sldNum" sz="quarter" idx="12"/>
          </p:nvPr>
        </p:nvSpPr>
        <p:spPr>
          <a:noFill/>
        </p:spPr>
        <p:txBody>
          <a:bodyPr/>
          <a:lstStyle/>
          <a:p>
            <a:fld id="{FE9C8BCB-393E-2F41-A4D8-45E02E7F4069}" type="slidenum">
              <a:rPr lang="de-CH" smtClean="0"/>
              <a:pPr/>
              <a:t>41</a:t>
            </a:fld>
            <a:endParaRPr lang="de-CH" sz="1400" smtClean="0">
              <a:solidFill>
                <a:srgbClr val="7E7E7E"/>
              </a:solidFill>
              <a:latin typeface="Time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smtClean="0"/>
              <a:t>The interpreter</a:t>
            </a:r>
          </a:p>
        </p:txBody>
      </p:sp>
      <p:sp>
        <p:nvSpPr>
          <p:cNvPr id="71683" name="Date Placeholder 2"/>
          <p:cNvSpPr>
            <a:spLocks noGrp="1"/>
          </p:cNvSpPr>
          <p:nvPr>
            <p:ph type="dt" sz="quarter" idx="10"/>
          </p:nvPr>
        </p:nvSpPr>
        <p:spPr>
          <a:noFill/>
        </p:spPr>
        <p:txBody>
          <a:bodyPr/>
          <a:lstStyle/>
          <a:p>
            <a:r>
              <a:rPr lang="en-US" smtClean="0"/>
              <a:t>© Oscar Nierstrasz</a:t>
            </a:r>
            <a:endParaRPr lang="de-CH" smtClean="0"/>
          </a:p>
        </p:txBody>
      </p:sp>
      <p:sp>
        <p:nvSpPr>
          <p:cNvPr id="71684" name="Footer Placeholder 3"/>
          <p:cNvSpPr>
            <a:spLocks noGrp="1"/>
          </p:cNvSpPr>
          <p:nvPr>
            <p:ph type="ftr" sz="quarter" idx="11"/>
          </p:nvPr>
        </p:nvSpPr>
        <p:spPr>
          <a:noFill/>
        </p:spPr>
        <p:txBody>
          <a:bodyPr/>
          <a:lstStyle/>
          <a:p>
            <a:r>
              <a:rPr lang="en-US" smtClean="0"/>
              <a:t>Parsing in Practice</a:t>
            </a:r>
            <a:endParaRPr lang="de-CH" smtClean="0"/>
          </a:p>
        </p:txBody>
      </p:sp>
      <p:sp>
        <p:nvSpPr>
          <p:cNvPr id="71685" name="TextBox 5"/>
          <p:cNvSpPr txBox="1">
            <a:spLocks noChangeArrowheads="1"/>
          </p:cNvSpPr>
          <p:nvPr/>
        </p:nvSpPr>
        <p:spPr bwMode="auto">
          <a:xfrm>
            <a:off x="457200" y="1354138"/>
            <a:ext cx="7024688" cy="5078412"/>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pPr defTabSz="185738"/>
            <a:r>
              <a:rPr lang="en-US" sz="1200">
                <a:latin typeface="Courier" charset="0"/>
                <a:ea typeface="Courier" charset="0"/>
                <a:cs typeface="Courier" charset="0"/>
              </a:rPr>
              <a:t>package interpreter;</a:t>
            </a:r>
          </a:p>
          <a:p>
            <a:pPr defTabSz="185738"/>
            <a:r>
              <a:rPr lang="en-US" sz="1200">
                <a:latin typeface="Courier" charset="0"/>
                <a:ea typeface="Courier" charset="0"/>
                <a:cs typeface="Courier" charset="0"/>
              </a:rPr>
              <a:t>import ...;</a:t>
            </a:r>
          </a:p>
          <a:p>
            <a:pPr defTabSz="185738"/>
            <a:r>
              <a:rPr lang="en-US" sz="1200">
                <a:latin typeface="Courier" charset="0"/>
                <a:ea typeface="Courier" charset="0"/>
                <a:cs typeface="Courier" charset="0"/>
              </a:rPr>
              <a:t>public class StraightLineInterpreter {</a:t>
            </a:r>
          </a:p>
          <a:p>
            <a:pPr defTabSz="185738"/>
            <a:r>
              <a:rPr lang="en-US" sz="1200" b="1">
                <a:latin typeface="Courier" charset="0"/>
                <a:ea typeface="Courier" charset="0"/>
                <a:cs typeface="Courier" charset="0"/>
              </a:rPr>
              <a:t>	Goal parse;</a:t>
            </a:r>
          </a:p>
          <a:p>
            <a:pPr defTabSz="185738"/>
            <a:r>
              <a:rPr lang="en-US" sz="1200" b="1">
                <a:latin typeface="Courier" charset="0"/>
                <a:ea typeface="Courier" charset="0"/>
                <a:cs typeface="Courier" charset="0"/>
              </a:rPr>
              <a:t>	StraightLineParser parser;</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	public static void main(String [] args) {</a:t>
            </a:r>
          </a:p>
          <a:p>
            <a:pPr defTabSz="185738"/>
            <a:r>
              <a:rPr lang="en-US" sz="1200">
                <a:latin typeface="Courier" charset="0"/>
                <a:ea typeface="Courier" charset="0"/>
                <a:cs typeface="Courier" charset="0"/>
              </a:rPr>
              <a:t>		System.out.println(</a:t>
            </a:r>
            <a:r>
              <a:rPr lang="en-US" sz="1200" b="1">
                <a:latin typeface="Courier" charset="0"/>
                <a:ea typeface="Courier" charset="0"/>
                <a:cs typeface="Courier" charset="0"/>
              </a:rPr>
              <a:t>new StraightLineInterpreter(System.in).interpret()</a:t>
            </a:r>
            <a:r>
              <a:rPr lang="en-US" sz="1200">
                <a:latin typeface="Courier" charset="0"/>
                <a:ea typeface="Courier" charset="0"/>
                <a:cs typeface="Courier" charset="0"/>
              </a:rPr>
              <a:t>);</a:t>
            </a:r>
          </a:p>
          <a:p>
            <a:pPr defTabSz="185738"/>
            <a:r>
              <a:rPr lang="en-US" sz="1200">
                <a:latin typeface="Courier" charset="0"/>
                <a:ea typeface="Courier" charset="0"/>
                <a:cs typeface="Courier" charset="0"/>
              </a:rPr>
              <a:t>	}</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	public StraightLineInterpreter(InputStream in) {</a:t>
            </a:r>
          </a:p>
          <a:p>
            <a:pPr defTabSz="185738"/>
            <a:r>
              <a:rPr lang="en-US" sz="1200" b="1">
                <a:latin typeface="Courier" charset="0"/>
                <a:ea typeface="Courier" charset="0"/>
                <a:cs typeface="Courier" charset="0"/>
              </a:rPr>
              <a:t>		parser = new StraightLineParser(in);</a:t>
            </a:r>
          </a:p>
          <a:p>
            <a:pPr defTabSz="185738"/>
            <a:r>
              <a:rPr lang="en-US" sz="1200" b="1">
                <a:latin typeface="Courier" charset="0"/>
                <a:ea typeface="Courier" charset="0"/>
                <a:cs typeface="Courier" charset="0"/>
              </a:rPr>
              <a:t>		this.initParse();</a:t>
            </a:r>
          </a:p>
          <a:p>
            <a:pPr defTabSz="185738"/>
            <a:r>
              <a:rPr lang="en-US" sz="1200">
                <a:latin typeface="Courier" charset="0"/>
                <a:ea typeface="Courier" charset="0"/>
                <a:cs typeface="Courier" charset="0"/>
              </a:rPr>
              <a:t>	}</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	private void initParse() {</a:t>
            </a:r>
          </a:p>
          <a:p>
            <a:pPr defTabSz="185738"/>
            <a:r>
              <a:rPr lang="en-US" sz="1200">
                <a:latin typeface="Courier" charset="0"/>
                <a:ea typeface="Courier" charset="0"/>
                <a:cs typeface="Courier" charset="0"/>
              </a:rPr>
              <a:t>		try { </a:t>
            </a:r>
            <a:r>
              <a:rPr lang="en-US" sz="1200" b="1">
                <a:latin typeface="Courier" charset="0"/>
                <a:ea typeface="Courier" charset="0"/>
                <a:cs typeface="Courier" charset="0"/>
              </a:rPr>
              <a:t>parse = parser.Goal(); </a:t>
            </a:r>
            <a:r>
              <a:rPr lang="en-US" sz="1200">
                <a:latin typeface="Courier" charset="0"/>
                <a:ea typeface="Courier" charset="0"/>
                <a:cs typeface="Courier" charset="0"/>
              </a:rPr>
              <a:t>}</a:t>
            </a:r>
          </a:p>
          <a:p>
            <a:pPr defTabSz="185738"/>
            <a:r>
              <a:rPr lang="en-US" sz="1200">
                <a:latin typeface="Courier" charset="0"/>
                <a:ea typeface="Courier" charset="0"/>
                <a:cs typeface="Courier" charset="0"/>
              </a:rPr>
              <a:t>		catch (ParseException e) { ... }</a:t>
            </a:r>
          </a:p>
          <a:p>
            <a:pPr defTabSz="185738"/>
            <a:r>
              <a:rPr lang="en-US" sz="1200">
                <a:latin typeface="Courier" charset="0"/>
                <a:ea typeface="Courier" charset="0"/>
                <a:cs typeface="Courier" charset="0"/>
              </a:rPr>
              <a:t>	}</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	public String interpret() {</a:t>
            </a:r>
          </a:p>
          <a:p>
            <a:pPr defTabSz="185738"/>
            <a:r>
              <a:rPr lang="en-US" sz="1200">
                <a:latin typeface="Courier" charset="0"/>
                <a:ea typeface="Courier" charset="0"/>
                <a:cs typeface="Courier" charset="0"/>
              </a:rPr>
              <a:t>		assert(parse != null);</a:t>
            </a:r>
          </a:p>
          <a:p>
            <a:pPr defTabSz="185738"/>
            <a:r>
              <a:rPr lang="en-US" sz="1200" b="1">
                <a:latin typeface="Courier" charset="0"/>
                <a:ea typeface="Courier" charset="0"/>
                <a:cs typeface="Courier" charset="0"/>
              </a:rPr>
              <a:t>		Visitor visitor = new Visitor();</a:t>
            </a:r>
          </a:p>
          <a:p>
            <a:pPr defTabSz="185738"/>
            <a:r>
              <a:rPr lang="en-US" sz="1200" b="1">
                <a:latin typeface="Courier" charset="0"/>
                <a:ea typeface="Courier" charset="0"/>
                <a:cs typeface="Courier" charset="0"/>
              </a:rPr>
              <a:t>		visitor.visit(parse);</a:t>
            </a:r>
          </a:p>
          <a:p>
            <a:pPr defTabSz="185738"/>
            <a:r>
              <a:rPr lang="en-US" sz="1200" b="1">
                <a:latin typeface="Courier" charset="0"/>
                <a:ea typeface="Courier" charset="0"/>
                <a:cs typeface="Courier" charset="0"/>
              </a:rPr>
              <a:t>		return visitor.result();</a:t>
            </a:r>
          </a:p>
          <a:p>
            <a:pPr defTabSz="185738"/>
            <a:r>
              <a:rPr lang="en-US" sz="1200">
                <a:latin typeface="Courier" charset="0"/>
                <a:ea typeface="Courier" charset="0"/>
                <a:cs typeface="Courier" charset="0"/>
              </a:rPr>
              <a:t>	}</a:t>
            </a:r>
          </a:p>
          <a:p>
            <a:pPr defTabSz="185738"/>
            <a:r>
              <a:rPr lang="en-US" sz="1200">
                <a:latin typeface="Courier" charset="0"/>
                <a:ea typeface="Courier" charset="0"/>
                <a:cs typeface="Courier" charset="0"/>
              </a:rPr>
              <a:t>}</a:t>
            </a:r>
          </a:p>
        </p:txBody>
      </p:sp>
      <p:sp>
        <p:nvSpPr>
          <p:cNvPr id="71686" name="TextBox 6"/>
          <p:cNvSpPr txBox="1">
            <a:spLocks noChangeArrowheads="1"/>
          </p:cNvSpPr>
          <p:nvPr/>
        </p:nvSpPr>
        <p:spPr bwMode="auto">
          <a:xfrm>
            <a:off x="5334000" y="4572000"/>
            <a:ext cx="3200400" cy="1200150"/>
          </a:xfrm>
          <a:prstGeom prst="rect">
            <a:avLst/>
          </a:prstGeom>
          <a:solidFill>
            <a:schemeClr val="accent1"/>
          </a:solidFill>
          <a:ln w="9525">
            <a:noFill/>
            <a:miter lim="800000"/>
            <a:headEnd/>
            <a:tailEnd/>
          </a:ln>
        </p:spPr>
        <p:txBody>
          <a:bodyPr>
            <a:prstTxWarp prst="textNoShape">
              <a:avLst/>
            </a:prstTxWarp>
            <a:spAutoFit/>
          </a:bodyPr>
          <a:lstStyle/>
          <a:p>
            <a:r>
              <a:rPr lang="en-US" i="1"/>
              <a:t>The interpreter simply runs the parser and visits the parse tree.</a:t>
            </a:r>
          </a:p>
        </p:txBody>
      </p:sp>
      <p:sp>
        <p:nvSpPr>
          <p:cNvPr id="71687" name="Slide Number Placeholder 7"/>
          <p:cNvSpPr>
            <a:spLocks noGrp="1"/>
          </p:cNvSpPr>
          <p:nvPr>
            <p:ph type="sldNum" sz="quarter" idx="12"/>
          </p:nvPr>
        </p:nvSpPr>
        <p:spPr>
          <a:noFill/>
        </p:spPr>
        <p:txBody>
          <a:bodyPr/>
          <a:lstStyle/>
          <a:p>
            <a:fld id="{3FA69577-E827-0F49-BACC-8C06E615E506}" type="slidenum">
              <a:rPr lang="de-CH" smtClean="0"/>
              <a:pPr/>
              <a:t>42</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smtClean="0"/>
              <a:t>An abstract machine for straight line code</a:t>
            </a:r>
          </a:p>
        </p:txBody>
      </p:sp>
      <p:sp>
        <p:nvSpPr>
          <p:cNvPr id="72707" name="Date Placeholder 2"/>
          <p:cNvSpPr>
            <a:spLocks noGrp="1"/>
          </p:cNvSpPr>
          <p:nvPr>
            <p:ph type="dt" sz="quarter" idx="10"/>
          </p:nvPr>
        </p:nvSpPr>
        <p:spPr>
          <a:noFill/>
        </p:spPr>
        <p:txBody>
          <a:bodyPr/>
          <a:lstStyle/>
          <a:p>
            <a:r>
              <a:rPr lang="en-US" smtClean="0"/>
              <a:t>© Oscar Nierstrasz</a:t>
            </a:r>
            <a:endParaRPr lang="de-CH" smtClean="0"/>
          </a:p>
        </p:txBody>
      </p:sp>
      <p:sp>
        <p:nvSpPr>
          <p:cNvPr id="72708" name="Footer Placeholder 3"/>
          <p:cNvSpPr>
            <a:spLocks noGrp="1"/>
          </p:cNvSpPr>
          <p:nvPr>
            <p:ph type="ftr" sz="quarter" idx="11"/>
          </p:nvPr>
        </p:nvSpPr>
        <p:spPr>
          <a:noFill/>
        </p:spPr>
        <p:txBody>
          <a:bodyPr/>
          <a:lstStyle/>
          <a:p>
            <a:r>
              <a:rPr lang="en-US" smtClean="0"/>
              <a:t>Parsing in Practice</a:t>
            </a:r>
            <a:endParaRPr lang="de-CH" smtClean="0"/>
          </a:p>
        </p:txBody>
      </p:sp>
      <p:sp>
        <p:nvSpPr>
          <p:cNvPr id="72709" name="TextBox 5"/>
          <p:cNvSpPr txBox="1">
            <a:spLocks noChangeArrowheads="1"/>
          </p:cNvSpPr>
          <p:nvPr/>
        </p:nvSpPr>
        <p:spPr bwMode="auto">
          <a:xfrm>
            <a:off x="457200" y="1354138"/>
            <a:ext cx="7083425" cy="4894262"/>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pPr defTabSz="185738"/>
            <a:r>
              <a:rPr lang="en-US" sz="1200">
                <a:latin typeface="Courier" charset="0"/>
                <a:ea typeface="Courier" charset="0"/>
                <a:cs typeface="Courier" charset="0"/>
              </a:rPr>
              <a:t>package interpreter;</a:t>
            </a:r>
          </a:p>
          <a:p>
            <a:pPr defTabSz="185738"/>
            <a:r>
              <a:rPr lang="en-US" sz="1200">
                <a:latin typeface="Courier" charset="0"/>
                <a:ea typeface="Courier" charset="0"/>
                <a:cs typeface="Courier" charset="0"/>
              </a:rPr>
              <a:t>import java.util.*;</a:t>
            </a:r>
          </a:p>
          <a:p>
            <a:pPr defTabSz="185738"/>
            <a:r>
              <a:rPr lang="en-US" sz="1200">
                <a:latin typeface="Courier" charset="0"/>
                <a:ea typeface="Courier" charset="0"/>
                <a:cs typeface="Courier" charset="0"/>
              </a:rPr>
              <a:t>public class Machine {</a:t>
            </a:r>
          </a:p>
          <a:p>
            <a:pPr defTabSz="185738"/>
            <a:r>
              <a:rPr lang="en-US" sz="1200" b="1">
                <a:latin typeface="Courier" charset="0"/>
                <a:ea typeface="Courier" charset="0"/>
                <a:cs typeface="Courier" charset="0"/>
              </a:rPr>
              <a:t>	private Hashtable&lt;String,Integer&gt; store;	</a:t>
            </a:r>
            <a:r>
              <a:rPr lang="en-US" sz="1200" b="1" i="1">
                <a:latin typeface="Courier" charset="0"/>
                <a:ea typeface="Courier" charset="0"/>
                <a:cs typeface="Courier" charset="0"/>
              </a:rPr>
              <a:t>// current values of variables</a:t>
            </a:r>
          </a:p>
          <a:p>
            <a:pPr defTabSz="185738"/>
            <a:r>
              <a:rPr lang="en-US" sz="1200" b="1">
                <a:latin typeface="Courier" charset="0"/>
                <a:ea typeface="Courier" charset="0"/>
                <a:cs typeface="Courier" charset="0"/>
              </a:rPr>
              <a:t>	private StringBuffer output;							</a:t>
            </a:r>
            <a:r>
              <a:rPr lang="en-US" sz="1200" b="1" i="1">
                <a:latin typeface="Courier" charset="0"/>
                <a:ea typeface="Courier" charset="0"/>
                <a:cs typeface="Courier" charset="0"/>
              </a:rPr>
              <a:t>// print stream so far</a:t>
            </a:r>
          </a:p>
          <a:p>
            <a:pPr defTabSz="185738"/>
            <a:r>
              <a:rPr lang="en-US" sz="1200" b="1">
                <a:latin typeface="Courier" charset="0"/>
                <a:ea typeface="Courier" charset="0"/>
                <a:cs typeface="Courier" charset="0"/>
              </a:rPr>
              <a:t>	private int value;												</a:t>
            </a:r>
            <a:r>
              <a:rPr lang="en-US" sz="1200" b="1" i="1">
                <a:latin typeface="Courier" charset="0"/>
                <a:ea typeface="Courier" charset="0"/>
                <a:cs typeface="Courier" charset="0"/>
              </a:rPr>
              <a:t>// result of current expression</a:t>
            </a:r>
          </a:p>
          <a:p>
            <a:pPr defTabSz="185738"/>
            <a:r>
              <a:rPr lang="en-US" sz="1200" b="1">
                <a:latin typeface="Courier" charset="0"/>
                <a:ea typeface="Courier" charset="0"/>
                <a:cs typeface="Courier" charset="0"/>
              </a:rPr>
              <a:t>	private Vector&lt;Integer&gt; vlist;						</a:t>
            </a:r>
            <a:r>
              <a:rPr lang="en-US" sz="1200" b="1" i="1">
                <a:latin typeface="Courier" charset="0"/>
                <a:ea typeface="Courier" charset="0"/>
                <a:cs typeface="Courier" charset="0"/>
              </a:rPr>
              <a:t>// list of expressions computed</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	public Machine() {</a:t>
            </a:r>
          </a:p>
          <a:p>
            <a:pPr defTabSz="185738"/>
            <a:r>
              <a:rPr lang="en-US" sz="1200">
                <a:latin typeface="Courier" charset="0"/>
                <a:ea typeface="Courier" charset="0"/>
                <a:cs typeface="Courier" charset="0"/>
              </a:rPr>
              <a:t>		store = new Hashtable&lt;String,Integer&gt;();</a:t>
            </a:r>
          </a:p>
          <a:p>
            <a:pPr defTabSz="185738"/>
            <a:r>
              <a:rPr lang="en-US" sz="1200">
                <a:latin typeface="Courier" charset="0"/>
                <a:ea typeface="Courier" charset="0"/>
                <a:cs typeface="Courier" charset="0"/>
              </a:rPr>
              <a:t>		output = new StringBuffer();</a:t>
            </a:r>
          </a:p>
          <a:p>
            <a:pPr defTabSz="185738"/>
            <a:r>
              <a:rPr lang="en-US" sz="1200">
                <a:latin typeface="Courier" charset="0"/>
                <a:ea typeface="Courier" charset="0"/>
                <a:cs typeface="Courier" charset="0"/>
              </a:rPr>
              <a:t>		setValue(0);</a:t>
            </a:r>
          </a:p>
          <a:p>
            <a:pPr defTabSz="185738"/>
            <a:r>
              <a:rPr lang="en-US" sz="1200">
                <a:latin typeface="Courier" charset="0"/>
                <a:ea typeface="Courier" charset="0"/>
                <a:cs typeface="Courier" charset="0"/>
              </a:rPr>
              <a:t>		vlist = new Vector&lt;Integer&gt;();</a:t>
            </a:r>
          </a:p>
          <a:p>
            <a:pPr defTabSz="185738"/>
            <a:r>
              <a:rPr lang="en-US" sz="1200">
                <a:latin typeface="Courier" charset="0"/>
                <a:ea typeface="Courier" charset="0"/>
                <a:cs typeface="Courier" charset="0"/>
              </a:rPr>
              <a:t>	}</a:t>
            </a:r>
          </a:p>
          <a:p>
            <a:pPr defTabSz="185738"/>
            <a:r>
              <a:rPr lang="en-US" sz="1200" b="1">
                <a:latin typeface="Courier" charset="0"/>
                <a:ea typeface="Courier" charset="0"/>
                <a:cs typeface="Courier" charset="0"/>
              </a:rPr>
              <a:t>	void assignValue(String id) { store.put(id, getValue()); }</a:t>
            </a:r>
          </a:p>
          <a:p>
            <a:pPr defTabSz="185738"/>
            <a:r>
              <a:rPr lang="en-US" sz="1200">
                <a:latin typeface="Courier" charset="0"/>
                <a:ea typeface="Courier" charset="0"/>
                <a:cs typeface="Courier" charset="0"/>
              </a:rPr>
              <a:t>	void appendExp() { vlist.add(getValue()); }</a:t>
            </a:r>
          </a:p>
          <a:p>
            <a:pPr defTabSz="185738"/>
            <a:r>
              <a:rPr lang="en-US" sz="1200">
                <a:latin typeface="Courier" charset="0"/>
                <a:ea typeface="Courier" charset="0"/>
                <a:cs typeface="Courier" charset="0"/>
              </a:rPr>
              <a:t>	void printValues() {...}</a:t>
            </a:r>
          </a:p>
          <a:p>
            <a:pPr defTabSz="185738"/>
            <a:r>
              <a:rPr lang="en-US" sz="1200">
                <a:latin typeface="Courier" charset="0"/>
                <a:ea typeface="Courier" charset="0"/>
                <a:cs typeface="Courier" charset="0"/>
              </a:rPr>
              <a:t>	void setValue(int value) {...}</a:t>
            </a:r>
          </a:p>
          <a:p>
            <a:pPr defTabSz="185738"/>
            <a:r>
              <a:rPr lang="en-US" sz="1200">
                <a:latin typeface="Courier" charset="0"/>
                <a:ea typeface="Courier" charset="0"/>
                <a:cs typeface="Courier" charset="0"/>
              </a:rPr>
              <a:t>	int getValue() { return value; }</a:t>
            </a:r>
          </a:p>
          <a:p>
            <a:pPr defTabSz="185738"/>
            <a:r>
              <a:rPr lang="en-US" sz="1200">
                <a:latin typeface="Courier" charset="0"/>
                <a:ea typeface="Courier" charset="0"/>
                <a:cs typeface="Courier" charset="0"/>
              </a:rPr>
              <a:t>	void readValueFromId(String id) {</a:t>
            </a:r>
          </a:p>
          <a:p>
            <a:pPr defTabSz="185738"/>
            <a:r>
              <a:rPr lang="en-US" sz="1200">
                <a:latin typeface="Courier" charset="0"/>
                <a:ea typeface="Courier" charset="0"/>
                <a:cs typeface="Courier" charset="0"/>
              </a:rPr>
              <a:t>		assert isDefined(id); // precondition</a:t>
            </a:r>
          </a:p>
          <a:p>
            <a:pPr defTabSz="185738"/>
            <a:r>
              <a:rPr lang="en-US" sz="1200">
                <a:latin typeface="Courier" charset="0"/>
                <a:ea typeface="Courier" charset="0"/>
                <a:cs typeface="Courier" charset="0"/>
              </a:rPr>
              <a:t>		this.setValue(store.get(id));</a:t>
            </a:r>
          </a:p>
          <a:p>
            <a:pPr defTabSz="185738"/>
            <a:r>
              <a:rPr lang="en-US" sz="1200">
                <a:latin typeface="Courier" charset="0"/>
                <a:ea typeface="Courier" charset="0"/>
                <a:cs typeface="Courier" charset="0"/>
              </a:rPr>
              <a:t>	}</a:t>
            </a:r>
          </a:p>
          <a:p>
            <a:pPr defTabSz="185738"/>
            <a:r>
              <a:rPr lang="en-US" sz="1200">
                <a:latin typeface="Courier" charset="0"/>
                <a:ea typeface="Courier" charset="0"/>
                <a:cs typeface="Courier" charset="0"/>
              </a:rPr>
              <a:t>	private boolean isDefined(String id) { return store.containsKey(id); }</a:t>
            </a:r>
          </a:p>
          <a:p>
            <a:pPr defTabSz="185738"/>
            <a:r>
              <a:rPr lang="en-US" sz="1200">
                <a:latin typeface="Courier" charset="0"/>
                <a:ea typeface="Courier" charset="0"/>
                <a:cs typeface="Courier" charset="0"/>
              </a:rPr>
              <a:t>	String result() { return this.output.toString(); }</a:t>
            </a:r>
          </a:p>
          <a:p>
            <a:pPr defTabSz="185738"/>
            <a:r>
              <a:rPr lang="en-US" sz="1200">
                <a:latin typeface="Courier" charset="0"/>
                <a:ea typeface="Courier" charset="0"/>
                <a:cs typeface="Courier" charset="0"/>
              </a:rPr>
              <a:t>}</a:t>
            </a:r>
          </a:p>
        </p:txBody>
      </p:sp>
      <p:sp>
        <p:nvSpPr>
          <p:cNvPr id="72710" name="TextBox 6"/>
          <p:cNvSpPr txBox="1">
            <a:spLocks noChangeArrowheads="1"/>
          </p:cNvSpPr>
          <p:nvPr/>
        </p:nvSpPr>
        <p:spPr bwMode="auto">
          <a:xfrm>
            <a:off x="6477000" y="3048000"/>
            <a:ext cx="2438400" cy="1938338"/>
          </a:xfrm>
          <a:prstGeom prst="rect">
            <a:avLst/>
          </a:prstGeom>
          <a:solidFill>
            <a:schemeClr val="accent1"/>
          </a:solidFill>
          <a:ln w="9525">
            <a:noFill/>
            <a:miter lim="800000"/>
            <a:headEnd/>
            <a:tailEnd/>
          </a:ln>
        </p:spPr>
        <p:txBody>
          <a:bodyPr>
            <a:prstTxWarp prst="textNoShape">
              <a:avLst/>
            </a:prstTxWarp>
            <a:spAutoFit/>
          </a:bodyPr>
          <a:lstStyle/>
          <a:p>
            <a:r>
              <a:rPr lang="en-US" i="1"/>
              <a:t>The Visitor interacts with this machine as it visits nodes of the program.</a:t>
            </a:r>
          </a:p>
        </p:txBody>
      </p:sp>
      <p:sp>
        <p:nvSpPr>
          <p:cNvPr id="72711" name="Slide Number Placeholder 7"/>
          <p:cNvSpPr>
            <a:spLocks noGrp="1"/>
          </p:cNvSpPr>
          <p:nvPr>
            <p:ph type="sldNum" sz="quarter" idx="12"/>
          </p:nvPr>
        </p:nvSpPr>
        <p:spPr>
          <a:noFill/>
        </p:spPr>
        <p:txBody>
          <a:bodyPr/>
          <a:lstStyle/>
          <a:p>
            <a:fld id="{6D92CA45-B9AA-2049-940F-C561C9D9EC60}" type="slidenum">
              <a:rPr lang="de-CH" smtClean="0"/>
              <a:pPr/>
              <a:t>43</a:t>
            </a:fld>
            <a:endParaRPr lang="de-CH" sz="1400" smtClean="0">
              <a:solidFill>
                <a:srgbClr val="7E7E7E"/>
              </a:solidFill>
              <a:latin typeface="Time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smtClean="0"/>
              <a:t>The visitor</a:t>
            </a:r>
          </a:p>
        </p:txBody>
      </p:sp>
      <p:sp>
        <p:nvSpPr>
          <p:cNvPr id="73731" name="Date Placeholder 2"/>
          <p:cNvSpPr>
            <a:spLocks noGrp="1"/>
          </p:cNvSpPr>
          <p:nvPr>
            <p:ph type="dt" sz="quarter" idx="10"/>
          </p:nvPr>
        </p:nvSpPr>
        <p:spPr>
          <a:noFill/>
        </p:spPr>
        <p:txBody>
          <a:bodyPr/>
          <a:lstStyle/>
          <a:p>
            <a:r>
              <a:rPr lang="en-US" smtClean="0"/>
              <a:t>© Oscar Nierstrasz</a:t>
            </a:r>
            <a:endParaRPr lang="de-CH" smtClean="0"/>
          </a:p>
        </p:txBody>
      </p:sp>
      <p:sp>
        <p:nvSpPr>
          <p:cNvPr id="73732" name="Footer Placeholder 3"/>
          <p:cNvSpPr>
            <a:spLocks noGrp="1"/>
          </p:cNvSpPr>
          <p:nvPr>
            <p:ph type="ftr" sz="quarter" idx="11"/>
          </p:nvPr>
        </p:nvSpPr>
        <p:spPr>
          <a:noFill/>
        </p:spPr>
        <p:txBody>
          <a:bodyPr/>
          <a:lstStyle/>
          <a:p>
            <a:r>
              <a:rPr lang="en-US" smtClean="0"/>
              <a:t>Parsing in Practice</a:t>
            </a:r>
            <a:endParaRPr lang="de-CH" smtClean="0"/>
          </a:p>
        </p:txBody>
      </p:sp>
      <p:sp>
        <p:nvSpPr>
          <p:cNvPr id="73733" name="TextBox 5"/>
          <p:cNvSpPr txBox="1">
            <a:spLocks noChangeArrowheads="1"/>
          </p:cNvSpPr>
          <p:nvPr/>
        </p:nvSpPr>
        <p:spPr bwMode="auto">
          <a:xfrm>
            <a:off x="533400" y="1524000"/>
            <a:ext cx="5081588" cy="4894263"/>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pPr defTabSz="185738"/>
            <a:r>
              <a:rPr lang="en-US" sz="1200">
                <a:latin typeface="Courier" charset="0"/>
                <a:ea typeface="Courier" charset="0"/>
                <a:cs typeface="Courier" charset="0"/>
              </a:rPr>
              <a:t>package interpreter;</a:t>
            </a:r>
          </a:p>
          <a:p>
            <a:pPr defTabSz="185738"/>
            <a:r>
              <a:rPr lang="en-US" sz="1200">
                <a:latin typeface="Courier" charset="0"/>
                <a:ea typeface="Courier" charset="0"/>
                <a:cs typeface="Courier" charset="0"/>
              </a:rPr>
              <a:t>import visitor.DepthFirstVisitor;</a:t>
            </a:r>
          </a:p>
          <a:p>
            <a:pPr defTabSz="185738"/>
            <a:r>
              <a:rPr lang="en-US" sz="1200">
                <a:latin typeface="Courier" charset="0"/>
                <a:ea typeface="Courier" charset="0"/>
                <a:cs typeface="Courier" charset="0"/>
              </a:rPr>
              <a:t>import syntaxtree.*;</a:t>
            </a:r>
          </a:p>
          <a:p>
            <a:pPr defTabSz="185738"/>
            <a:endParaRPr lang="en-US" sz="1200">
              <a:latin typeface="Courier" charset="0"/>
              <a:ea typeface="Courier" charset="0"/>
              <a:cs typeface="Courier" charset="0"/>
            </a:endParaRPr>
          </a:p>
          <a:p>
            <a:pPr defTabSz="185738"/>
            <a:r>
              <a:rPr lang="en-US" sz="1200">
                <a:latin typeface="Courier" charset="0"/>
                <a:ea typeface="Courier" charset="0"/>
                <a:cs typeface="Courier" charset="0"/>
              </a:rPr>
              <a:t>public class </a:t>
            </a:r>
            <a:r>
              <a:rPr lang="en-US" sz="1200" b="1">
                <a:latin typeface="Courier" charset="0"/>
                <a:ea typeface="Courier" charset="0"/>
                <a:cs typeface="Courier" charset="0"/>
              </a:rPr>
              <a:t>Visitor extends DepthFirstVisitor </a:t>
            </a:r>
            <a:r>
              <a:rPr lang="en-US" sz="1200">
                <a:latin typeface="Courier" charset="0"/>
                <a:ea typeface="Courier" charset="0"/>
                <a:cs typeface="Courier" charset="0"/>
              </a:rPr>
              <a:t>{</a:t>
            </a:r>
          </a:p>
          <a:p>
            <a:pPr defTabSz="185738"/>
            <a:r>
              <a:rPr lang="en-US" sz="1200">
                <a:latin typeface="Courier" charset="0"/>
                <a:ea typeface="Courier" charset="0"/>
                <a:cs typeface="Courier" charset="0"/>
              </a:rPr>
              <a:t>	Machine machine;</a:t>
            </a:r>
          </a:p>
          <a:p>
            <a:pPr defTabSz="185738"/>
            <a:r>
              <a:rPr lang="en-US" sz="1200">
                <a:latin typeface="Courier" charset="0"/>
                <a:ea typeface="Courier" charset="0"/>
                <a:cs typeface="Courier" charset="0"/>
              </a:rPr>
              <a:t>	public Visitor() { machine = new Machine(); }</a:t>
            </a:r>
          </a:p>
          <a:p>
            <a:pPr defTabSz="185738"/>
            <a:r>
              <a:rPr lang="en-US" sz="1200">
                <a:latin typeface="Courier" charset="0"/>
                <a:ea typeface="Courier" charset="0"/>
                <a:cs typeface="Courier" charset="0"/>
              </a:rPr>
              <a:t>	public String result() { return machine.result(); }</a:t>
            </a:r>
          </a:p>
          <a:p>
            <a:pPr defTabSz="185738"/>
            <a:endParaRPr lang="en-US" sz="1200">
              <a:latin typeface="Courier" charset="0"/>
              <a:ea typeface="Courier" charset="0"/>
              <a:cs typeface="Courier" charset="0"/>
            </a:endParaRPr>
          </a:p>
          <a:p>
            <a:pPr defTabSz="185738"/>
            <a:r>
              <a:rPr lang="en-US" sz="1200" b="1">
                <a:latin typeface="Courier" charset="0"/>
                <a:ea typeface="Courier" charset="0"/>
                <a:cs typeface="Courier" charset="0"/>
              </a:rPr>
              <a:t>	public void visit(Assignment n) {</a:t>
            </a:r>
          </a:p>
          <a:p>
            <a:pPr defTabSz="185738"/>
            <a:r>
              <a:rPr lang="en-US" sz="1200" b="1">
                <a:latin typeface="Courier" charset="0"/>
                <a:ea typeface="Courier" charset="0"/>
                <a:cs typeface="Courier" charset="0"/>
              </a:rPr>
              <a:t>		n.f0.accept(this);</a:t>
            </a:r>
          </a:p>
          <a:p>
            <a:pPr defTabSz="185738"/>
            <a:r>
              <a:rPr lang="en-US" sz="1200" b="1">
                <a:latin typeface="Courier" charset="0"/>
                <a:ea typeface="Courier" charset="0"/>
                <a:cs typeface="Courier" charset="0"/>
              </a:rPr>
              <a:t>		n.f1.accept(this);</a:t>
            </a:r>
          </a:p>
          <a:p>
            <a:pPr defTabSz="185738"/>
            <a:r>
              <a:rPr lang="en-US" sz="1200" b="1">
                <a:latin typeface="Courier" charset="0"/>
                <a:ea typeface="Courier" charset="0"/>
                <a:cs typeface="Courier" charset="0"/>
              </a:rPr>
              <a:t>		n.f2.accept(this);</a:t>
            </a:r>
          </a:p>
          <a:p>
            <a:pPr defTabSz="185738"/>
            <a:r>
              <a:rPr lang="en-US" sz="1200" b="1">
                <a:latin typeface="Courier" charset="0"/>
                <a:ea typeface="Courier" charset="0"/>
                <a:cs typeface="Courier" charset="0"/>
              </a:rPr>
              <a:t>		String id = n.f0.f0.tokenImage;</a:t>
            </a:r>
          </a:p>
          <a:p>
            <a:pPr defTabSz="185738"/>
            <a:r>
              <a:rPr lang="en-US" sz="1200" b="1">
                <a:latin typeface="Courier" charset="0"/>
                <a:ea typeface="Courier" charset="0"/>
                <a:cs typeface="Courier" charset="0"/>
              </a:rPr>
              <a:t>		machine.assignValue(id);</a:t>
            </a:r>
          </a:p>
          <a:p>
            <a:pPr defTabSz="185738"/>
            <a:r>
              <a:rPr lang="en-US" sz="1200" b="1">
                <a:latin typeface="Courier" charset="0"/>
                <a:ea typeface="Courier" charset="0"/>
                <a:cs typeface="Courier" charset="0"/>
              </a:rPr>
              <a:t>	}</a:t>
            </a:r>
          </a:p>
          <a:p>
            <a:pPr defTabSz="185738"/>
            <a:r>
              <a:rPr lang="en-US" sz="1200">
                <a:latin typeface="Courier" charset="0"/>
                <a:ea typeface="Courier" charset="0"/>
                <a:cs typeface="Courier" charset="0"/>
              </a:rPr>
              <a:t>	public void visit(PrintStm n) { ... }</a:t>
            </a:r>
          </a:p>
          <a:p>
            <a:pPr defTabSz="185738"/>
            <a:r>
              <a:rPr lang="en-US" sz="1200">
                <a:latin typeface="Courier" charset="0"/>
                <a:ea typeface="Courier" charset="0"/>
                <a:cs typeface="Courier" charset="0"/>
              </a:rPr>
              <a:t>	public void visit(AppendExp n) { ... }</a:t>
            </a:r>
          </a:p>
          <a:p>
            <a:pPr defTabSz="185738"/>
            <a:r>
              <a:rPr lang="en-US" sz="1200">
                <a:latin typeface="Courier" charset="0"/>
                <a:ea typeface="Courier" charset="0"/>
                <a:cs typeface="Courier" charset="0"/>
              </a:rPr>
              <a:t>	public void visit(PlusOp n) { ... }</a:t>
            </a:r>
          </a:p>
          <a:p>
            <a:pPr defTabSz="185738"/>
            <a:r>
              <a:rPr lang="en-US" sz="1200">
                <a:latin typeface="Courier" charset="0"/>
                <a:ea typeface="Courier" charset="0"/>
                <a:cs typeface="Courier" charset="0"/>
              </a:rPr>
              <a:t>	public void visit(MinOp n) { ... }</a:t>
            </a:r>
          </a:p>
          <a:p>
            <a:pPr defTabSz="185738"/>
            <a:r>
              <a:rPr lang="en-US" sz="1200">
                <a:latin typeface="Courier" charset="0"/>
                <a:ea typeface="Courier" charset="0"/>
                <a:cs typeface="Courier" charset="0"/>
              </a:rPr>
              <a:t>	public void visit(MulOp n) { ... }</a:t>
            </a:r>
          </a:p>
          <a:p>
            <a:pPr defTabSz="185738"/>
            <a:r>
              <a:rPr lang="en-US" sz="1200">
                <a:latin typeface="Courier" charset="0"/>
                <a:ea typeface="Courier" charset="0"/>
                <a:cs typeface="Courier" charset="0"/>
              </a:rPr>
              <a:t>	public void visit(DivOp n) { ... }</a:t>
            </a:r>
          </a:p>
          <a:p>
            <a:pPr defTabSz="185738"/>
            <a:r>
              <a:rPr lang="en-US" sz="1200">
                <a:latin typeface="Courier" charset="0"/>
                <a:ea typeface="Courier" charset="0"/>
                <a:cs typeface="Courier" charset="0"/>
              </a:rPr>
              <a:t>	public void visit(ReadId n) { ... }</a:t>
            </a:r>
          </a:p>
          <a:p>
            <a:pPr defTabSz="185738"/>
            <a:r>
              <a:rPr lang="en-US" sz="1200">
                <a:latin typeface="Courier" charset="0"/>
                <a:ea typeface="Courier" charset="0"/>
                <a:cs typeface="Courier" charset="0"/>
              </a:rPr>
              <a:t>	public void visit(Num n) { ... }</a:t>
            </a:r>
          </a:p>
          <a:p>
            <a:pPr defTabSz="185738"/>
            <a:r>
              <a:rPr lang="en-US" sz="1200">
                <a:latin typeface="Courier" charset="0"/>
                <a:ea typeface="Courier" charset="0"/>
                <a:cs typeface="Courier" charset="0"/>
              </a:rPr>
              <a:t>}</a:t>
            </a:r>
          </a:p>
        </p:txBody>
      </p:sp>
      <p:sp>
        <p:nvSpPr>
          <p:cNvPr id="73734" name="TextBox 6"/>
          <p:cNvSpPr txBox="1">
            <a:spLocks noChangeArrowheads="1"/>
          </p:cNvSpPr>
          <p:nvPr/>
        </p:nvSpPr>
        <p:spPr bwMode="auto">
          <a:xfrm>
            <a:off x="5715000" y="2895600"/>
            <a:ext cx="3200400" cy="1938338"/>
          </a:xfrm>
          <a:prstGeom prst="rect">
            <a:avLst/>
          </a:prstGeom>
          <a:solidFill>
            <a:schemeClr val="accent1"/>
          </a:solidFill>
          <a:ln w="9525">
            <a:noFill/>
            <a:miter lim="800000"/>
            <a:headEnd/>
            <a:tailEnd/>
          </a:ln>
        </p:spPr>
        <p:txBody>
          <a:bodyPr>
            <a:prstTxWarp prst="textNoShape">
              <a:avLst/>
            </a:prstTxWarp>
            <a:spAutoFit/>
          </a:bodyPr>
          <a:lstStyle/>
          <a:p>
            <a:r>
              <a:rPr lang="en-US" i="1"/>
              <a:t>The Visitor interprets interesting nodes by directly interacting with the abstract machine.</a:t>
            </a:r>
          </a:p>
        </p:txBody>
      </p:sp>
      <p:sp>
        <p:nvSpPr>
          <p:cNvPr id="73735" name="TextBox 7"/>
          <p:cNvSpPr txBox="1">
            <a:spLocks noChangeArrowheads="1"/>
          </p:cNvSpPr>
          <p:nvPr/>
        </p:nvSpPr>
        <p:spPr bwMode="auto">
          <a:xfrm>
            <a:off x="3886200" y="3343275"/>
            <a:ext cx="1600200" cy="923925"/>
          </a:xfrm>
          <a:prstGeom prst="rect">
            <a:avLst/>
          </a:prstGeom>
          <a:solidFill>
            <a:schemeClr val="accent1"/>
          </a:solidFill>
          <a:ln w="9525">
            <a:solidFill>
              <a:srgbClr val="05027D"/>
            </a:solidFill>
            <a:miter lim="800000"/>
            <a:headEnd/>
            <a:tailEnd/>
          </a:ln>
        </p:spPr>
        <p:txBody>
          <a:bodyPr>
            <a:prstTxWarp prst="textNoShape">
              <a:avLst/>
            </a:prstTxWarp>
            <a:spAutoFit/>
          </a:bodyPr>
          <a:lstStyle/>
          <a:p>
            <a:r>
              <a:rPr lang="en-US" sz="1800"/>
              <a:t>f0 </a:t>
            </a:r>
            <a:r>
              <a:rPr lang="en-US" sz="1800">
                <a:latin typeface="Symbol" charset="2"/>
                <a:ea typeface="Symbol" charset="2"/>
                <a:cs typeface="Symbol" charset="2"/>
              </a:rPr>
              <a:t>®</a:t>
            </a:r>
            <a:r>
              <a:rPr lang="en-US" sz="1800"/>
              <a:t> </a:t>
            </a:r>
            <a:r>
              <a:rPr lang="en-US" sz="1800" i="1"/>
              <a:t>WriteId()</a:t>
            </a:r>
          </a:p>
          <a:p>
            <a:r>
              <a:rPr lang="en-US" sz="1800"/>
              <a:t>f1 </a:t>
            </a:r>
            <a:r>
              <a:rPr lang="en-US" sz="1800">
                <a:latin typeface="Symbol" charset="2"/>
                <a:ea typeface="Symbol" charset="2"/>
                <a:cs typeface="Symbol" charset="2"/>
              </a:rPr>
              <a:t>®</a:t>
            </a:r>
            <a:r>
              <a:rPr lang="en-US" sz="1800"/>
              <a:t> </a:t>
            </a:r>
            <a:r>
              <a:rPr lang="en-US" sz="1800">
                <a:latin typeface="Courier" charset="0"/>
                <a:ea typeface="Courier" charset="0"/>
                <a:cs typeface="Courier" charset="0"/>
              </a:rPr>
              <a:t>“:=”</a:t>
            </a:r>
          </a:p>
          <a:p>
            <a:r>
              <a:rPr lang="en-US" sz="1800"/>
              <a:t>f2 </a:t>
            </a:r>
            <a:r>
              <a:rPr lang="en-US" sz="1800">
                <a:latin typeface="Symbol" charset="2"/>
                <a:ea typeface="Symbol" charset="2"/>
                <a:cs typeface="Symbol" charset="2"/>
              </a:rPr>
              <a:t>®</a:t>
            </a:r>
            <a:r>
              <a:rPr lang="en-US" sz="1800"/>
              <a:t> </a:t>
            </a:r>
            <a:r>
              <a:rPr lang="en-US" sz="1800" i="1"/>
              <a:t>Exp()</a:t>
            </a:r>
          </a:p>
        </p:txBody>
      </p:sp>
      <p:sp>
        <p:nvSpPr>
          <p:cNvPr id="73736" name="Slide Number Placeholder 8"/>
          <p:cNvSpPr>
            <a:spLocks noGrp="1"/>
          </p:cNvSpPr>
          <p:nvPr>
            <p:ph type="sldNum" sz="quarter" idx="12"/>
          </p:nvPr>
        </p:nvSpPr>
        <p:spPr>
          <a:noFill/>
        </p:spPr>
        <p:txBody>
          <a:bodyPr/>
          <a:lstStyle/>
          <a:p>
            <a:fld id="{9DC87B8C-5F69-384F-A042-34BFEFE5ED70}" type="slidenum">
              <a:rPr lang="de-CH" smtClean="0"/>
              <a:pPr/>
              <a:t>44</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Date Placeholder 3"/>
          <p:cNvSpPr>
            <a:spLocks noGrp="1"/>
          </p:cNvSpPr>
          <p:nvPr>
            <p:ph type="dt" sz="quarter" idx="10"/>
          </p:nvPr>
        </p:nvSpPr>
        <p:spPr>
          <a:noFill/>
        </p:spPr>
        <p:txBody>
          <a:bodyPr/>
          <a:lstStyle/>
          <a:p>
            <a:r>
              <a:rPr lang="en-US" smtClean="0"/>
              <a:t>© Oscar Nierstrasz</a:t>
            </a:r>
            <a:endParaRPr lang="de-CH" smtClean="0"/>
          </a:p>
        </p:txBody>
      </p:sp>
      <p:sp>
        <p:nvSpPr>
          <p:cNvPr id="74755" name="Footer Placeholder 4"/>
          <p:cNvSpPr>
            <a:spLocks noGrp="1"/>
          </p:cNvSpPr>
          <p:nvPr>
            <p:ph type="ftr" sz="quarter" idx="11"/>
          </p:nvPr>
        </p:nvSpPr>
        <p:spPr>
          <a:noFill/>
        </p:spPr>
        <p:txBody>
          <a:bodyPr/>
          <a:lstStyle/>
          <a:p>
            <a:r>
              <a:rPr lang="en-US" smtClean="0"/>
              <a:t>Parsing in Practice</a:t>
            </a:r>
            <a:endParaRPr lang="de-CH" smtClean="0"/>
          </a:p>
        </p:txBody>
      </p:sp>
      <p:sp>
        <p:nvSpPr>
          <p:cNvPr id="74756" name="Rectangle 2"/>
          <p:cNvSpPr>
            <a:spLocks noGrp="1" noChangeArrowheads="1"/>
          </p:cNvSpPr>
          <p:nvPr>
            <p:ph type="title"/>
          </p:nvPr>
        </p:nvSpPr>
        <p:spPr/>
        <p:txBody>
          <a:bodyPr/>
          <a:lstStyle/>
          <a:p>
            <a:pPr eaLnBrk="1" hangingPunct="1"/>
            <a:r>
              <a:rPr lang="en-US" i="1"/>
              <a:t>What you should know!</a:t>
            </a:r>
          </a:p>
        </p:txBody>
      </p:sp>
      <p:sp>
        <p:nvSpPr>
          <p:cNvPr id="74757" name="Rectangle 3"/>
          <p:cNvSpPr>
            <a:spLocks noGrp="1" noChangeArrowheads="1"/>
          </p:cNvSpPr>
          <p:nvPr>
            <p:ph type="body" idx="1"/>
          </p:nvPr>
        </p:nvSpPr>
        <p:spPr/>
        <p:txBody>
          <a:bodyPr/>
          <a:lstStyle/>
          <a:p>
            <a:pPr marL="474663" indent="-474663" eaLnBrk="1" hangingPunct="1">
              <a:lnSpc>
                <a:spcPct val="85000"/>
              </a:lnSpc>
              <a:buClr>
                <a:srgbClr val="00027F"/>
              </a:buClr>
              <a:buFont typeface="Zapf Dingbats" charset="2"/>
              <a:buChar char=""/>
            </a:pPr>
            <a:r>
              <a:rPr lang="en-US" i="1" smtClean="0"/>
              <a:t>Why do bottom-up parsers yield rightmost derivations?</a:t>
            </a:r>
          </a:p>
          <a:p>
            <a:pPr marL="474663" indent="-474663" eaLnBrk="1" hangingPunct="1">
              <a:lnSpc>
                <a:spcPct val="85000"/>
              </a:lnSpc>
              <a:buClr>
                <a:srgbClr val="00027F"/>
              </a:buClr>
              <a:buFont typeface="Zapf Dingbats" charset="2"/>
              <a:buChar char=""/>
            </a:pPr>
            <a:r>
              <a:rPr lang="en-US" i="1" smtClean="0"/>
              <a:t>What is a “handle”? How is it used?</a:t>
            </a:r>
          </a:p>
          <a:p>
            <a:pPr marL="474663" indent="-474663" eaLnBrk="1" hangingPunct="1">
              <a:lnSpc>
                <a:spcPct val="85000"/>
              </a:lnSpc>
              <a:buClr>
                <a:srgbClr val="00027F"/>
              </a:buClr>
              <a:buFont typeface="Zapf Dingbats" charset="2"/>
              <a:buChar char=""/>
            </a:pPr>
            <a:r>
              <a:rPr lang="en-US" i="1" smtClean="0"/>
              <a:t>What is “handle-pruning”?How does a shift-reduce parser work?</a:t>
            </a:r>
          </a:p>
          <a:p>
            <a:pPr marL="474663" indent="-474663" eaLnBrk="1" hangingPunct="1">
              <a:lnSpc>
                <a:spcPct val="85000"/>
              </a:lnSpc>
              <a:buClr>
                <a:srgbClr val="00027F"/>
              </a:buClr>
              <a:buFont typeface="Zapf Dingbats" charset="2"/>
              <a:buChar char=""/>
            </a:pPr>
            <a:r>
              <a:rPr lang="en-US" i="1" smtClean="0"/>
              <a:t>When is a grammar LR(k)?</a:t>
            </a:r>
          </a:p>
          <a:p>
            <a:pPr marL="474663" indent="-474663" eaLnBrk="1" hangingPunct="1">
              <a:lnSpc>
                <a:spcPct val="85000"/>
              </a:lnSpc>
              <a:buClr>
                <a:srgbClr val="00027F"/>
              </a:buClr>
              <a:buFont typeface="Zapf Dingbats" charset="2"/>
              <a:buChar char=""/>
            </a:pPr>
            <a:r>
              <a:rPr lang="en-US" i="1" smtClean="0"/>
              <a:t>Which is better for hand-coded parsers, LL(1) or LR(1)?</a:t>
            </a:r>
          </a:p>
          <a:p>
            <a:pPr marL="474663" indent="-474663" eaLnBrk="1" hangingPunct="1">
              <a:lnSpc>
                <a:spcPct val="85000"/>
              </a:lnSpc>
              <a:buClr>
                <a:srgbClr val="00027F"/>
              </a:buClr>
              <a:buFont typeface="Zapf Dingbats" charset="2"/>
              <a:buChar char=""/>
            </a:pPr>
            <a:r>
              <a:rPr lang="en-US" i="1" smtClean="0"/>
              <a:t>What kind of parsers does JavaCC generate?</a:t>
            </a:r>
          </a:p>
          <a:p>
            <a:pPr marL="474663" indent="-474663" eaLnBrk="1" hangingPunct="1">
              <a:lnSpc>
                <a:spcPct val="85000"/>
              </a:lnSpc>
              <a:buClr>
                <a:srgbClr val="00027F"/>
              </a:buClr>
              <a:buFont typeface="Zapf Dingbats" charset="2"/>
              <a:buChar char=""/>
            </a:pPr>
            <a:r>
              <a:rPr lang="en-US" i="1" smtClean="0"/>
              <a:t>How does the Visitor pattern help you to implement parsers?</a:t>
            </a:r>
            <a:endParaRPr lang="en-US" i="1"/>
          </a:p>
        </p:txBody>
      </p:sp>
      <p:sp>
        <p:nvSpPr>
          <p:cNvPr id="74758" name="Slide Number Placeholder 6"/>
          <p:cNvSpPr>
            <a:spLocks noGrp="1"/>
          </p:cNvSpPr>
          <p:nvPr>
            <p:ph type="sldNum" sz="quarter" idx="12"/>
          </p:nvPr>
        </p:nvSpPr>
        <p:spPr>
          <a:noFill/>
        </p:spPr>
        <p:txBody>
          <a:bodyPr/>
          <a:lstStyle/>
          <a:p>
            <a:fld id="{4788EB3C-D725-4849-BBA1-609B532187DF}" type="slidenum">
              <a:rPr lang="de-CH" smtClean="0"/>
              <a:pPr/>
              <a:t>45</a:t>
            </a:fld>
            <a:endParaRPr lang="de-CH" sz="1400" smtClean="0">
              <a:solidFill>
                <a:srgbClr val="7E7E7E"/>
              </a:solidFill>
              <a:latin typeface="Times"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Date Placeholder 3"/>
          <p:cNvSpPr>
            <a:spLocks noGrp="1"/>
          </p:cNvSpPr>
          <p:nvPr>
            <p:ph type="dt" sz="quarter" idx="10"/>
          </p:nvPr>
        </p:nvSpPr>
        <p:spPr>
          <a:noFill/>
        </p:spPr>
        <p:txBody>
          <a:bodyPr/>
          <a:lstStyle/>
          <a:p>
            <a:r>
              <a:rPr lang="en-US" smtClean="0"/>
              <a:t>© Oscar Nierstrasz</a:t>
            </a:r>
            <a:endParaRPr lang="de-CH" smtClean="0"/>
          </a:p>
        </p:txBody>
      </p:sp>
      <p:sp>
        <p:nvSpPr>
          <p:cNvPr id="76803" name="Footer Placeholder 4"/>
          <p:cNvSpPr>
            <a:spLocks noGrp="1"/>
          </p:cNvSpPr>
          <p:nvPr>
            <p:ph type="ftr" sz="quarter" idx="11"/>
          </p:nvPr>
        </p:nvSpPr>
        <p:spPr>
          <a:noFill/>
        </p:spPr>
        <p:txBody>
          <a:bodyPr/>
          <a:lstStyle/>
          <a:p>
            <a:r>
              <a:rPr lang="en-US" smtClean="0"/>
              <a:t>Parsing in Practice</a:t>
            </a:r>
            <a:endParaRPr lang="de-CH" smtClean="0"/>
          </a:p>
        </p:txBody>
      </p:sp>
      <p:sp>
        <p:nvSpPr>
          <p:cNvPr id="76804" name="Rectangle 2"/>
          <p:cNvSpPr>
            <a:spLocks noGrp="1" noChangeArrowheads="1"/>
          </p:cNvSpPr>
          <p:nvPr>
            <p:ph type="title"/>
          </p:nvPr>
        </p:nvSpPr>
        <p:spPr/>
        <p:txBody>
          <a:bodyPr/>
          <a:lstStyle/>
          <a:p>
            <a:pPr eaLnBrk="1" hangingPunct="1"/>
            <a:r>
              <a:rPr lang="en-US" i="1"/>
              <a:t>Can you answer these questions?</a:t>
            </a:r>
          </a:p>
        </p:txBody>
      </p:sp>
      <p:sp>
        <p:nvSpPr>
          <p:cNvPr id="76805" name="Rectangle 3"/>
          <p:cNvSpPr>
            <a:spLocks noGrp="1" noChangeArrowheads="1"/>
          </p:cNvSpPr>
          <p:nvPr>
            <p:ph type="body" idx="1"/>
          </p:nvPr>
        </p:nvSpPr>
        <p:spPr/>
        <p:txBody>
          <a:bodyPr/>
          <a:lstStyle/>
          <a:p>
            <a:pPr marL="388938" indent="-388938" eaLnBrk="1" hangingPunct="1">
              <a:lnSpc>
                <a:spcPct val="90000"/>
              </a:lnSpc>
              <a:buClr>
                <a:srgbClr val="00027F"/>
              </a:buClr>
              <a:buFont typeface="Zapf Dingbats" charset="2"/>
              <a:buChar char=""/>
            </a:pPr>
            <a:r>
              <a:rPr lang="en-US" i="1" smtClean="0"/>
              <a:t>What are “shift-reduce” errors?</a:t>
            </a:r>
          </a:p>
          <a:p>
            <a:pPr marL="388938" indent="-388938" eaLnBrk="1" hangingPunct="1">
              <a:lnSpc>
                <a:spcPct val="90000"/>
              </a:lnSpc>
              <a:buClr>
                <a:srgbClr val="00027F"/>
              </a:buClr>
              <a:buFont typeface="Zapf Dingbats" charset="2"/>
              <a:buChar char=""/>
            </a:pPr>
            <a:r>
              <a:rPr lang="en-US" i="1" smtClean="0"/>
              <a:t>How do you eliminate them?</a:t>
            </a:r>
          </a:p>
          <a:p>
            <a:pPr marL="388938" indent="-388938" eaLnBrk="1" hangingPunct="1">
              <a:lnSpc>
                <a:spcPct val="90000"/>
              </a:lnSpc>
              <a:buClr>
                <a:srgbClr val="00027F"/>
              </a:buClr>
              <a:buFont typeface="Zapf Dingbats" charset="2"/>
              <a:buChar char=""/>
            </a:pPr>
            <a:r>
              <a:rPr lang="en-US" i="1" smtClean="0"/>
              <a:t>Which is more expressive? LL(k) or  LR(k)?</a:t>
            </a:r>
          </a:p>
          <a:p>
            <a:pPr marL="388938" indent="-388938" eaLnBrk="1" hangingPunct="1">
              <a:lnSpc>
                <a:spcPct val="90000"/>
              </a:lnSpc>
              <a:buClr>
                <a:srgbClr val="00027F"/>
              </a:buClr>
              <a:buFont typeface="Zapf Dingbats" charset="2"/>
              <a:buChar char=""/>
            </a:pPr>
            <a:r>
              <a:rPr lang="en-US" i="1" smtClean="0"/>
              <a:t>How would you implement the Visitor pattern in a dynamic language (without overloading)?</a:t>
            </a:r>
          </a:p>
          <a:p>
            <a:pPr marL="388938" indent="-388938" eaLnBrk="1" hangingPunct="1">
              <a:lnSpc>
                <a:spcPct val="90000"/>
              </a:lnSpc>
              <a:buClr>
                <a:srgbClr val="00027F"/>
              </a:buClr>
              <a:buFont typeface="Zapf Dingbats" charset="2"/>
              <a:buChar char=""/>
            </a:pPr>
            <a:r>
              <a:rPr lang="en-US" i="1" smtClean="0"/>
              <a:t>How can you manipulate your grammar to simplify your JTB-based visitors?</a:t>
            </a:r>
            <a:endParaRPr lang="en-US" i="1"/>
          </a:p>
        </p:txBody>
      </p:sp>
      <p:sp>
        <p:nvSpPr>
          <p:cNvPr id="76806" name="Slide Number Placeholder 6"/>
          <p:cNvSpPr>
            <a:spLocks noGrp="1"/>
          </p:cNvSpPr>
          <p:nvPr>
            <p:ph type="sldNum" sz="quarter" idx="12"/>
          </p:nvPr>
        </p:nvSpPr>
        <p:spPr>
          <a:noFill/>
        </p:spPr>
        <p:txBody>
          <a:bodyPr/>
          <a:lstStyle/>
          <a:p>
            <a:fld id="{619100B7-3BA4-FC4A-8866-066138310791}" type="slidenum">
              <a:rPr lang="de-CH" smtClean="0"/>
              <a:pPr/>
              <a:t>46</a:t>
            </a:fld>
            <a:endParaRPr lang="de-CH" sz="1400" smtClean="0">
              <a:solidFill>
                <a:srgbClr val="7E7E7E"/>
              </a:solidFill>
              <a:latin typeface="Times"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 Oscar Nierstrasz</a:t>
            </a:r>
            <a:endParaRPr lang="de-CH" smtClean="0">
              <a:ea typeface="ＭＳ Ｐゴシック" charset="-128"/>
              <a:cs typeface="ＭＳ Ｐゴシック" charset="-128"/>
            </a:endParaRPr>
          </a:p>
        </p:txBody>
      </p:sp>
      <p:sp>
        <p:nvSpPr>
          <p:cNvPr id="78851" name="Slide Number Placeholder 5"/>
          <p:cNvSpPr>
            <a:spLocks noGrp="1"/>
          </p:cNvSpPr>
          <p:nvPr>
            <p:ph type="sldNum" sz="quarter" idx="12"/>
          </p:nvPr>
        </p:nvSpPr>
        <p:spPr>
          <a:noFill/>
        </p:spPr>
        <p:txBody>
          <a:bodyPr/>
          <a:lstStyle/>
          <a:p>
            <a:fld id="{646AAE36-1952-CA4E-A341-F94456299A8C}" type="slidenum">
              <a:rPr lang="de-CH" smtClean="0">
                <a:ea typeface="ＭＳ Ｐゴシック" charset="-128"/>
                <a:cs typeface="ＭＳ Ｐゴシック" charset="-128"/>
              </a:rPr>
              <a:pPr/>
              <a:t>47</a:t>
            </a:fld>
            <a:endParaRPr lang="de-CH" sz="1400" smtClean="0">
              <a:solidFill>
                <a:srgbClr val="7E7E7E"/>
              </a:solidFill>
              <a:latin typeface="Times" charset="0"/>
              <a:ea typeface="ＭＳ Ｐゴシック" charset="-128"/>
              <a:cs typeface="ＭＳ Ｐゴシック" charset="-128"/>
            </a:endParaRPr>
          </a:p>
        </p:txBody>
      </p:sp>
      <p:sp>
        <p:nvSpPr>
          <p:cNvPr id="78852" name="Rectangle 2"/>
          <p:cNvSpPr>
            <a:spLocks noChangeArrowheads="1"/>
          </p:cNvSpPr>
          <p:nvPr/>
        </p:nvSpPr>
        <p:spPr bwMode="auto">
          <a:xfrm>
            <a:off x="762000" y="2038350"/>
            <a:ext cx="7620000" cy="4356100"/>
          </a:xfrm>
          <a:prstGeom prst="rect">
            <a:avLst/>
          </a:prstGeom>
          <a:solidFill>
            <a:srgbClr val="FFFFCC"/>
          </a:solidFill>
          <a:ln w="9525">
            <a:solidFill>
              <a:schemeClr val="tx1"/>
            </a:solidFill>
            <a:miter lim="800000"/>
            <a:headEnd/>
            <a:tailEnd/>
          </a:ln>
        </p:spPr>
        <p:txBody>
          <a:bodyPr>
            <a:prstTxWarp prst="textNoShape">
              <a:avLst/>
            </a:prstTxWarp>
            <a:spAutoFit/>
          </a:bodyPr>
          <a:lstStyle/>
          <a:p>
            <a:pPr marL="192088" indent="-192088"/>
            <a:endParaRPr lang="en-US" sz="1400" b="1">
              <a:solidFill>
                <a:srgbClr val="000000"/>
              </a:solidFill>
            </a:endParaRPr>
          </a:p>
          <a:p>
            <a:pPr marL="192088" indent="-192088"/>
            <a:endParaRPr lang="en-US" sz="1400" b="1">
              <a:solidFill>
                <a:srgbClr val="000000"/>
              </a:solidFill>
            </a:endParaRPr>
          </a:p>
          <a:p>
            <a:pPr marL="192088" indent="-192088"/>
            <a:endParaRPr lang="en-US" sz="1400" b="1">
              <a:solidFill>
                <a:srgbClr val="000000"/>
              </a:solidFill>
            </a:endParaRPr>
          </a:p>
          <a:p>
            <a:pPr marL="192088" indent="-192088"/>
            <a:endParaRPr lang="en-US" sz="1400" b="1">
              <a:solidFill>
                <a:srgbClr val="000000"/>
              </a:solidFill>
            </a:endParaRPr>
          </a:p>
          <a:p>
            <a:pPr marL="192088" indent="-192088"/>
            <a:endParaRPr lang="en-US" sz="1400" b="1">
              <a:solidFill>
                <a:srgbClr val="000000"/>
              </a:solidFill>
            </a:endParaRPr>
          </a:p>
          <a:p>
            <a:pPr marL="192088" indent="-192088" algn="ctr"/>
            <a:r>
              <a:rPr lang="en-US" sz="1400" b="1">
                <a:solidFill>
                  <a:srgbClr val="000000"/>
                </a:solidFill>
              </a:rPr>
              <a:t>Attribution-ShareAlike 3.0 Unported</a:t>
            </a:r>
          </a:p>
          <a:p>
            <a:pPr marL="192088" indent="-192088"/>
            <a:r>
              <a:rPr lang="en-US" sz="1400" b="1" i="1">
                <a:solidFill>
                  <a:srgbClr val="000000"/>
                </a:solidFill>
              </a:rPr>
              <a:t>You are free:</a:t>
            </a:r>
            <a:endParaRPr lang="en-US" sz="1400">
              <a:solidFill>
                <a:srgbClr val="000000"/>
              </a:solidFill>
            </a:endParaRPr>
          </a:p>
          <a:p>
            <a:pPr lvl="1"/>
            <a:r>
              <a:rPr lang="en-US" sz="1400" b="1">
                <a:solidFill>
                  <a:srgbClr val="000000"/>
                </a:solidFill>
              </a:rPr>
              <a:t>to Share</a:t>
            </a:r>
            <a:r>
              <a:rPr lang="en-US" sz="1400">
                <a:solidFill>
                  <a:srgbClr val="000000"/>
                </a:solidFill>
              </a:rPr>
              <a:t> — to copy, distribute and transmit the work</a:t>
            </a:r>
          </a:p>
          <a:p>
            <a:pPr lvl="1"/>
            <a:r>
              <a:rPr lang="en-US" sz="1400" b="1">
                <a:solidFill>
                  <a:srgbClr val="000000"/>
                </a:solidFill>
              </a:rPr>
              <a:t>to Remix</a:t>
            </a:r>
            <a:r>
              <a:rPr lang="en-US" sz="1400">
                <a:solidFill>
                  <a:srgbClr val="000000"/>
                </a:solidFill>
              </a:rPr>
              <a:t> — to adapt the work</a:t>
            </a:r>
          </a:p>
          <a:p>
            <a:pPr marL="192088" indent="-192088"/>
            <a:endParaRPr lang="en-US" sz="1400" b="1" i="1">
              <a:solidFill>
                <a:srgbClr val="000000"/>
              </a:solidFill>
            </a:endParaRPr>
          </a:p>
          <a:p>
            <a:pPr marL="192088" indent="-192088"/>
            <a:r>
              <a:rPr lang="en-US" sz="1400" b="1" i="1">
                <a:solidFill>
                  <a:srgbClr val="000000"/>
                </a:solidFill>
              </a:rPr>
              <a:t>Under the following conditions:</a:t>
            </a:r>
            <a:endParaRPr lang="en-US" sz="1400">
              <a:solidFill>
                <a:srgbClr val="000000"/>
              </a:solidFill>
            </a:endParaRPr>
          </a:p>
          <a:p>
            <a:pPr lvl="1"/>
            <a:r>
              <a:rPr lang="en-US" sz="1400" b="1">
                <a:solidFill>
                  <a:srgbClr val="000000"/>
                </a:solidFill>
              </a:rPr>
              <a:t>Attribution.</a:t>
            </a:r>
            <a:r>
              <a:rPr lang="en-US" sz="1400">
                <a:solidFill>
                  <a:srgbClr val="000000"/>
                </a:solidFill>
              </a:rPr>
              <a:t> You must attribute the work in the manner specified by the author or licensor (but not in any way that suggests that they endorse you or your use of the work).</a:t>
            </a:r>
          </a:p>
          <a:p>
            <a:pPr lvl="1"/>
            <a:r>
              <a:rPr lang="en-US" sz="1400" b="1">
                <a:solidFill>
                  <a:srgbClr val="000000"/>
                </a:solidFill>
              </a:rPr>
              <a:t>Share Alike.</a:t>
            </a:r>
            <a:r>
              <a:rPr lang="en-US" sz="1400">
                <a:solidFill>
                  <a:srgbClr val="000000"/>
                </a:solidFill>
              </a:rPr>
              <a:t> If you alter, transform, or build upon this work, you may distribute the resulting work only under the same, similar or a compatible license.</a:t>
            </a:r>
          </a:p>
          <a:p>
            <a:pPr marL="192088" indent="-192088"/>
            <a:r>
              <a:rPr lang="en-US" sz="1400">
                <a:solidFill>
                  <a:srgbClr val="000000"/>
                </a:solidFill>
              </a:rPr>
              <a:t>For any reuse or distribution, you must make clear to others the license terms of this work. The best way to do this is with a link to this web page.</a:t>
            </a:r>
          </a:p>
          <a:p>
            <a:pPr marL="192088" indent="-192088"/>
            <a:r>
              <a:rPr lang="en-US" sz="1400">
                <a:solidFill>
                  <a:srgbClr val="000000"/>
                </a:solidFill>
              </a:rPr>
              <a:t>Any of the above conditions can be waived if you get permission from the copyright holder.</a:t>
            </a:r>
          </a:p>
          <a:p>
            <a:pPr marL="192088" indent="-192088"/>
            <a:r>
              <a:rPr lang="en-US" sz="1400">
                <a:solidFill>
                  <a:srgbClr val="000000"/>
                </a:solidFill>
              </a:rPr>
              <a:t>Nothing in this license impairs or restricts the author's moral rights.</a:t>
            </a:r>
          </a:p>
        </p:txBody>
      </p:sp>
      <p:sp>
        <p:nvSpPr>
          <p:cNvPr id="78853" name="Rectangle 3"/>
          <p:cNvSpPr>
            <a:spLocks noGrp="1" noChangeArrowheads="1"/>
          </p:cNvSpPr>
          <p:nvPr>
            <p:ph type="title"/>
          </p:nvPr>
        </p:nvSpPr>
        <p:spPr/>
        <p:txBody>
          <a:bodyPr/>
          <a:lstStyle/>
          <a:p>
            <a:r>
              <a:rPr lang="en-US"/>
              <a:t>License</a:t>
            </a:r>
          </a:p>
        </p:txBody>
      </p:sp>
      <p:sp>
        <p:nvSpPr>
          <p:cNvPr id="78854" name="Rectangle 4"/>
          <p:cNvSpPr>
            <a:spLocks noGrp="1" noChangeArrowheads="1"/>
          </p:cNvSpPr>
          <p:nvPr>
            <p:ph type="body" idx="1"/>
          </p:nvPr>
        </p:nvSpPr>
        <p:spPr>
          <a:xfrm>
            <a:off x="990600" y="1600200"/>
            <a:ext cx="7308850" cy="403225"/>
          </a:xfrm>
        </p:spPr>
        <p:txBody>
          <a:bodyPr anchor="t"/>
          <a:lstStyle/>
          <a:p>
            <a:pPr>
              <a:buFont typeface="Helvetica CE" charset="0"/>
              <a:buNone/>
            </a:pPr>
            <a:r>
              <a:rPr lang="en-US" sz="2000">
                <a:latin typeface="Monaco" charset="0"/>
                <a:ea typeface="Monaco" charset="0"/>
                <a:cs typeface="Monaco" charset="0"/>
              </a:rPr>
              <a:t>http://creativecommons.org/licenses/by-sa/3.0/</a:t>
            </a:r>
          </a:p>
        </p:txBody>
      </p:sp>
      <p:pic>
        <p:nvPicPr>
          <p:cNvPr id="78855" name="Picture 5" descr="logo_deed"/>
          <p:cNvPicPr>
            <a:picLocks noChangeAspect="1" noChangeArrowheads="1"/>
          </p:cNvPicPr>
          <p:nvPr/>
        </p:nvPicPr>
        <p:blipFill>
          <a:blip r:embed="rId3"/>
          <a:srcRect/>
          <a:stretch>
            <a:fillRect/>
          </a:stretch>
        </p:blipFill>
        <p:spPr bwMode="auto">
          <a:xfrm>
            <a:off x="3433763" y="2133600"/>
            <a:ext cx="2509837" cy="708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Bottom-up parsing</a:t>
            </a:r>
          </a:p>
        </p:txBody>
      </p:sp>
      <p:sp>
        <p:nvSpPr>
          <p:cNvPr id="22531" name="Content Placeholder 2"/>
          <p:cNvSpPr>
            <a:spLocks noGrp="1"/>
          </p:cNvSpPr>
          <p:nvPr>
            <p:ph idx="1"/>
          </p:nvPr>
        </p:nvSpPr>
        <p:spPr/>
        <p:txBody>
          <a:bodyPr/>
          <a:lstStyle/>
          <a:p>
            <a:pPr>
              <a:buFont typeface="Helvetica CE" charset="0"/>
              <a:buNone/>
            </a:pPr>
            <a:r>
              <a:rPr lang="en-US" i="1" dirty="0" smtClean="0"/>
              <a:t>Goal:</a:t>
            </a:r>
          </a:p>
          <a:p>
            <a:pPr lvl="1"/>
            <a:r>
              <a:rPr lang="en-US" dirty="0" smtClean="0"/>
              <a:t>Given an input string </a:t>
            </a:r>
            <a:r>
              <a:rPr lang="en-US" dirty="0" err="1" smtClean="0"/>
              <a:t>w</a:t>
            </a:r>
            <a:r>
              <a:rPr lang="en-US" dirty="0" smtClean="0"/>
              <a:t> and a grammar G, construct a parse tree by starting at the leaves and working to the root. </a:t>
            </a:r>
          </a:p>
          <a:p>
            <a:endParaRPr lang="en-US" dirty="0" smtClean="0"/>
          </a:p>
          <a:p>
            <a:r>
              <a:rPr lang="en-US" dirty="0" smtClean="0"/>
              <a:t>The parser repeatedly matches a </a:t>
            </a:r>
            <a:r>
              <a:rPr lang="en-US" i="1" dirty="0" smtClean="0">
                <a:solidFill>
                  <a:srgbClr val="7E0007"/>
                </a:solidFill>
              </a:rPr>
              <a:t>right-sentential form </a:t>
            </a:r>
            <a:r>
              <a:rPr lang="en-US" dirty="0" smtClean="0"/>
              <a:t>from the language against the tree’s upper frontier. </a:t>
            </a:r>
          </a:p>
          <a:p>
            <a:r>
              <a:rPr lang="en-US" dirty="0" smtClean="0"/>
              <a:t>At each match, it applies a </a:t>
            </a:r>
            <a:r>
              <a:rPr lang="en-US" i="1" dirty="0" smtClean="0">
                <a:solidFill>
                  <a:srgbClr val="7E0007"/>
                </a:solidFill>
              </a:rPr>
              <a:t>reduction </a:t>
            </a:r>
            <a:r>
              <a:rPr lang="en-US" dirty="0" smtClean="0"/>
              <a:t>to build on the frontier:</a:t>
            </a:r>
          </a:p>
          <a:p>
            <a:pPr lvl="1"/>
            <a:r>
              <a:rPr lang="en-US" dirty="0" smtClean="0"/>
              <a:t>each reduction matches an upper frontier of the partially built tree to the RHS of some production </a:t>
            </a:r>
          </a:p>
          <a:p>
            <a:pPr lvl="1"/>
            <a:r>
              <a:rPr lang="en-US" dirty="0" smtClean="0"/>
              <a:t>each reduction adds a node on top of the frontier</a:t>
            </a:r>
          </a:p>
          <a:p>
            <a:r>
              <a:rPr lang="en-US" dirty="0" smtClean="0"/>
              <a:t>The final result is a </a:t>
            </a:r>
            <a:r>
              <a:rPr lang="en-US" i="1" dirty="0" smtClean="0">
                <a:solidFill>
                  <a:srgbClr val="7E0007"/>
                </a:solidFill>
              </a:rPr>
              <a:t>rightmost derivation</a:t>
            </a:r>
            <a:r>
              <a:rPr lang="en-US" dirty="0" smtClean="0"/>
              <a:t>, in reverse.</a:t>
            </a:r>
          </a:p>
        </p:txBody>
      </p:sp>
      <p:sp>
        <p:nvSpPr>
          <p:cNvPr id="22532" name="Date Placeholder 3"/>
          <p:cNvSpPr>
            <a:spLocks noGrp="1"/>
          </p:cNvSpPr>
          <p:nvPr>
            <p:ph type="dt" sz="quarter" idx="10"/>
          </p:nvPr>
        </p:nvSpPr>
        <p:spPr>
          <a:noFill/>
        </p:spPr>
        <p:txBody>
          <a:bodyPr/>
          <a:lstStyle/>
          <a:p>
            <a:r>
              <a:rPr lang="en-US" smtClean="0"/>
              <a:t>© Oscar Nierstrasz</a:t>
            </a:r>
            <a:endParaRPr lang="de-CH" smtClean="0"/>
          </a:p>
        </p:txBody>
      </p:sp>
      <p:sp>
        <p:nvSpPr>
          <p:cNvPr id="22533" name="Footer Placeholder 4"/>
          <p:cNvSpPr>
            <a:spLocks noGrp="1"/>
          </p:cNvSpPr>
          <p:nvPr>
            <p:ph type="ftr" sz="quarter" idx="11"/>
          </p:nvPr>
        </p:nvSpPr>
        <p:spPr>
          <a:noFill/>
        </p:spPr>
        <p:txBody>
          <a:bodyPr/>
          <a:lstStyle/>
          <a:p>
            <a:r>
              <a:rPr lang="en-US" smtClean="0"/>
              <a:t>Parsing in Practice</a:t>
            </a:r>
            <a:endParaRPr lang="de-CH" smtClean="0"/>
          </a:p>
        </p:txBody>
      </p:sp>
      <p:sp>
        <p:nvSpPr>
          <p:cNvPr id="22534" name="Slide Number Placeholder 6"/>
          <p:cNvSpPr>
            <a:spLocks noGrp="1"/>
          </p:cNvSpPr>
          <p:nvPr>
            <p:ph type="sldNum" sz="quarter" idx="12"/>
          </p:nvPr>
        </p:nvSpPr>
        <p:spPr>
          <a:noFill/>
        </p:spPr>
        <p:txBody>
          <a:bodyPr/>
          <a:lstStyle/>
          <a:p>
            <a:fld id="{760523BB-5962-F04A-98DF-DC3C7C3057CB}" type="slidenum">
              <a:rPr lang="de-CH" smtClean="0"/>
              <a:pPr/>
              <a:t>5</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Example</a:t>
            </a:r>
          </a:p>
        </p:txBody>
      </p:sp>
      <p:sp>
        <p:nvSpPr>
          <p:cNvPr id="24579" name="Date Placeholder 3"/>
          <p:cNvSpPr>
            <a:spLocks noGrp="1"/>
          </p:cNvSpPr>
          <p:nvPr>
            <p:ph type="dt" sz="quarter" idx="10"/>
          </p:nvPr>
        </p:nvSpPr>
        <p:spPr>
          <a:noFill/>
        </p:spPr>
        <p:txBody>
          <a:bodyPr/>
          <a:lstStyle/>
          <a:p>
            <a:r>
              <a:rPr lang="en-US" smtClean="0"/>
              <a:t>© Oscar Nierstrasz</a:t>
            </a:r>
            <a:endParaRPr lang="de-CH" smtClean="0"/>
          </a:p>
        </p:txBody>
      </p:sp>
      <p:sp>
        <p:nvSpPr>
          <p:cNvPr id="24580" name="Footer Placeholder 4"/>
          <p:cNvSpPr>
            <a:spLocks noGrp="1"/>
          </p:cNvSpPr>
          <p:nvPr>
            <p:ph type="ftr" sz="quarter" idx="11"/>
          </p:nvPr>
        </p:nvSpPr>
        <p:spPr>
          <a:noFill/>
        </p:spPr>
        <p:txBody>
          <a:bodyPr/>
          <a:lstStyle/>
          <a:p>
            <a:r>
              <a:rPr lang="en-US" smtClean="0"/>
              <a:t>Parsing in Practice</a:t>
            </a:r>
            <a:endParaRPr lang="de-CH" smtClean="0"/>
          </a:p>
        </p:txBody>
      </p:sp>
      <p:sp>
        <p:nvSpPr>
          <p:cNvPr id="24581" name="Rectangle 10"/>
          <p:cNvSpPr>
            <a:spLocks noChangeArrowheads="1"/>
          </p:cNvSpPr>
          <p:nvPr/>
        </p:nvSpPr>
        <p:spPr bwMode="auto">
          <a:xfrm>
            <a:off x="304800" y="1600200"/>
            <a:ext cx="3332163" cy="461963"/>
          </a:xfrm>
          <a:prstGeom prst="rect">
            <a:avLst/>
          </a:prstGeom>
          <a:noFill/>
          <a:ln w="9525">
            <a:noFill/>
            <a:miter lim="800000"/>
            <a:headEnd/>
            <a:tailEnd/>
          </a:ln>
        </p:spPr>
        <p:txBody>
          <a:bodyPr wrap="none">
            <a:prstTxWarp prst="textNoShape">
              <a:avLst/>
            </a:prstTxWarp>
            <a:spAutoFit/>
          </a:bodyPr>
          <a:lstStyle/>
          <a:p>
            <a:r>
              <a:rPr lang="en-US"/>
              <a:t>Consider the grammar:</a:t>
            </a:r>
          </a:p>
        </p:txBody>
      </p:sp>
      <p:sp>
        <p:nvSpPr>
          <p:cNvPr id="24582" name="Rectangle 12"/>
          <p:cNvSpPr>
            <a:spLocks noChangeArrowheads="1"/>
          </p:cNvSpPr>
          <p:nvPr/>
        </p:nvSpPr>
        <p:spPr bwMode="auto">
          <a:xfrm>
            <a:off x="457200" y="2133600"/>
            <a:ext cx="2667000" cy="1570038"/>
          </a:xfrm>
          <a:prstGeom prst="rect">
            <a:avLst/>
          </a:prstGeom>
          <a:noFill/>
          <a:ln w="9525">
            <a:solidFill>
              <a:schemeClr val="tx1"/>
            </a:solidFill>
            <a:miter lim="800000"/>
            <a:headEnd/>
            <a:tailEnd/>
          </a:ln>
        </p:spPr>
        <p:txBody>
          <a:bodyPr>
            <a:prstTxWarp prst="textNoShape">
              <a:avLst/>
            </a:prstTxWarp>
            <a:spAutoFit/>
          </a:bodyPr>
          <a:lstStyle/>
          <a:p>
            <a:pPr marL="622300" indent="-622300" defTabSz="542925">
              <a:buFont typeface="Helvetica" charset="0"/>
              <a:buAutoNum type="arabicPeriod"/>
            </a:pPr>
            <a:r>
              <a:rPr lang="en-US"/>
              <a:t>S	</a:t>
            </a:r>
            <a:r>
              <a:rPr lang="en-US">
                <a:sym typeface="Symbol" charset="2"/>
              </a:rPr>
              <a:t>	</a:t>
            </a:r>
            <a:r>
              <a:rPr lang="en-US">
                <a:latin typeface="Courier" charset="0"/>
                <a:ea typeface="Courier" charset="0"/>
                <a:cs typeface="Courier" charset="0"/>
                <a:sym typeface="Symbol" charset="2"/>
              </a:rPr>
              <a:t>a</a:t>
            </a:r>
            <a:r>
              <a:rPr lang="en-US">
                <a:sym typeface="Symbol" charset="2"/>
              </a:rPr>
              <a:t>AB</a:t>
            </a:r>
            <a:r>
              <a:rPr lang="en-US">
                <a:latin typeface="Courier" charset="0"/>
                <a:ea typeface="Courier" charset="0"/>
                <a:cs typeface="Courier" charset="0"/>
                <a:sym typeface="Symbol" charset="2"/>
              </a:rPr>
              <a:t>e</a:t>
            </a:r>
            <a:endParaRPr lang="en-US">
              <a:sym typeface="Symbol" charset="2"/>
            </a:endParaRPr>
          </a:p>
          <a:p>
            <a:pPr marL="622300" indent="-622300" defTabSz="542925">
              <a:buFont typeface="Helvetica" charset="0"/>
              <a:buAutoNum type="arabicPeriod"/>
            </a:pPr>
            <a:r>
              <a:rPr lang="en-US"/>
              <a:t>A	</a:t>
            </a:r>
            <a:r>
              <a:rPr lang="en-US">
                <a:sym typeface="Symbol" charset="2"/>
              </a:rPr>
              <a:t>	A</a:t>
            </a:r>
            <a:r>
              <a:rPr lang="en-US">
                <a:latin typeface="Courier" charset="0"/>
                <a:ea typeface="Courier" charset="0"/>
                <a:cs typeface="Courier" charset="0"/>
                <a:sym typeface="Symbol" charset="2"/>
              </a:rPr>
              <a:t>bc</a:t>
            </a:r>
          </a:p>
          <a:p>
            <a:pPr marL="622300" indent="-622300" defTabSz="542925">
              <a:buFont typeface="Helvetica" charset="0"/>
              <a:buAutoNum type="arabicPeriod"/>
            </a:pPr>
            <a:r>
              <a:rPr lang="en-US">
                <a:sym typeface="Symbol" charset="2"/>
              </a:rPr>
              <a:t> 		</a:t>
            </a:r>
            <a:r>
              <a:rPr lang="en-US">
                <a:latin typeface="Courier" charset="0"/>
                <a:ea typeface="Courier" charset="0"/>
                <a:cs typeface="Courier" charset="0"/>
                <a:sym typeface="Symbol" charset="2"/>
              </a:rPr>
              <a:t>b</a:t>
            </a:r>
          </a:p>
          <a:p>
            <a:pPr marL="622300" indent="-622300" defTabSz="542925">
              <a:buFont typeface="Helvetica" charset="0"/>
              <a:buAutoNum type="arabicPeriod"/>
            </a:pPr>
            <a:r>
              <a:rPr lang="en-US"/>
              <a:t>B	</a:t>
            </a:r>
            <a:r>
              <a:rPr lang="en-US">
                <a:sym typeface="Symbol" charset="2"/>
              </a:rPr>
              <a:t>	</a:t>
            </a:r>
            <a:r>
              <a:rPr lang="en-US">
                <a:latin typeface="Courier" charset="0"/>
                <a:ea typeface="Courier" charset="0"/>
                <a:cs typeface="Courier" charset="0"/>
                <a:sym typeface="Symbol" charset="2"/>
              </a:rPr>
              <a:t>d</a:t>
            </a:r>
          </a:p>
        </p:txBody>
      </p:sp>
      <p:sp>
        <p:nvSpPr>
          <p:cNvPr id="15" name="Rectangle 14"/>
          <p:cNvSpPr/>
          <p:nvPr/>
        </p:nvSpPr>
        <p:spPr>
          <a:xfrm>
            <a:off x="4495800" y="4800600"/>
            <a:ext cx="4191000" cy="1200328"/>
          </a:xfrm>
          <a:prstGeom prst="rect">
            <a:avLst/>
          </a:prstGeom>
          <a:solidFill>
            <a:schemeClr val="accent5">
              <a:lumMod val="90000"/>
            </a:schemeClr>
          </a:solidFill>
        </p:spPr>
        <p:style>
          <a:lnRef idx="1">
            <a:schemeClr val="accent1"/>
          </a:lnRef>
          <a:fillRef idx="2">
            <a:schemeClr val="accent1"/>
          </a:fillRef>
          <a:effectRef idx="1">
            <a:schemeClr val="accent1"/>
          </a:effectRef>
          <a:fontRef idx="minor">
            <a:schemeClr val="dk1"/>
          </a:fontRef>
        </p:style>
        <p:txBody>
          <a:bodyPr wrap="square">
            <a:prstTxWarp prst="textNoShape">
              <a:avLst/>
            </a:prstTxWarp>
            <a:spAutoFit/>
          </a:bodyPr>
          <a:lstStyle/>
          <a:p>
            <a:pPr>
              <a:defRPr/>
            </a:pPr>
            <a:r>
              <a:rPr lang="en-US" i="1" dirty="0">
                <a:solidFill>
                  <a:srgbClr val="05027D"/>
                </a:solidFill>
              </a:rPr>
              <a:t>The trick appears to be scanning the input and finding valid sentential forms. </a:t>
            </a:r>
          </a:p>
        </p:txBody>
      </p:sp>
      <p:graphicFrame>
        <p:nvGraphicFramePr>
          <p:cNvPr id="16" name="Table 15"/>
          <p:cNvGraphicFramePr>
            <a:graphicFrameLocks noGrp="1"/>
          </p:cNvGraphicFramePr>
          <p:nvPr/>
        </p:nvGraphicFramePr>
        <p:xfrm>
          <a:off x="4724400" y="2209800"/>
          <a:ext cx="3810000" cy="2194560"/>
        </p:xfrm>
        <a:graphic>
          <a:graphicData uri="http://schemas.openxmlformats.org/drawingml/2006/table">
            <a:tbl>
              <a:tblPr/>
              <a:tblGrid>
                <a:gridCol w="1428750"/>
                <a:gridCol w="2381250"/>
              </a:tblGrid>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Production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Helvetica" charset="0"/>
                        </a:rPr>
                        <a:t>Sentential Form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a</a:t>
                      </a:r>
                      <a:r>
                        <a:rPr kumimoji="0" lang="en-US" sz="1800" b="1" i="0" u="sng" strike="noStrike" cap="none" normalizeH="0" baseline="0" smtClean="0">
                          <a:ln>
                            <a:noFill/>
                          </a:ln>
                          <a:solidFill>
                            <a:schemeClr val="tx1"/>
                          </a:solidFill>
                          <a:effectLst/>
                          <a:latin typeface="Courier" charset="0"/>
                          <a:ea typeface="Courier" charset="0"/>
                          <a:cs typeface="Courier" charset="0"/>
                          <a:sym typeface="Symbol" charset="2"/>
                        </a:rPr>
                        <a:t>b</a:t>
                      </a: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bcde</a:t>
                      </a:r>
                      <a:endParaRPr kumimoji="0" lang="en-US" sz="1800" b="0" i="0" u="none" strike="noStrike" cap="none" normalizeH="0" baseline="0" smtClean="0">
                        <a:ln>
                          <a:noFill/>
                        </a:ln>
                        <a:solidFill>
                          <a:schemeClr val="tx1"/>
                        </a:solidFill>
                        <a:effectLst/>
                        <a:latin typeface="Helvetica"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a</a:t>
                      </a:r>
                      <a:r>
                        <a:rPr kumimoji="0" lang="en-US" sz="1800" b="1" i="0" u="sng" strike="noStrike" cap="none" normalizeH="0" baseline="0" smtClean="0">
                          <a:ln>
                            <a:noFill/>
                          </a:ln>
                          <a:solidFill>
                            <a:schemeClr val="tx1"/>
                          </a:solidFill>
                          <a:effectLst/>
                          <a:latin typeface="Courier" charset="0"/>
                          <a:ea typeface="Courier" charset="0"/>
                          <a:cs typeface="Courier" charset="0"/>
                          <a:sym typeface="Symbol" charset="2"/>
                        </a:rPr>
                        <a:t>Abc</a:t>
                      </a: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de</a:t>
                      </a:r>
                      <a:endParaRPr kumimoji="0" lang="en-US" sz="1800" b="0" i="0" u="none" strike="noStrike" cap="none" normalizeH="0" baseline="0" smtClean="0">
                        <a:ln>
                          <a:noFill/>
                        </a:ln>
                        <a:solidFill>
                          <a:schemeClr val="tx1"/>
                        </a:solidFill>
                        <a:effectLst/>
                        <a:latin typeface="Helvetica"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aA</a:t>
                      </a:r>
                      <a:r>
                        <a:rPr kumimoji="0" lang="en-US" sz="1800" b="1" i="0" u="sng" strike="noStrike" cap="none" normalizeH="0" baseline="0" smtClean="0">
                          <a:ln>
                            <a:noFill/>
                          </a:ln>
                          <a:solidFill>
                            <a:schemeClr val="tx1"/>
                          </a:solidFill>
                          <a:effectLst/>
                          <a:latin typeface="Courier" charset="0"/>
                          <a:ea typeface="Courier" charset="0"/>
                          <a:cs typeface="Courier" charset="0"/>
                          <a:sym typeface="Symbol" charset="2"/>
                        </a:rPr>
                        <a:t>d</a:t>
                      </a:r>
                      <a:r>
                        <a:rPr kumimoji="0" lang="en-US" sz="1800" b="0" i="0" u="none" strike="noStrike" cap="none" normalizeH="0" baseline="0" smtClean="0">
                          <a:ln>
                            <a:noFill/>
                          </a:ln>
                          <a:solidFill>
                            <a:schemeClr val="tx1"/>
                          </a:solidFill>
                          <a:effectLst/>
                          <a:latin typeface="Courier" charset="0"/>
                          <a:ea typeface="Courier" charset="0"/>
                          <a:cs typeface="Courier" charset="0"/>
                          <a:sym typeface="Symbol" charset="2"/>
                        </a:rPr>
                        <a:t>e</a:t>
                      </a:r>
                      <a:endParaRPr kumimoji="0" lang="en-US" sz="1800" b="0" i="0" u="none" strike="noStrike" cap="none" normalizeH="0" baseline="0" smtClean="0">
                        <a:ln>
                          <a:noFill/>
                        </a:ln>
                        <a:solidFill>
                          <a:schemeClr val="tx1"/>
                        </a:solidFill>
                        <a:effectLst/>
                        <a:latin typeface="Helvetica"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sng" strike="noStrike" cap="none" normalizeH="0" baseline="0" smtClean="0">
                          <a:ln>
                            <a:noFill/>
                          </a:ln>
                          <a:solidFill>
                            <a:schemeClr val="tx1"/>
                          </a:solidFill>
                          <a:effectLst/>
                          <a:latin typeface="Courier" charset="0"/>
                          <a:ea typeface="Courier" charset="0"/>
                          <a:cs typeface="Courier" charset="0"/>
                          <a:sym typeface="Symbol" charset="2"/>
                        </a:rPr>
                        <a:t>aABe</a:t>
                      </a:r>
                      <a:endParaRPr kumimoji="0" lang="en-US" sz="1800" b="1" i="0" u="sng" strike="noStrike" cap="none" normalizeH="0" baseline="0" smtClean="0">
                        <a:ln>
                          <a:noFill/>
                        </a:ln>
                        <a:solidFill>
                          <a:schemeClr val="tx1"/>
                        </a:solidFill>
                        <a:effectLst/>
                        <a:latin typeface="Helvetica"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Helvetica"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07" name="Rectangle 16"/>
          <p:cNvSpPr>
            <a:spLocks noChangeArrowheads="1"/>
          </p:cNvSpPr>
          <p:nvPr/>
        </p:nvSpPr>
        <p:spPr bwMode="auto">
          <a:xfrm>
            <a:off x="4572000" y="1600200"/>
            <a:ext cx="4081463" cy="461963"/>
          </a:xfrm>
          <a:prstGeom prst="rect">
            <a:avLst/>
          </a:prstGeom>
          <a:noFill/>
          <a:ln w="9525">
            <a:noFill/>
            <a:miter lim="800000"/>
            <a:headEnd/>
            <a:tailEnd/>
          </a:ln>
        </p:spPr>
        <p:txBody>
          <a:bodyPr wrap="none">
            <a:prstTxWarp prst="textNoShape">
              <a:avLst/>
            </a:prstTxWarp>
            <a:spAutoFit/>
          </a:bodyPr>
          <a:lstStyle/>
          <a:p>
            <a:r>
              <a:rPr lang="en-US"/>
              <a:t>and the input string: </a:t>
            </a:r>
            <a:r>
              <a:rPr lang="en-US">
                <a:latin typeface="Courier" charset="0"/>
                <a:ea typeface="Courier" charset="0"/>
                <a:cs typeface="Courier" charset="0"/>
                <a:sym typeface="Symbol" charset="2"/>
              </a:rPr>
              <a:t>abbcde</a:t>
            </a:r>
            <a:endParaRPr lang="en-US"/>
          </a:p>
        </p:txBody>
      </p:sp>
      <p:pic>
        <p:nvPicPr>
          <p:cNvPr id="24608" name="Picture 17" descr="4-parse-tree.png"/>
          <p:cNvPicPr>
            <a:picLocks noChangeAspect="1"/>
          </p:cNvPicPr>
          <p:nvPr/>
        </p:nvPicPr>
        <p:blipFill>
          <a:blip r:embed="rId3"/>
          <a:srcRect/>
          <a:stretch>
            <a:fillRect/>
          </a:stretch>
        </p:blipFill>
        <p:spPr bwMode="auto">
          <a:xfrm>
            <a:off x="304800" y="4191000"/>
            <a:ext cx="3609975" cy="2133600"/>
          </a:xfrm>
          <a:prstGeom prst="rect">
            <a:avLst/>
          </a:prstGeom>
          <a:noFill/>
          <a:ln w="9525">
            <a:noFill/>
            <a:miter lim="800000"/>
            <a:headEnd/>
            <a:tailEnd/>
          </a:ln>
        </p:spPr>
      </p:pic>
      <p:sp>
        <p:nvSpPr>
          <p:cNvPr id="24609" name="Slide Number Placeholder 11"/>
          <p:cNvSpPr>
            <a:spLocks noGrp="1"/>
          </p:cNvSpPr>
          <p:nvPr>
            <p:ph type="sldNum" sz="quarter" idx="12"/>
          </p:nvPr>
        </p:nvSpPr>
        <p:spPr>
          <a:noFill/>
        </p:spPr>
        <p:txBody>
          <a:bodyPr/>
          <a:lstStyle/>
          <a:p>
            <a:fld id="{D14C1B7C-00D5-2845-BBBF-F14CF762965F}" type="slidenum">
              <a:rPr lang="de-CH" smtClean="0"/>
              <a:pPr/>
              <a:t>6</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Handles</a:t>
            </a:r>
          </a:p>
        </p:txBody>
      </p:sp>
      <p:sp>
        <p:nvSpPr>
          <p:cNvPr id="26627" name="Content Placeholder 5"/>
          <p:cNvSpPr>
            <a:spLocks noGrp="1"/>
          </p:cNvSpPr>
          <p:nvPr>
            <p:ph idx="1"/>
          </p:nvPr>
        </p:nvSpPr>
        <p:spPr/>
        <p:txBody>
          <a:bodyPr/>
          <a:lstStyle/>
          <a:p>
            <a:r>
              <a:rPr lang="en-US" sz="2200" dirty="0" smtClean="0"/>
              <a:t>A </a:t>
            </a:r>
            <a:r>
              <a:rPr lang="en-US" sz="2200" i="1" u="sng" dirty="0" smtClean="0">
                <a:solidFill>
                  <a:srgbClr val="7E0007"/>
                </a:solidFill>
              </a:rPr>
              <a:t>handle</a:t>
            </a:r>
            <a:r>
              <a:rPr lang="en-US" sz="2200" dirty="0" smtClean="0">
                <a:solidFill>
                  <a:srgbClr val="7E0007"/>
                </a:solidFill>
              </a:rPr>
              <a:t> </a:t>
            </a:r>
            <a:r>
              <a:rPr lang="en-US" sz="2200" dirty="0" smtClean="0"/>
              <a:t>of a right-sentential form </a:t>
            </a:r>
            <a:r>
              <a:rPr lang="en-US" sz="2200" dirty="0" err="1" smtClean="0">
                <a:sym typeface="Symbol" charset="2"/>
              </a:rPr>
              <a:t>γ</a:t>
            </a:r>
            <a:r>
              <a:rPr lang="en-US" sz="2200" dirty="0" smtClean="0"/>
              <a:t> is a production A </a:t>
            </a:r>
            <a:r>
              <a:rPr lang="en-US" sz="2200" dirty="0" err="1" smtClean="0">
                <a:sym typeface="Symbol" charset="2"/>
              </a:rPr>
              <a:t></a:t>
            </a:r>
            <a:r>
              <a:rPr lang="en-US" sz="2200" dirty="0" smtClean="0">
                <a:sym typeface="Symbol" charset="2"/>
              </a:rPr>
              <a:t> </a:t>
            </a:r>
            <a:r>
              <a:rPr lang="en-US" sz="2200" dirty="0" err="1" smtClean="0">
                <a:sym typeface="Symbol" charset="2"/>
              </a:rPr>
              <a:t>β</a:t>
            </a:r>
            <a:r>
              <a:rPr lang="en-US" sz="2200" dirty="0" smtClean="0">
                <a:sym typeface="Symbol" charset="2"/>
              </a:rPr>
              <a:t> </a:t>
            </a:r>
            <a:r>
              <a:rPr lang="en-US" sz="2200" dirty="0" smtClean="0"/>
              <a:t>and a position in </a:t>
            </a:r>
            <a:r>
              <a:rPr lang="en-US" sz="2200" dirty="0" err="1" smtClean="0"/>
              <a:t>γ</a:t>
            </a:r>
            <a:r>
              <a:rPr lang="en-US" sz="2200" dirty="0" smtClean="0"/>
              <a:t> where </a:t>
            </a:r>
            <a:r>
              <a:rPr lang="en-US" sz="2200" dirty="0" err="1" smtClean="0"/>
              <a:t>β</a:t>
            </a:r>
            <a:r>
              <a:rPr lang="en-US" sz="2200" dirty="0" smtClean="0"/>
              <a:t> may be found and replaced by A to produce the previous right-sentential form in a rightmost derivation of </a:t>
            </a:r>
            <a:r>
              <a:rPr lang="en-US" sz="2200" dirty="0" err="1" smtClean="0"/>
              <a:t>γ</a:t>
            </a:r>
            <a:r>
              <a:rPr lang="en-US" sz="2200" dirty="0" smtClean="0"/>
              <a:t> </a:t>
            </a:r>
          </a:p>
          <a:p>
            <a:pPr lvl="1"/>
            <a:endParaRPr lang="en-US" sz="1800" dirty="0" smtClean="0"/>
          </a:p>
          <a:p>
            <a:pPr lvl="1"/>
            <a:r>
              <a:rPr lang="en-US" sz="1800" dirty="0" smtClean="0"/>
              <a:t>Suppose: S </a:t>
            </a:r>
            <a:r>
              <a:rPr lang="en-US" sz="1800" dirty="0" err="1" smtClean="0">
                <a:sym typeface="Symbol" charset="2"/>
              </a:rPr>
              <a:t></a:t>
            </a:r>
            <a:r>
              <a:rPr lang="en-US" sz="1800" dirty="0" smtClean="0">
                <a:sym typeface="Symbol" charset="2"/>
              </a:rPr>
              <a:t>* </a:t>
            </a:r>
            <a:r>
              <a:rPr lang="en-US" sz="1800" dirty="0" err="1" smtClean="0">
                <a:sym typeface="Symbol" charset="2"/>
              </a:rPr>
              <a:t>αAw</a:t>
            </a:r>
            <a:r>
              <a:rPr lang="en-US" sz="1800" dirty="0" smtClean="0"/>
              <a:t> </a:t>
            </a:r>
            <a:r>
              <a:rPr lang="en-US" sz="1800" dirty="0" err="1" smtClean="0">
                <a:sym typeface="Symbol" charset="2"/>
              </a:rPr>
              <a:t></a:t>
            </a:r>
            <a:r>
              <a:rPr lang="en-US" sz="1800" dirty="0" smtClean="0">
                <a:sym typeface="Symbol" charset="2"/>
              </a:rPr>
              <a:t> </a:t>
            </a:r>
            <a:r>
              <a:rPr lang="en-US" sz="1800" dirty="0" err="1" smtClean="0"/>
              <a:t>αβw</a:t>
            </a:r>
            <a:endParaRPr lang="en-US" sz="1800" dirty="0" smtClean="0"/>
          </a:p>
          <a:p>
            <a:pPr lvl="1"/>
            <a:r>
              <a:rPr lang="en-US" sz="1800" dirty="0" smtClean="0"/>
              <a:t>Then A </a:t>
            </a:r>
            <a:r>
              <a:rPr lang="en-US" sz="1800" dirty="0" err="1" smtClean="0">
                <a:sym typeface="Symbol" charset="2"/>
              </a:rPr>
              <a:t></a:t>
            </a:r>
            <a:r>
              <a:rPr lang="en-US" sz="1800" dirty="0" smtClean="0"/>
              <a:t> </a:t>
            </a:r>
            <a:r>
              <a:rPr lang="en-US" sz="1800" dirty="0" err="1" smtClean="0"/>
              <a:t>β</a:t>
            </a:r>
            <a:r>
              <a:rPr lang="en-US" sz="1800" dirty="0" smtClean="0"/>
              <a:t> in the position following </a:t>
            </a:r>
            <a:r>
              <a:rPr lang="en-US" sz="1800" dirty="0" err="1" smtClean="0"/>
              <a:t>α</a:t>
            </a:r>
            <a:r>
              <a:rPr lang="en-US" sz="1800" dirty="0" smtClean="0"/>
              <a:t> is a </a:t>
            </a:r>
            <a:r>
              <a:rPr lang="en-US" sz="1800" i="1" dirty="0" smtClean="0">
                <a:solidFill>
                  <a:srgbClr val="7E0007"/>
                </a:solidFill>
              </a:rPr>
              <a:t>handle </a:t>
            </a:r>
            <a:r>
              <a:rPr lang="en-US" sz="1800" dirty="0" smtClean="0"/>
              <a:t>of </a:t>
            </a:r>
            <a:r>
              <a:rPr lang="en-US" sz="1800" dirty="0" err="1" smtClean="0"/>
              <a:t>αβw</a:t>
            </a:r>
            <a:r>
              <a:rPr lang="en-US" sz="1800" dirty="0" smtClean="0"/>
              <a:t> </a:t>
            </a:r>
            <a:endParaRPr lang="en-US" dirty="0" smtClean="0"/>
          </a:p>
          <a:p>
            <a:pPr>
              <a:buFont typeface="Helvetica CE" charset="0"/>
              <a:buNone/>
            </a:pPr>
            <a:endParaRPr lang="en-US" sz="2000" b="1" dirty="0" smtClean="0"/>
          </a:p>
          <a:p>
            <a:pPr>
              <a:buFont typeface="Helvetica CE" charset="0"/>
              <a:buNone/>
            </a:pPr>
            <a:r>
              <a:rPr lang="en-US" sz="2000" b="1" dirty="0" smtClean="0"/>
              <a:t>NB: </a:t>
            </a:r>
            <a:r>
              <a:rPr lang="en-US" sz="2000" dirty="0" smtClean="0"/>
              <a:t>Because </a:t>
            </a:r>
            <a:r>
              <a:rPr lang="en-US" sz="2000" dirty="0" err="1" smtClean="0"/>
              <a:t>γ</a:t>
            </a:r>
            <a:r>
              <a:rPr lang="en-US" sz="2000" dirty="0" smtClean="0"/>
              <a:t> is a right-sentential form, the substring to the right of a handle contains </a:t>
            </a:r>
            <a:r>
              <a:rPr lang="en-US" sz="2000" i="1" dirty="0" smtClean="0">
                <a:solidFill>
                  <a:srgbClr val="7E0007"/>
                </a:solidFill>
              </a:rPr>
              <a:t>only terminal symbols</a:t>
            </a:r>
            <a:r>
              <a:rPr lang="en-US" sz="2000" dirty="0" smtClean="0"/>
              <a:t>.</a:t>
            </a:r>
            <a:endParaRPr lang="en-US" dirty="0" smtClean="0"/>
          </a:p>
        </p:txBody>
      </p:sp>
      <p:sp>
        <p:nvSpPr>
          <p:cNvPr id="26628" name="Date Placeholder 2"/>
          <p:cNvSpPr>
            <a:spLocks noGrp="1"/>
          </p:cNvSpPr>
          <p:nvPr>
            <p:ph type="dt" sz="quarter" idx="10"/>
          </p:nvPr>
        </p:nvSpPr>
        <p:spPr>
          <a:noFill/>
        </p:spPr>
        <p:txBody>
          <a:bodyPr/>
          <a:lstStyle/>
          <a:p>
            <a:r>
              <a:rPr lang="en-US" smtClean="0"/>
              <a:t>© Oscar Nierstrasz</a:t>
            </a:r>
            <a:endParaRPr lang="de-CH" smtClean="0"/>
          </a:p>
        </p:txBody>
      </p:sp>
      <p:sp>
        <p:nvSpPr>
          <p:cNvPr id="26629" name="Footer Placeholder 3"/>
          <p:cNvSpPr>
            <a:spLocks noGrp="1"/>
          </p:cNvSpPr>
          <p:nvPr>
            <p:ph type="ftr" sz="quarter" idx="11"/>
          </p:nvPr>
        </p:nvSpPr>
        <p:spPr>
          <a:noFill/>
        </p:spPr>
        <p:txBody>
          <a:bodyPr/>
          <a:lstStyle/>
          <a:p>
            <a:r>
              <a:rPr lang="en-US" smtClean="0"/>
              <a:t>Parsing in Practice</a:t>
            </a:r>
            <a:endParaRPr lang="de-CH" smtClean="0"/>
          </a:p>
        </p:txBody>
      </p:sp>
      <p:sp>
        <p:nvSpPr>
          <p:cNvPr id="26630" name="Slide Number Placeholder 6"/>
          <p:cNvSpPr>
            <a:spLocks noGrp="1"/>
          </p:cNvSpPr>
          <p:nvPr>
            <p:ph type="sldNum" sz="quarter" idx="12"/>
          </p:nvPr>
        </p:nvSpPr>
        <p:spPr>
          <a:noFill/>
        </p:spPr>
        <p:txBody>
          <a:bodyPr/>
          <a:lstStyle/>
          <a:p>
            <a:fld id="{A12F7170-3320-6447-93C7-D5D3A8ADE79A}" type="slidenum">
              <a:rPr lang="de-CH" smtClean="0"/>
              <a:pPr/>
              <a:t>7</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r>
              <a:rPr lang="en-US" smtClean="0"/>
              <a:t>Handles</a:t>
            </a:r>
          </a:p>
        </p:txBody>
      </p:sp>
      <p:sp>
        <p:nvSpPr>
          <p:cNvPr id="27651" name="Date Placeholder 3"/>
          <p:cNvSpPr>
            <a:spLocks noGrp="1"/>
          </p:cNvSpPr>
          <p:nvPr>
            <p:ph type="dt" sz="quarter" idx="10"/>
          </p:nvPr>
        </p:nvSpPr>
        <p:spPr>
          <a:noFill/>
        </p:spPr>
        <p:txBody>
          <a:bodyPr/>
          <a:lstStyle/>
          <a:p>
            <a:r>
              <a:rPr lang="en-US" smtClean="0"/>
              <a:t>© Oscar Nierstrasz</a:t>
            </a:r>
            <a:endParaRPr lang="de-CH" smtClean="0"/>
          </a:p>
        </p:txBody>
      </p:sp>
      <p:sp>
        <p:nvSpPr>
          <p:cNvPr id="27652" name="Footer Placeholder 4"/>
          <p:cNvSpPr>
            <a:spLocks noGrp="1"/>
          </p:cNvSpPr>
          <p:nvPr>
            <p:ph type="ftr" sz="quarter" idx="11"/>
          </p:nvPr>
        </p:nvSpPr>
        <p:spPr>
          <a:noFill/>
        </p:spPr>
        <p:txBody>
          <a:bodyPr/>
          <a:lstStyle/>
          <a:p>
            <a:r>
              <a:rPr lang="en-US" smtClean="0"/>
              <a:t>Parsing in Practice</a:t>
            </a:r>
            <a:endParaRPr lang="de-CH" smtClean="0"/>
          </a:p>
        </p:txBody>
      </p:sp>
      <p:pic>
        <p:nvPicPr>
          <p:cNvPr id="27653" name="Picture 7" descr="palsberg-lec.png"/>
          <p:cNvPicPr>
            <a:picLocks noChangeAspect="1"/>
          </p:cNvPicPr>
          <p:nvPr/>
        </p:nvPicPr>
        <p:blipFill>
          <a:blip r:embed="rId3"/>
          <a:srcRect/>
          <a:stretch>
            <a:fillRect/>
          </a:stretch>
        </p:blipFill>
        <p:spPr bwMode="auto">
          <a:xfrm>
            <a:off x="4038600" y="1676400"/>
            <a:ext cx="3546475" cy="5105400"/>
          </a:xfrm>
          <a:prstGeom prst="rect">
            <a:avLst/>
          </a:prstGeom>
          <a:noFill/>
          <a:ln w="9525">
            <a:noFill/>
            <a:miter lim="800000"/>
            <a:headEnd/>
            <a:tailEnd/>
          </a:ln>
        </p:spPr>
      </p:pic>
      <p:sp>
        <p:nvSpPr>
          <p:cNvPr id="27654" name="Rectangle 8"/>
          <p:cNvSpPr>
            <a:spLocks noChangeArrowheads="1"/>
          </p:cNvSpPr>
          <p:nvPr/>
        </p:nvSpPr>
        <p:spPr bwMode="auto">
          <a:xfrm>
            <a:off x="609600" y="4953000"/>
            <a:ext cx="3352800" cy="830263"/>
          </a:xfrm>
          <a:prstGeom prst="rect">
            <a:avLst/>
          </a:prstGeom>
          <a:noFill/>
          <a:ln w="9525">
            <a:noFill/>
            <a:miter lim="800000"/>
            <a:headEnd/>
            <a:tailEnd/>
          </a:ln>
        </p:spPr>
        <p:txBody>
          <a:bodyPr>
            <a:prstTxWarp prst="textNoShape">
              <a:avLst/>
            </a:prstTxWarp>
            <a:spAutoFit/>
          </a:bodyPr>
          <a:lstStyle/>
          <a:p>
            <a:r>
              <a:rPr lang="en-US"/>
              <a:t>The handle A </a:t>
            </a:r>
            <a:r>
              <a:rPr lang="en-US">
                <a:sym typeface="Symbol" charset="2"/>
              </a:rPr>
              <a:t></a:t>
            </a:r>
            <a:r>
              <a:rPr lang="en-US"/>
              <a:t> β in the parse tree for αβw</a:t>
            </a:r>
          </a:p>
        </p:txBody>
      </p:sp>
      <p:sp>
        <p:nvSpPr>
          <p:cNvPr id="27655" name="Slide Number Placeholder 7"/>
          <p:cNvSpPr>
            <a:spLocks noGrp="1"/>
          </p:cNvSpPr>
          <p:nvPr>
            <p:ph type="sldNum" sz="quarter" idx="12"/>
          </p:nvPr>
        </p:nvSpPr>
        <p:spPr>
          <a:noFill/>
        </p:spPr>
        <p:txBody>
          <a:bodyPr/>
          <a:lstStyle/>
          <a:p>
            <a:fld id="{44178FDE-F712-5F40-AB89-6D414B784280}" type="slidenum">
              <a:rPr lang="de-CH" smtClean="0"/>
              <a:pPr/>
              <a:t>8</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5"/>
          <p:cNvSpPr>
            <a:spLocks noGrp="1"/>
          </p:cNvSpPr>
          <p:nvPr>
            <p:ph type="title"/>
          </p:nvPr>
        </p:nvSpPr>
        <p:spPr/>
        <p:txBody>
          <a:bodyPr/>
          <a:lstStyle/>
          <a:p>
            <a:r>
              <a:rPr lang="en-US" smtClean="0"/>
              <a:t>Handles</a:t>
            </a:r>
          </a:p>
        </p:txBody>
      </p:sp>
      <p:sp>
        <p:nvSpPr>
          <p:cNvPr id="29699" name="Content Placeholder 6"/>
          <p:cNvSpPr>
            <a:spLocks noGrp="1"/>
          </p:cNvSpPr>
          <p:nvPr>
            <p:ph idx="1"/>
          </p:nvPr>
        </p:nvSpPr>
        <p:spPr/>
        <p:txBody>
          <a:bodyPr/>
          <a:lstStyle/>
          <a:p>
            <a:r>
              <a:rPr lang="en-US" b="1" dirty="0" smtClean="0"/>
              <a:t>Theorem:</a:t>
            </a:r>
          </a:p>
          <a:p>
            <a:pPr lvl="1"/>
            <a:r>
              <a:rPr lang="en-US" dirty="0" smtClean="0"/>
              <a:t>If G is unambiguous then every right-sentential form has a unique handle. </a:t>
            </a:r>
          </a:p>
          <a:p>
            <a:endParaRPr lang="en-US" dirty="0" smtClean="0"/>
          </a:p>
          <a:p>
            <a:r>
              <a:rPr lang="en-US" b="1" dirty="0" smtClean="0"/>
              <a:t>Proof:</a:t>
            </a:r>
            <a:r>
              <a:rPr lang="en-US" dirty="0" smtClean="0"/>
              <a:t> (by definition)</a:t>
            </a:r>
          </a:p>
          <a:p>
            <a:pPr lvl="1">
              <a:buFont typeface="Helvetica" charset="0"/>
              <a:buAutoNum type="arabicPeriod"/>
            </a:pPr>
            <a:r>
              <a:rPr lang="en-US" dirty="0" smtClean="0"/>
              <a:t>G is unambiguous </a:t>
            </a:r>
            <a:r>
              <a:rPr lang="en-US" dirty="0" err="1" smtClean="0">
                <a:sym typeface="Symbol" charset="2"/>
              </a:rPr>
              <a:t></a:t>
            </a:r>
            <a:r>
              <a:rPr lang="en-US" dirty="0" smtClean="0"/>
              <a:t> rightmost derivation is unique </a:t>
            </a:r>
          </a:p>
          <a:p>
            <a:pPr lvl="1">
              <a:buFont typeface="Helvetica" charset="0"/>
              <a:buAutoNum type="arabicPeriod"/>
            </a:pPr>
            <a:r>
              <a:rPr lang="en-US" dirty="0" err="1" smtClean="0">
                <a:sym typeface="Symbol" charset="2"/>
              </a:rPr>
              <a:t></a:t>
            </a:r>
            <a:r>
              <a:rPr lang="en-US" dirty="0" smtClean="0">
                <a:sym typeface="Symbol" charset="2"/>
              </a:rPr>
              <a:t> </a:t>
            </a:r>
            <a:r>
              <a:rPr lang="en-US" dirty="0" smtClean="0"/>
              <a:t>a unique production A </a:t>
            </a:r>
            <a:r>
              <a:rPr lang="en-US" dirty="0" err="1" smtClean="0">
                <a:sym typeface="Symbol" charset="2"/>
              </a:rPr>
              <a:t></a:t>
            </a:r>
            <a:r>
              <a:rPr lang="en-US" dirty="0" smtClean="0"/>
              <a:t> </a:t>
            </a:r>
            <a:r>
              <a:rPr lang="en-US" dirty="0" err="1" smtClean="0"/>
              <a:t>β</a:t>
            </a:r>
            <a:r>
              <a:rPr lang="en-US" dirty="0" smtClean="0"/>
              <a:t> applied to take </a:t>
            </a:r>
            <a:r>
              <a:rPr lang="en-US" dirty="0" err="1" smtClean="0"/>
              <a:t>γ</a:t>
            </a:r>
            <a:r>
              <a:rPr lang="en-US" baseline="-25000" dirty="0" err="1" smtClean="0"/>
              <a:t>i</a:t>
            </a:r>
            <a:r>
              <a:rPr lang="en-US" baseline="-25000" dirty="0" smtClean="0"/>
              <a:t>—1</a:t>
            </a:r>
            <a:r>
              <a:rPr lang="en-US" dirty="0" smtClean="0"/>
              <a:t> to </a:t>
            </a:r>
            <a:r>
              <a:rPr lang="en-US" dirty="0" err="1" smtClean="0"/>
              <a:t>γ</a:t>
            </a:r>
            <a:r>
              <a:rPr lang="en-US" baseline="-25000" dirty="0" err="1" smtClean="0"/>
              <a:t>i</a:t>
            </a:r>
            <a:r>
              <a:rPr lang="en-US" dirty="0" smtClean="0"/>
              <a:t> </a:t>
            </a:r>
          </a:p>
          <a:p>
            <a:pPr lvl="1">
              <a:buFont typeface="Helvetica" charset="0"/>
              <a:buAutoNum type="arabicPeriod"/>
            </a:pPr>
            <a:r>
              <a:rPr lang="en-US" dirty="0" err="1" smtClean="0">
                <a:sym typeface="Symbol" charset="2"/>
              </a:rPr>
              <a:t></a:t>
            </a:r>
            <a:r>
              <a:rPr lang="en-US" dirty="0" smtClean="0">
                <a:sym typeface="Symbol" charset="2"/>
              </a:rPr>
              <a:t> </a:t>
            </a:r>
            <a:r>
              <a:rPr lang="en-US" dirty="0" smtClean="0"/>
              <a:t>a unique position </a:t>
            </a:r>
            <a:r>
              <a:rPr lang="en-US" dirty="0" err="1" smtClean="0"/>
              <a:t>k</a:t>
            </a:r>
            <a:r>
              <a:rPr lang="en-US" dirty="0" smtClean="0"/>
              <a:t> at which A </a:t>
            </a:r>
            <a:r>
              <a:rPr lang="en-US" dirty="0" err="1" smtClean="0">
                <a:sym typeface="Symbol" charset="2"/>
              </a:rPr>
              <a:t></a:t>
            </a:r>
            <a:r>
              <a:rPr lang="en-US" dirty="0" smtClean="0"/>
              <a:t> </a:t>
            </a:r>
            <a:r>
              <a:rPr lang="en-US" dirty="0" err="1" smtClean="0"/>
              <a:t>β</a:t>
            </a:r>
            <a:r>
              <a:rPr lang="en-US" dirty="0" smtClean="0"/>
              <a:t> is applied </a:t>
            </a:r>
          </a:p>
          <a:p>
            <a:pPr lvl="1">
              <a:buFont typeface="Helvetica" charset="0"/>
              <a:buAutoNum type="arabicPeriod"/>
            </a:pPr>
            <a:r>
              <a:rPr lang="en-US" dirty="0" err="1" smtClean="0">
                <a:sym typeface="Symbol" charset="2"/>
              </a:rPr>
              <a:t></a:t>
            </a:r>
            <a:r>
              <a:rPr lang="en-US" dirty="0" smtClean="0"/>
              <a:t> a unique handle A </a:t>
            </a:r>
            <a:r>
              <a:rPr lang="en-US" dirty="0" err="1" smtClean="0">
                <a:sym typeface="Symbol" charset="2"/>
              </a:rPr>
              <a:t></a:t>
            </a:r>
            <a:r>
              <a:rPr lang="en-US" dirty="0" smtClean="0"/>
              <a:t> </a:t>
            </a:r>
            <a:r>
              <a:rPr lang="en-US" dirty="0" err="1" smtClean="0"/>
              <a:t>β</a:t>
            </a:r>
            <a:r>
              <a:rPr lang="en-US" dirty="0" smtClean="0"/>
              <a:t> </a:t>
            </a:r>
            <a:endParaRPr lang="en-US" dirty="0"/>
          </a:p>
        </p:txBody>
      </p:sp>
      <p:sp>
        <p:nvSpPr>
          <p:cNvPr id="29700" name="Date Placeholder 2"/>
          <p:cNvSpPr>
            <a:spLocks noGrp="1"/>
          </p:cNvSpPr>
          <p:nvPr>
            <p:ph type="dt" sz="quarter" idx="10"/>
          </p:nvPr>
        </p:nvSpPr>
        <p:spPr>
          <a:noFill/>
        </p:spPr>
        <p:txBody>
          <a:bodyPr/>
          <a:lstStyle/>
          <a:p>
            <a:r>
              <a:rPr lang="en-US" smtClean="0"/>
              <a:t>© Oscar Nierstrasz</a:t>
            </a:r>
            <a:endParaRPr lang="de-CH" smtClean="0"/>
          </a:p>
        </p:txBody>
      </p:sp>
      <p:sp>
        <p:nvSpPr>
          <p:cNvPr id="29701" name="Footer Placeholder 3"/>
          <p:cNvSpPr>
            <a:spLocks noGrp="1"/>
          </p:cNvSpPr>
          <p:nvPr>
            <p:ph type="ftr" sz="quarter" idx="11"/>
          </p:nvPr>
        </p:nvSpPr>
        <p:spPr>
          <a:noFill/>
        </p:spPr>
        <p:txBody>
          <a:bodyPr/>
          <a:lstStyle/>
          <a:p>
            <a:r>
              <a:rPr lang="en-US" smtClean="0"/>
              <a:t>Parsing in Practice</a:t>
            </a:r>
            <a:endParaRPr lang="de-CH" smtClean="0"/>
          </a:p>
        </p:txBody>
      </p:sp>
      <p:sp>
        <p:nvSpPr>
          <p:cNvPr id="29702" name="Slide Number Placeholder 7"/>
          <p:cNvSpPr>
            <a:spLocks noGrp="1"/>
          </p:cNvSpPr>
          <p:nvPr>
            <p:ph type="sldNum" sz="quarter" idx="12"/>
          </p:nvPr>
        </p:nvSpPr>
        <p:spPr>
          <a:noFill/>
        </p:spPr>
        <p:txBody>
          <a:bodyPr/>
          <a:lstStyle/>
          <a:p>
            <a:fld id="{51033701-EE15-C546-A615-4E9AC0ED0C80}" type="slidenum">
              <a:rPr lang="de-CH" smtClean="0"/>
              <a:pPr/>
              <a:t>9</a:t>
            </a:fld>
            <a:endParaRPr lang="de-CH" sz="1400" smtClean="0">
              <a:solidFill>
                <a:srgbClr val="7E7E7E"/>
              </a:solidFill>
              <a:latin typeface="Time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B_Screen">
  <a:themeElements>
    <a:clrScheme name="">
      <a:dk1>
        <a:srgbClr val="05027D"/>
      </a:dk1>
      <a:lt1>
        <a:srgbClr val="FFFFFF"/>
      </a:lt1>
      <a:dk2>
        <a:srgbClr val="3A007D"/>
      </a:dk2>
      <a:lt2>
        <a:srgbClr val="F6F6F6"/>
      </a:lt2>
      <a:accent1>
        <a:srgbClr val="F5F399"/>
      </a:accent1>
      <a:accent2>
        <a:srgbClr val="7E0007"/>
      </a:accent2>
      <a:accent3>
        <a:srgbClr val="FFFFFF"/>
      </a:accent3>
      <a:accent4>
        <a:srgbClr val="03016A"/>
      </a:accent4>
      <a:accent5>
        <a:srgbClr val="F9F8CA"/>
      </a:accent5>
      <a:accent6>
        <a:srgbClr val="720006"/>
      </a:accent6>
      <a:hlink>
        <a:srgbClr val="0005DF"/>
      </a:hlink>
      <a:folHlink>
        <a:srgbClr val="464381"/>
      </a:folHlink>
    </a:clrScheme>
    <a:fontScheme name="UB_Scree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lnDef>
  </a:objectDefaults>
  <a:extraClrSchemeLst>
    <a:extraClrScheme>
      <a:clrScheme name="UB_Sc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B_Screen 2">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0005DF"/>
        </a:hlink>
        <a:folHlink>
          <a:srgbClr val="7E7781"/>
        </a:folHlink>
      </a:clrScheme>
      <a:clrMap bg1="lt1" tx1="dk1" bg2="lt2" tx2="dk2" accent1="accent1" accent2="accent2" accent3="accent3" accent4="accent4" accent5="accent5" accent6="accent6" hlink="hlink" folHlink="folHlink"/>
    </a:extraClrScheme>
    <a:extraClrScheme>
      <a:clrScheme name="UB_Screen 3">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0005DF"/>
        </a:hlink>
        <a:folHlink>
          <a:srgbClr val="46438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Workspace:Talks:Dagstuhl:UB_Screen.ppt</Template>
  <TotalTime>1769</TotalTime>
  <Words>5550</Words>
  <Application>Microsoft Macintosh PowerPoint</Application>
  <PresentationFormat>On-screen Show (4:3)</PresentationFormat>
  <Paragraphs>832</Paragraphs>
  <Slides>47</Slides>
  <Notes>18</Notes>
  <HiddenSlides>0</HiddenSlides>
  <MMClips>0</MMClips>
  <ScaleCrop>false</ScaleCrop>
  <HeadingPairs>
    <vt:vector size="4" baseType="variant">
      <vt:variant>
        <vt:lpstr>Design Template</vt:lpstr>
      </vt:variant>
      <vt:variant>
        <vt:i4>1</vt:i4>
      </vt:variant>
      <vt:variant>
        <vt:lpstr>Slide Titles</vt:lpstr>
      </vt:variant>
      <vt:variant>
        <vt:i4>47</vt:i4>
      </vt:variant>
    </vt:vector>
  </HeadingPairs>
  <TitlesOfParts>
    <vt:vector size="48" baseType="lpstr">
      <vt:lpstr>UB_Screen</vt:lpstr>
      <vt:lpstr>4. Parsing in Practice</vt:lpstr>
      <vt:lpstr>Roadmap</vt:lpstr>
      <vt:lpstr>Roadmap</vt:lpstr>
      <vt:lpstr>Some definitions</vt:lpstr>
      <vt:lpstr>Bottom-up parsing</vt:lpstr>
      <vt:lpstr>Example</vt:lpstr>
      <vt:lpstr>Handles</vt:lpstr>
      <vt:lpstr>Handles</vt:lpstr>
      <vt:lpstr>Handles</vt:lpstr>
      <vt:lpstr>Example</vt:lpstr>
      <vt:lpstr>Handle-pruning</vt:lpstr>
      <vt:lpstr>Stack implementation</vt:lpstr>
      <vt:lpstr>Example: back to x—2*y</vt:lpstr>
      <vt:lpstr>Shift-reduce parsing</vt:lpstr>
      <vt:lpstr>Roadmap</vt:lpstr>
      <vt:lpstr>LR(k) grammars</vt:lpstr>
      <vt:lpstr>Why study LR grammars?</vt:lpstr>
      <vt:lpstr>Left versus right recursion</vt:lpstr>
      <vt:lpstr>Parsing review </vt:lpstr>
      <vt:lpstr>Roadmap</vt:lpstr>
      <vt:lpstr>The Java Compiler Compiler</vt:lpstr>
      <vt:lpstr>The JavaCC input format</vt:lpstr>
      <vt:lpstr>Examples</vt:lpstr>
      <vt:lpstr>Generating a parser with JavaCC</vt:lpstr>
      <vt:lpstr>The Visitor Pattern</vt:lpstr>
      <vt:lpstr>Sneak Preview</vt:lpstr>
      <vt:lpstr>First Approach: instanceof and downcasts</vt:lpstr>
      <vt:lpstr>Second Approach: Dedicated Methods</vt:lpstr>
      <vt:lpstr>Third Approach: The Visitor Pattern</vt:lpstr>
      <vt:lpstr>Third Approach: The Visitor Pattern</vt:lpstr>
      <vt:lpstr>Comparison</vt:lpstr>
      <vt:lpstr>Visitors: Summary</vt:lpstr>
      <vt:lpstr>The Java Tree Builder (JTB)</vt:lpstr>
      <vt:lpstr>The Java Tree Builder</vt:lpstr>
      <vt:lpstr>Using JTB</vt:lpstr>
      <vt:lpstr>Roadmap</vt:lpstr>
      <vt:lpstr>Recall our straight-line grammar</vt:lpstr>
      <vt:lpstr>Tokens</vt:lpstr>
      <vt:lpstr>Rewriting our grammar</vt:lpstr>
      <vt:lpstr>Grammar rules</vt:lpstr>
      <vt:lpstr>Java Tree Builder</vt:lpstr>
      <vt:lpstr>The interpreter</vt:lpstr>
      <vt:lpstr>An abstract machine for straight line code</vt:lpstr>
      <vt:lpstr>The visitor</vt:lpstr>
      <vt:lpstr>What you should know!</vt:lpstr>
      <vt:lpstr>Can you answer these questions?</vt:lpstr>
      <vt:lpstr>License</vt:lpstr>
    </vt:vector>
  </TitlesOfParts>
  <Company>Ĳ ɦ禜</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Oscar Nierstrasz</dc:creator>
  <cp:lastModifiedBy>Oscar Nierstrasz</cp:lastModifiedBy>
  <cp:revision>192</cp:revision>
  <cp:lastPrinted>2005-04-07T14:31:46Z</cp:lastPrinted>
  <dcterms:created xsi:type="dcterms:W3CDTF">2011-03-22T09:41:56Z</dcterms:created>
  <dcterms:modified xsi:type="dcterms:W3CDTF">2011-03-22T09:55:08Z</dcterms:modified>
</cp:coreProperties>
</file>