
<file path=[Content_Types].xml><?xml version="1.0" encoding="utf-8"?>
<Types xmlns="http://schemas.openxmlformats.org/package/2006/content-types">
  <Override PartName="/ppt/slides/slide14.xml" ContentType="application/vnd.openxmlformats-officedocument.presentationml.slide+xml"/>
  <Override PartName="/ppt/slides/slide33.xml" ContentType="application/vnd.openxmlformats-officedocument.presentationml.slide+xml"/>
  <Override PartName="/ppt/slides/slide49.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s/slide15.xml" ContentType="application/vnd.openxmlformats-officedocument.presentationml.slide+xml"/>
  <Override PartName="/ppt/slides/slide34.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notesSlides/notesSlide42.xml" ContentType="application/vnd.openxmlformats-officedocument.presentationml.notesSlide+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notesSlides/notesSlide47.xml" ContentType="application/vnd.openxmlformats-officedocument.presentationml.notesSlide+xml"/>
  <Override PartName="/ppt/slides/slide3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53"/>
  </p:notesMasterIdLst>
  <p:handoutMasterIdLst>
    <p:handoutMasterId r:id="rId5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5064"/>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0B540F70-C798-AF41-8F65-BC571457F0B6}"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DA1A43B6-44BE-5E43-A3C7-EAAE9F73392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1026"/>
          <p:cNvSpPr>
            <a:spLocks noGrp="1" noRot="1" noChangeAspect="1" noChangeArrowheads="1" noTextEdit="1"/>
          </p:cNvSpPr>
          <p:nvPr>
            <p:ph type="sldImg"/>
          </p:nvPr>
        </p:nvSpPr>
        <p:spPr>
          <a:ln/>
        </p:spPr>
      </p:sp>
      <p:sp>
        <p:nvSpPr>
          <p:cNvPr id="36867"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Rot="1" noChangeAspect="1" noChangeArrowheads="1"/>
          </p:cNvSpPr>
          <p:nvPr>
            <p:ph type="sldImg"/>
          </p:nvPr>
        </p:nvSpPr>
        <p:spPr>
          <a:solidFill>
            <a:srgbClr val="FFFFFF"/>
          </a:solidFill>
          <a:ln/>
        </p:spPr>
      </p:sp>
      <p:sp>
        <p:nvSpPr>
          <p:cNvPr id="614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Rot="1" noChangeAspect="1" noChangeArrowheads="1"/>
          </p:cNvSpPr>
          <p:nvPr>
            <p:ph type="sldImg"/>
          </p:nvPr>
        </p:nvSpPr>
        <p:spPr>
          <a:solidFill>
            <a:srgbClr val="FFFFFF"/>
          </a:solidFill>
          <a:ln/>
        </p:spPr>
      </p:sp>
      <p:sp>
        <p:nvSpPr>
          <p:cNvPr id="6553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each class exists because of an implied responsibility</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Rot="1" noChangeAspect="1" noChangeArrowheads="1"/>
          </p:cNvSpPr>
          <p:nvPr>
            <p:ph type="sldImg"/>
          </p:nvPr>
        </p:nvSpPr>
        <p:spPr>
          <a:solidFill>
            <a:srgbClr val="FFFFFF"/>
          </a:solidFill>
          <a:ln/>
        </p:spPr>
      </p:sp>
      <p:sp>
        <p:nvSpPr>
          <p:cNvPr id="675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Rot="1" noChangeAspect="1" noChangeArrowheads="1"/>
          </p:cNvSpPr>
          <p:nvPr>
            <p:ph type="sldImg"/>
          </p:nvPr>
        </p:nvSpPr>
        <p:spPr>
          <a:solidFill>
            <a:srgbClr val="FFFFFF"/>
          </a:solidFill>
          <a:ln/>
        </p:spPr>
      </p:sp>
      <p:sp>
        <p:nvSpPr>
          <p:cNvPr id="163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Rot="1" noChangeAspect="1" noChangeArrowheads="1"/>
          </p:cNvSpPr>
          <p:nvPr>
            <p:ph type="sldImg"/>
          </p:nvPr>
        </p:nvSpPr>
        <p:spPr>
          <a:solidFill>
            <a:srgbClr val="FFFFFF"/>
          </a:solidFill>
          <a:ln/>
        </p:spPr>
      </p:sp>
      <p:sp>
        <p:nvSpPr>
          <p:cNvPr id="7168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A Drawing Editor knows when the drawing has changed; the Drawing knows which elements to display; each Drawing Element knows how and where its presentation should be drawn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Rot="1" noChangeAspect="1" noChangeArrowheads="1"/>
          </p:cNvSpPr>
          <p:nvPr>
            <p:ph type="sldImg"/>
          </p:nvPr>
        </p:nvSpPr>
        <p:spPr>
          <a:solidFill>
            <a:srgbClr val="FFFFFF"/>
          </a:solidFill>
          <a:ln/>
        </p:spPr>
      </p:sp>
      <p:sp>
        <p:nvSpPr>
          <p:cNvPr id="7987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Rot="1" noChangeAspect="1" noChangeArrowheads="1"/>
          </p:cNvSpPr>
          <p:nvPr>
            <p:ph type="sldImg"/>
          </p:nvPr>
        </p:nvSpPr>
        <p:spPr>
          <a:solidFill>
            <a:srgbClr val="FFFFFF"/>
          </a:solidFill>
          <a:ln/>
        </p:spPr>
      </p:sp>
      <p:sp>
        <p:nvSpPr>
          <p:cNvPr id="880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spect="1" noChangeArrowheads="1"/>
          </p:cNvSpPr>
          <p:nvPr>
            <p:ph type="sldImg"/>
          </p:nvPr>
        </p:nvSpPr>
        <p:spPr>
          <a:solidFill>
            <a:srgbClr val="FFFFFF"/>
          </a:solidFill>
          <a:ln/>
        </p:spPr>
      </p:sp>
      <p:sp>
        <p:nvSpPr>
          <p:cNvPr id="184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p:cNvSpPr>
          <p:nvPr>
            <p:ph type="sldImg"/>
          </p:nvPr>
        </p:nvSpPr>
        <p:spPr>
          <a:solidFill>
            <a:srgbClr val="FFFFFF"/>
          </a:solidFill>
          <a:ln/>
        </p:spPr>
      </p:sp>
      <p:sp>
        <p:nvSpPr>
          <p:cNvPr id="2048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Rot="1" noChangeAspect="1" noChangeArrowheads="1"/>
          </p:cNvSpPr>
          <p:nvPr>
            <p:ph type="sldImg"/>
          </p:nvPr>
        </p:nvSpPr>
        <p:spPr>
          <a:solidFill>
            <a:srgbClr val="FFFFFF"/>
          </a:solidFill>
          <a:ln/>
        </p:spPr>
      </p:sp>
      <p:sp>
        <p:nvSpPr>
          <p:cNvPr id="2457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AC860422-06D3-AC47-9235-839B78F94C85}"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89FDE7F4-1A62-9943-8178-1D04E0D35F2D}"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805CA25D-7D01-BE48-93EF-8D205441FE20}"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37F674BC-203B-4242-B68B-4960EBB4F591}"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A5A6554A-F203-8C49-83CD-29286AA37FBD}"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smtClean="0"/>
          </a:p>
        </p:txBody>
      </p:sp>
      <p:sp>
        <p:nvSpPr>
          <p:cNvPr id="4" name="Rectangle 6"/>
          <p:cNvSpPr>
            <a:spLocks noGrp="1" noChangeArrowheads="1"/>
          </p:cNvSpPr>
          <p:nvPr>
            <p:ph type="dt" sz="half" idx="10"/>
          </p:nvPr>
        </p:nvSpPr>
        <p:spPr/>
        <p:txBody>
          <a:bodyPr/>
          <a:lstStyle>
            <a:lvl1pPr>
              <a:defRPr smtClean="0"/>
            </a:lvl1pPr>
          </a:lstStyle>
          <a:p>
            <a:pPr>
              <a:defRPr/>
            </a:pPr>
            <a:r>
              <a:rPr lang="de-CH"/>
              <a:t>© Oscar Nierstrasz</a:t>
            </a:r>
          </a:p>
        </p:txBody>
      </p:sp>
      <p:sp>
        <p:nvSpPr>
          <p:cNvPr id="5" name="Rectangle 7"/>
          <p:cNvSpPr>
            <a:spLocks noGrp="1" noChangeArrowheads="1"/>
          </p:cNvSpPr>
          <p:nvPr>
            <p:ph type="ftr" sz="quarter" idx="11"/>
          </p:nvPr>
        </p:nvSpPr>
        <p:spPr/>
        <p:txBody>
          <a:bodyPr/>
          <a:lstStyle>
            <a:lvl1pPr>
              <a:defRPr smtClean="0"/>
            </a:lvl1pPr>
          </a:lstStyle>
          <a:p>
            <a:pPr>
              <a:defRPr/>
            </a:pPr>
            <a:r>
              <a:rPr lang="de-CH"/>
              <a:t>ESE — Responsibility-Driven Design</a:t>
            </a:r>
          </a:p>
        </p:txBody>
      </p:sp>
      <p:sp>
        <p:nvSpPr>
          <p:cNvPr id="6" name="Rectangle 8"/>
          <p:cNvSpPr>
            <a:spLocks noGrp="1" noChangeArrowheads="1"/>
          </p:cNvSpPr>
          <p:nvPr>
            <p:ph type="sldNum" sz="quarter" idx="12"/>
          </p:nvPr>
        </p:nvSpPr>
        <p:spPr/>
        <p:txBody>
          <a:bodyPr/>
          <a:lstStyle>
            <a:lvl1pPr>
              <a:defRPr/>
            </a:lvl1pPr>
          </a:lstStyle>
          <a:p>
            <a:pPr>
              <a:defRPr/>
            </a:pPr>
            <a:r>
              <a:rPr lang="de-CH"/>
              <a:t>ESE 4.</a:t>
            </a:r>
            <a:fld id="{727201D7-0A0A-0145-9579-8D48AFA00E03}"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3F3C1948-A9CA-4F4D-8872-01E637CDC185}"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16" r:id="rId3"/>
    <p:sldLayoutId id="2147483717" r:id="rId4"/>
    <p:sldLayoutId id="2147483718" r:id="rId5"/>
    <p:sldLayoutId id="2147483720"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10"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10"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10"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10"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10"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3.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4.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5.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6.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7.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8.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0.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3"/>
          <p:cNvSpPr>
            <a:spLocks noGrp="1" noChangeArrowheads="1"/>
          </p:cNvSpPr>
          <p:nvPr>
            <p:ph type="ctrTitle"/>
          </p:nvPr>
        </p:nvSpPr>
        <p:spPr/>
        <p:txBody>
          <a:bodyPr/>
          <a:lstStyle/>
          <a:p>
            <a:pPr eaLnBrk="1" hangingPunct="1"/>
            <a:r>
              <a:rPr lang="en-US" dirty="0" smtClean="0"/>
              <a:t>Introduction to Software Engineering</a:t>
            </a:r>
            <a:endParaRPr lang="en-US" b="0" i="1" dirty="0"/>
          </a:p>
        </p:txBody>
      </p:sp>
      <p:sp>
        <p:nvSpPr>
          <p:cNvPr id="10243" name="Rectangle 4"/>
          <p:cNvSpPr>
            <a:spLocks noGrp="1" noChangeArrowheads="1"/>
          </p:cNvSpPr>
          <p:nvPr>
            <p:ph type="subTitle" idx="1"/>
          </p:nvPr>
        </p:nvSpPr>
        <p:spPr/>
        <p:txBody>
          <a:bodyPr/>
          <a:lstStyle/>
          <a:p>
            <a:pPr eaLnBrk="1" hangingPunct="1"/>
            <a:r>
              <a:rPr lang="en-US" b="1" dirty="0"/>
              <a:t>4. Responsibility-Driven </a:t>
            </a:r>
            <a:r>
              <a:rPr lang="en-US" b="1" dirty="0" smtClean="0"/>
              <a:t>Design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765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27652" name="Slide Number Placeholder 5"/>
          <p:cNvSpPr>
            <a:spLocks noGrp="1"/>
          </p:cNvSpPr>
          <p:nvPr>
            <p:ph type="sldNum" sz="quarter" idx="12"/>
          </p:nvPr>
        </p:nvSpPr>
        <p:spPr>
          <a:noFill/>
        </p:spPr>
        <p:txBody>
          <a:bodyPr/>
          <a:lstStyle/>
          <a:p>
            <a:r>
              <a:rPr lang="de-CH" smtClean="0">
                <a:latin typeface="Helvetica" charset="0"/>
              </a:rPr>
              <a:t>ESE 4.</a:t>
            </a:r>
            <a:fld id="{9D99BD95-93E4-9946-AA92-019221B3F635}" type="slidenum">
              <a:rPr lang="de-CH" smtClean="0">
                <a:latin typeface="Helvetica" charset="0"/>
              </a:rPr>
              <a:pPr/>
              <a:t>10</a:t>
            </a:fld>
            <a:endParaRPr lang="de-CH" sz="1400" smtClean="0">
              <a:solidFill>
                <a:srgbClr val="7E7E7E"/>
              </a:solidFill>
              <a:latin typeface="Times" charset="0"/>
            </a:endParaRPr>
          </a:p>
        </p:txBody>
      </p:sp>
      <p:sp>
        <p:nvSpPr>
          <p:cNvPr id="27653" name="Rectangle 2"/>
          <p:cNvSpPr>
            <a:spLocks noGrp="1" noChangeArrowheads="1"/>
          </p:cNvSpPr>
          <p:nvPr>
            <p:ph type="title"/>
          </p:nvPr>
        </p:nvSpPr>
        <p:spPr/>
        <p:txBody>
          <a:bodyPr/>
          <a:lstStyle/>
          <a:p>
            <a:pPr eaLnBrk="1" hangingPunct="1"/>
            <a:r>
              <a:rPr lang="en-US"/>
              <a:t>The Detailed Analysis</a:t>
            </a:r>
          </a:p>
        </p:txBody>
      </p:sp>
      <p:sp>
        <p:nvSpPr>
          <p:cNvPr id="27654" name="Rectangle 3"/>
          <p:cNvSpPr>
            <a:spLocks noGrp="1" noChangeArrowheads="1"/>
          </p:cNvSpPr>
          <p:nvPr>
            <p:ph type="body" idx="1"/>
          </p:nvPr>
        </p:nvSpPr>
        <p:spPr/>
        <p:txBody>
          <a:bodyPr/>
          <a:lstStyle/>
          <a:p>
            <a:pPr marL="533400" indent="-533400" eaLnBrk="1" hangingPunct="1">
              <a:buFontTx/>
              <a:buAutoNum type="arabicPeriod"/>
            </a:pPr>
            <a:r>
              <a:rPr lang="en-US" i="1">
                <a:solidFill>
                  <a:srgbClr val="7F0101"/>
                </a:solidFill>
              </a:rPr>
              <a:t>Factor</a:t>
            </a:r>
            <a:r>
              <a:rPr lang="en-US"/>
              <a:t> common responsibilities to build class hierarchies</a:t>
            </a:r>
          </a:p>
          <a:p>
            <a:pPr marL="533400" indent="-533400" eaLnBrk="1" hangingPunct="1">
              <a:buFontTx/>
              <a:buAutoNum type="arabicPeriod"/>
            </a:pPr>
            <a:r>
              <a:rPr lang="en-US" i="1">
                <a:solidFill>
                  <a:srgbClr val="7F0101"/>
                </a:solidFill>
              </a:rPr>
              <a:t>Streamline</a:t>
            </a:r>
            <a:r>
              <a:rPr lang="en-US"/>
              <a:t> collaborations between objects</a:t>
            </a:r>
          </a:p>
          <a:p>
            <a:pPr marL="914400" lvl="1" indent="-457200" eaLnBrk="1" hangingPunct="1"/>
            <a:r>
              <a:rPr lang="en-US"/>
              <a:t>Is message traffic heavy in parts of the system?</a:t>
            </a:r>
          </a:p>
          <a:p>
            <a:pPr marL="914400" lvl="1" indent="-457200" eaLnBrk="1" hangingPunct="1"/>
            <a:r>
              <a:rPr lang="en-US"/>
              <a:t>Are there classes that collaborate with everybody?</a:t>
            </a:r>
          </a:p>
          <a:p>
            <a:pPr marL="914400" lvl="1" indent="-457200" eaLnBrk="1" hangingPunct="1"/>
            <a:r>
              <a:rPr lang="en-US"/>
              <a:t>Are there classes that collaborate with nobody?</a:t>
            </a:r>
          </a:p>
          <a:p>
            <a:pPr marL="914400" lvl="1" indent="-457200" eaLnBrk="1" hangingPunct="1"/>
            <a:r>
              <a:rPr lang="en-US"/>
              <a:t>Are there groups of classes that can be seen as subsystems?</a:t>
            </a:r>
          </a:p>
          <a:p>
            <a:pPr marL="533400" indent="-533400" eaLnBrk="1" hangingPunct="1">
              <a:buFontTx/>
              <a:buAutoNum type="arabicPeriod"/>
            </a:pPr>
            <a:r>
              <a:rPr lang="en-US"/>
              <a:t>Turn class responsibilities into fully specified signatures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969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29700" name="Slide Number Placeholder 5"/>
          <p:cNvSpPr>
            <a:spLocks noGrp="1"/>
          </p:cNvSpPr>
          <p:nvPr>
            <p:ph type="sldNum" sz="quarter" idx="12"/>
          </p:nvPr>
        </p:nvSpPr>
        <p:spPr>
          <a:noFill/>
        </p:spPr>
        <p:txBody>
          <a:bodyPr/>
          <a:lstStyle/>
          <a:p>
            <a:r>
              <a:rPr lang="de-CH" smtClean="0">
                <a:latin typeface="Helvetica" charset="0"/>
              </a:rPr>
              <a:t>ESE 4.</a:t>
            </a:r>
            <a:fld id="{9D00920E-1A36-F14B-A22B-053CEEB0E85A}" type="slidenum">
              <a:rPr lang="de-CH" smtClean="0">
                <a:latin typeface="Helvetica" charset="0"/>
              </a:rPr>
              <a:pPr/>
              <a:t>11</a:t>
            </a:fld>
            <a:endParaRPr lang="de-CH" sz="1400" smtClean="0">
              <a:solidFill>
                <a:srgbClr val="7E7E7E"/>
              </a:solidFill>
              <a:latin typeface="Times" charset="0"/>
            </a:endParaRPr>
          </a:p>
        </p:txBody>
      </p:sp>
      <p:sp>
        <p:nvSpPr>
          <p:cNvPr id="29701" name="Rectangle 2"/>
          <p:cNvSpPr>
            <a:spLocks noGrp="1" noChangeArrowheads="1"/>
          </p:cNvSpPr>
          <p:nvPr>
            <p:ph type="title"/>
          </p:nvPr>
        </p:nvSpPr>
        <p:spPr/>
        <p:txBody>
          <a:bodyPr/>
          <a:lstStyle/>
          <a:p>
            <a:pPr eaLnBrk="1" hangingPunct="1"/>
            <a:r>
              <a:rPr lang="en-US"/>
              <a:t>Finding Classes</a:t>
            </a:r>
          </a:p>
        </p:txBody>
      </p:sp>
      <p:sp>
        <p:nvSpPr>
          <p:cNvPr id="29702" name="Rectangle 3"/>
          <p:cNvSpPr>
            <a:spLocks noGrp="1" noChangeArrowheads="1"/>
          </p:cNvSpPr>
          <p:nvPr>
            <p:ph type="body" idx="1"/>
          </p:nvPr>
        </p:nvSpPr>
        <p:spPr/>
        <p:txBody>
          <a:bodyPr/>
          <a:lstStyle/>
          <a:p>
            <a:pPr marL="609600" indent="-609600" eaLnBrk="1" hangingPunct="1">
              <a:buFont typeface="Helvetica CE" pitchFamily="-110" charset="0"/>
              <a:buNone/>
            </a:pPr>
            <a:r>
              <a:rPr lang="en-US" i="1">
                <a:solidFill>
                  <a:srgbClr val="7F0101"/>
                </a:solidFill>
              </a:rPr>
              <a:t>Start with requirements specification:</a:t>
            </a:r>
          </a:p>
          <a:p>
            <a:pPr marL="609600" indent="-609600" eaLnBrk="1" hangingPunct="1">
              <a:buFont typeface="Arial" charset="0"/>
              <a:buNone/>
            </a:pPr>
            <a:r>
              <a:rPr lang="en-US"/>
              <a:t>	What are the goals of the system being designed, its expected inputs and desired responses?</a:t>
            </a:r>
          </a:p>
          <a:p>
            <a:pPr marL="609600" indent="-609600" eaLnBrk="1" hangingPunct="1">
              <a:buFont typeface="Arial" charset="0"/>
              <a:buChar char="•"/>
            </a:pPr>
            <a:endParaRPr lang="en-US"/>
          </a:p>
          <a:p>
            <a:pPr marL="609600" indent="-609600" eaLnBrk="1" hangingPunct="1">
              <a:buFontTx/>
              <a:buAutoNum type="arabicPeriod"/>
            </a:pPr>
            <a:r>
              <a:rPr lang="en-US"/>
              <a:t>Look for </a:t>
            </a:r>
            <a:r>
              <a:rPr lang="en-US" i="1">
                <a:solidFill>
                  <a:srgbClr val="7F0101"/>
                </a:solidFill>
              </a:rPr>
              <a:t>noun phrases</a:t>
            </a:r>
            <a:r>
              <a:rPr lang="en-US"/>
              <a:t>:</a:t>
            </a:r>
          </a:p>
          <a:p>
            <a:pPr marL="990600" lvl="1" indent="-533400" eaLnBrk="1" hangingPunct="1"/>
            <a:r>
              <a:rPr lang="en-US"/>
              <a:t>separate into obvious classes, uncertain candidates, and nonsense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1747"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31748" name="Slide Number Placeholder 5"/>
          <p:cNvSpPr>
            <a:spLocks noGrp="1"/>
          </p:cNvSpPr>
          <p:nvPr>
            <p:ph type="sldNum" sz="quarter" idx="12"/>
          </p:nvPr>
        </p:nvSpPr>
        <p:spPr>
          <a:noFill/>
        </p:spPr>
        <p:txBody>
          <a:bodyPr/>
          <a:lstStyle/>
          <a:p>
            <a:r>
              <a:rPr lang="de-CH" smtClean="0">
                <a:latin typeface="Helvetica" charset="0"/>
              </a:rPr>
              <a:t>ESE 4.</a:t>
            </a:r>
            <a:fld id="{63684658-A0D3-A148-9E71-5C32688438A5}" type="slidenum">
              <a:rPr lang="de-CH" smtClean="0">
                <a:latin typeface="Helvetica" charset="0"/>
              </a:rPr>
              <a:pPr/>
              <a:t>12</a:t>
            </a:fld>
            <a:endParaRPr lang="de-CH" sz="1400" smtClean="0">
              <a:solidFill>
                <a:srgbClr val="7E7E7E"/>
              </a:solidFill>
              <a:latin typeface="Times" charset="0"/>
            </a:endParaRPr>
          </a:p>
        </p:txBody>
      </p:sp>
      <p:sp>
        <p:nvSpPr>
          <p:cNvPr id="31749" name="Rectangle 2"/>
          <p:cNvSpPr>
            <a:spLocks noGrp="1" noChangeArrowheads="1"/>
          </p:cNvSpPr>
          <p:nvPr>
            <p:ph type="title"/>
          </p:nvPr>
        </p:nvSpPr>
        <p:spPr/>
        <p:txBody>
          <a:bodyPr/>
          <a:lstStyle/>
          <a:p>
            <a:pPr eaLnBrk="1" hangingPunct="1"/>
            <a:r>
              <a:rPr lang="en-US"/>
              <a:t>Finding Classes ...</a:t>
            </a:r>
          </a:p>
        </p:txBody>
      </p:sp>
      <p:sp>
        <p:nvSpPr>
          <p:cNvPr id="31750" name="Rectangle 3"/>
          <p:cNvSpPr>
            <a:spLocks noGrp="1" noChangeArrowheads="1"/>
          </p:cNvSpPr>
          <p:nvPr>
            <p:ph type="body" idx="1"/>
          </p:nvPr>
        </p:nvSpPr>
        <p:spPr/>
        <p:txBody>
          <a:bodyPr/>
          <a:lstStyle/>
          <a:p>
            <a:pPr marL="533400" indent="-533400" eaLnBrk="1" hangingPunct="1">
              <a:lnSpc>
                <a:spcPct val="70000"/>
              </a:lnSpc>
              <a:buClr>
                <a:srgbClr val="00027F"/>
              </a:buClr>
              <a:buFont typeface="Times" charset="0"/>
              <a:buAutoNum type="arabicPeriod" startAt="2"/>
            </a:pPr>
            <a:r>
              <a:rPr lang="en-US" sz="2000"/>
              <a:t>Refine to a list of </a:t>
            </a:r>
            <a:r>
              <a:rPr lang="en-US" sz="2000" i="1">
                <a:solidFill>
                  <a:srgbClr val="7F0101"/>
                </a:solidFill>
              </a:rPr>
              <a:t>candidate classes</a:t>
            </a:r>
            <a:r>
              <a:rPr lang="en-US" sz="2000"/>
              <a:t>. Some guidelines are:</a:t>
            </a:r>
          </a:p>
          <a:p>
            <a:pPr marL="914400" lvl="1" indent="-457200" eaLnBrk="1" hangingPunct="1">
              <a:lnSpc>
                <a:spcPct val="70000"/>
              </a:lnSpc>
            </a:pPr>
            <a:endParaRPr lang="en-US" sz="1800"/>
          </a:p>
          <a:p>
            <a:pPr marL="914400" lvl="1" indent="-457200" eaLnBrk="1" hangingPunct="1">
              <a:lnSpc>
                <a:spcPct val="70000"/>
              </a:lnSpc>
            </a:pPr>
            <a:r>
              <a:rPr lang="en-US" sz="1800"/>
              <a:t>Model </a:t>
            </a:r>
            <a:r>
              <a:rPr lang="en-US" sz="1800" i="1">
                <a:solidFill>
                  <a:srgbClr val="7F0101"/>
                </a:solidFill>
              </a:rPr>
              <a:t>physical objects</a:t>
            </a:r>
            <a:r>
              <a:rPr lang="en-US" sz="1800"/>
              <a:t> — e.g. disks, printers</a:t>
            </a:r>
          </a:p>
          <a:p>
            <a:pPr marL="914400" lvl="1" indent="-457200" eaLnBrk="1" hangingPunct="1">
              <a:lnSpc>
                <a:spcPct val="70000"/>
              </a:lnSpc>
            </a:pPr>
            <a:r>
              <a:rPr lang="en-US" sz="1800"/>
              <a:t>Model </a:t>
            </a:r>
            <a:r>
              <a:rPr lang="en-US" sz="1800" i="1">
                <a:solidFill>
                  <a:srgbClr val="7F0101"/>
                </a:solidFill>
              </a:rPr>
              <a:t>conceptual entities</a:t>
            </a:r>
            <a:r>
              <a:rPr lang="en-US" sz="1800"/>
              <a:t> — e.g. windows, files</a:t>
            </a:r>
          </a:p>
          <a:p>
            <a:pPr marL="914400" lvl="1" indent="-457200" eaLnBrk="1" hangingPunct="1">
              <a:lnSpc>
                <a:spcPct val="70000"/>
              </a:lnSpc>
            </a:pPr>
            <a:r>
              <a:rPr lang="en-US" sz="1800"/>
              <a:t>Choose </a:t>
            </a:r>
            <a:r>
              <a:rPr lang="en-US" sz="1800" i="1">
                <a:solidFill>
                  <a:srgbClr val="7F0101"/>
                </a:solidFill>
              </a:rPr>
              <a:t>one word for one concept</a:t>
            </a:r>
            <a:r>
              <a:rPr lang="en-US" sz="1800"/>
              <a:t> — what does it mean within the system</a:t>
            </a:r>
          </a:p>
          <a:p>
            <a:pPr marL="914400" lvl="1" indent="-457200" eaLnBrk="1" hangingPunct="1">
              <a:lnSpc>
                <a:spcPct val="70000"/>
              </a:lnSpc>
            </a:pPr>
            <a:r>
              <a:rPr lang="en-US" sz="1800"/>
              <a:t>Be wary of </a:t>
            </a:r>
            <a:r>
              <a:rPr lang="en-US" sz="1800" i="1">
                <a:solidFill>
                  <a:srgbClr val="7F0101"/>
                </a:solidFill>
              </a:rPr>
              <a:t>adjectives</a:t>
            </a:r>
            <a:r>
              <a:rPr lang="en-US" sz="1800"/>
              <a:t> — is it really a separate class?</a:t>
            </a:r>
          </a:p>
          <a:p>
            <a:pPr marL="914400" lvl="1" indent="-457200" eaLnBrk="1" hangingPunct="1">
              <a:lnSpc>
                <a:spcPct val="70000"/>
              </a:lnSpc>
            </a:pPr>
            <a:r>
              <a:rPr lang="en-US" sz="1800"/>
              <a:t>Be wary of </a:t>
            </a:r>
            <a:r>
              <a:rPr lang="en-US" sz="1800" i="1">
                <a:solidFill>
                  <a:srgbClr val="7F0101"/>
                </a:solidFill>
              </a:rPr>
              <a:t>missing or misleading subjects</a:t>
            </a:r>
            <a:r>
              <a:rPr lang="en-US" sz="1800"/>
              <a:t> — rephrase in active voice</a:t>
            </a:r>
          </a:p>
          <a:p>
            <a:pPr marL="914400" lvl="1" indent="-457200" eaLnBrk="1" hangingPunct="1">
              <a:lnSpc>
                <a:spcPct val="70000"/>
              </a:lnSpc>
            </a:pPr>
            <a:r>
              <a:rPr lang="en-US" sz="1800"/>
              <a:t>Model </a:t>
            </a:r>
            <a:r>
              <a:rPr lang="en-US" sz="1800" i="1">
                <a:solidFill>
                  <a:srgbClr val="7F0101"/>
                </a:solidFill>
              </a:rPr>
              <a:t>categories of classes</a:t>
            </a:r>
            <a:r>
              <a:rPr lang="en-US" sz="1800"/>
              <a:t> — delay modelling of inheritance</a:t>
            </a:r>
          </a:p>
          <a:p>
            <a:pPr marL="914400" lvl="1" indent="-457200" eaLnBrk="1" hangingPunct="1">
              <a:lnSpc>
                <a:spcPct val="70000"/>
              </a:lnSpc>
            </a:pPr>
            <a:r>
              <a:rPr lang="en-US" sz="1800"/>
              <a:t>Model </a:t>
            </a:r>
            <a:r>
              <a:rPr lang="en-US" sz="1800" i="1">
                <a:solidFill>
                  <a:srgbClr val="7F0101"/>
                </a:solidFill>
              </a:rPr>
              <a:t>interfaces</a:t>
            </a:r>
            <a:r>
              <a:rPr lang="en-US" sz="1800"/>
              <a:t> to the system — e.g., user interface, program interfaces</a:t>
            </a:r>
          </a:p>
          <a:p>
            <a:pPr marL="914400" lvl="1" indent="-457200" eaLnBrk="1" hangingPunct="1">
              <a:lnSpc>
                <a:spcPct val="70000"/>
              </a:lnSpc>
            </a:pPr>
            <a:r>
              <a:rPr lang="en-US" sz="1800"/>
              <a:t>Model attribute </a:t>
            </a:r>
            <a:r>
              <a:rPr lang="en-US" sz="1800" i="1">
                <a:solidFill>
                  <a:srgbClr val="7F0101"/>
                </a:solidFill>
              </a:rPr>
              <a:t>values</a:t>
            </a:r>
            <a:r>
              <a:rPr lang="en-US" sz="1800"/>
              <a:t>, not attributes — e.g., Point vs. Centre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Date Placeholder 4"/>
          <p:cNvSpPr>
            <a:spLocks noGrp="1"/>
          </p:cNvSpPr>
          <p:nvPr>
            <p:ph type="dt" sz="quarter" idx="10"/>
          </p:nvPr>
        </p:nvSpPr>
        <p:spPr>
          <a:noFill/>
        </p:spPr>
        <p:txBody>
          <a:bodyPr/>
          <a:lstStyle/>
          <a:p>
            <a:r>
              <a:rPr lang="de-CH" smtClean="0">
                <a:latin typeface="Helvetica" charset="0"/>
              </a:rPr>
              <a:t>© Oscar Nierstrasz</a:t>
            </a:r>
          </a:p>
        </p:txBody>
      </p:sp>
      <p:sp>
        <p:nvSpPr>
          <p:cNvPr id="33795" name="Footer Placeholder 5"/>
          <p:cNvSpPr>
            <a:spLocks noGrp="1"/>
          </p:cNvSpPr>
          <p:nvPr>
            <p:ph type="ftr" sz="quarter" idx="11"/>
          </p:nvPr>
        </p:nvSpPr>
        <p:spPr>
          <a:noFill/>
        </p:spPr>
        <p:txBody>
          <a:bodyPr/>
          <a:lstStyle/>
          <a:p>
            <a:r>
              <a:rPr lang="de-CH" smtClean="0">
                <a:latin typeface="Helvetica" charset="0"/>
              </a:rPr>
              <a:t>ESE — Responsibility-Driven Design</a:t>
            </a:r>
          </a:p>
        </p:txBody>
      </p:sp>
      <p:sp>
        <p:nvSpPr>
          <p:cNvPr id="33796" name="Slide Number Placeholder 6"/>
          <p:cNvSpPr>
            <a:spLocks noGrp="1"/>
          </p:cNvSpPr>
          <p:nvPr>
            <p:ph type="sldNum" sz="quarter" idx="12"/>
          </p:nvPr>
        </p:nvSpPr>
        <p:spPr>
          <a:noFill/>
        </p:spPr>
        <p:txBody>
          <a:bodyPr/>
          <a:lstStyle/>
          <a:p>
            <a:r>
              <a:rPr lang="de-CH" smtClean="0">
                <a:latin typeface="Helvetica" charset="0"/>
              </a:rPr>
              <a:t>ESE 4.</a:t>
            </a:r>
            <a:fld id="{0396A0B6-5481-6143-90B2-643BB3023841}" type="slidenum">
              <a:rPr lang="de-CH" smtClean="0">
                <a:latin typeface="Helvetica" charset="0"/>
              </a:rPr>
              <a:pPr/>
              <a:t>13</a:t>
            </a:fld>
            <a:endParaRPr lang="de-CH" sz="1400" smtClean="0">
              <a:solidFill>
                <a:srgbClr val="7E7E7E"/>
              </a:solidFill>
              <a:latin typeface="Times" charset="0"/>
            </a:endParaRPr>
          </a:p>
        </p:txBody>
      </p:sp>
      <p:sp>
        <p:nvSpPr>
          <p:cNvPr id="33797" name="Rectangle 2"/>
          <p:cNvSpPr>
            <a:spLocks noGrp="1" noChangeArrowheads="1"/>
          </p:cNvSpPr>
          <p:nvPr>
            <p:ph type="title"/>
          </p:nvPr>
        </p:nvSpPr>
        <p:spPr/>
        <p:txBody>
          <a:bodyPr/>
          <a:lstStyle/>
          <a:p>
            <a:pPr eaLnBrk="1" hangingPunct="1"/>
            <a:r>
              <a:rPr lang="en-US"/>
              <a:t>Drawing Editor Requirements Specification</a:t>
            </a:r>
          </a:p>
        </p:txBody>
      </p:sp>
      <p:sp>
        <p:nvSpPr>
          <p:cNvPr id="33798" name="Rectangle 3"/>
          <p:cNvSpPr>
            <a:spLocks noGrp="1" noChangeArrowheads="1"/>
          </p:cNvSpPr>
          <p:nvPr>
            <p:ph type="body" sz="half" idx="1"/>
          </p:nvPr>
        </p:nvSpPr>
        <p:spPr>
          <a:xfrm>
            <a:off x="539750" y="1654175"/>
            <a:ext cx="3951288" cy="4498975"/>
          </a:xfrm>
        </p:spPr>
        <p:txBody>
          <a:bodyPr anchor="t"/>
          <a:lstStyle/>
          <a:p>
            <a:pPr marL="0" indent="184150" algn="just" eaLnBrk="1" hangingPunct="1">
              <a:buFont typeface="Helvetica CE" pitchFamily="-110" charset="0"/>
              <a:buNone/>
            </a:pPr>
            <a:r>
              <a:rPr lang="en-US" sz="1200"/>
              <a:t>The drawing editor is an interactive graphics editor. With it, users can create and edit drawings composed of lines, rectangles, ellipses and text.</a:t>
            </a:r>
          </a:p>
          <a:p>
            <a:pPr marL="0" indent="184150" algn="just" eaLnBrk="1" hangingPunct="1">
              <a:buFont typeface="Helvetica CE" pitchFamily="-110" charset="0"/>
              <a:buNone/>
            </a:pPr>
            <a:r>
              <a:rPr lang="en-US" sz="1200"/>
              <a:t>Tools control the mode of operation of the editor. Exactly one tool is active at any given time.</a:t>
            </a:r>
          </a:p>
          <a:p>
            <a:pPr marL="0" indent="184150" algn="just" eaLnBrk="1" hangingPunct="1">
              <a:buFont typeface="Helvetica CE" pitchFamily="-110" charset="0"/>
              <a:buNone/>
            </a:pPr>
            <a:r>
              <a:rPr lang="en-US" sz="1200"/>
              <a:t>Two kinds of tools exist: the selection tool and creation tools. When the selection tool is active, existing drawing elements can be selected with the cursor. One or more drawing elements can be selected and manipulated; if several drawing elements are selected, they can be manipulated as if they were a single element. Elements that have been selected in this way are referred to as the current selection. The current selection is indicated visually by displaying the control points for the element. Clicking on and dragging a control point modifies the element with which the control point is associated.</a:t>
            </a:r>
          </a:p>
          <a:p>
            <a:pPr marL="0" indent="184150" algn="just" eaLnBrk="1" hangingPunct="1">
              <a:buFont typeface="Helvetica CE" pitchFamily="-110" charset="0"/>
              <a:buNone/>
            </a:pPr>
            <a:r>
              <a:rPr lang="en-US" sz="1200"/>
              <a:t>When a creation tool is active, the current selection is empty. The cursor changes in different ways according to the specific creation tool, and the user can create an element of the selected kind. After the element is created, the selection tool is made active and the newly created element becomes the current selection.</a:t>
            </a:r>
          </a:p>
          <a:p>
            <a:pPr marL="0" indent="184150" algn="just" eaLnBrk="1" hangingPunct="1">
              <a:buFont typeface="Helvetica CE" pitchFamily="-110" charset="0"/>
              <a:buNone/>
            </a:pPr>
            <a:r>
              <a:rPr lang="en-US" sz="1200"/>
              <a:t>The text creation tool changes the shape of the cursor to that of an I-beam. The position of the first character of text is determined by where the user clicks the mouse</a:t>
            </a:r>
          </a:p>
        </p:txBody>
      </p:sp>
      <p:sp>
        <p:nvSpPr>
          <p:cNvPr id="33799" name="Rectangle 4"/>
          <p:cNvSpPr>
            <a:spLocks noGrp="1" noChangeArrowheads="1"/>
          </p:cNvSpPr>
          <p:nvPr>
            <p:ph type="body" sz="half" idx="2"/>
          </p:nvPr>
        </p:nvSpPr>
        <p:spPr>
          <a:xfrm>
            <a:off x="4649788" y="1654175"/>
            <a:ext cx="3951287" cy="4498975"/>
          </a:xfrm>
        </p:spPr>
        <p:txBody>
          <a:bodyPr anchor="t"/>
          <a:lstStyle/>
          <a:p>
            <a:pPr marL="0" indent="0" algn="just" eaLnBrk="1" hangingPunct="1">
              <a:buFont typeface="Helvetica CE" pitchFamily="-110" charset="0"/>
              <a:buNone/>
            </a:pPr>
            <a:r>
              <a:rPr lang="en-US" sz="1200"/>
              <a:t>button. The creation tool is no longer active when the user clicks the mouse button outside the text element. The control points for a text element are the four corners of the region within which the text is formatted. Dragging the control points changes this region. The other creation tools allow the creation of lines, rectangles and ellipses. They change the shape of the cursor to that of a crosshair. The appropriate element starts to be created when the mouse button is pressed, and is completed when the mouse button is released. These two events create the start point and the stop point.</a:t>
            </a:r>
          </a:p>
          <a:p>
            <a:pPr marL="0" indent="0" algn="just" eaLnBrk="1" hangingPunct="1">
              <a:buFont typeface="Helvetica CE" pitchFamily="-110" charset="0"/>
              <a:buNone/>
            </a:pPr>
            <a:r>
              <a:rPr lang="en-US" sz="1200"/>
              <a:t>The line creation tool creates a line from the start point to the stop point. These are the control points of a line. Dragging a control point changes the end point.</a:t>
            </a:r>
          </a:p>
          <a:p>
            <a:pPr marL="0" indent="0" algn="just" eaLnBrk="1" hangingPunct="1">
              <a:buFont typeface="Helvetica CE" pitchFamily="-110" charset="0"/>
              <a:buNone/>
            </a:pPr>
            <a:r>
              <a:rPr lang="en-US" sz="1200"/>
              <a:t>The rectangle creation tool creates a rectangle such that these points are diagonally opposite corners. These points and the other corners are the control points. Dragging a control point changes the associated corner.</a:t>
            </a:r>
          </a:p>
          <a:p>
            <a:pPr marL="0" indent="0" algn="just" eaLnBrk="1" hangingPunct="1">
              <a:buFont typeface="Helvetica CE" pitchFamily="-110" charset="0"/>
              <a:buNone/>
            </a:pPr>
            <a:r>
              <a:rPr lang="en-US" sz="1200"/>
              <a:t>The ellipse creation tool creates an ellipse fitting within the rectangle defined by the two points described above. The major radius is one half the width of the rectangle, and the minor radius is one half the height of the rectangle. The control points are at the corners of the bounding rectangle. Dragging control points changes the associated corner.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584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35844" name="Slide Number Placeholder 5"/>
          <p:cNvSpPr>
            <a:spLocks noGrp="1"/>
          </p:cNvSpPr>
          <p:nvPr>
            <p:ph type="sldNum" sz="quarter" idx="12"/>
          </p:nvPr>
        </p:nvSpPr>
        <p:spPr>
          <a:noFill/>
        </p:spPr>
        <p:txBody>
          <a:bodyPr/>
          <a:lstStyle/>
          <a:p>
            <a:r>
              <a:rPr lang="de-CH" smtClean="0">
                <a:latin typeface="Helvetica" charset="0"/>
              </a:rPr>
              <a:t>ESE 4.</a:t>
            </a:r>
            <a:fld id="{31B8690D-F390-8140-A225-BF5554F7120B}" type="slidenum">
              <a:rPr lang="de-CH" smtClean="0">
                <a:latin typeface="Helvetica" charset="0"/>
              </a:rPr>
              <a:pPr/>
              <a:t>14</a:t>
            </a:fld>
            <a:endParaRPr lang="de-CH" sz="1400" smtClean="0">
              <a:solidFill>
                <a:srgbClr val="7E7E7E"/>
              </a:solidFill>
              <a:latin typeface="Times" charset="0"/>
            </a:endParaRPr>
          </a:p>
        </p:txBody>
      </p:sp>
      <p:sp>
        <p:nvSpPr>
          <p:cNvPr id="35845" name="Rectangle 2"/>
          <p:cNvSpPr>
            <a:spLocks noGrp="1" noChangeArrowheads="1"/>
          </p:cNvSpPr>
          <p:nvPr>
            <p:ph type="title"/>
          </p:nvPr>
        </p:nvSpPr>
        <p:spPr/>
        <p:txBody>
          <a:bodyPr/>
          <a:lstStyle/>
          <a:p>
            <a:pPr eaLnBrk="1" hangingPunct="1"/>
            <a:r>
              <a:rPr lang="en-US"/>
              <a:t>Drawing Editor: noun phrases</a:t>
            </a:r>
          </a:p>
        </p:txBody>
      </p:sp>
      <p:sp>
        <p:nvSpPr>
          <p:cNvPr id="35846" name="Rectangle 3"/>
          <p:cNvSpPr>
            <a:spLocks noGrp="1" noChangeArrowheads="1"/>
          </p:cNvSpPr>
          <p:nvPr>
            <p:ph type="body" idx="1"/>
          </p:nvPr>
        </p:nvSpPr>
        <p:spPr>
          <a:xfrm>
            <a:off x="539750" y="1654175"/>
            <a:ext cx="8070850" cy="4746625"/>
          </a:xfrm>
        </p:spPr>
        <p:txBody>
          <a:bodyPr/>
          <a:lstStyle/>
          <a:p>
            <a:pPr marL="0" indent="184150" algn="just" eaLnBrk="1" hangingPunct="1">
              <a:lnSpc>
                <a:spcPct val="90000"/>
              </a:lnSpc>
              <a:buFont typeface="Helvetica CE" pitchFamily="-110" charset="0"/>
              <a:buNone/>
            </a:pPr>
            <a:r>
              <a:rPr lang="en-US" sz="1800"/>
              <a:t>The </a:t>
            </a:r>
            <a:r>
              <a:rPr lang="en-US" sz="1800" u="sng"/>
              <a:t>drawing editor</a:t>
            </a:r>
            <a:r>
              <a:rPr lang="en-US" sz="1800"/>
              <a:t> is an </a:t>
            </a:r>
            <a:r>
              <a:rPr lang="en-US" sz="1800" u="sng"/>
              <a:t>interactive graphics editor</a:t>
            </a:r>
            <a:r>
              <a:rPr lang="en-US" sz="1800"/>
              <a:t>. With it, </a:t>
            </a:r>
            <a:r>
              <a:rPr lang="en-US" sz="1800" u="sng"/>
              <a:t>users</a:t>
            </a:r>
            <a:r>
              <a:rPr lang="en-US" sz="1800"/>
              <a:t> can create and edit </a:t>
            </a:r>
            <a:r>
              <a:rPr lang="en-US" sz="1800" u="sng"/>
              <a:t>drawings</a:t>
            </a:r>
            <a:r>
              <a:rPr lang="en-US" sz="1800"/>
              <a:t> composed of </a:t>
            </a:r>
            <a:r>
              <a:rPr lang="en-US" sz="1800" u="sng"/>
              <a:t>lines</a:t>
            </a:r>
            <a:r>
              <a:rPr lang="en-US" sz="1800"/>
              <a:t>, </a:t>
            </a:r>
            <a:r>
              <a:rPr lang="en-US" sz="1800" u="sng"/>
              <a:t>rectangles</a:t>
            </a:r>
            <a:r>
              <a:rPr lang="en-US" sz="1800"/>
              <a:t>, </a:t>
            </a:r>
            <a:r>
              <a:rPr lang="en-US" sz="1800" u="sng"/>
              <a:t>ellipses</a:t>
            </a:r>
            <a:r>
              <a:rPr lang="en-US" sz="1800"/>
              <a:t> and </a:t>
            </a:r>
            <a:r>
              <a:rPr lang="en-US" sz="1800" u="sng"/>
              <a:t>text</a:t>
            </a:r>
            <a:r>
              <a:rPr lang="en-US" sz="1800"/>
              <a:t>.</a:t>
            </a:r>
          </a:p>
          <a:p>
            <a:pPr marL="0" indent="184150" algn="just" eaLnBrk="1" hangingPunct="1">
              <a:lnSpc>
                <a:spcPct val="90000"/>
              </a:lnSpc>
              <a:buFont typeface="Helvetica CE" pitchFamily="-110" charset="0"/>
              <a:buNone/>
            </a:pPr>
            <a:r>
              <a:rPr lang="en-US" sz="1800" u="sng"/>
              <a:t>Tools</a:t>
            </a:r>
            <a:r>
              <a:rPr lang="en-US" sz="1800"/>
              <a:t> control the </a:t>
            </a:r>
            <a:r>
              <a:rPr lang="en-US" sz="1800" u="sng"/>
              <a:t>mode of operation</a:t>
            </a:r>
            <a:r>
              <a:rPr lang="en-US" sz="1800"/>
              <a:t> of the </a:t>
            </a:r>
            <a:r>
              <a:rPr lang="en-US" sz="1800" u="sng"/>
              <a:t>editor</a:t>
            </a:r>
            <a:r>
              <a:rPr lang="en-US" sz="1800"/>
              <a:t>. Exactly one tool is active at any given </a:t>
            </a:r>
            <a:r>
              <a:rPr lang="en-US" sz="1800" u="sng"/>
              <a:t>time</a:t>
            </a:r>
            <a:r>
              <a:rPr lang="en-US" sz="1800"/>
              <a:t>.</a:t>
            </a:r>
          </a:p>
          <a:p>
            <a:pPr marL="0" indent="184150" algn="just" eaLnBrk="1" hangingPunct="1">
              <a:lnSpc>
                <a:spcPct val="90000"/>
              </a:lnSpc>
              <a:buFont typeface="Helvetica CE" pitchFamily="-110" charset="0"/>
              <a:buNone/>
            </a:pPr>
            <a:r>
              <a:rPr lang="en-US" sz="1800"/>
              <a:t>Two kinds of tools exist: the </a:t>
            </a:r>
            <a:r>
              <a:rPr lang="en-US" sz="1800" u="sng"/>
              <a:t>selection tool</a:t>
            </a:r>
            <a:r>
              <a:rPr lang="en-US" sz="1800"/>
              <a:t> and </a:t>
            </a:r>
            <a:r>
              <a:rPr lang="en-US" sz="1800" u="sng"/>
              <a:t>creation tools</a:t>
            </a:r>
            <a:r>
              <a:rPr lang="en-US" sz="1800"/>
              <a:t>. When the selection tool is active, existing </a:t>
            </a:r>
            <a:r>
              <a:rPr lang="en-US" sz="1800" u="sng"/>
              <a:t>drawing elements</a:t>
            </a:r>
            <a:r>
              <a:rPr lang="en-US" sz="1800"/>
              <a:t> can be selected with the </a:t>
            </a:r>
            <a:r>
              <a:rPr lang="en-US" sz="1800" u="sng"/>
              <a:t>cursor</a:t>
            </a:r>
            <a:r>
              <a:rPr lang="en-US" sz="1800"/>
              <a:t>. One or more drawing elements can be selected and manipulated; if several drawing elements are selected, they can be manipulated as if they were a single </a:t>
            </a:r>
            <a:r>
              <a:rPr lang="en-US" sz="1800" u="sng"/>
              <a:t>element</a:t>
            </a:r>
            <a:r>
              <a:rPr lang="en-US" sz="1800"/>
              <a:t>. Elements that have been selected in this way are referred to as the </a:t>
            </a:r>
            <a:r>
              <a:rPr lang="en-US" sz="1800" u="sng"/>
              <a:t>current selection</a:t>
            </a:r>
            <a:r>
              <a:rPr lang="en-US" sz="1800"/>
              <a:t>. The current selection is indicated visually by displaying the </a:t>
            </a:r>
            <a:r>
              <a:rPr lang="en-US" sz="1800" u="sng"/>
              <a:t>control points</a:t>
            </a:r>
            <a:r>
              <a:rPr lang="en-US" sz="1800"/>
              <a:t> for the element. Clicking on and dragging a control point modifies the element with which the control point is associated.</a:t>
            </a:r>
          </a:p>
          <a:p>
            <a:pPr marL="0" indent="184150" eaLnBrk="1" hangingPunct="1">
              <a:lnSpc>
                <a:spcPct val="90000"/>
              </a:lnSpc>
              <a:buFont typeface="Helvetica CE" pitchFamily="-110" charset="0"/>
              <a:buNone/>
            </a:pPr>
            <a:r>
              <a:rPr lang="en-US" sz="1800"/>
              <a:t>When a creation tool is active, the current selection is empty. The cursor changes in different ways according to the specific creation tool, and the user can create an element of the selected kind. After the element is created, the selection tool is made active and the newly created element becomes the current selection.</a:t>
            </a:r>
          </a:p>
          <a:p>
            <a:pPr marL="0" indent="184150" algn="r" eaLnBrk="1" hangingPunct="1">
              <a:lnSpc>
                <a:spcPct val="90000"/>
              </a:lnSpc>
              <a:buFont typeface="Helvetica CE" pitchFamily="-110" charset="0"/>
              <a:buNone/>
            </a:pPr>
            <a:r>
              <a:rPr lang="en-US" sz="180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685800" y="533400"/>
            <a:ext cx="7772400" cy="5562600"/>
          </a:xfrm>
        </p:spPr>
        <p:txBody>
          <a:bodyPr/>
          <a:lstStyle/>
          <a:p>
            <a:pPr marL="0" indent="184150" algn="just" eaLnBrk="1" hangingPunct="1">
              <a:lnSpc>
                <a:spcPct val="90000"/>
              </a:lnSpc>
              <a:buFont typeface="Helvetica CE" pitchFamily="-110" charset="0"/>
              <a:buNone/>
            </a:pPr>
            <a:r>
              <a:rPr lang="en-US" sz="1800"/>
              <a:t>The </a:t>
            </a:r>
            <a:r>
              <a:rPr lang="en-US" sz="1800" u="sng"/>
              <a:t>text creation tool</a:t>
            </a:r>
            <a:r>
              <a:rPr lang="en-US" sz="1800"/>
              <a:t> changes the </a:t>
            </a:r>
            <a:r>
              <a:rPr lang="en-US" sz="1800" u="sng"/>
              <a:t>shape of the cursor</a:t>
            </a:r>
            <a:r>
              <a:rPr lang="en-US" sz="1800"/>
              <a:t> to that of an </a:t>
            </a:r>
            <a:r>
              <a:rPr lang="en-US" sz="1800" u="sng"/>
              <a:t>I-beam</a:t>
            </a:r>
            <a:r>
              <a:rPr lang="en-US" sz="1800"/>
              <a:t>. The </a:t>
            </a:r>
            <a:r>
              <a:rPr lang="en-US" sz="1800" u="sng"/>
              <a:t>position</a:t>
            </a:r>
            <a:r>
              <a:rPr lang="en-US" sz="1800"/>
              <a:t> of the first </a:t>
            </a:r>
            <a:r>
              <a:rPr lang="en-US" sz="1800" u="sng"/>
              <a:t>character</a:t>
            </a:r>
            <a:r>
              <a:rPr lang="en-US" sz="1800"/>
              <a:t> of text is determined by where the user clicks the </a:t>
            </a:r>
            <a:r>
              <a:rPr lang="en-US" sz="1800" u="sng"/>
              <a:t>mouse button</a:t>
            </a:r>
            <a:r>
              <a:rPr lang="en-US" sz="1800"/>
              <a:t>. The creation tool is no longer active when the user clicks the mouse button outside the </a:t>
            </a:r>
            <a:r>
              <a:rPr lang="en-US" sz="1800" u="sng"/>
              <a:t>text element</a:t>
            </a:r>
            <a:r>
              <a:rPr lang="en-US" sz="1800"/>
              <a:t>. The control points for a text element are the four </a:t>
            </a:r>
            <a:r>
              <a:rPr lang="en-US" sz="1800" u="sng"/>
              <a:t>corners</a:t>
            </a:r>
            <a:r>
              <a:rPr lang="en-US" sz="1800"/>
              <a:t> of the </a:t>
            </a:r>
            <a:r>
              <a:rPr lang="en-US" sz="1800" u="sng"/>
              <a:t>region</a:t>
            </a:r>
            <a:r>
              <a:rPr lang="en-US" sz="1800"/>
              <a:t> within which the text is formatted. Dragging the control points changes this region. The other creation tools allow the creation of lines, rectangles and ellipses. They change the shape of the cursor to that of a </a:t>
            </a:r>
            <a:r>
              <a:rPr lang="en-US" sz="1800" u="sng"/>
              <a:t>crosshair</a:t>
            </a:r>
            <a:r>
              <a:rPr lang="en-US" sz="1800"/>
              <a:t>. The appropriate element starts to be created when the mouse button is pressed, and is completed when the mouse button is released. These two events create the </a:t>
            </a:r>
            <a:r>
              <a:rPr lang="en-US" sz="1800" u="sng"/>
              <a:t>start point</a:t>
            </a:r>
            <a:r>
              <a:rPr lang="en-US" sz="1800"/>
              <a:t> and the </a:t>
            </a:r>
            <a:r>
              <a:rPr lang="en-US" sz="1800" u="sng"/>
              <a:t>stop point</a:t>
            </a:r>
            <a:r>
              <a:rPr lang="en-US" sz="1800"/>
              <a:t>.</a:t>
            </a:r>
          </a:p>
          <a:p>
            <a:pPr marL="0" indent="184150" algn="just" eaLnBrk="1" hangingPunct="1">
              <a:lnSpc>
                <a:spcPct val="90000"/>
              </a:lnSpc>
              <a:buFont typeface="Helvetica CE" pitchFamily="-110" charset="0"/>
              <a:buNone/>
            </a:pPr>
            <a:r>
              <a:rPr lang="en-US" sz="1800"/>
              <a:t>The </a:t>
            </a:r>
            <a:r>
              <a:rPr lang="en-US" sz="1800" u="sng"/>
              <a:t>line creation tool</a:t>
            </a:r>
            <a:r>
              <a:rPr lang="en-US" sz="1800"/>
              <a:t> creates a line from the start point to the stop point. These are the control points of a line. Dragging a control point changes the </a:t>
            </a:r>
            <a:r>
              <a:rPr lang="en-US" sz="1800" u="sng"/>
              <a:t>end point</a:t>
            </a:r>
            <a:r>
              <a:rPr lang="en-US" sz="1800"/>
              <a:t>.</a:t>
            </a:r>
          </a:p>
          <a:p>
            <a:pPr marL="0" indent="184150" algn="just" eaLnBrk="1" hangingPunct="1">
              <a:lnSpc>
                <a:spcPct val="90000"/>
              </a:lnSpc>
              <a:buFont typeface="Helvetica CE" pitchFamily="-110" charset="0"/>
              <a:buNone/>
            </a:pPr>
            <a:r>
              <a:rPr lang="en-US" sz="1800"/>
              <a:t>The </a:t>
            </a:r>
            <a:r>
              <a:rPr lang="en-US" sz="1800" u="sng"/>
              <a:t>rectangle creation tool</a:t>
            </a:r>
            <a:r>
              <a:rPr lang="en-US" sz="1800"/>
              <a:t> creates a rectangle such that these points are </a:t>
            </a:r>
            <a:r>
              <a:rPr lang="en-US" sz="1800" u="sng"/>
              <a:t>diagonally opposite corners</a:t>
            </a:r>
            <a:r>
              <a:rPr lang="en-US" sz="1800"/>
              <a:t>. These points and the other corners are the control points. Dragging a control point changes the </a:t>
            </a:r>
            <a:r>
              <a:rPr lang="en-US" sz="1800" u="sng"/>
              <a:t>associated corner</a:t>
            </a:r>
            <a:r>
              <a:rPr lang="en-US" sz="1800"/>
              <a:t>.</a:t>
            </a:r>
          </a:p>
          <a:p>
            <a:pPr marL="0" indent="184150" algn="just" eaLnBrk="1" hangingPunct="1">
              <a:lnSpc>
                <a:spcPct val="90000"/>
              </a:lnSpc>
              <a:buFont typeface="Helvetica CE" pitchFamily="-110" charset="0"/>
              <a:buNone/>
            </a:pPr>
            <a:r>
              <a:rPr lang="en-US" sz="1800"/>
              <a:t>The </a:t>
            </a:r>
            <a:r>
              <a:rPr lang="en-US" sz="1800" u="sng"/>
              <a:t>ellipse creation tool</a:t>
            </a:r>
            <a:r>
              <a:rPr lang="en-US" sz="1800"/>
              <a:t> creates an ellipse fitting within the rectangle defined by the two </a:t>
            </a:r>
            <a:r>
              <a:rPr lang="en-US" sz="1800" u="sng"/>
              <a:t>points</a:t>
            </a:r>
            <a:r>
              <a:rPr lang="en-US" sz="1800"/>
              <a:t> described above. The </a:t>
            </a:r>
            <a:r>
              <a:rPr lang="en-US" sz="1800" u="sng"/>
              <a:t>major radius</a:t>
            </a:r>
            <a:r>
              <a:rPr lang="en-US" sz="1800"/>
              <a:t> is one half the </a:t>
            </a:r>
            <a:r>
              <a:rPr lang="en-US" sz="1800" u="sng"/>
              <a:t>width of the rectangle</a:t>
            </a:r>
            <a:r>
              <a:rPr lang="en-US" sz="1800"/>
              <a:t>, and the </a:t>
            </a:r>
            <a:r>
              <a:rPr lang="en-US" sz="1800" u="sng"/>
              <a:t>minor radius</a:t>
            </a:r>
            <a:r>
              <a:rPr lang="en-US" sz="1800"/>
              <a:t> is one half the </a:t>
            </a:r>
            <a:r>
              <a:rPr lang="en-US" sz="1800" u="sng"/>
              <a:t>height of the rectangle</a:t>
            </a:r>
            <a:r>
              <a:rPr lang="en-US" sz="1800"/>
              <a:t>. The control points are at the corners of the </a:t>
            </a:r>
            <a:r>
              <a:rPr lang="en-US" sz="1800" u="sng"/>
              <a:t>bounding rectangle</a:t>
            </a:r>
            <a:r>
              <a:rPr lang="en-US" sz="1800"/>
              <a:t>. Dragging control points changes the associated corner.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993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39940" name="Slide Number Placeholder 5"/>
          <p:cNvSpPr>
            <a:spLocks noGrp="1"/>
          </p:cNvSpPr>
          <p:nvPr>
            <p:ph type="sldNum" sz="quarter" idx="12"/>
          </p:nvPr>
        </p:nvSpPr>
        <p:spPr>
          <a:noFill/>
        </p:spPr>
        <p:txBody>
          <a:bodyPr/>
          <a:lstStyle/>
          <a:p>
            <a:r>
              <a:rPr lang="de-CH" smtClean="0">
                <a:latin typeface="Helvetica" charset="0"/>
              </a:rPr>
              <a:t>ESE 4.</a:t>
            </a:r>
            <a:fld id="{85138379-E68E-C048-A894-D549C7B92C68}" type="slidenum">
              <a:rPr lang="de-CH" smtClean="0">
                <a:latin typeface="Helvetica" charset="0"/>
              </a:rPr>
              <a:pPr/>
              <a:t>16</a:t>
            </a:fld>
            <a:endParaRPr lang="de-CH" sz="1400" smtClean="0">
              <a:solidFill>
                <a:srgbClr val="7E7E7E"/>
              </a:solidFill>
              <a:latin typeface="Times" charset="0"/>
            </a:endParaRPr>
          </a:p>
        </p:txBody>
      </p:sp>
      <p:sp>
        <p:nvSpPr>
          <p:cNvPr id="3994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39942" name="Rectangle 3"/>
          <p:cNvSpPr>
            <a:spLocks noGrp="1" noChangeArrowheads="1"/>
          </p:cNvSpPr>
          <p:nvPr>
            <p:ph type="title"/>
          </p:nvPr>
        </p:nvSpPr>
        <p:spPr/>
        <p:txBody>
          <a:bodyPr/>
          <a:lstStyle/>
          <a:p>
            <a:pPr eaLnBrk="1" hangingPunct="1"/>
            <a:r>
              <a:rPr lang="en-US"/>
              <a:t>Roadmap</a:t>
            </a:r>
          </a:p>
        </p:txBody>
      </p:sp>
      <p:pic>
        <p:nvPicPr>
          <p:cNvPr id="3994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9944" name="Rectangle 5"/>
          <p:cNvSpPr>
            <a:spLocks noGrp="1" noChangeArrowheads="1"/>
          </p:cNvSpPr>
          <p:nvPr>
            <p:ph type="body" idx="1"/>
          </p:nvPr>
        </p:nvSpPr>
        <p:spPr/>
        <p:txBody>
          <a:bodyPr/>
          <a:lstStyle/>
          <a:p>
            <a:pPr eaLnBrk="1" hangingPunct="1"/>
            <a:r>
              <a:rPr lang="en-US"/>
              <a:t>Why use Responsibility-Driven Design?</a:t>
            </a:r>
          </a:p>
          <a:p>
            <a:pPr eaLnBrk="1" hangingPunct="1"/>
            <a:r>
              <a:rPr lang="en-US"/>
              <a:t>Finding Classes</a:t>
            </a:r>
          </a:p>
          <a:p>
            <a:pPr eaLnBrk="1" hangingPunct="1"/>
            <a:r>
              <a:rPr lang="en-US" b="1"/>
              <a:t>Class Selection Rationale</a:t>
            </a:r>
          </a:p>
          <a:p>
            <a:pPr eaLnBrk="1" hangingPunct="1"/>
            <a:r>
              <a:rPr lang="en-US"/>
              <a:t>CRC sessions</a:t>
            </a:r>
          </a:p>
          <a:p>
            <a:pPr eaLnBrk="1" hangingPunct="1"/>
            <a:r>
              <a:rPr lang="en-US"/>
              <a:t>Identifying Responsibilities</a:t>
            </a:r>
          </a:p>
          <a:p>
            <a:pPr eaLnBrk="1" hangingPunct="1"/>
            <a:r>
              <a:rPr lang="en-US"/>
              <a:t>Finding Collaborations</a:t>
            </a:r>
          </a:p>
          <a:p>
            <a:pPr eaLnBrk="1" hangingPunct="1"/>
            <a:r>
              <a:rPr lang="en-US"/>
              <a:t>Structuring Inheritance Hierarchies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1987"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41988" name="Slide Number Placeholder 5"/>
          <p:cNvSpPr>
            <a:spLocks noGrp="1"/>
          </p:cNvSpPr>
          <p:nvPr>
            <p:ph type="sldNum" sz="quarter" idx="12"/>
          </p:nvPr>
        </p:nvSpPr>
        <p:spPr>
          <a:noFill/>
        </p:spPr>
        <p:txBody>
          <a:bodyPr/>
          <a:lstStyle/>
          <a:p>
            <a:r>
              <a:rPr lang="de-CH" smtClean="0">
                <a:latin typeface="Helvetica" charset="0"/>
              </a:rPr>
              <a:t>ESE 4.</a:t>
            </a:r>
            <a:fld id="{F2108F13-EBAF-B840-B783-0FC48871303F}" type="slidenum">
              <a:rPr lang="de-CH" smtClean="0">
                <a:latin typeface="Helvetica" charset="0"/>
              </a:rPr>
              <a:pPr/>
              <a:t>17</a:t>
            </a:fld>
            <a:endParaRPr lang="de-CH" sz="1400" smtClean="0">
              <a:solidFill>
                <a:srgbClr val="7E7E7E"/>
              </a:solidFill>
              <a:latin typeface="Times" charset="0"/>
            </a:endParaRPr>
          </a:p>
        </p:txBody>
      </p:sp>
      <p:sp>
        <p:nvSpPr>
          <p:cNvPr id="41989" name="Rectangle 2"/>
          <p:cNvSpPr>
            <a:spLocks noGrp="1" noChangeArrowheads="1"/>
          </p:cNvSpPr>
          <p:nvPr>
            <p:ph type="title"/>
          </p:nvPr>
        </p:nvSpPr>
        <p:spPr/>
        <p:txBody>
          <a:bodyPr/>
          <a:lstStyle/>
          <a:p>
            <a:pPr eaLnBrk="1" hangingPunct="1"/>
            <a:r>
              <a:rPr lang="en-US"/>
              <a:t>Class Selection Rationale</a:t>
            </a:r>
          </a:p>
        </p:txBody>
      </p:sp>
      <p:sp>
        <p:nvSpPr>
          <p:cNvPr id="41990"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sz="2000" b="1" i="1"/>
              <a:t>Model physical objects:</a:t>
            </a:r>
            <a:endParaRPr lang="en-US"/>
          </a:p>
          <a:p>
            <a:pPr marL="742950" lvl="1" indent="-285750" eaLnBrk="1" hangingPunct="1">
              <a:lnSpc>
                <a:spcPct val="90000"/>
              </a:lnSpc>
            </a:pPr>
            <a:r>
              <a:rPr lang="en-US">
                <a:solidFill>
                  <a:srgbClr val="7F7F7F"/>
                </a:solidFill>
              </a:rPr>
              <a:t>mouse button</a:t>
            </a:r>
            <a:r>
              <a:rPr lang="en-US"/>
              <a:t> [event or attribute]</a:t>
            </a:r>
          </a:p>
          <a:p>
            <a:pPr marL="342900" indent="-342900" eaLnBrk="1" hangingPunct="1">
              <a:lnSpc>
                <a:spcPct val="90000"/>
              </a:lnSpc>
              <a:buFont typeface="Helvetica CE" pitchFamily="-110" charset="0"/>
              <a:buNone/>
            </a:pPr>
            <a:r>
              <a:rPr lang="en-US" sz="2000" b="1" i="1"/>
              <a:t>Model conceptual entities:</a:t>
            </a:r>
            <a:endParaRPr lang="en-US"/>
          </a:p>
          <a:p>
            <a:pPr marL="742950" lvl="1" indent="-285750" eaLnBrk="1" hangingPunct="1">
              <a:lnSpc>
                <a:spcPct val="90000"/>
              </a:lnSpc>
            </a:pPr>
            <a:r>
              <a:rPr lang="en-US"/>
              <a:t>ellipse, line, rectangle</a:t>
            </a:r>
          </a:p>
          <a:p>
            <a:pPr marL="742950" lvl="1" indent="-285750" eaLnBrk="1" hangingPunct="1">
              <a:lnSpc>
                <a:spcPct val="90000"/>
              </a:lnSpc>
            </a:pPr>
            <a:r>
              <a:rPr lang="en-US"/>
              <a:t>Drawing, Drawing Element</a:t>
            </a:r>
          </a:p>
          <a:p>
            <a:pPr marL="742950" lvl="1" indent="-285750" eaLnBrk="1" hangingPunct="1">
              <a:lnSpc>
                <a:spcPct val="90000"/>
              </a:lnSpc>
            </a:pPr>
            <a:r>
              <a:rPr lang="en-US"/>
              <a:t>Tool, Creation Tool, Ellipse Creation Tool, Line Creation Tool, Rectangle Creation Tool, Selection Tool, Text Creation Tool</a:t>
            </a:r>
          </a:p>
          <a:p>
            <a:pPr marL="742950" lvl="1" indent="-285750" eaLnBrk="1" hangingPunct="1">
              <a:lnSpc>
                <a:spcPct val="90000"/>
              </a:lnSpc>
            </a:pPr>
            <a:r>
              <a:rPr lang="en-US"/>
              <a:t>text, Character</a:t>
            </a:r>
          </a:p>
          <a:p>
            <a:pPr marL="742950" lvl="1" indent="-285750" eaLnBrk="1" hangingPunct="1">
              <a:lnSpc>
                <a:spcPct val="90000"/>
              </a:lnSpc>
            </a:pPr>
            <a:r>
              <a:rPr lang="en-US"/>
              <a:t>Current Selection</a:t>
            </a:r>
          </a:p>
        </p:txBody>
      </p:sp>
      <p:sp>
        <p:nvSpPr>
          <p:cNvPr id="41991" name="Line 4"/>
          <p:cNvSpPr>
            <a:spLocks noChangeShapeType="1"/>
          </p:cNvSpPr>
          <p:nvPr/>
        </p:nvSpPr>
        <p:spPr bwMode="auto">
          <a:xfrm>
            <a:off x="1295400" y="2927350"/>
            <a:ext cx="1524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4035"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44036" name="Slide Number Placeholder 5"/>
          <p:cNvSpPr>
            <a:spLocks noGrp="1"/>
          </p:cNvSpPr>
          <p:nvPr>
            <p:ph type="sldNum" sz="quarter" idx="12"/>
          </p:nvPr>
        </p:nvSpPr>
        <p:spPr>
          <a:noFill/>
        </p:spPr>
        <p:txBody>
          <a:bodyPr/>
          <a:lstStyle/>
          <a:p>
            <a:r>
              <a:rPr lang="de-CH" smtClean="0">
                <a:latin typeface="Helvetica" charset="0"/>
              </a:rPr>
              <a:t>ESE 4.</a:t>
            </a:r>
            <a:fld id="{26C25305-AA00-9943-BB3B-2533CC3A5FC7}" type="slidenum">
              <a:rPr lang="de-CH" smtClean="0">
                <a:latin typeface="Helvetica" charset="0"/>
              </a:rPr>
              <a:pPr/>
              <a:t>18</a:t>
            </a:fld>
            <a:endParaRPr lang="de-CH" sz="1400" smtClean="0">
              <a:solidFill>
                <a:srgbClr val="7E7E7E"/>
              </a:solidFill>
              <a:latin typeface="Times" charset="0"/>
            </a:endParaRPr>
          </a:p>
        </p:txBody>
      </p:sp>
      <p:sp>
        <p:nvSpPr>
          <p:cNvPr id="44037" name="Rectangle 2"/>
          <p:cNvSpPr>
            <a:spLocks noGrp="1" noChangeArrowheads="1"/>
          </p:cNvSpPr>
          <p:nvPr>
            <p:ph type="title"/>
          </p:nvPr>
        </p:nvSpPr>
        <p:spPr/>
        <p:txBody>
          <a:bodyPr/>
          <a:lstStyle/>
          <a:p>
            <a:pPr eaLnBrk="1" hangingPunct="1"/>
            <a:r>
              <a:rPr lang="en-US"/>
              <a:t>Class Selection Rationale ...</a:t>
            </a:r>
          </a:p>
        </p:txBody>
      </p:sp>
      <p:sp>
        <p:nvSpPr>
          <p:cNvPr id="44038" name="Rectangle 3"/>
          <p:cNvSpPr>
            <a:spLocks noGrp="1" noChangeArrowheads="1"/>
          </p:cNvSpPr>
          <p:nvPr>
            <p:ph type="body" idx="1"/>
          </p:nvPr>
        </p:nvSpPr>
        <p:spPr/>
        <p:txBody>
          <a:bodyPr/>
          <a:lstStyle/>
          <a:p>
            <a:pPr eaLnBrk="1" hangingPunct="1">
              <a:buFont typeface="Helvetica CE" pitchFamily="-110" charset="0"/>
              <a:buNone/>
            </a:pPr>
            <a:r>
              <a:rPr lang="en-US" sz="2000" b="1" i="1"/>
              <a:t>Choose one word for one concept:</a:t>
            </a:r>
            <a:endParaRPr lang="en-US"/>
          </a:p>
          <a:p>
            <a:pPr lvl="1" eaLnBrk="1" hangingPunct="1"/>
            <a:r>
              <a:rPr lang="en-US"/>
              <a:t>Drawing Editor </a:t>
            </a:r>
            <a:r>
              <a:rPr lang="en-US">
                <a:sym typeface="Symbol" charset="2"/>
              </a:rPr>
              <a:t></a:t>
            </a:r>
            <a:br>
              <a:rPr lang="en-US">
                <a:sym typeface="Symbol" charset="2"/>
              </a:rPr>
            </a:br>
            <a:r>
              <a:rPr lang="en-US"/>
              <a:t> </a:t>
            </a:r>
            <a:r>
              <a:rPr lang="en-US">
                <a:solidFill>
                  <a:srgbClr val="7F7F7F"/>
                </a:solidFill>
              </a:rPr>
              <a:t>editor, interactive graphics editor</a:t>
            </a:r>
            <a:endParaRPr lang="en-US"/>
          </a:p>
          <a:p>
            <a:pPr lvl="1" eaLnBrk="1" hangingPunct="1"/>
            <a:r>
              <a:rPr lang="en-US"/>
              <a:t>Drawing Element </a:t>
            </a:r>
            <a:r>
              <a:rPr lang="en-US">
                <a:sym typeface="Symbol" charset="2"/>
              </a:rPr>
              <a:t></a:t>
            </a:r>
            <a:r>
              <a:rPr lang="en-US"/>
              <a:t> </a:t>
            </a:r>
            <a:r>
              <a:rPr lang="en-US">
                <a:solidFill>
                  <a:srgbClr val="7F7F7F"/>
                </a:solidFill>
              </a:rPr>
              <a:t>element</a:t>
            </a:r>
            <a:endParaRPr lang="en-US"/>
          </a:p>
          <a:p>
            <a:pPr lvl="1" eaLnBrk="1" hangingPunct="1"/>
            <a:r>
              <a:rPr lang="en-US"/>
              <a:t>Text Element </a:t>
            </a:r>
            <a:r>
              <a:rPr lang="en-US">
                <a:sym typeface="Symbol" charset="2"/>
              </a:rPr>
              <a:t></a:t>
            </a:r>
            <a:r>
              <a:rPr lang="en-US"/>
              <a:t> </a:t>
            </a:r>
            <a:r>
              <a:rPr lang="en-US">
                <a:solidFill>
                  <a:srgbClr val="7F7F7F"/>
                </a:solidFill>
              </a:rPr>
              <a:t>text</a:t>
            </a:r>
            <a:endParaRPr lang="en-US"/>
          </a:p>
          <a:p>
            <a:pPr lvl="1" eaLnBrk="1" hangingPunct="1"/>
            <a:r>
              <a:rPr lang="en-US" u="sng"/>
              <a:t>Ellipse Element, Line Element, Rectangle Element</a:t>
            </a:r>
            <a:r>
              <a:rPr lang="en-US"/>
              <a:t> </a:t>
            </a:r>
            <a:br>
              <a:rPr lang="en-US"/>
            </a:br>
            <a:r>
              <a:rPr lang="en-US">
                <a:sym typeface="Symbol" charset="2"/>
              </a:rPr>
              <a:t></a:t>
            </a:r>
            <a:r>
              <a:rPr lang="en-US"/>
              <a:t> </a:t>
            </a:r>
            <a:r>
              <a:rPr lang="en-US">
                <a:solidFill>
                  <a:srgbClr val="7F7F7F"/>
                </a:solidFill>
              </a:rPr>
              <a:t>ellipse, line, rectangle</a:t>
            </a:r>
          </a:p>
        </p:txBody>
      </p:sp>
      <p:sp>
        <p:nvSpPr>
          <p:cNvPr id="44039" name="Line 4"/>
          <p:cNvSpPr>
            <a:spLocks noChangeShapeType="1"/>
          </p:cNvSpPr>
          <p:nvPr/>
        </p:nvSpPr>
        <p:spPr bwMode="auto">
          <a:xfrm>
            <a:off x="1447800" y="3557588"/>
            <a:ext cx="36576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44040" name="Line 5"/>
          <p:cNvSpPr>
            <a:spLocks noChangeShapeType="1"/>
          </p:cNvSpPr>
          <p:nvPr/>
        </p:nvSpPr>
        <p:spPr bwMode="auto">
          <a:xfrm>
            <a:off x="3733800" y="3897313"/>
            <a:ext cx="8382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44041" name="Line 6"/>
          <p:cNvSpPr>
            <a:spLocks noChangeShapeType="1"/>
          </p:cNvSpPr>
          <p:nvPr/>
        </p:nvSpPr>
        <p:spPr bwMode="auto">
          <a:xfrm>
            <a:off x="3276600" y="4244975"/>
            <a:ext cx="381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44042" name="Line 7"/>
          <p:cNvSpPr>
            <a:spLocks noChangeShapeType="1"/>
          </p:cNvSpPr>
          <p:nvPr/>
        </p:nvSpPr>
        <p:spPr bwMode="auto">
          <a:xfrm>
            <a:off x="1687513" y="4876800"/>
            <a:ext cx="24384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608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46084" name="Slide Number Placeholder 5"/>
          <p:cNvSpPr>
            <a:spLocks noGrp="1"/>
          </p:cNvSpPr>
          <p:nvPr>
            <p:ph type="sldNum" sz="quarter" idx="12"/>
          </p:nvPr>
        </p:nvSpPr>
        <p:spPr>
          <a:noFill/>
        </p:spPr>
        <p:txBody>
          <a:bodyPr/>
          <a:lstStyle/>
          <a:p>
            <a:r>
              <a:rPr lang="de-CH" smtClean="0">
                <a:latin typeface="Helvetica" charset="0"/>
              </a:rPr>
              <a:t>ESE 4.</a:t>
            </a:r>
            <a:fld id="{B4B22DCD-F071-444A-8BA3-89C303A5D2C2}" type="slidenum">
              <a:rPr lang="de-CH" smtClean="0">
                <a:latin typeface="Helvetica" charset="0"/>
              </a:rPr>
              <a:pPr/>
              <a:t>19</a:t>
            </a:fld>
            <a:endParaRPr lang="de-CH" sz="1400" smtClean="0">
              <a:solidFill>
                <a:srgbClr val="7E7E7E"/>
              </a:solidFill>
              <a:latin typeface="Times" charset="0"/>
            </a:endParaRPr>
          </a:p>
        </p:txBody>
      </p:sp>
      <p:sp>
        <p:nvSpPr>
          <p:cNvPr id="46085" name="Rectangle 2"/>
          <p:cNvSpPr>
            <a:spLocks noGrp="1" noChangeArrowheads="1"/>
          </p:cNvSpPr>
          <p:nvPr>
            <p:ph type="title"/>
          </p:nvPr>
        </p:nvSpPr>
        <p:spPr/>
        <p:txBody>
          <a:bodyPr/>
          <a:lstStyle/>
          <a:p>
            <a:pPr eaLnBrk="1" hangingPunct="1"/>
            <a:r>
              <a:rPr lang="en-US"/>
              <a:t>Class Selection Rationale ...</a:t>
            </a:r>
          </a:p>
        </p:txBody>
      </p:sp>
      <p:sp>
        <p:nvSpPr>
          <p:cNvPr id="46086"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sz="1800" b="1" i="1"/>
              <a:t>Be wary of adjectives:</a:t>
            </a:r>
            <a:endParaRPr lang="en-US" sz="2000"/>
          </a:p>
          <a:p>
            <a:pPr marL="742950" lvl="1" indent="-285750" eaLnBrk="1" hangingPunct="1">
              <a:lnSpc>
                <a:spcPct val="90000"/>
              </a:lnSpc>
            </a:pPr>
            <a:r>
              <a:rPr lang="en-US" sz="1800"/>
              <a:t>Ellipse Creation Tool, Line Creation Tool, Rectangle Creation Tool, Selection Tool, Text Creation Tool</a:t>
            </a:r>
          </a:p>
          <a:p>
            <a:pPr marL="1143000" lvl="2" indent="-228600" eaLnBrk="1" hangingPunct="1">
              <a:lnSpc>
                <a:spcPct val="90000"/>
              </a:lnSpc>
            </a:pPr>
            <a:r>
              <a:rPr lang="en-US" sz="1600" i="0"/>
              <a:t>all have different requirements</a:t>
            </a:r>
            <a:endParaRPr lang="en-US" sz="1600"/>
          </a:p>
          <a:p>
            <a:pPr marL="742950" lvl="1" indent="-285750" eaLnBrk="1" hangingPunct="1">
              <a:lnSpc>
                <a:spcPct val="90000"/>
              </a:lnSpc>
            </a:pPr>
            <a:r>
              <a:rPr lang="en-US" sz="1800">
                <a:solidFill>
                  <a:srgbClr val="7F7F7F"/>
                </a:solidFill>
              </a:rPr>
              <a:t>bounding rectangle, rectangle, region</a:t>
            </a:r>
            <a:r>
              <a:rPr lang="en-US" sz="1800"/>
              <a:t> </a:t>
            </a:r>
            <a:r>
              <a:rPr lang="en-US" sz="1800">
                <a:sym typeface="Symbol" charset="2"/>
              </a:rPr>
              <a:t></a:t>
            </a:r>
            <a:r>
              <a:rPr lang="en-US" sz="1800"/>
              <a:t> Rectangle</a:t>
            </a:r>
          </a:p>
          <a:p>
            <a:pPr marL="1143000" lvl="2" indent="-228600" eaLnBrk="1" hangingPunct="1">
              <a:lnSpc>
                <a:spcPct val="90000"/>
              </a:lnSpc>
            </a:pPr>
            <a:r>
              <a:rPr lang="en-US" sz="1600" i="0"/>
              <a:t>common meaning, but different from Rectangle Element</a:t>
            </a:r>
            <a:endParaRPr lang="en-US" sz="1600"/>
          </a:p>
          <a:p>
            <a:pPr marL="742950" lvl="1" indent="-285750" eaLnBrk="1" hangingPunct="1">
              <a:lnSpc>
                <a:spcPct val="90000"/>
              </a:lnSpc>
            </a:pPr>
            <a:r>
              <a:rPr lang="en-US" sz="1800"/>
              <a:t>Point </a:t>
            </a:r>
            <a:r>
              <a:rPr lang="en-US" sz="1800">
                <a:sym typeface="Symbol" charset="2"/>
              </a:rPr>
              <a:t></a:t>
            </a:r>
            <a:r>
              <a:rPr lang="en-US" sz="1800"/>
              <a:t> </a:t>
            </a:r>
            <a:r>
              <a:rPr lang="en-US" sz="1800">
                <a:solidFill>
                  <a:srgbClr val="7F7F7F"/>
                </a:solidFill>
              </a:rPr>
              <a:t>end point, start point, stop point </a:t>
            </a:r>
          </a:p>
          <a:p>
            <a:pPr marL="742950" lvl="1" indent="-285750" eaLnBrk="1" hangingPunct="1">
              <a:lnSpc>
                <a:spcPct val="90000"/>
              </a:lnSpc>
            </a:pPr>
            <a:r>
              <a:rPr lang="en-US" sz="1800"/>
              <a:t>Control Point</a:t>
            </a:r>
          </a:p>
          <a:p>
            <a:pPr marL="1143000" lvl="2" indent="-228600" eaLnBrk="1" hangingPunct="1">
              <a:lnSpc>
                <a:spcPct val="90000"/>
              </a:lnSpc>
            </a:pPr>
            <a:r>
              <a:rPr lang="en-US" sz="1600" i="0"/>
              <a:t>more than just a coordinate</a:t>
            </a:r>
            <a:endParaRPr lang="en-US" sz="1600"/>
          </a:p>
          <a:p>
            <a:pPr marL="742950" lvl="1" indent="-285750" eaLnBrk="1" hangingPunct="1">
              <a:lnSpc>
                <a:spcPct val="90000"/>
              </a:lnSpc>
            </a:pPr>
            <a:r>
              <a:rPr lang="en-US" sz="1800"/>
              <a:t>corner </a:t>
            </a:r>
            <a:r>
              <a:rPr lang="en-US" sz="1800">
                <a:sym typeface="Symbol" charset="2"/>
              </a:rPr>
              <a:t></a:t>
            </a:r>
            <a:br>
              <a:rPr lang="en-US" sz="1800">
                <a:sym typeface="Symbol" charset="2"/>
              </a:rPr>
            </a:br>
            <a:r>
              <a:rPr lang="en-US" sz="1800">
                <a:sym typeface="Symbol" charset="2"/>
              </a:rPr>
              <a:t>	</a:t>
            </a:r>
            <a:r>
              <a:rPr lang="en-US" sz="1800">
                <a:solidFill>
                  <a:srgbClr val="7F7F7F"/>
                </a:solidFill>
              </a:rPr>
              <a:t>associated corner, diagonally opposite corner</a:t>
            </a:r>
            <a:endParaRPr lang="en-US" sz="1800">
              <a:solidFill>
                <a:schemeClr val="bg2"/>
              </a:solidFill>
            </a:endParaRPr>
          </a:p>
          <a:p>
            <a:pPr marL="1143000" lvl="2" indent="-228600" eaLnBrk="1" hangingPunct="1">
              <a:lnSpc>
                <a:spcPct val="90000"/>
              </a:lnSpc>
            </a:pPr>
            <a:r>
              <a:rPr lang="en-US" sz="1600" i="0"/>
              <a:t>no new behaviour</a:t>
            </a:r>
            <a:endParaRPr lang="en-US" sz="1600"/>
          </a:p>
        </p:txBody>
      </p:sp>
      <p:sp>
        <p:nvSpPr>
          <p:cNvPr id="46087" name="Line 4"/>
          <p:cNvSpPr>
            <a:spLocks noChangeShapeType="1"/>
          </p:cNvSpPr>
          <p:nvPr/>
        </p:nvSpPr>
        <p:spPr bwMode="auto">
          <a:xfrm>
            <a:off x="1295400" y="3462338"/>
            <a:ext cx="3810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46088" name="Line 5"/>
          <p:cNvSpPr>
            <a:spLocks noChangeShapeType="1"/>
          </p:cNvSpPr>
          <p:nvPr/>
        </p:nvSpPr>
        <p:spPr bwMode="auto">
          <a:xfrm>
            <a:off x="1447800" y="5181600"/>
            <a:ext cx="4572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46089" name="Line 6"/>
          <p:cNvSpPr>
            <a:spLocks noChangeShapeType="1"/>
          </p:cNvSpPr>
          <p:nvPr/>
        </p:nvSpPr>
        <p:spPr bwMode="auto">
          <a:xfrm>
            <a:off x="2209800" y="4038600"/>
            <a:ext cx="31242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4.</a:t>
            </a:r>
            <a:fld id="{A3DED31B-77CA-BF49-B2FC-A5428D789E52}" type="slidenum">
              <a:rPr lang="de-CH" smtClean="0">
                <a:latin typeface="Helvetica" charset="0"/>
              </a:rPr>
              <a:pPr/>
              <a:t>2</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pPr eaLnBrk="1" hangingPunct="1"/>
            <a:r>
              <a:rPr lang="en-US"/>
              <a:t>Roadmap</a:t>
            </a:r>
          </a:p>
        </p:txBody>
      </p:sp>
      <p:pic>
        <p:nvPicPr>
          <p:cNvPr id="12295"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2296" name="Rectangle 5"/>
          <p:cNvSpPr>
            <a:spLocks noGrp="1" noChangeArrowheads="1"/>
          </p:cNvSpPr>
          <p:nvPr>
            <p:ph type="body" idx="1"/>
          </p:nvPr>
        </p:nvSpPr>
        <p:spPr/>
        <p:txBody>
          <a:bodyPr/>
          <a:lstStyle/>
          <a:p>
            <a:pPr eaLnBrk="1" hangingPunct="1"/>
            <a:r>
              <a:rPr lang="en-US"/>
              <a:t>Why use Responsibility-Driven Design?</a:t>
            </a:r>
          </a:p>
          <a:p>
            <a:pPr eaLnBrk="1" hangingPunct="1"/>
            <a:r>
              <a:rPr lang="en-US"/>
              <a:t>Finding Classes</a:t>
            </a:r>
          </a:p>
          <a:p>
            <a:pPr eaLnBrk="1" hangingPunct="1"/>
            <a:r>
              <a:rPr lang="en-US"/>
              <a:t>Class Selection Rationale</a:t>
            </a:r>
          </a:p>
          <a:p>
            <a:pPr eaLnBrk="1" hangingPunct="1"/>
            <a:r>
              <a:rPr lang="en-US"/>
              <a:t>CRC sessions</a:t>
            </a:r>
          </a:p>
          <a:p>
            <a:pPr eaLnBrk="1" hangingPunct="1"/>
            <a:r>
              <a:rPr lang="en-US"/>
              <a:t>Identifying Responsibilities</a:t>
            </a:r>
          </a:p>
          <a:p>
            <a:pPr eaLnBrk="1" hangingPunct="1"/>
            <a:r>
              <a:rPr lang="en-US"/>
              <a:t>Finding Collaborations</a:t>
            </a:r>
          </a:p>
          <a:p>
            <a:pPr eaLnBrk="1" hangingPunct="1"/>
            <a:r>
              <a:rPr lang="en-US"/>
              <a:t>Structuring Inheritance Hierarchies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813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48132" name="Slide Number Placeholder 5"/>
          <p:cNvSpPr>
            <a:spLocks noGrp="1"/>
          </p:cNvSpPr>
          <p:nvPr>
            <p:ph type="sldNum" sz="quarter" idx="12"/>
          </p:nvPr>
        </p:nvSpPr>
        <p:spPr>
          <a:noFill/>
        </p:spPr>
        <p:txBody>
          <a:bodyPr/>
          <a:lstStyle/>
          <a:p>
            <a:r>
              <a:rPr lang="de-CH" smtClean="0">
                <a:latin typeface="Helvetica" charset="0"/>
              </a:rPr>
              <a:t>ESE 4.</a:t>
            </a:r>
            <a:fld id="{E0590D47-DEF5-C946-A913-91649131FCB9}" type="slidenum">
              <a:rPr lang="de-CH" smtClean="0">
                <a:latin typeface="Helvetica" charset="0"/>
              </a:rPr>
              <a:pPr/>
              <a:t>20</a:t>
            </a:fld>
            <a:endParaRPr lang="de-CH" sz="1400" smtClean="0">
              <a:solidFill>
                <a:srgbClr val="7E7E7E"/>
              </a:solidFill>
              <a:latin typeface="Times" charset="0"/>
            </a:endParaRPr>
          </a:p>
        </p:txBody>
      </p:sp>
      <p:sp>
        <p:nvSpPr>
          <p:cNvPr id="48133" name="Rectangle 2"/>
          <p:cNvSpPr>
            <a:spLocks noGrp="1" noChangeArrowheads="1"/>
          </p:cNvSpPr>
          <p:nvPr>
            <p:ph type="title"/>
          </p:nvPr>
        </p:nvSpPr>
        <p:spPr/>
        <p:txBody>
          <a:bodyPr/>
          <a:lstStyle/>
          <a:p>
            <a:pPr eaLnBrk="1" hangingPunct="1"/>
            <a:r>
              <a:rPr lang="en-US"/>
              <a:t>Class Selection Rationale ...</a:t>
            </a:r>
          </a:p>
        </p:txBody>
      </p:sp>
      <p:sp>
        <p:nvSpPr>
          <p:cNvPr id="48134" name="Rectangle 3"/>
          <p:cNvSpPr>
            <a:spLocks noGrp="1" noChangeArrowheads="1"/>
          </p:cNvSpPr>
          <p:nvPr>
            <p:ph type="body" idx="1"/>
          </p:nvPr>
        </p:nvSpPr>
        <p:spPr/>
        <p:txBody>
          <a:bodyPr/>
          <a:lstStyle/>
          <a:p>
            <a:pPr marL="342900" indent="-342900" eaLnBrk="1" hangingPunct="1">
              <a:buFont typeface="Helvetica CE" pitchFamily="-110" charset="0"/>
              <a:buNone/>
            </a:pPr>
            <a:r>
              <a:rPr lang="en-US" sz="1800" b="1" i="1"/>
              <a:t>Be wary of sentences with missing or misleading subjects:</a:t>
            </a:r>
            <a:endParaRPr lang="en-US" sz="2000"/>
          </a:p>
          <a:p>
            <a:pPr marL="742950" lvl="1" indent="-285750" eaLnBrk="1" hangingPunct="1"/>
            <a:r>
              <a:rPr lang="en-US" sz="1800"/>
              <a:t>“The current selection is indicated visually by displaying the control points for the element.” </a:t>
            </a:r>
          </a:p>
          <a:p>
            <a:pPr marL="1143000" lvl="2" indent="-228600" eaLnBrk="1" hangingPunct="1"/>
            <a:r>
              <a:rPr lang="en-US" sz="1600" i="0"/>
              <a:t>by what? Assume Drawing Editor ...</a:t>
            </a:r>
            <a:endParaRPr lang="en-US" sz="1600"/>
          </a:p>
          <a:p>
            <a:pPr marL="342900" indent="-342900" eaLnBrk="1" hangingPunct="1">
              <a:buFont typeface="Helvetica CE" pitchFamily="-110" charset="0"/>
              <a:buNone/>
            </a:pPr>
            <a:r>
              <a:rPr lang="en-US" sz="1800" b="1" i="1"/>
              <a:t>Model categories:</a:t>
            </a:r>
            <a:endParaRPr lang="en-US" sz="2000"/>
          </a:p>
          <a:p>
            <a:pPr marL="742950" lvl="1" indent="-285750" eaLnBrk="1" hangingPunct="1"/>
            <a:r>
              <a:rPr lang="en-US" sz="1800"/>
              <a:t>Tool, Creation Tool</a:t>
            </a:r>
          </a:p>
          <a:p>
            <a:pPr marL="342900" indent="-342900" eaLnBrk="1" hangingPunct="1">
              <a:buFont typeface="Helvetica CE" pitchFamily="-110" charset="0"/>
              <a:buNone/>
            </a:pPr>
            <a:r>
              <a:rPr lang="en-US" sz="1800" b="1" i="1"/>
              <a:t>Model interfaces to the system: — no good candidates here ...</a:t>
            </a:r>
            <a:endParaRPr lang="en-US" sz="2000"/>
          </a:p>
          <a:p>
            <a:pPr marL="742950" lvl="1" indent="-285750" eaLnBrk="1" hangingPunct="1"/>
            <a:r>
              <a:rPr lang="en-US" sz="1800">
                <a:solidFill>
                  <a:srgbClr val="7F7F7F"/>
                </a:solidFill>
              </a:rPr>
              <a:t>user</a:t>
            </a:r>
            <a:r>
              <a:rPr lang="en-US" sz="1800"/>
              <a:t> </a:t>
            </a:r>
            <a:r>
              <a:rPr lang="en-US" sz="1600">
                <a:solidFill>
                  <a:srgbClr val="7F0101"/>
                </a:solidFill>
              </a:rPr>
              <a:t>— </a:t>
            </a:r>
            <a:r>
              <a:rPr lang="en-US" sz="1600" i="1">
                <a:solidFill>
                  <a:srgbClr val="7F0101"/>
                </a:solidFill>
              </a:rPr>
              <a:t>don’t need to model user explicitly</a:t>
            </a:r>
            <a:endParaRPr lang="en-US" sz="1800"/>
          </a:p>
          <a:p>
            <a:pPr marL="742950" lvl="1" indent="-285750" eaLnBrk="1" hangingPunct="1"/>
            <a:r>
              <a:rPr lang="en-US" sz="1800">
                <a:solidFill>
                  <a:srgbClr val="7F7F7F"/>
                </a:solidFill>
              </a:rPr>
              <a:t>cursor</a:t>
            </a:r>
            <a:r>
              <a:rPr lang="en-US" sz="1800"/>
              <a:t> </a:t>
            </a:r>
            <a:r>
              <a:rPr lang="en-US" sz="1600" i="1">
                <a:solidFill>
                  <a:srgbClr val="7F0101"/>
                </a:solidFill>
              </a:rPr>
              <a:t>— cursor motion handled by operating system</a:t>
            </a:r>
            <a:r>
              <a:rPr lang="en-US" sz="1800"/>
              <a:t> </a:t>
            </a:r>
          </a:p>
        </p:txBody>
      </p:sp>
      <p:sp>
        <p:nvSpPr>
          <p:cNvPr id="48135" name="Line 4"/>
          <p:cNvSpPr>
            <a:spLocks noChangeShapeType="1"/>
          </p:cNvSpPr>
          <p:nvPr/>
        </p:nvSpPr>
        <p:spPr bwMode="auto">
          <a:xfrm>
            <a:off x="1295400" y="5127625"/>
            <a:ext cx="6096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48136" name="Line 5"/>
          <p:cNvSpPr>
            <a:spLocks noChangeShapeType="1"/>
          </p:cNvSpPr>
          <p:nvPr/>
        </p:nvSpPr>
        <p:spPr bwMode="auto">
          <a:xfrm>
            <a:off x="1295400" y="4800600"/>
            <a:ext cx="381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017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50180" name="Slide Number Placeholder 5"/>
          <p:cNvSpPr>
            <a:spLocks noGrp="1"/>
          </p:cNvSpPr>
          <p:nvPr>
            <p:ph type="sldNum" sz="quarter" idx="12"/>
          </p:nvPr>
        </p:nvSpPr>
        <p:spPr>
          <a:noFill/>
        </p:spPr>
        <p:txBody>
          <a:bodyPr/>
          <a:lstStyle/>
          <a:p>
            <a:r>
              <a:rPr lang="de-CH" smtClean="0">
                <a:latin typeface="Helvetica" charset="0"/>
              </a:rPr>
              <a:t>ESE 4.</a:t>
            </a:r>
            <a:fld id="{93A10859-0A38-6E4E-9E1A-2476C79E0169}" type="slidenum">
              <a:rPr lang="de-CH" smtClean="0">
                <a:latin typeface="Helvetica" charset="0"/>
              </a:rPr>
              <a:pPr/>
              <a:t>21</a:t>
            </a:fld>
            <a:endParaRPr lang="de-CH" sz="1400" smtClean="0">
              <a:solidFill>
                <a:srgbClr val="7E7E7E"/>
              </a:solidFill>
              <a:latin typeface="Times" charset="0"/>
            </a:endParaRPr>
          </a:p>
        </p:txBody>
      </p:sp>
      <p:sp>
        <p:nvSpPr>
          <p:cNvPr id="50181" name="Rectangle 2"/>
          <p:cNvSpPr>
            <a:spLocks noGrp="1" noChangeArrowheads="1"/>
          </p:cNvSpPr>
          <p:nvPr>
            <p:ph type="title"/>
          </p:nvPr>
        </p:nvSpPr>
        <p:spPr/>
        <p:txBody>
          <a:bodyPr/>
          <a:lstStyle/>
          <a:p>
            <a:pPr eaLnBrk="1" hangingPunct="1"/>
            <a:r>
              <a:rPr lang="en-US"/>
              <a:t>Class Selection Rationale ...</a:t>
            </a:r>
          </a:p>
        </p:txBody>
      </p:sp>
      <p:sp>
        <p:nvSpPr>
          <p:cNvPr id="50182" name="Rectangle 3"/>
          <p:cNvSpPr>
            <a:spLocks noGrp="1" noChangeArrowheads="1"/>
          </p:cNvSpPr>
          <p:nvPr>
            <p:ph type="body" idx="1"/>
          </p:nvPr>
        </p:nvSpPr>
        <p:spPr/>
        <p:txBody>
          <a:bodyPr/>
          <a:lstStyle/>
          <a:p>
            <a:pPr marL="342900" indent="-342900" eaLnBrk="1" hangingPunct="1">
              <a:buFont typeface="Helvetica CE" pitchFamily="-110" charset="0"/>
              <a:buNone/>
            </a:pPr>
            <a:r>
              <a:rPr lang="en-US" sz="1800" b="1" i="1"/>
              <a:t>Model values of attributes, not attributes themselves:</a:t>
            </a:r>
            <a:endParaRPr lang="en-US" sz="2000" b="1" i="1"/>
          </a:p>
          <a:p>
            <a:pPr marL="742950" lvl="1" indent="-285750" eaLnBrk="1" hangingPunct="1"/>
            <a:r>
              <a:rPr lang="en-US" sz="1800">
                <a:solidFill>
                  <a:srgbClr val="7F7F7F"/>
                </a:solidFill>
              </a:rPr>
              <a:t>height of the rectangle, width of the rectangle</a:t>
            </a:r>
          </a:p>
          <a:p>
            <a:pPr marL="742950" lvl="1" indent="-285750" eaLnBrk="1" hangingPunct="1"/>
            <a:r>
              <a:rPr lang="en-US" sz="1800">
                <a:solidFill>
                  <a:srgbClr val="7F7F7F"/>
                </a:solidFill>
              </a:rPr>
              <a:t>major radius, minor radius </a:t>
            </a:r>
          </a:p>
          <a:p>
            <a:pPr marL="742950" lvl="1" indent="-285750" eaLnBrk="1" hangingPunct="1"/>
            <a:r>
              <a:rPr lang="en-US" sz="1800">
                <a:solidFill>
                  <a:srgbClr val="7F7F7F"/>
                </a:solidFill>
              </a:rPr>
              <a:t>position</a:t>
            </a:r>
            <a:r>
              <a:rPr lang="en-US" sz="1800"/>
              <a:t> </a:t>
            </a:r>
            <a:r>
              <a:rPr lang="en-US" sz="1800" i="1">
                <a:solidFill>
                  <a:srgbClr val="7F0101"/>
                </a:solidFill>
              </a:rPr>
              <a:t>— of first text character; probably Point</a:t>
            </a:r>
            <a:r>
              <a:rPr lang="en-US" sz="1800">
                <a:solidFill>
                  <a:srgbClr val="7F0101"/>
                </a:solidFill>
              </a:rPr>
              <a:t> </a:t>
            </a:r>
            <a:r>
              <a:rPr lang="en-US" sz="1800" i="1">
                <a:solidFill>
                  <a:srgbClr val="7F0101"/>
                </a:solidFill>
              </a:rPr>
              <a:t>attribute</a:t>
            </a:r>
            <a:endParaRPr lang="en-US" sz="1800"/>
          </a:p>
          <a:p>
            <a:pPr marL="742950" lvl="1" indent="-285750" eaLnBrk="1" hangingPunct="1"/>
            <a:r>
              <a:rPr lang="en-US" sz="1800">
                <a:solidFill>
                  <a:srgbClr val="7F7F7F"/>
                </a:solidFill>
              </a:rPr>
              <a:t>mode of operation</a:t>
            </a:r>
            <a:r>
              <a:rPr lang="en-US" sz="1800"/>
              <a:t> </a:t>
            </a:r>
            <a:r>
              <a:rPr lang="en-US" sz="1800" i="1">
                <a:solidFill>
                  <a:srgbClr val="7F0101"/>
                </a:solidFill>
              </a:rPr>
              <a:t>— attribute of Drawing Editor</a:t>
            </a:r>
            <a:endParaRPr lang="en-US" sz="1800"/>
          </a:p>
          <a:p>
            <a:pPr marL="742950" lvl="1" indent="-285750" eaLnBrk="1" hangingPunct="1"/>
            <a:r>
              <a:rPr lang="en-US" sz="1800">
                <a:solidFill>
                  <a:srgbClr val="7F7F7F"/>
                </a:solidFill>
              </a:rPr>
              <a:t>shape of the cursor, I-beam, crosshair</a:t>
            </a:r>
            <a:r>
              <a:rPr lang="en-US" sz="1800"/>
              <a:t> </a:t>
            </a:r>
            <a:r>
              <a:rPr lang="en-US" sz="1800" i="1">
                <a:solidFill>
                  <a:srgbClr val="7F0101"/>
                </a:solidFill>
              </a:rPr>
              <a:t>— attributes of Cursor</a:t>
            </a:r>
            <a:endParaRPr lang="en-US" sz="1800"/>
          </a:p>
          <a:p>
            <a:pPr marL="742950" lvl="1" indent="-285750" eaLnBrk="1" hangingPunct="1"/>
            <a:r>
              <a:rPr lang="en-US" sz="1800">
                <a:solidFill>
                  <a:srgbClr val="7F7F7F"/>
                </a:solidFill>
              </a:rPr>
              <a:t>corner</a:t>
            </a:r>
            <a:r>
              <a:rPr lang="en-US" sz="1800"/>
              <a:t> </a:t>
            </a:r>
            <a:r>
              <a:rPr lang="en-US" sz="1800" i="1">
                <a:solidFill>
                  <a:srgbClr val="7F0101"/>
                </a:solidFill>
              </a:rPr>
              <a:t>— attribute of Rectangle</a:t>
            </a:r>
            <a:endParaRPr lang="en-US" sz="1800"/>
          </a:p>
          <a:p>
            <a:pPr marL="742950" lvl="1" indent="-285750" eaLnBrk="1" hangingPunct="1"/>
            <a:r>
              <a:rPr lang="en-US" sz="1800">
                <a:solidFill>
                  <a:srgbClr val="7F7F7F"/>
                </a:solidFill>
              </a:rPr>
              <a:t>time</a:t>
            </a:r>
            <a:r>
              <a:rPr lang="en-US" sz="1800"/>
              <a:t> </a:t>
            </a:r>
            <a:r>
              <a:rPr lang="en-US" sz="1800" i="1">
                <a:solidFill>
                  <a:srgbClr val="7F0101"/>
                </a:solidFill>
              </a:rPr>
              <a:t>— an implicit attribute of the system</a:t>
            </a:r>
            <a:endParaRPr lang="en-US" sz="1800"/>
          </a:p>
        </p:txBody>
      </p:sp>
      <p:sp>
        <p:nvSpPr>
          <p:cNvPr id="50183" name="Line 4"/>
          <p:cNvSpPr>
            <a:spLocks noChangeShapeType="1"/>
          </p:cNvSpPr>
          <p:nvPr/>
        </p:nvSpPr>
        <p:spPr bwMode="auto">
          <a:xfrm>
            <a:off x="1295400" y="3124200"/>
            <a:ext cx="4572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50184" name="Line 5"/>
          <p:cNvSpPr>
            <a:spLocks noChangeShapeType="1"/>
          </p:cNvSpPr>
          <p:nvPr/>
        </p:nvSpPr>
        <p:spPr bwMode="auto">
          <a:xfrm>
            <a:off x="1295400" y="3429000"/>
            <a:ext cx="2667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50185" name="Line 6"/>
          <p:cNvSpPr>
            <a:spLocks noChangeShapeType="1"/>
          </p:cNvSpPr>
          <p:nvPr/>
        </p:nvSpPr>
        <p:spPr bwMode="auto">
          <a:xfrm>
            <a:off x="1295400" y="3733800"/>
            <a:ext cx="762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50186" name="Line 7"/>
          <p:cNvSpPr>
            <a:spLocks noChangeShapeType="1"/>
          </p:cNvSpPr>
          <p:nvPr/>
        </p:nvSpPr>
        <p:spPr bwMode="auto">
          <a:xfrm>
            <a:off x="1295400" y="4060825"/>
            <a:ext cx="18288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50187" name="Line 8"/>
          <p:cNvSpPr>
            <a:spLocks noChangeShapeType="1"/>
          </p:cNvSpPr>
          <p:nvPr/>
        </p:nvSpPr>
        <p:spPr bwMode="auto">
          <a:xfrm>
            <a:off x="1295400" y="4376738"/>
            <a:ext cx="3810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50188" name="Line 9"/>
          <p:cNvSpPr>
            <a:spLocks noChangeShapeType="1"/>
          </p:cNvSpPr>
          <p:nvPr/>
        </p:nvSpPr>
        <p:spPr bwMode="auto">
          <a:xfrm>
            <a:off x="1295400" y="4702175"/>
            <a:ext cx="6096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
        <p:nvSpPr>
          <p:cNvPr id="50189" name="Line 10"/>
          <p:cNvSpPr>
            <a:spLocks noChangeShapeType="1"/>
          </p:cNvSpPr>
          <p:nvPr/>
        </p:nvSpPr>
        <p:spPr bwMode="auto">
          <a:xfrm>
            <a:off x="1295400" y="5018088"/>
            <a:ext cx="381000" cy="0"/>
          </a:xfrm>
          <a:prstGeom prst="line">
            <a:avLst/>
          </a:prstGeom>
          <a:noFill/>
          <a:ln w="28575">
            <a:solidFill>
              <a:srgbClr val="7F0101"/>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de-CH">
                <a:latin typeface="Helvetica" charset="0"/>
              </a:rPr>
              <a:t>© Oscar Nierstrasz</a:t>
            </a:r>
          </a:p>
        </p:txBody>
      </p:sp>
      <p:sp>
        <p:nvSpPr>
          <p:cNvPr id="52227" name="Footer Placeholder 4"/>
          <p:cNvSpPr>
            <a:spLocks noGrp="1"/>
          </p:cNvSpPr>
          <p:nvPr>
            <p:ph type="ftr" sz="quarter" idx="11"/>
          </p:nvPr>
        </p:nvSpPr>
        <p:spPr>
          <a:noFill/>
        </p:spPr>
        <p:txBody>
          <a:bodyPr/>
          <a:lstStyle/>
          <a:p>
            <a:r>
              <a:rPr lang="de-CH">
                <a:latin typeface="Helvetica" charset="0"/>
              </a:rPr>
              <a:t>ESE — Responsibility-Driven Design</a:t>
            </a:r>
          </a:p>
        </p:txBody>
      </p:sp>
      <p:sp>
        <p:nvSpPr>
          <p:cNvPr id="52228" name="Slide Number Placeholder 5"/>
          <p:cNvSpPr>
            <a:spLocks noGrp="1"/>
          </p:cNvSpPr>
          <p:nvPr>
            <p:ph type="sldNum" sz="quarter" idx="12"/>
          </p:nvPr>
        </p:nvSpPr>
        <p:spPr>
          <a:noFill/>
        </p:spPr>
        <p:txBody>
          <a:bodyPr/>
          <a:lstStyle/>
          <a:p>
            <a:r>
              <a:rPr lang="de-CH" smtClean="0">
                <a:latin typeface="Helvetica" charset="0"/>
              </a:rPr>
              <a:t>ESE 4.</a:t>
            </a:r>
            <a:fld id="{BCDC082F-A668-E349-8C09-451082471818}" type="slidenum">
              <a:rPr lang="de-CH" smtClean="0">
                <a:latin typeface="Helvetica" charset="0"/>
              </a:rPr>
              <a:pPr/>
              <a:t>22</a:t>
            </a:fld>
            <a:endParaRPr lang="de-CH" sz="1400" smtClean="0">
              <a:solidFill>
                <a:srgbClr val="7E7E7E"/>
              </a:solidFill>
              <a:latin typeface="Times" charset="0"/>
            </a:endParaRPr>
          </a:p>
        </p:txBody>
      </p:sp>
      <p:sp>
        <p:nvSpPr>
          <p:cNvPr id="52229" name="Rectangle 2"/>
          <p:cNvSpPr>
            <a:spLocks noGrp="1" noChangeArrowheads="1"/>
          </p:cNvSpPr>
          <p:nvPr>
            <p:ph type="title"/>
          </p:nvPr>
        </p:nvSpPr>
        <p:spPr/>
        <p:txBody>
          <a:bodyPr/>
          <a:lstStyle/>
          <a:p>
            <a:pPr eaLnBrk="1" hangingPunct="1"/>
            <a:r>
              <a:rPr lang="en-US"/>
              <a:t>Candidate Classes</a:t>
            </a:r>
          </a:p>
        </p:txBody>
      </p:sp>
      <p:graphicFrame>
        <p:nvGraphicFramePr>
          <p:cNvPr id="601146" name="Group 58"/>
          <p:cNvGraphicFramePr>
            <a:graphicFrameLocks noGrp="1"/>
          </p:cNvGraphicFramePr>
          <p:nvPr>
            <p:ph type="tbl" idx="1"/>
          </p:nvPr>
        </p:nvGraphicFramePr>
        <p:xfrm>
          <a:off x="1295400" y="2333625"/>
          <a:ext cx="6084888" cy="3383280"/>
        </p:xfrm>
        <a:graphic>
          <a:graphicData uri="http://schemas.openxmlformats.org/drawingml/2006/table">
            <a:tbl>
              <a:tblPr/>
              <a:tblGrid>
                <a:gridCol w="2911475"/>
                <a:gridCol w="3173413"/>
              </a:tblGrid>
              <a:tr h="179388">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Character</a:t>
                      </a:r>
                    </a:p>
                  </a:txBody>
                  <a:tcP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Line Element</a:t>
                      </a:r>
                    </a:p>
                  </a:txBody>
                  <a:tcP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Control Point </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Point</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Creation Tool</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Rectangle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Current Selection</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Rectangle Creation Tool</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Drawing</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Rectangle Element</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Drawing Editor</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Selection Tool</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7800">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Drawing Element</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Text Creation Tool</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Ellipse Creation Tool</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Text Element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Ellipse Element</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Tool</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Line Creation Tool</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
        <p:nvSpPr>
          <p:cNvPr id="52263" name="Rectangle 56"/>
          <p:cNvSpPr>
            <a:spLocks noChangeArrowheads="1"/>
          </p:cNvSpPr>
          <p:nvPr/>
        </p:nvSpPr>
        <p:spPr bwMode="auto">
          <a:xfrm>
            <a:off x="1066800" y="1752600"/>
            <a:ext cx="6550025" cy="396875"/>
          </a:xfrm>
          <a:prstGeom prst="rect">
            <a:avLst/>
          </a:prstGeom>
          <a:noFill/>
          <a:ln w="9525">
            <a:noFill/>
            <a:miter lim="800000"/>
            <a:headEnd/>
            <a:tailEnd/>
          </a:ln>
        </p:spPr>
        <p:txBody>
          <a:bodyPr wrap="none">
            <a:prstTxWarp prst="textNoShape">
              <a:avLst/>
            </a:prstTxWarp>
            <a:spAutoFit/>
          </a:bodyPr>
          <a:lstStyle/>
          <a:p>
            <a:r>
              <a:rPr lang="en-US" sz="2000" b="1" i="1">
                <a:solidFill>
                  <a:srgbClr val="00027F"/>
                </a:solidFill>
              </a:rPr>
              <a:t>Preliminary analysis yields the following candidates:</a:t>
            </a:r>
          </a:p>
        </p:txBody>
      </p:sp>
      <p:sp>
        <p:nvSpPr>
          <p:cNvPr id="52264" name="AutoShape 59"/>
          <p:cNvSpPr>
            <a:spLocks noChangeArrowheads="1"/>
          </p:cNvSpPr>
          <p:nvPr/>
        </p:nvSpPr>
        <p:spPr bwMode="auto">
          <a:xfrm>
            <a:off x="4724400" y="5562600"/>
            <a:ext cx="2971800" cy="10668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a:r>
              <a:rPr lang="en-US" sz="2000" i="1">
                <a:solidFill>
                  <a:srgbClr val="7F0101"/>
                </a:solidFill>
              </a:rPr>
              <a:t>Expect the list to evolve as design progresses.</a:t>
            </a:r>
            <a:endParaRPr lang="en-US" sz="20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4275"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54276" name="Slide Number Placeholder 5"/>
          <p:cNvSpPr>
            <a:spLocks noGrp="1"/>
          </p:cNvSpPr>
          <p:nvPr>
            <p:ph type="sldNum" sz="quarter" idx="12"/>
          </p:nvPr>
        </p:nvSpPr>
        <p:spPr>
          <a:noFill/>
        </p:spPr>
        <p:txBody>
          <a:bodyPr/>
          <a:lstStyle/>
          <a:p>
            <a:r>
              <a:rPr lang="de-CH" smtClean="0">
                <a:latin typeface="Helvetica" charset="0"/>
              </a:rPr>
              <a:t>ESE 4.</a:t>
            </a:r>
            <a:fld id="{A2E0EC50-8513-8348-A763-D659A9EFFB5C}" type="slidenum">
              <a:rPr lang="de-CH" smtClean="0">
                <a:latin typeface="Helvetica" charset="0"/>
              </a:rPr>
              <a:pPr/>
              <a:t>23</a:t>
            </a:fld>
            <a:endParaRPr lang="de-CH" sz="1400" smtClean="0">
              <a:solidFill>
                <a:srgbClr val="7E7E7E"/>
              </a:solidFill>
              <a:latin typeface="Times" charset="0"/>
            </a:endParaRPr>
          </a:p>
        </p:txBody>
      </p:sp>
      <p:sp>
        <p:nvSpPr>
          <p:cNvPr id="54277"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54278" name="Rectangle 3"/>
          <p:cNvSpPr>
            <a:spLocks noGrp="1" noChangeArrowheads="1"/>
          </p:cNvSpPr>
          <p:nvPr>
            <p:ph type="title"/>
          </p:nvPr>
        </p:nvSpPr>
        <p:spPr/>
        <p:txBody>
          <a:bodyPr/>
          <a:lstStyle/>
          <a:p>
            <a:pPr eaLnBrk="1" hangingPunct="1"/>
            <a:r>
              <a:rPr lang="en-US"/>
              <a:t>Roadmap</a:t>
            </a:r>
          </a:p>
        </p:txBody>
      </p:sp>
      <p:pic>
        <p:nvPicPr>
          <p:cNvPr id="54279"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4280" name="Rectangle 5"/>
          <p:cNvSpPr>
            <a:spLocks noGrp="1" noChangeArrowheads="1"/>
          </p:cNvSpPr>
          <p:nvPr>
            <p:ph type="body" idx="1"/>
          </p:nvPr>
        </p:nvSpPr>
        <p:spPr/>
        <p:txBody>
          <a:bodyPr/>
          <a:lstStyle/>
          <a:p>
            <a:pPr eaLnBrk="1" hangingPunct="1"/>
            <a:r>
              <a:rPr lang="en-US"/>
              <a:t>Why use Responsibility-Driven Design?</a:t>
            </a:r>
          </a:p>
          <a:p>
            <a:pPr eaLnBrk="1" hangingPunct="1"/>
            <a:r>
              <a:rPr lang="en-US"/>
              <a:t>Finding Classes</a:t>
            </a:r>
          </a:p>
          <a:p>
            <a:pPr eaLnBrk="1" hangingPunct="1"/>
            <a:r>
              <a:rPr lang="en-US"/>
              <a:t>Class Selection Rationale</a:t>
            </a:r>
          </a:p>
          <a:p>
            <a:pPr eaLnBrk="1" hangingPunct="1"/>
            <a:r>
              <a:rPr lang="en-US" b="1"/>
              <a:t>CRC sessions</a:t>
            </a:r>
          </a:p>
          <a:p>
            <a:pPr eaLnBrk="1" hangingPunct="1"/>
            <a:r>
              <a:rPr lang="en-US"/>
              <a:t>Identifying Responsibilities</a:t>
            </a:r>
          </a:p>
          <a:p>
            <a:pPr eaLnBrk="1" hangingPunct="1"/>
            <a:r>
              <a:rPr lang="en-US"/>
              <a:t>Finding Collaborations</a:t>
            </a:r>
          </a:p>
          <a:p>
            <a:pPr eaLnBrk="1" hangingPunct="1"/>
            <a:r>
              <a:rPr lang="en-US"/>
              <a:t>Structuring Inheritance Hierarchies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632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56324" name="Slide Number Placeholder 5"/>
          <p:cNvSpPr>
            <a:spLocks noGrp="1"/>
          </p:cNvSpPr>
          <p:nvPr>
            <p:ph type="sldNum" sz="quarter" idx="12"/>
          </p:nvPr>
        </p:nvSpPr>
        <p:spPr>
          <a:noFill/>
        </p:spPr>
        <p:txBody>
          <a:bodyPr/>
          <a:lstStyle/>
          <a:p>
            <a:r>
              <a:rPr lang="de-CH" smtClean="0">
                <a:latin typeface="Helvetica" charset="0"/>
              </a:rPr>
              <a:t>ESE 4.</a:t>
            </a:r>
            <a:fld id="{A68675C0-C296-7842-9E4A-4750227A34FF}" type="slidenum">
              <a:rPr lang="de-CH" smtClean="0">
                <a:latin typeface="Helvetica" charset="0"/>
              </a:rPr>
              <a:pPr/>
              <a:t>24</a:t>
            </a:fld>
            <a:endParaRPr lang="de-CH" sz="1400" smtClean="0">
              <a:solidFill>
                <a:srgbClr val="7E7E7E"/>
              </a:solidFill>
              <a:latin typeface="Times" charset="0"/>
            </a:endParaRPr>
          </a:p>
        </p:txBody>
      </p:sp>
      <p:sp>
        <p:nvSpPr>
          <p:cNvPr id="56325" name="Rectangle 2"/>
          <p:cNvSpPr>
            <a:spLocks noGrp="1" noChangeArrowheads="1"/>
          </p:cNvSpPr>
          <p:nvPr>
            <p:ph type="title"/>
          </p:nvPr>
        </p:nvSpPr>
        <p:spPr/>
        <p:txBody>
          <a:bodyPr/>
          <a:lstStyle/>
          <a:p>
            <a:pPr eaLnBrk="1" hangingPunct="1"/>
            <a:r>
              <a:rPr lang="en-US"/>
              <a:t>CRC Cards</a:t>
            </a:r>
          </a:p>
        </p:txBody>
      </p:sp>
      <p:sp>
        <p:nvSpPr>
          <p:cNvPr id="56326"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sz="2000" b="1" i="1"/>
              <a:t>Use CRC cards to record candidate classes:</a:t>
            </a:r>
            <a:endParaRPr lang="en-US" sz="2000"/>
          </a:p>
          <a:p>
            <a:pPr marL="342900" indent="-342900" eaLnBrk="1" hangingPunct="1">
              <a:lnSpc>
                <a:spcPct val="90000"/>
              </a:lnSpc>
              <a:buFont typeface="Helvetica CE" pitchFamily="-110" charset="0"/>
              <a:buNone/>
            </a:pPr>
            <a:r>
              <a:rPr lang="en-US" sz="2000"/>
              <a:t>	</a:t>
            </a:r>
          </a:p>
          <a:p>
            <a:pPr marL="342900" indent="-342900" eaLnBrk="1" hangingPunct="1">
              <a:lnSpc>
                <a:spcPct val="90000"/>
              </a:lnSpc>
            </a:pPr>
            <a:endParaRPr lang="en-US" sz="2000"/>
          </a:p>
          <a:p>
            <a:pPr marL="342900" indent="-342900" eaLnBrk="1" hangingPunct="1">
              <a:lnSpc>
                <a:spcPct val="90000"/>
              </a:lnSpc>
            </a:pPr>
            <a:endParaRPr lang="en-US" sz="2000"/>
          </a:p>
          <a:p>
            <a:pPr marL="342900" indent="-342900" eaLnBrk="1" hangingPunct="1">
              <a:lnSpc>
                <a:spcPct val="90000"/>
              </a:lnSpc>
            </a:pPr>
            <a:endParaRPr lang="en-US" sz="2000"/>
          </a:p>
          <a:p>
            <a:pPr marL="342900" indent="-342900" eaLnBrk="1" hangingPunct="1">
              <a:lnSpc>
                <a:spcPct val="90000"/>
              </a:lnSpc>
            </a:pPr>
            <a:endParaRPr lang="en-US" sz="2000"/>
          </a:p>
          <a:p>
            <a:pPr marL="342900" indent="-342900" eaLnBrk="1" hangingPunct="1">
              <a:lnSpc>
                <a:spcPct val="90000"/>
              </a:lnSpc>
            </a:pPr>
            <a:endParaRPr lang="en-US" sz="2000"/>
          </a:p>
          <a:p>
            <a:pPr marL="342900" indent="-342900" eaLnBrk="1" hangingPunct="1">
              <a:lnSpc>
                <a:spcPct val="90000"/>
              </a:lnSpc>
            </a:pPr>
            <a:endParaRPr lang="en-US" sz="2000"/>
          </a:p>
          <a:p>
            <a:pPr marL="342900" indent="-342900" eaLnBrk="1" hangingPunct="1">
              <a:lnSpc>
                <a:spcPct val="90000"/>
              </a:lnSpc>
            </a:pPr>
            <a:endParaRPr lang="en-US" sz="2000"/>
          </a:p>
          <a:p>
            <a:pPr marL="342900" indent="-342900" eaLnBrk="1" hangingPunct="1">
              <a:lnSpc>
                <a:spcPct val="90000"/>
              </a:lnSpc>
              <a:buFont typeface="Helvetica CE" pitchFamily="-110" charset="0"/>
              <a:buNone/>
            </a:pPr>
            <a:r>
              <a:rPr lang="en-US" sz="1800"/>
              <a:t>Record the candidate </a:t>
            </a:r>
            <a:r>
              <a:rPr lang="en-US" sz="1800" i="1">
                <a:solidFill>
                  <a:srgbClr val="7F0101"/>
                </a:solidFill>
              </a:rPr>
              <a:t>Class Name</a:t>
            </a:r>
            <a:r>
              <a:rPr lang="en-US" sz="1800"/>
              <a:t> and </a:t>
            </a:r>
            <a:r>
              <a:rPr lang="en-US" sz="1800" i="1">
                <a:solidFill>
                  <a:srgbClr val="7F0101"/>
                </a:solidFill>
              </a:rPr>
              <a:t>superclass</a:t>
            </a:r>
            <a:r>
              <a:rPr lang="en-US" sz="1800"/>
              <a:t> (if known)</a:t>
            </a:r>
          </a:p>
          <a:p>
            <a:pPr marL="342900" indent="-342900" eaLnBrk="1" hangingPunct="1">
              <a:lnSpc>
                <a:spcPct val="90000"/>
              </a:lnSpc>
              <a:buFont typeface="Helvetica CE" pitchFamily="-110" charset="0"/>
              <a:buNone/>
            </a:pPr>
            <a:r>
              <a:rPr lang="en-US" sz="1800"/>
              <a:t>Record each </a:t>
            </a:r>
            <a:r>
              <a:rPr lang="en-US" sz="1800" i="1">
                <a:solidFill>
                  <a:srgbClr val="7F0101"/>
                </a:solidFill>
              </a:rPr>
              <a:t>Responsibility</a:t>
            </a:r>
            <a:r>
              <a:rPr lang="en-US" sz="1800"/>
              <a:t> and the </a:t>
            </a:r>
            <a:r>
              <a:rPr lang="en-US" sz="1800" i="1">
                <a:solidFill>
                  <a:srgbClr val="7F0101"/>
                </a:solidFill>
              </a:rPr>
              <a:t>Collaborating classes</a:t>
            </a:r>
            <a:endParaRPr lang="en-US" sz="1800"/>
          </a:p>
          <a:p>
            <a:pPr marL="742950" lvl="1" indent="-285750" eaLnBrk="1" hangingPunct="1">
              <a:lnSpc>
                <a:spcPct val="90000"/>
              </a:lnSpc>
            </a:pPr>
            <a:r>
              <a:rPr lang="en-US" sz="1800"/>
              <a:t>compact, easy to manipulate, easy to modify or discard!</a:t>
            </a:r>
          </a:p>
          <a:p>
            <a:pPr marL="742950" lvl="1" indent="-285750" eaLnBrk="1" hangingPunct="1">
              <a:lnSpc>
                <a:spcPct val="90000"/>
              </a:lnSpc>
            </a:pPr>
            <a:r>
              <a:rPr lang="en-US" sz="1800"/>
              <a:t>easy to arrange, reorganize</a:t>
            </a:r>
          </a:p>
          <a:p>
            <a:pPr marL="742950" lvl="1" indent="-285750" eaLnBrk="1" hangingPunct="1">
              <a:lnSpc>
                <a:spcPct val="90000"/>
              </a:lnSpc>
            </a:pPr>
            <a:r>
              <a:rPr lang="en-US" sz="1800"/>
              <a:t>easy to retrieve discarded classes</a:t>
            </a:r>
          </a:p>
        </p:txBody>
      </p:sp>
      <p:graphicFrame>
        <p:nvGraphicFramePr>
          <p:cNvPr id="602143" name="Group 31"/>
          <p:cNvGraphicFramePr>
            <a:graphicFrameLocks noGrp="1"/>
          </p:cNvGraphicFramePr>
          <p:nvPr/>
        </p:nvGraphicFramePr>
        <p:xfrm>
          <a:off x="1828800" y="2209800"/>
          <a:ext cx="5334000" cy="2286000"/>
        </p:xfrm>
        <a:graphic>
          <a:graphicData uri="http://schemas.openxmlformats.org/drawingml/2006/table">
            <a:tbl>
              <a:tblPr/>
              <a:tblGrid>
                <a:gridCol w="2667000"/>
                <a:gridCol w="2667000"/>
              </a:tblGrid>
              <a:tr h="261938">
                <a:tc gridSpan="2">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0" u="none" strike="noStrike" cap="none" normalizeH="0" baseline="0">
                          <a:ln>
                            <a:noFill/>
                          </a:ln>
                          <a:solidFill>
                            <a:srgbClr val="0A017F"/>
                          </a:solidFill>
                          <a:effectLst/>
                          <a:latin typeface="Helvetica" pitchFamily="-105" charset="0"/>
                        </a:rPr>
                        <a:t>Text Creation Tool</a:t>
                      </a:r>
                      <a:r>
                        <a:rPr kumimoji="0" lang="en-US" sz="2000" b="0" i="0" u="none" strike="noStrike" cap="none" normalizeH="0" baseline="0">
                          <a:ln>
                            <a:noFill/>
                          </a:ln>
                          <a:solidFill>
                            <a:srgbClr val="0A017F"/>
                          </a:solidFill>
                          <a:effectLst/>
                          <a:latin typeface="Helvetica" pitchFamily="-105" charset="0"/>
                        </a:rPr>
                        <a:t>            </a:t>
                      </a:r>
                      <a:r>
                        <a:rPr kumimoji="0" lang="en-US" sz="2000" b="0" i="1" u="none" strike="noStrike" cap="none" normalizeH="0" baseline="0">
                          <a:ln>
                            <a:noFill/>
                          </a:ln>
                          <a:solidFill>
                            <a:srgbClr val="0A017F"/>
                          </a:solidFill>
                          <a:effectLst/>
                          <a:latin typeface="Helvetica" pitchFamily="-105" charset="0"/>
                        </a:rPr>
                        <a:t>subclass of Tool</a:t>
                      </a:r>
                    </a:p>
                  </a:txBody>
                  <a:tcP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hMerge="1">
                  <a:txBody>
                    <a:bodyPr/>
                    <a:lstStyle/>
                    <a:p>
                      <a:endParaRPr lang="en-US"/>
                    </a:p>
                  </a:txBody>
                  <a:tcPr/>
                </a:tc>
              </a:tr>
              <a:tr h="22225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Editing Text</a:t>
                      </a: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Text Element</a:t>
                      </a: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837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58372" name="Slide Number Placeholder 5"/>
          <p:cNvSpPr>
            <a:spLocks noGrp="1"/>
          </p:cNvSpPr>
          <p:nvPr>
            <p:ph type="sldNum" sz="quarter" idx="12"/>
          </p:nvPr>
        </p:nvSpPr>
        <p:spPr>
          <a:noFill/>
        </p:spPr>
        <p:txBody>
          <a:bodyPr/>
          <a:lstStyle/>
          <a:p>
            <a:r>
              <a:rPr lang="de-CH" smtClean="0">
                <a:latin typeface="Helvetica" charset="0"/>
              </a:rPr>
              <a:t>ESE 4.</a:t>
            </a:r>
            <a:fld id="{AC9724E3-1B63-1848-AE9F-9CB7A67240A1}" type="slidenum">
              <a:rPr lang="de-CH" smtClean="0">
                <a:latin typeface="Helvetica" charset="0"/>
              </a:rPr>
              <a:pPr/>
              <a:t>25</a:t>
            </a:fld>
            <a:endParaRPr lang="de-CH" sz="1400" smtClean="0">
              <a:solidFill>
                <a:srgbClr val="7E7E7E"/>
              </a:solidFill>
              <a:latin typeface="Times" charset="0"/>
            </a:endParaRPr>
          </a:p>
        </p:txBody>
      </p:sp>
      <p:sp>
        <p:nvSpPr>
          <p:cNvPr id="58373" name="Rectangle 2"/>
          <p:cNvSpPr>
            <a:spLocks noGrp="1" noChangeArrowheads="1"/>
          </p:cNvSpPr>
          <p:nvPr>
            <p:ph type="title"/>
          </p:nvPr>
        </p:nvSpPr>
        <p:spPr/>
        <p:txBody>
          <a:bodyPr/>
          <a:lstStyle/>
          <a:p>
            <a:pPr eaLnBrk="1" hangingPunct="1"/>
            <a:r>
              <a:rPr lang="en-US"/>
              <a:t>CRC Sessions</a:t>
            </a:r>
          </a:p>
        </p:txBody>
      </p:sp>
      <p:sp>
        <p:nvSpPr>
          <p:cNvPr id="58374"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b="1"/>
              <a:t>CRC cards are </a:t>
            </a:r>
            <a:r>
              <a:rPr lang="en-US" b="1" i="1">
                <a:solidFill>
                  <a:srgbClr val="7F0101"/>
                </a:solidFill>
              </a:rPr>
              <a:t>not</a:t>
            </a:r>
            <a:r>
              <a:rPr lang="en-US" b="1"/>
              <a:t> a specification of a design.</a:t>
            </a:r>
          </a:p>
          <a:p>
            <a:pPr marL="342900" indent="-342900" eaLnBrk="1" hangingPunct="1">
              <a:lnSpc>
                <a:spcPct val="90000"/>
              </a:lnSpc>
              <a:buFont typeface="Helvetica CE" pitchFamily="-110" charset="0"/>
              <a:buNone/>
            </a:pPr>
            <a:endParaRPr lang="en-US"/>
          </a:p>
          <a:p>
            <a:pPr marL="342900" indent="-342900" eaLnBrk="1" hangingPunct="1">
              <a:lnSpc>
                <a:spcPct val="90000"/>
              </a:lnSpc>
              <a:buFont typeface="Helvetica CE" pitchFamily="-110" charset="0"/>
              <a:buNone/>
            </a:pPr>
            <a:r>
              <a:rPr lang="en-US"/>
              <a:t>They are a tool to </a:t>
            </a:r>
            <a:r>
              <a:rPr lang="en-US" i="1">
                <a:solidFill>
                  <a:srgbClr val="7F0101"/>
                </a:solidFill>
              </a:rPr>
              <a:t>explore</a:t>
            </a:r>
            <a:r>
              <a:rPr lang="en-US"/>
              <a:t> possible designs.</a:t>
            </a:r>
          </a:p>
          <a:p>
            <a:pPr marL="742950" lvl="1" indent="-285750" eaLnBrk="1" hangingPunct="1">
              <a:lnSpc>
                <a:spcPct val="90000"/>
              </a:lnSpc>
            </a:pPr>
            <a:r>
              <a:rPr lang="en-US"/>
              <a:t>Prepare a CRC card for </a:t>
            </a:r>
            <a:r>
              <a:rPr lang="en-US" i="1">
                <a:solidFill>
                  <a:srgbClr val="7F0101"/>
                </a:solidFill>
              </a:rPr>
              <a:t>each candidate class</a:t>
            </a:r>
            <a:endParaRPr lang="en-US"/>
          </a:p>
          <a:p>
            <a:pPr marL="742950" lvl="1" indent="-285750" eaLnBrk="1" hangingPunct="1">
              <a:lnSpc>
                <a:spcPct val="90000"/>
              </a:lnSpc>
            </a:pPr>
            <a:r>
              <a:rPr lang="en-US"/>
              <a:t>Get a team of Developers to </a:t>
            </a:r>
            <a:r>
              <a:rPr lang="en-US" i="1">
                <a:solidFill>
                  <a:srgbClr val="7F0101"/>
                </a:solidFill>
              </a:rPr>
              <a:t>sit around a table</a:t>
            </a:r>
            <a:r>
              <a:rPr lang="en-US"/>
              <a:t> and distribute the cards to the team</a:t>
            </a:r>
          </a:p>
          <a:p>
            <a:pPr marL="742950" lvl="1" indent="-285750" eaLnBrk="1" hangingPunct="1">
              <a:lnSpc>
                <a:spcPct val="90000"/>
              </a:lnSpc>
            </a:pPr>
            <a:r>
              <a:rPr lang="en-US"/>
              <a:t>The team </a:t>
            </a:r>
            <a:r>
              <a:rPr lang="en-US" i="1">
                <a:solidFill>
                  <a:srgbClr val="7F0101"/>
                </a:solidFill>
              </a:rPr>
              <a:t>walks through scenarios</a:t>
            </a:r>
            <a:r>
              <a:rPr lang="en-US"/>
              <a:t>, playing the roles of the classes.</a:t>
            </a: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a:t>This exercise will uncover:</a:t>
            </a:r>
          </a:p>
          <a:p>
            <a:pPr marL="742950" lvl="1" indent="-285750" eaLnBrk="1" hangingPunct="1">
              <a:lnSpc>
                <a:spcPct val="90000"/>
              </a:lnSpc>
            </a:pPr>
            <a:r>
              <a:rPr lang="en-US" i="1">
                <a:solidFill>
                  <a:srgbClr val="7F0101"/>
                </a:solidFill>
              </a:rPr>
              <a:t>unneeded</a:t>
            </a:r>
            <a:r>
              <a:rPr lang="en-US"/>
              <a:t> classes and responsibilities</a:t>
            </a:r>
          </a:p>
          <a:p>
            <a:pPr marL="742950" lvl="1" indent="-285750" eaLnBrk="1" hangingPunct="1">
              <a:lnSpc>
                <a:spcPct val="90000"/>
              </a:lnSpc>
            </a:pPr>
            <a:r>
              <a:rPr lang="en-US" i="1">
                <a:solidFill>
                  <a:srgbClr val="7F0101"/>
                </a:solidFill>
              </a:rPr>
              <a:t>missing</a:t>
            </a:r>
            <a:r>
              <a:rPr lang="en-US"/>
              <a:t> classes and responsibilities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041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60420" name="Slide Number Placeholder 5"/>
          <p:cNvSpPr>
            <a:spLocks noGrp="1"/>
          </p:cNvSpPr>
          <p:nvPr>
            <p:ph type="sldNum" sz="quarter" idx="12"/>
          </p:nvPr>
        </p:nvSpPr>
        <p:spPr>
          <a:noFill/>
        </p:spPr>
        <p:txBody>
          <a:bodyPr/>
          <a:lstStyle/>
          <a:p>
            <a:r>
              <a:rPr lang="de-CH" smtClean="0">
                <a:latin typeface="Helvetica" charset="0"/>
              </a:rPr>
              <a:t>ESE 4.</a:t>
            </a:r>
            <a:fld id="{F7D4ABC4-6C3B-7D49-B0EE-3A6BA8797F6E}" type="slidenum">
              <a:rPr lang="de-CH" smtClean="0">
                <a:latin typeface="Helvetica" charset="0"/>
              </a:rPr>
              <a:pPr/>
              <a:t>26</a:t>
            </a:fld>
            <a:endParaRPr lang="de-CH" sz="1400" smtClean="0">
              <a:solidFill>
                <a:srgbClr val="7E7E7E"/>
              </a:solidFill>
              <a:latin typeface="Times" charset="0"/>
            </a:endParaRPr>
          </a:p>
        </p:txBody>
      </p:sp>
      <p:sp>
        <p:nvSpPr>
          <p:cNvPr id="6042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60422" name="Rectangle 3"/>
          <p:cNvSpPr>
            <a:spLocks noGrp="1" noChangeArrowheads="1"/>
          </p:cNvSpPr>
          <p:nvPr>
            <p:ph type="title"/>
          </p:nvPr>
        </p:nvSpPr>
        <p:spPr/>
        <p:txBody>
          <a:bodyPr/>
          <a:lstStyle/>
          <a:p>
            <a:pPr eaLnBrk="1" hangingPunct="1"/>
            <a:r>
              <a:rPr lang="en-US"/>
              <a:t>Roadmap</a:t>
            </a:r>
          </a:p>
        </p:txBody>
      </p:sp>
      <p:pic>
        <p:nvPicPr>
          <p:cNvPr id="6042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60424" name="Rectangle 5"/>
          <p:cNvSpPr>
            <a:spLocks noGrp="1" noChangeArrowheads="1"/>
          </p:cNvSpPr>
          <p:nvPr>
            <p:ph type="body" idx="1"/>
          </p:nvPr>
        </p:nvSpPr>
        <p:spPr/>
        <p:txBody>
          <a:bodyPr/>
          <a:lstStyle/>
          <a:p>
            <a:pPr eaLnBrk="1" hangingPunct="1"/>
            <a:r>
              <a:rPr lang="en-US"/>
              <a:t>Why use Responsibility-Driven Design?</a:t>
            </a:r>
          </a:p>
          <a:p>
            <a:pPr eaLnBrk="1" hangingPunct="1"/>
            <a:r>
              <a:rPr lang="en-US"/>
              <a:t>Finding Classes</a:t>
            </a:r>
          </a:p>
          <a:p>
            <a:pPr eaLnBrk="1" hangingPunct="1"/>
            <a:r>
              <a:rPr lang="en-US"/>
              <a:t>Class Selection Rationale</a:t>
            </a:r>
          </a:p>
          <a:p>
            <a:pPr eaLnBrk="1" hangingPunct="1"/>
            <a:r>
              <a:rPr lang="en-US"/>
              <a:t>CRC sessions</a:t>
            </a:r>
          </a:p>
          <a:p>
            <a:pPr eaLnBrk="1" hangingPunct="1"/>
            <a:r>
              <a:rPr lang="en-US" b="1"/>
              <a:t>Identifying Responsibilities</a:t>
            </a:r>
          </a:p>
          <a:p>
            <a:pPr eaLnBrk="1" hangingPunct="1"/>
            <a:r>
              <a:rPr lang="en-US"/>
              <a:t>Finding Collaborations</a:t>
            </a:r>
          </a:p>
          <a:p>
            <a:pPr eaLnBrk="1" hangingPunct="1"/>
            <a:r>
              <a:rPr lang="en-US"/>
              <a:t>Structuring Inheritance Hierarchies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2467"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62468" name="Slide Number Placeholder 5"/>
          <p:cNvSpPr>
            <a:spLocks noGrp="1"/>
          </p:cNvSpPr>
          <p:nvPr>
            <p:ph type="sldNum" sz="quarter" idx="12"/>
          </p:nvPr>
        </p:nvSpPr>
        <p:spPr>
          <a:noFill/>
        </p:spPr>
        <p:txBody>
          <a:bodyPr/>
          <a:lstStyle/>
          <a:p>
            <a:r>
              <a:rPr lang="de-CH" smtClean="0">
                <a:latin typeface="Helvetica" charset="0"/>
              </a:rPr>
              <a:t>ESE 4.</a:t>
            </a:r>
            <a:fld id="{B82E239F-7380-AC4D-9AFE-AC77A8C41547}" type="slidenum">
              <a:rPr lang="de-CH" smtClean="0">
                <a:latin typeface="Helvetica" charset="0"/>
              </a:rPr>
              <a:pPr/>
              <a:t>27</a:t>
            </a:fld>
            <a:endParaRPr lang="de-CH" sz="1400" smtClean="0">
              <a:solidFill>
                <a:srgbClr val="7E7E7E"/>
              </a:solidFill>
              <a:latin typeface="Times" charset="0"/>
            </a:endParaRPr>
          </a:p>
        </p:txBody>
      </p:sp>
      <p:sp>
        <p:nvSpPr>
          <p:cNvPr id="62469" name="Rectangle 2"/>
          <p:cNvSpPr>
            <a:spLocks noGrp="1" noChangeArrowheads="1"/>
          </p:cNvSpPr>
          <p:nvPr>
            <p:ph type="title"/>
          </p:nvPr>
        </p:nvSpPr>
        <p:spPr/>
        <p:txBody>
          <a:bodyPr/>
          <a:lstStyle/>
          <a:p>
            <a:pPr eaLnBrk="1" hangingPunct="1"/>
            <a:r>
              <a:rPr lang="en-US"/>
              <a:t>Responsibilities</a:t>
            </a:r>
          </a:p>
        </p:txBody>
      </p:sp>
      <p:sp>
        <p:nvSpPr>
          <p:cNvPr id="62470" name="Rectangle 3"/>
          <p:cNvSpPr>
            <a:spLocks noGrp="1" noChangeArrowheads="1"/>
          </p:cNvSpPr>
          <p:nvPr>
            <p:ph type="body" idx="1"/>
          </p:nvPr>
        </p:nvSpPr>
        <p:spPr/>
        <p:txBody>
          <a:bodyPr/>
          <a:lstStyle/>
          <a:p>
            <a:pPr marL="342900" indent="-342900" eaLnBrk="1" hangingPunct="1">
              <a:buFont typeface="Helvetica CE" pitchFamily="-110" charset="0"/>
              <a:buNone/>
            </a:pPr>
            <a:r>
              <a:rPr lang="en-US" b="1" i="1"/>
              <a:t>What are responsibilities?</a:t>
            </a:r>
            <a:endParaRPr lang="en-US"/>
          </a:p>
          <a:p>
            <a:pPr marL="742950" lvl="1" indent="-285750" eaLnBrk="1" hangingPunct="1"/>
            <a:r>
              <a:rPr lang="en-US"/>
              <a:t>the knowledge an object maintains and provides</a:t>
            </a:r>
          </a:p>
          <a:p>
            <a:pPr marL="742950" lvl="1" indent="-285750" eaLnBrk="1" hangingPunct="1"/>
            <a:r>
              <a:rPr lang="en-US"/>
              <a:t>the actions it can perform</a:t>
            </a:r>
          </a:p>
          <a:p>
            <a:pPr marL="742950" lvl="1" indent="-285750" eaLnBrk="1" hangingPunct="1"/>
            <a:endParaRPr lang="en-US"/>
          </a:p>
          <a:p>
            <a:pPr marL="342900" indent="-342900" eaLnBrk="1" hangingPunct="1">
              <a:buFont typeface="Helvetica CE" pitchFamily="-110" charset="0"/>
              <a:buNone/>
            </a:pPr>
            <a:r>
              <a:rPr lang="en-US" u="sng"/>
              <a:t>Responsibilities</a:t>
            </a:r>
            <a:r>
              <a:rPr lang="en-US"/>
              <a:t> represent the </a:t>
            </a:r>
            <a:r>
              <a:rPr lang="en-US" i="1">
                <a:solidFill>
                  <a:srgbClr val="7F0101"/>
                </a:solidFill>
              </a:rPr>
              <a:t>public services</a:t>
            </a:r>
            <a:r>
              <a:rPr lang="en-US"/>
              <a:t> an object may provide to clients (but not the way in which those services may be implemented)</a:t>
            </a:r>
          </a:p>
          <a:p>
            <a:pPr marL="742950" lvl="1" indent="-285750" eaLnBrk="1" hangingPunct="1"/>
            <a:r>
              <a:rPr lang="en-US"/>
              <a:t>specify </a:t>
            </a:r>
            <a:r>
              <a:rPr lang="en-US" i="1">
                <a:solidFill>
                  <a:srgbClr val="7F0101"/>
                </a:solidFill>
              </a:rPr>
              <a:t>what</a:t>
            </a:r>
            <a:r>
              <a:rPr lang="en-US"/>
              <a:t> an object does, not </a:t>
            </a:r>
            <a:r>
              <a:rPr lang="en-US" i="1">
                <a:solidFill>
                  <a:srgbClr val="7F0101"/>
                </a:solidFill>
              </a:rPr>
              <a:t>how</a:t>
            </a:r>
            <a:r>
              <a:rPr lang="en-US"/>
              <a:t> it does it</a:t>
            </a:r>
          </a:p>
          <a:p>
            <a:pPr marL="742950" lvl="1" indent="-285750" eaLnBrk="1" hangingPunct="1"/>
            <a:r>
              <a:rPr lang="en-US"/>
              <a:t>don’t describe the interface yet, only </a:t>
            </a:r>
            <a:r>
              <a:rPr lang="en-US" i="1">
                <a:solidFill>
                  <a:srgbClr val="7F0101"/>
                </a:solidFill>
              </a:rPr>
              <a:t>conceptual responsibilities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4515"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64516" name="Slide Number Placeholder 5"/>
          <p:cNvSpPr>
            <a:spLocks noGrp="1"/>
          </p:cNvSpPr>
          <p:nvPr>
            <p:ph type="sldNum" sz="quarter" idx="12"/>
          </p:nvPr>
        </p:nvSpPr>
        <p:spPr>
          <a:noFill/>
        </p:spPr>
        <p:txBody>
          <a:bodyPr/>
          <a:lstStyle/>
          <a:p>
            <a:r>
              <a:rPr lang="de-CH" smtClean="0">
                <a:latin typeface="Helvetica" charset="0"/>
              </a:rPr>
              <a:t>ESE 4.</a:t>
            </a:r>
            <a:fld id="{55AD91F1-6177-A749-939A-0356F75A1596}" type="slidenum">
              <a:rPr lang="de-CH" smtClean="0">
                <a:latin typeface="Helvetica" charset="0"/>
              </a:rPr>
              <a:pPr/>
              <a:t>28</a:t>
            </a:fld>
            <a:endParaRPr lang="de-CH" sz="1400" smtClean="0">
              <a:solidFill>
                <a:srgbClr val="7E7E7E"/>
              </a:solidFill>
              <a:latin typeface="Times" charset="0"/>
            </a:endParaRPr>
          </a:p>
        </p:txBody>
      </p:sp>
      <p:sp>
        <p:nvSpPr>
          <p:cNvPr id="64517" name="Rectangle 2"/>
          <p:cNvSpPr>
            <a:spLocks noGrp="1" noChangeArrowheads="1"/>
          </p:cNvSpPr>
          <p:nvPr>
            <p:ph type="title"/>
          </p:nvPr>
        </p:nvSpPr>
        <p:spPr/>
        <p:txBody>
          <a:bodyPr/>
          <a:lstStyle/>
          <a:p>
            <a:pPr eaLnBrk="1" hangingPunct="1"/>
            <a:r>
              <a:rPr lang="en-US"/>
              <a:t>Identifying Responsibilities</a:t>
            </a:r>
          </a:p>
        </p:txBody>
      </p:sp>
      <p:sp>
        <p:nvSpPr>
          <p:cNvPr id="64518" name="Rectangle 3"/>
          <p:cNvSpPr>
            <a:spLocks noGrp="1" noChangeArrowheads="1"/>
          </p:cNvSpPr>
          <p:nvPr>
            <p:ph type="body" idx="1"/>
          </p:nvPr>
        </p:nvSpPr>
        <p:spPr/>
        <p:txBody>
          <a:bodyPr/>
          <a:lstStyle/>
          <a:p>
            <a:pPr marL="342900" indent="-342900" eaLnBrk="1" hangingPunct="1"/>
            <a:r>
              <a:rPr lang="en-US"/>
              <a:t>Study the requirements specification:</a:t>
            </a:r>
          </a:p>
          <a:p>
            <a:pPr marL="742950" lvl="1" indent="-285750" eaLnBrk="1" hangingPunct="1"/>
            <a:r>
              <a:rPr lang="en-US"/>
              <a:t>highlight </a:t>
            </a:r>
            <a:r>
              <a:rPr lang="en-US" i="1">
                <a:solidFill>
                  <a:srgbClr val="7F0101"/>
                </a:solidFill>
              </a:rPr>
              <a:t>verbs</a:t>
            </a:r>
            <a:r>
              <a:rPr lang="en-US"/>
              <a:t> and determine which represent responsibilities</a:t>
            </a:r>
          </a:p>
          <a:p>
            <a:pPr marL="742950" lvl="1" indent="-285750" eaLnBrk="1" hangingPunct="1"/>
            <a:r>
              <a:rPr lang="en-US"/>
              <a:t>perform a </a:t>
            </a:r>
            <a:r>
              <a:rPr lang="en-US" i="1">
                <a:solidFill>
                  <a:srgbClr val="7F0101"/>
                </a:solidFill>
              </a:rPr>
              <a:t>walk-though</a:t>
            </a:r>
            <a:r>
              <a:rPr lang="en-US"/>
              <a:t> of the system</a:t>
            </a:r>
          </a:p>
          <a:p>
            <a:pPr marL="1143000" lvl="2" indent="-228600" eaLnBrk="1" hangingPunct="1"/>
            <a:r>
              <a:rPr lang="en-US"/>
              <a:t>explore as many scenarios as possible</a:t>
            </a:r>
          </a:p>
          <a:p>
            <a:pPr marL="1143000" lvl="2" indent="-228600" eaLnBrk="1" hangingPunct="1"/>
            <a:r>
              <a:rPr lang="en-US"/>
              <a:t>identify actions resulting from input to the system</a:t>
            </a:r>
          </a:p>
          <a:p>
            <a:pPr marL="342900" indent="-342900" eaLnBrk="1" hangingPunct="1"/>
            <a:endParaRPr lang="en-US"/>
          </a:p>
          <a:p>
            <a:pPr marL="342900" indent="-342900" eaLnBrk="1" hangingPunct="1"/>
            <a:r>
              <a:rPr lang="en-US"/>
              <a:t>Study the candidate classes:</a:t>
            </a:r>
          </a:p>
          <a:p>
            <a:pPr marL="742950" lvl="1" indent="-285750" eaLnBrk="1" hangingPunct="1"/>
            <a:r>
              <a:rPr lang="en-US"/>
              <a:t>class names </a:t>
            </a:r>
            <a:r>
              <a:rPr lang="en-US">
                <a:sym typeface="Symbol" charset="2"/>
              </a:rPr>
              <a:t></a:t>
            </a:r>
            <a:r>
              <a:rPr lang="en-US"/>
              <a:t> roles </a:t>
            </a:r>
            <a:r>
              <a:rPr lang="en-US">
                <a:sym typeface="Symbol" charset="2"/>
              </a:rPr>
              <a:t></a:t>
            </a:r>
            <a:r>
              <a:rPr lang="en-US"/>
              <a:t> responsibilities</a:t>
            </a:r>
          </a:p>
          <a:p>
            <a:pPr marL="742950" lvl="1" indent="-285750" eaLnBrk="1" hangingPunct="1"/>
            <a:r>
              <a:rPr lang="en-US"/>
              <a:t>recorded purposes on class cards </a:t>
            </a:r>
            <a:r>
              <a:rPr lang="en-US">
                <a:sym typeface="Symbol" charset="2"/>
              </a:rPr>
              <a:t></a:t>
            </a:r>
            <a:r>
              <a:rPr lang="en-US"/>
              <a:t> responsibilities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656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66564" name="Slide Number Placeholder 5"/>
          <p:cNvSpPr>
            <a:spLocks noGrp="1"/>
          </p:cNvSpPr>
          <p:nvPr>
            <p:ph type="sldNum" sz="quarter" idx="12"/>
          </p:nvPr>
        </p:nvSpPr>
        <p:spPr>
          <a:noFill/>
        </p:spPr>
        <p:txBody>
          <a:bodyPr/>
          <a:lstStyle/>
          <a:p>
            <a:r>
              <a:rPr lang="de-CH" smtClean="0">
                <a:latin typeface="Helvetica" charset="0"/>
              </a:rPr>
              <a:t>ESE 4.</a:t>
            </a:r>
            <a:fld id="{7FFA80C5-8EBB-A740-ABC7-1CEA2EF097EA}" type="slidenum">
              <a:rPr lang="de-CH" smtClean="0">
                <a:latin typeface="Helvetica" charset="0"/>
              </a:rPr>
              <a:pPr/>
              <a:t>29</a:t>
            </a:fld>
            <a:endParaRPr lang="de-CH" sz="1400" smtClean="0">
              <a:solidFill>
                <a:srgbClr val="7E7E7E"/>
              </a:solidFill>
              <a:latin typeface="Times" charset="0"/>
            </a:endParaRPr>
          </a:p>
        </p:txBody>
      </p:sp>
      <p:sp>
        <p:nvSpPr>
          <p:cNvPr id="66565" name="Rectangle 1028"/>
          <p:cNvSpPr>
            <a:spLocks noGrp="1" noChangeArrowheads="1"/>
          </p:cNvSpPr>
          <p:nvPr>
            <p:ph type="title"/>
          </p:nvPr>
        </p:nvSpPr>
        <p:spPr/>
        <p:txBody>
          <a:bodyPr/>
          <a:lstStyle/>
          <a:p>
            <a:pPr eaLnBrk="1" hangingPunct="1"/>
            <a:r>
              <a:rPr lang="en-US"/>
              <a:t>How to assign responsibility?</a:t>
            </a:r>
          </a:p>
        </p:txBody>
      </p:sp>
      <p:sp>
        <p:nvSpPr>
          <p:cNvPr id="66566" name="Rectangle 1029"/>
          <p:cNvSpPr>
            <a:spLocks noGrp="1" noChangeArrowheads="1"/>
          </p:cNvSpPr>
          <p:nvPr>
            <p:ph type="body" idx="1"/>
          </p:nvPr>
        </p:nvSpPr>
        <p:spPr/>
        <p:txBody>
          <a:bodyPr/>
          <a:lstStyle/>
          <a:p>
            <a:pPr eaLnBrk="1" hangingPunct="1">
              <a:buFont typeface="Helvetica CE" pitchFamily="-110" charset="0"/>
              <a:buNone/>
            </a:pPr>
            <a:r>
              <a:rPr lang="en-US" b="1" i="1"/>
              <a:t>Pelrine’s Laws:</a:t>
            </a:r>
          </a:p>
          <a:p>
            <a:pPr eaLnBrk="1" hangingPunct="1"/>
            <a:endParaRPr lang="en-US"/>
          </a:p>
          <a:p>
            <a:pPr eaLnBrk="1" hangingPunct="1"/>
            <a:r>
              <a:rPr lang="en-US"/>
              <a:t>“Don't do anything you can push off to someone else.”</a:t>
            </a:r>
          </a:p>
          <a:p>
            <a:pPr eaLnBrk="1" hangingPunct="1"/>
            <a:endParaRPr lang="en-US"/>
          </a:p>
          <a:p>
            <a:pPr eaLnBrk="1" hangingPunct="1"/>
            <a:r>
              <a:rPr lang="en-US"/>
              <a:t>“Don't let anyone else play with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433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4340" name="Slide Number Placeholder 5"/>
          <p:cNvSpPr>
            <a:spLocks noGrp="1"/>
          </p:cNvSpPr>
          <p:nvPr>
            <p:ph type="sldNum" sz="quarter" idx="12"/>
          </p:nvPr>
        </p:nvSpPr>
        <p:spPr>
          <a:noFill/>
        </p:spPr>
        <p:txBody>
          <a:bodyPr/>
          <a:lstStyle/>
          <a:p>
            <a:r>
              <a:rPr lang="de-CH" smtClean="0">
                <a:latin typeface="Helvetica" charset="0"/>
              </a:rPr>
              <a:t>ESE 4.</a:t>
            </a:r>
            <a:fld id="{FE2A70F0-3B44-5E40-810D-EB32FE26A70E}" type="slidenum">
              <a:rPr lang="de-CH" smtClean="0">
                <a:latin typeface="Helvetica" charset="0"/>
              </a:rPr>
              <a:pPr/>
              <a:t>3</a:t>
            </a:fld>
            <a:endParaRPr lang="de-CH" sz="1400" smtClean="0">
              <a:solidFill>
                <a:srgbClr val="7E7E7E"/>
              </a:solidFill>
              <a:latin typeface="Times" charset="0"/>
            </a:endParaRPr>
          </a:p>
        </p:txBody>
      </p:sp>
      <p:sp>
        <p:nvSpPr>
          <p:cNvPr id="14341" name="Rectangle 2"/>
          <p:cNvSpPr>
            <a:spLocks noGrp="1" noChangeArrowheads="1"/>
          </p:cNvSpPr>
          <p:nvPr>
            <p:ph type="title"/>
          </p:nvPr>
        </p:nvSpPr>
        <p:spPr/>
        <p:txBody>
          <a:bodyPr/>
          <a:lstStyle/>
          <a:p>
            <a:pPr eaLnBrk="1" hangingPunct="1"/>
            <a:r>
              <a:rPr lang="en-US"/>
              <a:t>Source</a:t>
            </a:r>
          </a:p>
        </p:txBody>
      </p:sp>
      <p:sp>
        <p:nvSpPr>
          <p:cNvPr id="14342" name="Rectangle 3"/>
          <p:cNvSpPr>
            <a:spLocks noGrp="1" noChangeArrowheads="1"/>
          </p:cNvSpPr>
          <p:nvPr>
            <p:ph type="body" idx="1"/>
          </p:nvPr>
        </p:nvSpPr>
        <p:spPr/>
        <p:txBody>
          <a:bodyPr/>
          <a:lstStyle/>
          <a:p>
            <a:pPr eaLnBrk="1" hangingPunct="1"/>
            <a:r>
              <a:rPr lang="en-US" sz="2000" i="1">
                <a:solidFill>
                  <a:srgbClr val="7F0101"/>
                </a:solidFill>
              </a:rPr>
              <a:t>Designing Object-Oriented Software</a:t>
            </a:r>
            <a:r>
              <a:rPr lang="en-US" sz="2000"/>
              <a:t>, R. Wirfs-Brock, B. Wilkerson, L. Wiener, Prentice Hall, 1990.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861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68612" name="Slide Number Placeholder 5"/>
          <p:cNvSpPr>
            <a:spLocks noGrp="1"/>
          </p:cNvSpPr>
          <p:nvPr>
            <p:ph type="sldNum" sz="quarter" idx="12"/>
          </p:nvPr>
        </p:nvSpPr>
        <p:spPr>
          <a:noFill/>
        </p:spPr>
        <p:txBody>
          <a:bodyPr/>
          <a:lstStyle/>
          <a:p>
            <a:r>
              <a:rPr lang="de-CH" smtClean="0">
                <a:latin typeface="Helvetica" charset="0"/>
              </a:rPr>
              <a:t>ESE 4.</a:t>
            </a:r>
            <a:fld id="{2EDAB71D-5C1B-8A40-831D-CA66E1B29F50}" type="slidenum">
              <a:rPr lang="de-CH" smtClean="0">
                <a:latin typeface="Helvetica" charset="0"/>
              </a:rPr>
              <a:pPr/>
              <a:t>30</a:t>
            </a:fld>
            <a:endParaRPr lang="de-CH" sz="1400" smtClean="0">
              <a:solidFill>
                <a:srgbClr val="7E7E7E"/>
              </a:solidFill>
              <a:latin typeface="Times" charset="0"/>
            </a:endParaRPr>
          </a:p>
        </p:txBody>
      </p:sp>
      <p:sp>
        <p:nvSpPr>
          <p:cNvPr id="68613" name="Rectangle 2"/>
          <p:cNvSpPr>
            <a:spLocks noGrp="1" noChangeArrowheads="1"/>
          </p:cNvSpPr>
          <p:nvPr>
            <p:ph type="title"/>
          </p:nvPr>
        </p:nvSpPr>
        <p:spPr/>
        <p:txBody>
          <a:bodyPr/>
          <a:lstStyle/>
          <a:p>
            <a:pPr eaLnBrk="1" hangingPunct="1"/>
            <a:r>
              <a:rPr lang="en-US"/>
              <a:t>Assigning Responsibilities</a:t>
            </a:r>
          </a:p>
        </p:txBody>
      </p:sp>
      <p:sp>
        <p:nvSpPr>
          <p:cNvPr id="68614" name="Rectangle 3"/>
          <p:cNvSpPr>
            <a:spLocks noGrp="1" noChangeArrowheads="1"/>
          </p:cNvSpPr>
          <p:nvPr>
            <p:ph type="body" idx="1"/>
          </p:nvPr>
        </p:nvSpPr>
        <p:spPr/>
        <p:txBody>
          <a:bodyPr/>
          <a:lstStyle/>
          <a:p>
            <a:pPr eaLnBrk="1" hangingPunct="1">
              <a:lnSpc>
                <a:spcPct val="80000"/>
              </a:lnSpc>
            </a:pPr>
            <a:r>
              <a:rPr lang="en-US" i="1">
                <a:solidFill>
                  <a:srgbClr val="7F0101"/>
                </a:solidFill>
              </a:rPr>
              <a:t>Evenly distribute</a:t>
            </a:r>
            <a:r>
              <a:rPr lang="en-US"/>
              <a:t> system intelligence</a:t>
            </a:r>
          </a:p>
          <a:p>
            <a:pPr lvl="1" eaLnBrk="1" hangingPunct="1">
              <a:lnSpc>
                <a:spcPct val="80000"/>
              </a:lnSpc>
            </a:pPr>
            <a:r>
              <a:rPr lang="en-US"/>
              <a:t>avoid procedural centralization of responsibilities</a:t>
            </a:r>
          </a:p>
          <a:p>
            <a:pPr lvl="1" eaLnBrk="1" hangingPunct="1">
              <a:lnSpc>
                <a:spcPct val="80000"/>
              </a:lnSpc>
            </a:pPr>
            <a:r>
              <a:rPr lang="en-US"/>
              <a:t>keep responsibilities close to objects rather than their clients</a:t>
            </a:r>
          </a:p>
          <a:p>
            <a:pPr eaLnBrk="1" hangingPunct="1">
              <a:lnSpc>
                <a:spcPct val="80000"/>
              </a:lnSpc>
            </a:pPr>
            <a:endParaRPr lang="en-US"/>
          </a:p>
          <a:p>
            <a:pPr eaLnBrk="1" hangingPunct="1">
              <a:lnSpc>
                <a:spcPct val="80000"/>
              </a:lnSpc>
            </a:pPr>
            <a:r>
              <a:rPr lang="en-US"/>
              <a:t>State responsibilities as </a:t>
            </a:r>
            <a:r>
              <a:rPr lang="en-US" i="1">
                <a:solidFill>
                  <a:srgbClr val="7F0101"/>
                </a:solidFill>
              </a:rPr>
              <a:t>generally</a:t>
            </a:r>
            <a:r>
              <a:rPr lang="en-US"/>
              <a:t> as possible</a:t>
            </a:r>
          </a:p>
          <a:p>
            <a:pPr lvl="1" eaLnBrk="1" hangingPunct="1">
              <a:lnSpc>
                <a:spcPct val="80000"/>
              </a:lnSpc>
            </a:pPr>
            <a:r>
              <a:rPr lang="en-US"/>
              <a:t>“draw yourself” vs. “draw a line/rectangle etc.”</a:t>
            </a:r>
          </a:p>
          <a:p>
            <a:pPr lvl="1" eaLnBrk="1" hangingPunct="1">
              <a:lnSpc>
                <a:spcPct val="80000"/>
              </a:lnSpc>
            </a:pPr>
            <a:r>
              <a:rPr lang="en-US"/>
              <a:t>leads to sharing</a:t>
            </a:r>
          </a:p>
          <a:p>
            <a:pPr eaLnBrk="1" hangingPunct="1">
              <a:lnSpc>
                <a:spcPct val="80000"/>
              </a:lnSpc>
            </a:pPr>
            <a:endParaRPr lang="en-US"/>
          </a:p>
          <a:p>
            <a:pPr eaLnBrk="1" hangingPunct="1">
              <a:lnSpc>
                <a:spcPct val="80000"/>
              </a:lnSpc>
            </a:pPr>
            <a:r>
              <a:rPr lang="en-US"/>
              <a:t>Keep </a:t>
            </a:r>
            <a:r>
              <a:rPr lang="en-US" i="1">
                <a:solidFill>
                  <a:srgbClr val="7F0101"/>
                </a:solidFill>
              </a:rPr>
              <a:t>behaviour</a:t>
            </a:r>
            <a:r>
              <a:rPr lang="en-US"/>
              <a:t> together with any </a:t>
            </a:r>
            <a:r>
              <a:rPr lang="en-US" i="1">
                <a:solidFill>
                  <a:srgbClr val="7F0101"/>
                </a:solidFill>
              </a:rPr>
              <a:t>related information</a:t>
            </a:r>
          </a:p>
          <a:p>
            <a:pPr lvl="1" eaLnBrk="1" hangingPunct="1">
              <a:lnSpc>
                <a:spcPct val="80000"/>
              </a:lnSpc>
            </a:pPr>
            <a:r>
              <a:rPr lang="en-US"/>
              <a:t>principle of encapsulation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065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70660" name="Slide Number Placeholder 5"/>
          <p:cNvSpPr>
            <a:spLocks noGrp="1"/>
          </p:cNvSpPr>
          <p:nvPr>
            <p:ph type="sldNum" sz="quarter" idx="12"/>
          </p:nvPr>
        </p:nvSpPr>
        <p:spPr>
          <a:noFill/>
        </p:spPr>
        <p:txBody>
          <a:bodyPr/>
          <a:lstStyle/>
          <a:p>
            <a:r>
              <a:rPr lang="de-CH" smtClean="0">
                <a:latin typeface="Helvetica" charset="0"/>
              </a:rPr>
              <a:t>ESE 4.</a:t>
            </a:r>
            <a:fld id="{5E9C4759-682D-F54B-A516-E60E396140EE}" type="slidenum">
              <a:rPr lang="de-CH" smtClean="0">
                <a:latin typeface="Helvetica" charset="0"/>
              </a:rPr>
              <a:pPr/>
              <a:t>31</a:t>
            </a:fld>
            <a:endParaRPr lang="de-CH" sz="1400" smtClean="0">
              <a:solidFill>
                <a:srgbClr val="7E7E7E"/>
              </a:solidFill>
              <a:latin typeface="Times" charset="0"/>
            </a:endParaRPr>
          </a:p>
        </p:txBody>
      </p:sp>
      <p:sp>
        <p:nvSpPr>
          <p:cNvPr id="70661" name="Rectangle 2"/>
          <p:cNvSpPr>
            <a:spLocks noGrp="1" noChangeArrowheads="1"/>
          </p:cNvSpPr>
          <p:nvPr>
            <p:ph type="title"/>
          </p:nvPr>
        </p:nvSpPr>
        <p:spPr/>
        <p:txBody>
          <a:bodyPr/>
          <a:lstStyle/>
          <a:p>
            <a:pPr eaLnBrk="1" hangingPunct="1"/>
            <a:r>
              <a:rPr lang="en-US"/>
              <a:t>Assigning Responsibilities ...</a:t>
            </a:r>
          </a:p>
        </p:txBody>
      </p:sp>
      <p:sp>
        <p:nvSpPr>
          <p:cNvPr id="70662" name="Rectangle 3"/>
          <p:cNvSpPr>
            <a:spLocks noGrp="1" noChangeArrowheads="1"/>
          </p:cNvSpPr>
          <p:nvPr>
            <p:ph type="body" idx="1"/>
          </p:nvPr>
        </p:nvSpPr>
        <p:spPr/>
        <p:txBody>
          <a:bodyPr/>
          <a:lstStyle/>
          <a:p>
            <a:pPr marL="533400" indent="-533400" eaLnBrk="1" hangingPunct="1"/>
            <a:r>
              <a:rPr lang="en-US"/>
              <a:t>Keep information about one thing in </a:t>
            </a:r>
            <a:r>
              <a:rPr lang="en-US" i="1">
                <a:solidFill>
                  <a:srgbClr val="7F0101"/>
                </a:solidFill>
              </a:rPr>
              <a:t>one place</a:t>
            </a:r>
            <a:endParaRPr lang="en-US"/>
          </a:p>
          <a:p>
            <a:pPr marL="914400" lvl="1" indent="-457200" eaLnBrk="1" hangingPunct="1"/>
            <a:r>
              <a:rPr lang="en-US"/>
              <a:t>if multiple objects need access to the same information</a:t>
            </a:r>
          </a:p>
          <a:p>
            <a:pPr lvl="2" eaLnBrk="1" hangingPunct="1">
              <a:buFont typeface="Times" charset="0"/>
              <a:buAutoNum type="arabicPeriod"/>
            </a:pPr>
            <a:r>
              <a:rPr lang="en-US"/>
              <a:t>a new object may be introduced to manage the information, or</a:t>
            </a:r>
          </a:p>
          <a:p>
            <a:pPr lvl="2" eaLnBrk="1" hangingPunct="1">
              <a:buFont typeface="Times" charset="0"/>
              <a:buAutoNum type="arabicPeriod"/>
            </a:pPr>
            <a:r>
              <a:rPr lang="en-US"/>
              <a:t>one object may be an obvious candidate, or</a:t>
            </a:r>
          </a:p>
          <a:p>
            <a:pPr lvl="2" eaLnBrk="1" hangingPunct="1">
              <a:buFont typeface="Times" charset="0"/>
              <a:buAutoNum type="arabicPeriod"/>
            </a:pPr>
            <a:r>
              <a:rPr lang="en-US"/>
              <a:t>the multiple objects may need to be collapsed into a single one</a:t>
            </a:r>
          </a:p>
          <a:p>
            <a:pPr lvl="2" eaLnBrk="1" hangingPunct="1">
              <a:buFont typeface="Times" charset="0"/>
              <a:buAutoNum type="arabicPeriod"/>
            </a:pPr>
            <a:endParaRPr lang="en-US"/>
          </a:p>
          <a:p>
            <a:pPr marL="533400" indent="-533400" eaLnBrk="1" hangingPunct="1"/>
            <a:r>
              <a:rPr lang="en-US" i="1">
                <a:solidFill>
                  <a:srgbClr val="7F0101"/>
                </a:solidFill>
              </a:rPr>
              <a:t>Share</a:t>
            </a:r>
            <a:r>
              <a:rPr lang="en-US"/>
              <a:t> responsibilities among related objects</a:t>
            </a:r>
          </a:p>
          <a:p>
            <a:pPr marL="914400" lvl="1" indent="-457200" eaLnBrk="1" hangingPunct="1"/>
            <a:r>
              <a:rPr lang="en-US"/>
              <a:t>break down complex responsibilities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2707"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72708" name="Slide Number Placeholder 5"/>
          <p:cNvSpPr>
            <a:spLocks noGrp="1"/>
          </p:cNvSpPr>
          <p:nvPr>
            <p:ph type="sldNum" sz="quarter" idx="12"/>
          </p:nvPr>
        </p:nvSpPr>
        <p:spPr>
          <a:noFill/>
        </p:spPr>
        <p:txBody>
          <a:bodyPr/>
          <a:lstStyle/>
          <a:p>
            <a:r>
              <a:rPr lang="de-CH" smtClean="0">
                <a:latin typeface="Helvetica" charset="0"/>
              </a:rPr>
              <a:t>ESE 4.</a:t>
            </a:r>
            <a:fld id="{1420BE45-2DA6-A449-BC01-19C24637DAEF}" type="slidenum">
              <a:rPr lang="de-CH" smtClean="0">
                <a:latin typeface="Helvetica" charset="0"/>
              </a:rPr>
              <a:pPr/>
              <a:t>32</a:t>
            </a:fld>
            <a:endParaRPr lang="de-CH" sz="1400" smtClean="0">
              <a:solidFill>
                <a:srgbClr val="7E7E7E"/>
              </a:solidFill>
              <a:latin typeface="Times" charset="0"/>
            </a:endParaRPr>
          </a:p>
        </p:txBody>
      </p:sp>
      <p:sp>
        <p:nvSpPr>
          <p:cNvPr id="72709" name="Rectangle 2"/>
          <p:cNvSpPr>
            <a:spLocks noGrp="1" noChangeArrowheads="1"/>
          </p:cNvSpPr>
          <p:nvPr>
            <p:ph type="title"/>
          </p:nvPr>
        </p:nvSpPr>
        <p:spPr/>
        <p:txBody>
          <a:bodyPr/>
          <a:lstStyle/>
          <a:p>
            <a:pPr eaLnBrk="1" hangingPunct="1"/>
            <a:r>
              <a:rPr lang="en-US"/>
              <a:t>Relationships Between Classes</a:t>
            </a:r>
          </a:p>
        </p:txBody>
      </p:sp>
      <p:sp>
        <p:nvSpPr>
          <p:cNvPr id="72710" name="Rectangle 3"/>
          <p:cNvSpPr>
            <a:spLocks noGrp="1" noChangeArrowheads="1"/>
          </p:cNvSpPr>
          <p:nvPr>
            <p:ph type="body" idx="1"/>
          </p:nvPr>
        </p:nvSpPr>
        <p:spPr/>
        <p:txBody>
          <a:bodyPr/>
          <a:lstStyle/>
          <a:p>
            <a:pPr marL="339725" indent="-339725" algn="ctr" eaLnBrk="1" hangingPunct="1">
              <a:lnSpc>
                <a:spcPct val="90000"/>
              </a:lnSpc>
              <a:buFont typeface="Helvetica CE" pitchFamily="-110" charset="0"/>
              <a:buNone/>
            </a:pPr>
            <a:r>
              <a:rPr lang="en-US" i="1"/>
              <a:t>Additional responsibilities can be uncovered by examining relationships between classes, especially:</a:t>
            </a:r>
          </a:p>
          <a:p>
            <a:pPr marL="339725" indent="-339725" algn="ctr" eaLnBrk="1" hangingPunct="1">
              <a:lnSpc>
                <a:spcPct val="90000"/>
              </a:lnSpc>
              <a:buFont typeface="Helvetica CE" pitchFamily="-110" charset="0"/>
              <a:buNone/>
            </a:pPr>
            <a:endParaRPr lang="en-US" i="1"/>
          </a:p>
          <a:p>
            <a:pPr marL="339725" indent="-339725" eaLnBrk="1" hangingPunct="1">
              <a:lnSpc>
                <a:spcPct val="90000"/>
              </a:lnSpc>
            </a:pPr>
            <a:r>
              <a:rPr lang="en-US"/>
              <a:t>The “Is-Kind-Of” Relationship:</a:t>
            </a:r>
          </a:p>
          <a:p>
            <a:pPr marL="995363" lvl="1" indent="-347663" eaLnBrk="1" hangingPunct="1">
              <a:lnSpc>
                <a:spcPct val="90000"/>
              </a:lnSpc>
            </a:pPr>
            <a:r>
              <a:rPr lang="en-US"/>
              <a:t>classes sharing a </a:t>
            </a:r>
            <a:r>
              <a:rPr lang="en-US" i="1">
                <a:solidFill>
                  <a:srgbClr val="7F0101"/>
                </a:solidFill>
              </a:rPr>
              <a:t>common attribute</a:t>
            </a:r>
            <a:r>
              <a:rPr lang="en-US"/>
              <a:t> often share a </a:t>
            </a:r>
            <a:r>
              <a:rPr lang="en-US" i="1">
                <a:solidFill>
                  <a:srgbClr val="7F0101"/>
                </a:solidFill>
              </a:rPr>
              <a:t>common superclass</a:t>
            </a:r>
            <a:endParaRPr lang="en-US"/>
          </a:p>
          <a:p>
            <a:pPr marL="995363" lvl="1" indent="-347663" eaLnBrk="1" hangingPunct="1">
              <a:lnSpc>
                <a:spcPct val="90000"/>
              </a:lnSpc>
            </a:pPr>
            <a:r>
              <a:rPr lang="en-US"/>
              <a:t>common superclasses suggest </a:t>
            </a:r>
            <a:r>
              <a:rPr lang="en-US" i="1">
                <a:solidFill>
                  <a:srgbClr val="7F0101"/>
                </a:solidFill>
              </a:rPr>
              <a:t>common responsibilities</a:t>
            </a:r>
          </a:p>
          <a:p>
            <a:pPr marL="339725" indent="-339725" eaLnBrk="1" hangingPunct="1">
              <a:lnSpc>
                <a:spcPct val="90000"/>
              </a:lnSpc>
              <a:buFont typeface="Helvetica CE" pitchFamily="-110" charset="0"/>
              <a:buNone/>
            </a:pPr>
            <a:r>
              <a:rPr lang="en-US" sz="2000"/>
              <a:t>e.g., to create a new Drawing Element, a Creation Tool must:</a:t>
            </a:r>
          </a:p>
          <a:p>
            <a:pPr marL="995363" lvl="1" indent="-347663" eaLnBrk="1" hangingPunct="1">
              <a:lnSpc>
                <a:spcPct val="90000"/>
              </a:lnSpc>
              <a:buFont typeface="Times" charset="0"/>
              <a:buAutoNum type="arabicPeriod"/>
            </a:pPr>
            <a:r>
              <a:rPr lang="en-US" sz="1800"/>
              <a:t>accept user input			</a:t>
            </a:r>
            <a:r>
              <a:rPr lang="en-US" sz="1800" i="1">
                <a:solidFill>
                  <a:srgbClr val="7F0101"/>
                </a:solidFill>
              </a:rPr>
              <a:t>implemented in subclass</a:t>
            </a:r>
          </a:p>
          <a:p>
            <a:pPr marL="995363" lvl="1" indent="-347663" eaLnBrk="1" hangingPunct="1">
              <a:lnSpc>
                <a:spcPct val="90000"/>
              </a:lnSpc>
              <a:buFont typeface="Times" charset="0"/>
              <a:buAutoNum type="arabicPeriod"/>
            </a:pPr>
            <a:r>
              <a:rPr lang="en-US" sz="1800"/>
              <a:t>determine location to place it	</a:t>
            </a:r>
            <a:r>
              <a:rPr lang="en-US" sz="1800" i="1">
                <a:solidFill>
                  <a:srgbClr val="7F0101"/>
                </a:solidFill>
              </a:rPr>
              <a:t>generic</a:t>
            </a:r>
            <a:endParaRPr lang="en-US" sz="1800"/>
          </a:p>
          <a:p>
            <a:pPr marL="995363" lvl="1" indent="-347663" eaLnBrk="1" hangingPunct="1">
              <a:lnSpc>
                <a:spcPct val="90000"/>
              </a:lnSpc>
              <a:buFont typeface="Times" charset="0"/>
              <a:buAutoNum type="arabicPeriod"/>
            </a:pPr>
            <a:r>
              <a:rPr lang="en-US" sz="1800"/>
              <a:t>instantiate the element		</a:t>
            </a:r>
            <a:r>
              <a:rPr lang="en-US" sz="1800" i="1">
                <a:solidFill>
                  <a:srgbClr val="7F0101"/>
                </a:solidFill>
              </a:rPr>
              <a:t>implemented in subclass</a:t>
            </a:r>
            <a:endParaRPr lang="en-US" i="1">
              <a:solidFill>
                <a:srgbClr val="7F010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4755"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74756" name="Slide Number Placeholder 5"/>
          <p:cNvSpPr>
            <a:spLocks noGrp="1"/>
          </p:cNvSpPr>
          <p:nvPr>
            <p:ph type="sldNum" sz="quarter" idx="12"/>
          </p:nvPr>
        </p:nvSpPr>
        <p:spPr>
          <a:noFill/>
        </p:spPr>
        <p:txBody>
          <a:bodyPr/>
          <a:lstStyle/>
          <a:p>
            <a:r>
              <a:rPr lang="de-CH" smtClean="0">
                <a:latin typeface="Helvetica" charset="0"/>
              </a:rPr>
              <a:t>ESE 4.</a:t>
            </a:r>
            <a:fld id="{7E0926D1-B3C7-7749-9837-77EDD6FD3373}" type="slidenum">
              <a:rPr lang="de-CH" smtClean="0">
                <a:latin typeface="Helvetica" charset="0"/>
              </a:rPr>
              <a:pPr/>
              <a:t>33</a:t>
            </a:fld>
            <a:endParaRPr lang="de-CH" sz="1400" smtClean="0">
              <a:solidFill>
                <a:srgbClr val="7E7E7E"/>
              </a:solidFill>
              <a:latin typeface="Times" charset="0"/>
            </a:endParaRPr>
          </a:p>
        </p:txBody>
      </p:sp>
      <p:sp>
        <p:nvSpPr>
          <p:cNvPr id="74757" name="Rectangle 2"/>
          <p:cNvSpPr>
            <a:spLocks noGrp="1" noChangeArrowheads="1"/>
          </p:cNvSpPr>
          <p:nvPr>
            <p:ph type="title"/>
          </p:nvPr>
        </p:nvSpPr>
        <p:spPr/>
        <p:txBody>
          <a:bodyPr/>
          <a:lstStyle/>
          <a:p>
            <a:pPr eaLnBrk="1" hangingPunct="1"/>
            <a:r>
              <a:rPr lang="en-US"/>
              <a:t>Relationships Between Classes ...</a:t>
            </a:r>
          </a:p>
        </p:txBody>
      </p:sp>
      <p:sp>
        <p:nvSpPr>
          <p:cNvPr id="74758" name="Rectangle 3"/>
          <p:cNvSpPr>
            <a:spLocks noGrp="1" noChangeArrowheads="1"/>
          </p:cNvSpPr>
          <p:nvPr>
            <p:ph type="body" idx="1"/>
          </p:nvPr>
        </p:nvSpPr>
        <p:spPr/>
        <p:txBody>
          <a:bodyPr/>
          <a:lstStyle/>
          <a:p>
            <a:pPr marL="342900" indent="-342900" eaLnBrk="1" hangingPunct="1">
              <a:lnSpc>
                <a:spcPct val="90000"/>
              </a:lnSpc>
            </a:pPr>
            <a:r>
              <a:rPr lang="en-US"/>
              <a:t>The “Is-Analogous-To” Relationship:</a:t>
            </a:r>
          </a:p>
          <a:p>
            <a:pPr marL="742950" lvl="1" indent="-285750" eaLnBrk="1" hangingPunct="1">
              <a:lnSpc>
                <a:spcPct val="90000"/>
              </a:lnSpc>
            </a:pPr>
            <a:r>
              <a:rPr lang="en-US" i="1">
                <a:solidFill>
                  <a:srgbClr val="7F0101"/>
                </a:solidFill>
              </a:rPr>
              <a:t>similarities</a:t>
            </a:r>
            <a:r>
              <a:rPr lang="en-US"/>
              <a:t> between classes suggest as-yet-undiscovered superclasses</a:t>
            </a:r>
          </a:p>
          <a:p>
            <a:pPr marL="342900" indent="-342900" eaLnBrk="1" hangingPunct="1">
              <a:lnSpc>
                <a:spcPct val="90000"/>
              </a:lnSpc>
            </a:pPr>
            <a:endParaRPr lang="en-US"/>
          </a:p>
          <a:p>
            <a:pPr marL="342900" indent="-342900" eaLnBrk="1" hangingPunct="1">
              <a:lnSpc>
                <a:spcPct val="90000"/>
              </a:lnSpc>
            </a:pPr>
            <a:r>
              <a:rPr lang="en-US"/>
              <a:t>The “Is-Part-Of” Relationship:</a:t>
            </a:r>
          </a:p>
          <a:p>
            <a:pPr marL="742950" lvl="1" indent="-285750" eaLnBrk="1" hangingPunct="1">
              <a:lnSpc>
                <a:spcPct val="90000"/>
              </a:lnSpc>
            </a:pPr>
            <a:r>
              <a:rPr lang="en-US" i="1">
                <a:solidFill>
                  <a:srgbClr val="7F0101"/>
                </a:solidFill>
              </a:rPr>
              <a:t>distinguish</a:t>
            </a:r>
            <a:r>
              <a:rPr lang="en-US"/>
              <a:t> (don’t share) responsibilities of </a:t>
            </a:r>
            <a:r>
              <a:rPr lang="en-US" i="1">
                <a:solidFill>
                  <a:srgbClr val="7F0101"/>
                </a:solidFill>
              </a:rPr>
              <a:t>part </a:t>
            </a:r>
            <a:r>
              <a:rPr lang="en-US"/>
              <a:t>and of</a:t>
            </a:r>
            <a:r>
              <a:rPr lang="en-US" i="1">
                <a:solidFill>
                  <a:srgbClr val="7F0101"/>
                </a:solidFill>
              </a:rPr>
              <a:t> whole</a:t>
            </a: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sz="2000" b="1" i="1"/>
              <a:t>Difficulties in assigning responsibilities suggest:</a:t>
            </a:r>
            <a:endParaRPr lang="en-US"/>
          </a:p>
          <a:p>
            <a:pPr marL="742950" lvl="1" indent="-285750" eaLnBrk="1" hangingPunct="1">
              <a:lnSpc>
                <a:spcPct val="90000"/>
              </a:lnSpc>
            </a:pPr>
            <a:r>
              <a:rPr lang="en-US" i="1">
                <a:solidFill>
                  <a:srgbClr val="7F0101"/>
                </a:solidFill>
              </a:rPr>
              <a:t>missing classes</a:t>
            </a:r>
            <a:r>
              <a:rPr lang="en-US"/>
              <a:t> in design, or — e.g., Group Element </a:t>
            </a:r>
          </a:p>
          <a:p>
            <a:pPr marL="742950" lvl="1" indent="-285750" eaLnBrk="1" hangingPunct="1">
              <a:lnSpc>
                <a:spcPct val="90000"/>
              </a:lnSpc>
            </a:pPr>
            <a:r>
              <a:rPr lang="en-US" i="1">
                <a:solidFill>
                  <a:srgbClr val="7F0101"/>
                </a:solidFill>
              </a:rPr>
              <a:t>free choice</a:t>
            </a:r>
            <a:r>
              <a:rPr lang="en-US"/>
              <a:t> between multiple classes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680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76804" name="Slide Number Placeholder 5"/>
          <p:cNvSpPr>
            <a:spLocks noGrp="1"/>
          </p:cNvSpPr>
          <p:nvPr>
            <p:ph type="sldNum" sz="quarter" idx="12"/>
          </p:nvPr>
        </p:nvSpPr>
        <p:spPr>
          <a:noFill/>
        </p:spPr>
        <p:txBody>
          <a:bodyPr/>
          <a:lstStyle/>
          <a:p>
            <a:r>
              <a:rPr lang="de-CH" smtClean="0">
                <a:latin typeface="Helvetica" charset="0"/>
              </a:rPr>
              <a:t>ESE 4.</a:t>
            </a:r>
            <a:fld id="{8A2BC04F-FBF0-054E-A007-0B4CD6171162}" type="slidenum">
              <a:rPr lang="de-CH" smtClean="0">
                <a:latin typeface="Helvetica" charset="0"/>
              </a:rPr>
              <a:pPr/>
              <a:t>34</a:t>
            </a:fld>
            <a:endParaRPr lang="de-CH" sz="1400" smtClean="0">
              <a:solidFill>
                <a:srgbClr val="7E7E7E"/>
              </a:solidFill>
              <a:latin typeface="Times" charset="0"/>
            </a:endParaRPr>
          </a:p>
        </p:txBody>
      </p:sp>
      <p:sp>
        <p:nvSpPr>
          <p:cNvPr id="76805" name="Rectangle 2"/>
          <p:cNvSpPr>
            <a:spLocks noGrp="1" noChangeArrowheads="1"/>
          </p:cNvSpPr>
          <p:nvPr>
            <p:ph type="title"/>
          </p:nvPr>
        </p:nvSpPr>
        <p:spPr/>
        <p:txBody>
          <a:bodyPr/>
          <a:lstStyle/>
          <a:p>
            <a:pPr eaLnBrk="1" hangingPunct="1"/>
            <a:r>
              <a:rPr lang="en-US"/>
              <a:t>Example Relationships</a:t>
            </a:r>
          </a:p>
        </p:txBody>
      </p:sp>
      <p:sp>
        <p:nvSpPr>
          <p:cNvPr id="76806" name="Rectangle 3"/>
          <p:cNvSpPr>
            <a:spLocks noGrp="1" noChangeArrowheads="1"/>
          </p:cNvSpPr>
          <p:nvPr>
            <p:ph type="body" idx="1"/>
          </p:nvPr>
        </p:nvSpPr>
        <p:spPr/>
        <p:txBody>
          <a:bodyPr/>
          <a:lstStyle/>
          <a:p>
            <a:pPr eaLnBrk="1" hangingPunct="1"/>
            <a:r>
              <a:rPr lang="en-US"/>
              <a:t>Drawing element </a:t>
            </a:r>
            <a:r>
              <a:rPr lang="en-US" i="1">
                <a:solidFill>
                  <a:srgbClr val="7F0101"/>
                </a:solidFill>
              </a:rPr>
              <a:t>is-part-of</a:t>
            </a:r>
            <a:r>
              <a:rPr lang="en-US"/>
              <a:t> Drawing</a:t>
            </a:r>
          </a:p>
          <a:p>
            <a:pPr eaLnBrk="1" hangingPunct="1"/>
            <a:endParaRPr lang="en-US"/>
          </a:p>
          <a:p>
            <a:pPr eaLnBrk="1" hangingPunct="1"/>
            <a:r>
              <a:rPr lang="en-US"/>
              <a:t>Drawing Element </a:t>
            </a:r>
            <a:r>
              <a:rPr lang="en-US" i="1">
                <a:solidFill>
                  <a:srgbClr val="7F0101"/>
                </a:solidFill>
              </a:rPr>
              <a:t>has-knowledge-of</a:t>
            </a:r>
            <a:r>
              <a:rPr lang="en-US"/>
              <a:t> Control Points</a:t>
            </a:r>
          </a:p>
          <a:p>
            <a:pPr eaLnBrk="1" hangingPunct="1"/>
            <a:endParaRPr lang="en-US"/>
          </a:p>
          <a:p>
            <a:pPr eaLnBrk="1" hangingPunct="1"/>
            <a:r>
              <a:rPr lang="en-US"/>
              <a:t>Rectangle Tool </a:t>
            </a:r>
            <a:r>
              <a:rPr lang="en-US" i="1">
                <a:solidFill>
                  <a:srgbClr val="7F0101"/>
                </a:solidFill>
              </a:rPr>
              <a:t>is-kind-of</a:t>
            </a:r>
            <a:r>
              <a:rPr lang="en-US"/>
              <a:t> Creation Tool</a:t>
            </a:r>
          </a:p>
          <a:p>
            <a:pPr eaLnBrk="1" hangingPunct="1"/>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885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78852" name="Slide Number Placeholder 5"/>
          <p:cNvSpPr>
            <a:spLocks noGrp="1"/>
          </p:cNvSpPr>
          <p:nvPr>
            <p:ph type="sldNum" sz="quarter" idx="12"/>
          </p:nvPr>
        </p:nvSpPr>
        <p:spPr>
          <a:noFill/>
        </p:spPr>
        <p:txBody>
          <a:bodyPr/>
          <a:lstStyle/>
          <a:p>
            <a:r>
              <a:rPr lang="de-CH" smtClean="0">
                <a:latin typeface="Helvetica" charset="0"/>
              </a:rPr>
              <a:t>ESE 4.</a:t>
            </a:r>
            <a:fld id="{FC7178F1-2EA9-E747-9128-A459C1263629}" type="slidenum">
              <a:rPr lang="de-CH" smtClean="0">
                <a:latin typeface="Helvetica" charset="0"/>
              </a:rPr>
              <a:pPr/>
              <a:t>35</a:t>
            </a:fld>
            <a:endParaRPr lang="de-CH" sz="1400" smtClean="0">
              <a:solidFill>
                <a:srgbClr val="7E7E7E"/>
              </a:solidFill>
              <a:latin typeface="Times" charset="0"/>
            </a:endParaRPr>
          </a:p>
        </p:txBody>
      </p:sp>
      <p:sp>
        <p:nvSpPr>
          <p:cNvPr id="7885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78854" name="Rectangle 3"/>
          <p:cNvSpPr>
            <a:spLocks noGrp="1" noChangeArrowheads="1"/>
          </p:cNvSpPr>
          <p:nvPr>
            <p:ph type="title"/>
          </p:nvPr>
        </p:nvSpPr>
        <p:spPr/>
        <p:txBody>
          <a:bodyPr/>
          <a:lstStyle/>
          <a:p>
            <a:pPr eaLnBrk="1" hangingPunct="1"/>
            <a:r>
              <a:rPr lang="en-US"/>
              <a:t>Roadmap</a:t>
            </a:r>
          </a:p>
        </p:txBody>
      </p:sp>
      <p:pic>
        <p:nvPicPr>
          <p:cNvPr id="78855"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78856" name="Rectangle 5"/>
          <p:cNvSpPr>
            <a:spLocks noGrp="1" noChangeArrowheads="1"/>
          </p:cNvSpPr>
          <p:nvPr>
            <p:ph type="body" idx="1"/>
          </p:nvPr>
        </p:nvSpPr>
        <p:spPr/>
        <p:txBody>
          <a:bodyPr/>
          <a:lstStyle/>
          <a:p>
            <a:pPr eaLnBrk="1" hangingPunct="1"/>
            <a:r>
              <a:rPr lang="en-US"/>
              <a:t>Why use Responsibility-Driven Design?</a:t>
            </a:r>
          </a:p>
          <a:p>
            <a:pPr eaLnBrk="1" hangingPunct="1"/>
            <a:r>
              <a:rPr lang="en-US"/>
              <a:t>Finding Classes</a:t>
            </a:r>
          </a:p>
          <a:p>
            <a:pPr eaLnBrk="1" hangingPunct="1"/>
            <a:r>
              <a:rPr lang="en-US"/>
              <a:t>Class Selection Rationale</a:t>
            </a:r>
          </a:p>
          <a:p>
            <a:pPr eaLnBrk="1" hangingPunct="1"/>
            <a:r>
              <a:rPr lang="en-US"/>
              <a:t>CRC sessions</a:t>
            </a:r>
          </a:p>
          <a:p>
            <a:pPr eaLnBrk="1" hangingPunct="1"/>
            <a:r>
              <a:rPr lang="en-US"/>
              <a:t>Identifying Responsibilities</a:t>
            </a:r>
          </a:p>
          <a:p>
            <a:pPr eaLnBrk="1" hangingPunct="1"/>
            <a:r>
              <a:rPr lang="en-US" b="1"/>
              <a:t>Finding Collaborations</a:t>
            </a:r>
          </a:p>
          <a:p>
            <a:pPr eaLnBrk="1" hangingPunct="1"/>
            <a:r>
              <a:rPr lang="en-US"/>
              <a:t>Structuring Inheritance Hierarchies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089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80900" name="Slide Number Placeholder 5"/>
          <p:cNvSpPr>
            <a:spLocks noGrp="1"/>
          </p:cNvSpPr>
          <p:nvPr>
            <p:ph type="sldNum" sz="quarter" idx="12"/>
          </p:nvPr>
        </p:nvSpPr>
        <p:spPr>
          <a:noFill/>
        </p:spPr>
        <p:txBody>
          <a:bodyPr/>
          <a:lstStyle/>
          <a:p>
            <a:r>
              <a:rPr lang="de-CH" smtClean="0">
                <a:latin typeface="Helvetica" charset="0"/>
              </a:rPr>
              <a:t>ESE 4.</a:t>
            </a:r>
            <a:fld id="{B75008E6-1DF0-3A43-8497-CC94D86081D4}" type="slidenum">
              <a:rPr lang="de-CH" smtClean="0">
                <a:latin typeface="Helvetica" charset="0"/>
              </a:rPr>
              <a:pPr/>
              <a:t>36</a:t>
            </a:fld>
            <a:endParaRPr lang="de-CH" sz="1400" smtClean="0">
              <a:solidFill>
                <a:srgbClr val="7E7E7E"/>
              </a:solidFill>
              <a:latin typeface="Times" charset="0"/>
            </a:endParaRPr>
          </a:p>
        </p:txBody>
      </p:sp>
      <p:sp>
        <p:nvSpPr>
          <p:cNvPr id="80901" name="Rectangle 2"/>
          <p:cNvSpPr>
            <a:spLocks noGrp="1" noChangeArrowheads="1"/>
          </p:cNvSpPr>
          <p:nvPr>
            <p:ph type="title"/>
          </p:nvPr>
        </p:nvSpPr>
        <p:spPr/>
        <p:txBody>
          <a:bodyPr/>
          <a:lstStyle/>
          <a:p>
            <a:pPr eaLnBrk="1" hangingPunct="1"/>
            <a:r>
              <a:rPr lang="en-US"/>
              <a:t>Collaborations</a:t>
            </a:r>
          </a:p>
        </p:txBody>
      </p:sp>
      <p:sp>
        <p:nvSpPr>
          <p:cNvPr id="80902"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b="1" i="1"/>
              <a:t>What are collaborations?</a:t>
            </a:r>
          </a:p>
          <a:p>
            <a:pPr marL="342900" indent="-342900" eaLnBrk="1" hangingPunct="1">
              <a:lnSpc>
                <a:spcPct val="90000"/>
              </a:lnSpc>
              <a:buFont typeface="Helvetica CE" pitchFamily="-110" charset="0"/>
              <a:buNone/>
            </a:pPr>
            <a:endParaRPr lang="en-US"/>
          </a:p>
          <a:p>
            <a:pPr marL="342900" indent="-342900" eaLnBrk="1" hangingPunct="1">
              <a:lnSpc>
                <a:spcPct val="90000"/>
              </a:lnSpc>
            </a:pPr>
            <a:r>
              <a:rPr lang="en-US" i="1" u="sng">
                <a:solidFill>
                  <a:srgbClr val="7F0101"/>
                </a:solidFill>
              </a:rPr>
              <a:t>collaborations</a:t>
            </a:r>
            <a:r>
              <a:rPr lang="en-US"/>
              <a:t> are </a:t>
            </a:r>
            <a:r>
              <a:rPr lang="en-US" i="1">
                <a:solidFill>
                  <a:srgbClr val="7F0101"/>
                </a:solidFill>
              </a:rPr>
              <a:t>client requests</a:t>
            </a:r>
            <a:r>
              <a:rPr lang="en-US"/>
              <a:t> to servers needed to fulfil responsibilities</a:t>
            </a:r>
          </a:p>
          <a:p>
            <a:pPr marL="342900" indent="-342900" eaLnBrk="1" hangingPunct="1">
              <a:lnSpc>
                <a:spcPct val="90000"/>
              </a:lnSpc>
            </a:pPr>
            <a:r>
              <a:rPr lang="en-US"/>
              <a:t>collaborations reveal </a:t>
            </a:r>
            <a:r>
              <a:rPr lang="en-US" i="1">
                <a:solidFill>
                  <a:srgbClr val="7F0101"/>
                </a:solidFill>
              </a:rPr>
              <a:t>control and information flow</a:t>
            </a:r>
            <a:r>
              <a:rPr lang="en-US"/>
              <a:t> and, ultimately, subsystems</a:t>
            </a:r>
          </a:p>
          <a:p>
            <a:pPr marL="342900" indent="-342900" eaLnBrk="1" hangingPunct="1">
              <a:lnSpc>
                <a:spcPct val="90000"/>
              </a:lnSpc>
            </a:pPr>
            <a:r>
              <a:rPr lang="en-US"/>
              <a:t>collaborations can uncover </a:t>
            </a:r>
            <a:r>
              <a:rPr lang="en-US" i="1">
                <a:solidFill>
                  <a:srgbClr val="7F0101"/>
                </a:solidFill>
              </a:rPr>
              <a:t>missing responsibilities</a:t>
            </a:r>
          </a:p>
          <a:p>
            <a:pPr marL="342900" indent="-342900" eaLnBrk="1" hangingPunct="1">
              <a:lnSpc>
                <a:spcPct val="90000"/>
              </a:lnSpc>
            </a:pPr>
            <a:r>
              <a:rPr lang="en-US"/>
              <a:t>analysis of communication patterns can reveal </a:t>
            </a:r>
            <a:r>
              <a:rPr lang="en-US" i="1">
                <a:solidFill>
                  <a:srgbClr val="7F0101"/>
                </a:solidFill>
              </a:rPr>
              <a:t>misassigned</a:t>
            </a:r>
            <a:r>
              <a:rPr lang="en-US"/>
              <a:t> responsibilities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2947"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82948" name="Slide Number Placeholder 5"/>
          <p:cNvSpPr>
            <a:spLocks noGrp="1"/>
          </p:cNvSpPr>
          <p:nvPr>
            <p:ph type="sldNum" sz="quarter" idx="12"/>
          </p:nvPr>
        </p:nvSpPr>
        <p:spPr>
          <a:noFill/>
        </p:spPr>
        <p:txBody>
          <a:bodyPr/>
          <a:lstStyle/>
          <a:p>
            <a:r>
              <a:rPr lang="de-CH" smtClean="0">
                <a:latin typeface="Helvetica" charset="0"/>
              </a:rPr>
              <a:t>ESE 4.</a:t>
            </a:r>
            <a:fld id="{1C6CE06E-3871-2F46-B183-DE6C8B73A17F}" type="slidenum">
              <a:rPr lang="de-CH" smtClean="0">
                <a:latin typeface="Helvetica" charset="0"/>
              </a:rPr>
              <a:pPr/>
              <a:t>37</a:t>
            </a:fld>
            <a:endParaRPr lang="de-CH" sz="1400" smtClean="0">
              <a:solidFill>
                <a:srgbClr val="7E7E7E"/>
              </a:solidFill>
              <a:latin typeface="Times" charset="0"/>
            </a:endParaRPr>
          </a:p>
        </p:txBody>
      </p:sp>
      <p:sp>
        <p:nvSpPr>
          <p:cNvPr id="82949" name="Rectangle 2"/>
          <p:cNvSpPr>
            <a:spLocks noGrp="1" noChangeArrowheads="1"/>
          </p:cNvSpPr>
          <p:nvPr>
            <p:ph type="title"/>
          </p:nvPr>
        </p:nvSpPr>
        <p:spPr/>
        <p:txBody>
          <a:bodyPr/>
          <a:lstStyle/>
          <a:p>
            <a:pPr eaLnBrk="1" hangingPunct="1"/>
            <a:r>
              <a:rPr lang="en-US"/>
              <a:t>Finding Collaborations</a:t>
            </a:r>
          </a:p>
        </p:txBody>
      </p:sp>
      <p:sp>
        <p:nvSpPr>
          <p:cNvPr id="82950" name="Rectangle 3"/>
          <p:cNvSpPr>
            <a:spLocks noGrp="1" noChangeArrowheads="1"/>
          </p:cNvSpPr>
          <p:nvPr>
            <p:ph type="body" idx="1"/>
          </p:nvPr>
        </p:nvSpPr>
        <p:spPr/>
        <p:txBody>
          <a:bodyPr/>
          <a:lstStyle/>
          <a:p>
            <a:pPr marL="533400" indent="-533400" eaLnBrk="1" hangingPunct="1">
              <a:lnSpc>
                <a:spcPct val="90000"/>
              </a:lnSpc>
              <a:buFont typeface="Helvetica CE" pitchFamily="-110" charset="0"/>
              <a:buNone/>
            </a:pPr>
            <a:r>
              <a:rPr lang="en-US" sz="2000" b="1" i="1"/>
              <a:t>For each responsibility:</a:t>
            </a:r>
            <a:endParaRPr lang="en-US" sz="2000"/>
          </a:p>
          <a:p>
            <a:pPr marL="914400" lvl="1" indent="-457200" eaLnBrk="1" hangingPunct="1">
              <a:lnSpc>
                <a:spcPct val="90000"/>
              </a:lnSpc>
              <a:buFont typeface="Times" charset="0"/>
              <a:buAutoNum type="arabicPeriod"/>
            </a:pPr>
            <a:r>
              <a:rPr lang="en-US" sz="1800"/>
              <a:t>Can the class </a:t>
            </a:r>
            <a:r>
              <a:rPr lang="en-US" sz="1800" i="1">
                <a:solidFill>
                  <a:srgbClr val="7F0101"/>
                </a:solidFill>
              </a:rPr>
              <a:t>fulfil</a:t>
            </a:r>
            <a:r>
              <a:rPr lang="en-US" sz="1800"/>
              <a:t> the responsibility </a:t>
            </a:r>
            <a:r>
              <a:rPr lang="en-US" sz="1800" i="1">
                <a:solidFill>
                  <a:srgbClr val="7F0101"/>
                </a:solidFill>
              </a:rPr>
              <a:t>by itself?</a:t>
            </a:r>
          </a:p>
          <a:p>
            <a:pPr marL="914400" lvl="1" indent="-457200" eaLnBrk="1" hangingPunct="1">
              <a:lnSpc>
                <a:spcPct val="90000"/>
              </a:lnSpc>
              <a:buFont typeface="Times" charset="0"/>
              <a:buAutoNum type="arabicPeriod"/>
            </a:pPr>
            <a:r>
              <a:rPr lang="en-US" sz="1800"/>
              <a:t>If not, </a:t>
            </a:r>
            <a:r>
              <a:rPr lang="en-US" sz="1800" i="1">
                <a:solidFill>
                  <a:srgbClr val="7F0101"/>
                </a:solidFill>
              </a:rPr>
              <a:t>what does it need</a:t>
            </a:r>
            <a:r>
              <a:rPr lang="en-US" sz="1800"/>
              <a:t>, and from what other class can it obtain what it needs?</a:t>
            </a:r>
          </a:p>
          <a:p>
            <a:pPr marL="533400" indent="-533400" eaLnBrk="1" hangingPunct="1">
              <a:lnSpc>
                <a:spcPct val="90000"/>
              </a:lnSpc>
            </a:pPr>
            <a:endParaRPr lang="en-US" sz="2000"/>
          </a:p>
          <a:p>
            <a:pPr marL="533400" indent="-533400" eaLnBrk="1" hangingPunct="1">
              <a:lnSpc>
                <a:spcPct val="90000"/>
              </a:lnSpc>
              <a:buFont typeface="Helvetica CE" pitchFamily="-110" charset="0"/>
              <a:buNone/>
            </a:pPr>
            <a:r>
              <a:rPr lang="en-US" sz="2000" b="1" i="1"/>
              <a:t>For each class:</a:t>
            </a:r>
            <a:endParaRPr lang="en-US" sz="2000"/>
          </a:p>
          <a:p>
            <a:pPr marL="914400" lvl="1" indent="-457200" eaLnBrk="1" hangingPunct="1">
              <a:lnSpc>
                <a:spcPct val="90000"/>
              </a:lnSpc>
              <a:buFont typeface="Times" charset="0"/>
              <a:buAutoNum type="arabicPeriod"/>
            </a:pPr>
            <a:r>
              <a:rPr lang="en-US" sz="1800"/>
              <a:t>What does this class </a:t>
            </a:r>
            <a:r>
              <a:rPr lang="en-US" sz="1800" i="1">
                <a:solidFill>
                  <a:srgbClr val="7F0101"/>
                </a:solidFill>
              </a:rPr>
              <a:t>know</a:t>
            </a:r>
            <a:r>
              <a:rPr lang="en-US" sz="1800"/>
              <a:t>?</a:t>
            </a:r>
          </a:p>
          <a:p>
            <a:pPr marL="914400" lvl="1" indent="-457200" eaLnBrk="1" hangingPunct="1">
              <a:lnSpc>
                <a:spcPct val="90000"/>
              </a:lnSpc>
              <a:buFont typeface="Times" charset="0"/>
              <a:buAutoNum type="arabicPeriod"/>
            </a:pPr>
            <a:r>
              <a:rPr lang="en-US" sz="1800"/>
              <a:t>What </a:t>
            </a:r>
            <a:r>
              <a:rPr lang="en-US" sz="1800" i="1">
                <a:solidFill>
                  <a:srgbClr val="7F0101"/>
                </a:solidFill>
              </a:rPr>
              <a:t>other classes</a:t>
            </a:r>
            <a:r>
              <a:rPr lang="en-US" sz="1800"/>
              <a:t> need its information or results? Check for collaborations.</a:t>
            </a:r>
          </a:p>
          <a:p>
            <a:pPr marL="914400" lvl="1" indent="-457200" eaLnBrk="1" hangingPunct="1">
              <a:lnSpc>
                <a:spcPct val="90000"/>
              </a:lnSpc>
              <a:buFont typeface="Times" charset="0"/>
              <a:buAutoNum type="arabicPeriod"/>
            </a:pPr>
            <a:r>
              <a:rPr lang="en-US" sz="1800"/>
              <a:t>Classes that </a:t>
            </a:r>
            <a:r>
              <a:rPr lang="en-US" sz="1800" i="1">
                <a:solidFill>
                  <a:srgbClr val="7F0101"/>
                </a:solidFill>
              </a:rPr>
              <a:t>do not interact</a:t>
            </a:r>
            <a:r>
              <a:rPr lang="en-US" sz="1800"/>
              <a:t> with others should be </a:t>
            </a:r>
            <a:r>
              <a:rPr lang="en-US" sz="1800" i="1">
                <a:solidFill>
                  <a:srgbClr val="7F0101"/>
                </a:solidFill>
              </a:rPr>
              <a:t>discarded</a:t>
            </a:r>
            <a:r>
              <a:rPr lang="en-US" sz="1800"/>
              <a:t>. (Check carefully!)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noFill/>
        </p:spPr>
        <p:txBody>
          <a:bodyPr/>
          <a:lstStyle/>
          <a:p>
            <a:r>
              <a:rPr lang="de-CH">
                <a:latin typeface="Helvetica" charset="0"/>
              </a:rPr>
              <a:t>© Oscar Nierstrasz</a:t>
            </a:r>
          </a:p>
        </p:txBody>
      </p:sp>
      <p:sp>
        <p:nvSpPr>
          <p:cNvPr id="84995" name="Footer Placeholder 4"/>
          <p:cNvSpPr>
            <a:spLocks noGrp="1"/>
          </p:cNvSpPr>
          <p:nvPr>
            <p:ph type="ftr" sz="quarter" idx="11"/>
          </p:nvPr>
        </p:nvSpPr>
        <p:spPr>
          <a:noFill/>
        </p:spPr>
        <p:txBody>
          <a:bodyPr/>
          <a:lstStyle/>
          <a:p>
            <a:r>
              <a:rPr lang="de-CH">
                <a:latin typeface="Helvetica" charset="0"/>
              </a:rPr>
              <a:t>ESE — Responsibility-Driven Design</a:t>
            </a:r>
          </a:p>
        </p:txBody>
      </p:sp>
      <p:sp>
        <p:nvSpPr>
          <p:cNvPr id="84996" name="Slide Number Placeholder 5"/>
          <p:cNvSpPr>
            <a:spLocks noGrp="1"/>
          </p:cNvSpPr>
          <p:nvPr>
            <p:ph type="sldNum" sz="quarter" idx="12"/>
          </p:nvPr>
        </p:nvSpPr>
        <p:spPr>
          <a:noFill/>
        </p:spPr>
        <p:txBody>
          <a:bodyPr/>
          <a:lstStyle/>
          <a:p>
            <a:r>
              <a:rPr lang="de-CH" smtClean="0">
                <a:latin typeface="Helvetica" charset="0"/>
              </a:rPr>
              <a:t>ESE 4.</a:t>
            </a:r>
            <a:fld id="{055300EC-4B06-7445-BB24-EF6B0EF06464}" type="slidenum">
              <a:rPr lang="de-CH" smtClean="0">
                <a:latin typeface="Helvetica" charset="0"/>
              </a:rPr>
              <a:pPr/>
              <a:t>38</a:t>
            </a:fld>
            <a:endParaRPr lang="de-CH" sz="1400" smtClean="0">
              <a:solidFill>
                <a:srgbClr val="7E7E7E"/>
              </a:solidFill>
              <a:latin typeface="Times" charset="0"/>
            </a:endParaRPr>
          </a:p>
        </p:txBody>
      </p:sp>
      <p:sp>
        <p:nvSpPr>
          <p:cNvPr id="84997" name="Rectangle 2"/>
          <p:cNvSpPr>
            <a:spLocks noGrp="1" noChangeArrowheads="1"/>
          </p:cNvSpPr>
          <p:nvPr>
            <p:ph type="title"/>
          </p:nvPr>
        </p:nvSpPr>
        <p:spPr/>
        <p:txBody>
          <a:bodyPr/>
          <a:lstStyle/>
          <a:p>
            <a:pPr eaLnBrk="1" hangingPunct="1"/>
            <a:r>
              <a:rPr lang="en-US"/>
              <a:t>Listing Collaborations</a:t>
            </a:r>
          </a:p>
        </p:txBody>
      </p:sp>
      <p:graphicFrame>
        <p:nvGraphicFramePr>
          <p:cNvPr id="615427" name="Group 3"/>
          <p:cNvGraphicFramePr>
            <a:graphicFrameLocks noGrp="1"/>
          </p:cNvGraphicFramePr>
          <p:nvPr>
            <p:ph type="tbl" idx="1"/>
          </p:nvPr>
        </p:nvGraphicFramePr>
        <p:xfrm>
          <a:off x="539750" y="1654175"/>
          <a:ext cx="8061325" cy="4724402"/>
        </p:xfrm>
        <a:graphic>
          <a:graphicData uri="http://schemas.openxmlformats.org/drawingml/2006/table">
            <a:tbl>
              <a:tblPr/>
              <a:tblGrid>
                <a:gridCol w="4900613"/>
                <a:gridCol w="3160712"/>
              </a:tblGrid>
              <a:tr h="944563">
                <a:tc gridSpan="2">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0" u="none" strike="noStrike" cap="none" normalizeH="0" baseline="0">
                          <a:ln>
                            <a:noFill/>
                          </a:ln>
                          <a:solidFill>
                            <a:srgbClr val="0A017F"/>
                          </a:solidFill>
                          <a:effectLst/>
                          <a:latin typeface="Helvetica" pitchFamily="-105" charset="0"/>
                        </a:rPr>
                        <a:t>Drawing</a:t>
                      </a:r>
                      <a:endParaRPr kumimoji="0" lang="en-US" sz="2000" b="0" i="0" u="none" strike="noStrike" cap="none" normalizeH="0" baseline="0">
                        <a:ln>
                          <a:noFill/>
                        </a:ln>
                        <a:solidFill>
                          <a:srgbClr val="0A01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hMerge="1">
                  <a:txBody>
                    <a:bodyPr/>
                    <a:lstStyle/>
                    <a:p>
                      <a:endParaRPr lang="en-US"/>
                    </a:p>
                  </a:txBody>
                  <a:tcPr/>
                </a:tc>
              </a:tr>
              <a:tr h="944563">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Knows which elements it contains</a:t>
                      </a: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4615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Maintains order of elements</a:t>
                      </a: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Drawing Element</a:t>
                      </a: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704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87044" name="Slide Number Placeholder 5"/>
          <p:cNvSpPr>
            <a:spLocks noGrp="1"/>
          </p:cNvSpPr>
          <p:nvPr>
            <p:ph type="sldNum" sz="quarter" idx="12"/>
          </p:nvPr>
        </p:nvSpPr>
        <p:spPr>
          <a:noFill/>
        </p:spPr>
        <p:txBody>
          <a:bodyPr/>
          <a:lstStyle/>
          <a:p>
            <a:r>
              <a:rPr lang="de-CH" smtClean="0">
                <a:latin typeface="Helvetica" charset="0"/>
              </a:rPr>
              <a:t>ESE 4.</a:t>
            </a:r>
            <a:fld id="{4F69DDDA-6BCC-5E46-86F1-887C57C26F13}" type="slidenum">
              <a:rPr lang="de-CH" smtClean="0">
                <a:latin typeface="Helvetica" charset="0"/>
              </a:rPr>
              <a:pPr/>
              <a:t>39</a:t>
            </a:fld>
            <a:endParaRPr lang="de-CH" sz="1400" smtClean="0">
              <a:solidFill>
                <a:srgbClr val="7E7E7E"/>
              </a:solidFill>
              <a:latin typeface="Times" charset="0"/>
            </a:endParaRPr>
          </a:p>
        </p:txBody>
      </p:sp>
      <p:sp>
        <p:nvSpPr>
          <p:cNvPr id="8704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87046" name="Rectangle 3"/>
          <p:cNvSpPr>
            <a:spLocks noGrp="1" noChangeArrowheads="1"/>
          </p:cNvSpPr>
          <p:nvPr>
            <p:ph type="title"/>
          </p:nvPr>
        </p:nvSpPr>
        <p:spPr/>
        <p:txBody>
          <a:bodyPr/>
          <a:lstStyle/>
          <a:p>
            <a:pPr eaLnBrk="1" hangingPunct="1"/>
            <a:r>
              <a:rPr lang="en-US"/>
              <a:t>Roadmap</a:t>
            </a:r>
          </a:p>
        </p:txBody>
      </p:sp>
      <p:pic>
        <p:nvPicPr>
          <p:cNvPr id="87047"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87048" name="Rectangle 5"/>
          <p:cNvSpPr>
            <a:spLocks noGrp="1" noChangeArrowheads="1"/>
          </p:cNvSpPr>
          <p:nvPr>
            <p:ph type="body" idx="1"/>
          </p:nvPr>
        </p:nvSpPr>
        <p:spPr/>
        <p:txBody>
          <a:bodyPr/>
          <a:lstStyle/>
          <a:p>
            <a:pPr eaLnBrk="1" hangingPunct="1"/>
            <a:r>
              <a:rPr lang="en-US"/>
              <a:t>Why use Responsibility-Driven Design?</a:t>
            </a:r>
          </a:p>
          <a:p>
            <a:pPr eaLnBrk="1" hangingPunct="1"/>
            <a:r>
              <a:rPr lang="en-US"/>
              <a:t>Finding Classes</a:t>
            </a:r>
          </a:p>
          <a:p>
            <a:pPr eaLnBrk="1" hangingPunct="1"/>
            <a:r>
              <a:rPr lang="en-US"/>
              <a:t>Class Selection Rationale</a:t>
            </a:r>
          </a:p>
          <a:p>
            <a:pPr eaLnBrk="1" hangingPunct="1"/>
            <a:r>
              <a:rPr lang="en-US"/>
              <a:t>CRC sessions</a:t>
            </a:r>
          </a:p>
          <a:p>
            <a:pPr eaLnBrk="1" hangingPunct="1"/>
            <a:r>
              <a:rPr lang="en-US"/>
              <a:t>Identifying Responsibilities</a:t>
            </a:r>
          </a:p>
          <a:p>
            <a:pPr eaLnBrk="1" hangingPunct="1"/>
            <a:r>
              <a:rPr lang="en-US"/>
              <a:t>Finding Collaborations</a:t>
            </a:r>
          </a:p>
          <a:p>
            <a:pPr eaLnBrk="1" hangingPunct="1"/>
            <a:r>
              <a:rPr lang="en-US" b="1"/>
              <a:t>Structuring Inheritance Hierarchies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536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5364" name="Slide Number Placeholder 5"/>
          <p:cNvSpPr>
            <a:spLocks noGrp="1"/>
          </p:cNvSpPr>
          <p:nvPr>
            <p:ph type="sldNum" sz="quarter" idx="12"/>
          </p:nvPr>
        </p:nvSpPr>
        <p:spPr>
          <a:noFill/>
        </p:spPr>
        <p:txBody>
          <a:bodyPr/>
          <a:lstStyle/>
          <a:p>
            <a:r>
              <a:rPr lang="de-CH" smtClean="0">
                <a:latin typeface="Helvetica" charset="0"/>
              </a:rPr>
              <a:t>ESE 4.</a:t>
            </a:r>
            <a:fld id="{BDEE6C6C-FBB6-0B4D-B78E-D131DEFC3B08}" type="slidenum">
              <a:rPr lang="de-CH" smtClean="0">
                <a:latin typeface="Helvetica" charset="0"/>
              </a:rPr>
              <a:pPr/>
              <a:t>4</a:t>
            </a:fld>
            <a:endParaRPr lang="de-CH" sz="1400" smtClean="0">
              <a:solidFill>
                <a:srgbClr val="7E7E7E"/>
              </a:solidFill>
              <a:latin typeface="Times" charset="0"/>
            </a:endParaRPr>
          </a:p>
        </p:txBody>
      </p:sp>
      <p:sp>
        <p:nvSpPr>
          <p:cNvPr id="1536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5366" name="Rectangle 3"/>
          <p:cNvSpPr>
            <a:spLocks noGrp="1" noChangeArrowheads="1"/>
          </p:cNvSpPr>
          <p:nvPr>
            <p:ph type="title"/>
          </p:nvPr>
        </p:nvSpPr>
        <p:spPr/>
        <p:txBody>
          <a:bodyPr/>
          <a:lstStyle/>
          <a:p>
            <a:pPr eaLnBrk="1" hangingPunct="1"/>
            <a:r>
              <a:rPr lang="en-US"/>
              <a:t>Roadmap</a:t>
            </a:r>
          </a:p>
        </p:txBody>
      </p:sp>
      <p:pic>
        <p:nvPicPr>
          <p:cNvPr id="15367"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5368" name="Rectangle 5"/>
          <p:cNvSpPr>
            <a:spLocks noGrp="1" noChangeArrowheads="1"/>
          </p:cNvSpPr>
          <p:nvPr>
            <p:ph type="body" idx="1"/>
          </p:nvPr>
        </p:nvSpPr>
        <p:spPr/>
        <p:txBody>
          <a:bodyPr/>
          <a:lstStyle/>
          <a:p>
            <a:pPr eaLnBrk="1" hangingPunct="1"/>
            <a:r>
              <a:rPr lang="en-US" b="1"/>
              <a:t>Why use Responsibility-Driven Design?</a:t>
            </a:r>
          </a:p>
          <a:p>
            <a:pPr eaLnBrk="1" hangingPunct="1"/>
            <a:r>
              <a:rPr lang="en-US"/>
              <a:t>Finding Classes</a:t>
            </a:r>
          </a:p>
          <a:p>
            <a:pPr eaLnBrk="1" hangingPunct="1"/>
            <a:r>
              <a:rPr lang="en-US"/>
              <a:t>Class Selection Rationale</a:t>
            </a:r>
          </a:p>
          <a:p>
            <a:pPr eaLnBrk="1" hangingPunct="1"/>
            <a:r>
              <a:rPr lang="en-US"/>
              <a:t>CRC sessions</a:t>
            </a:r>
          </a:p>
          <a:p>
            <a:pPr eaLnBrk="1" hangingPunct="1"/>
            <a:r>
              <a:rPr lang="en-US"/>
              <a:t>Identifying Responsibilities</a:t>
            </a:r>
          </a:p>
          <a:p>
            <a:pPr eaLnBrk="1" hangingPunct="1"/>
            <a:r>
              <a:rPr lang="en-US"/>
              <a:t>Finding Collaborations</a:t>
            </a:r>
          </a:p>
          <a:p>
            <a:pPr eaLnBrk="1" hangingPunct="1"/>
            <a:r>
              <a:rPr lang="en-US"/>
              <a:t>Structuring Inheritance Hierarchies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909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89092" name="Slide Number Placeholder 5"/>
          <p:cNvSpPr>
            <a:spLocks noGrp="1"/>
          </p:cNvSpPr>
          <p:nvPr>
            <p:ph type="sldNum" sz="quarter" idx="12"/>
          </p:nvPr>
        </p:nvSpPr>
        <p:spPr>
          <a:noFill/>
        </p:spPr>
        <p:txBody>
          <a:bodyPr/>
          <a:lstStyle/>
          <a:p>
            <a:r>
              <a:rPr lang="de-CH" smtClean="0">
                <a:latin typeface="Helvetica" charset="0"/>
              </a:rPr>
              <a:t>ESE 4.</a:t>
            </a:r>
            <a:fld id="{19F9711E-6CA0-E241-9216-21382EC71FE0}" type="slidenum">
              <a:rPr lang="de-CH" smtClean="0">
                <a:latin typeface="Helvetica" charset="0"/>
              </a:rPr>
              <a:pPr/>
              <a:t>40</a:t>
            </a:fld>
            <a:endParaRPr lang="de-CH" sz="1400" smtClean="0">
              <a:solidFill>
                <a:srgbClr val="7E7E7E"/>
              </a:solidFill>
              <a:latin typeface="Times" charset="0"/>
            </a:endParaRPr>
          </a:p>
        </p:txBody>
      </p:sp>
      <p:sp>
        <p:nvSpPr>
          <p:cNvPr id="89093" name="Rectangle 2"/>
          <p:cNvSpPr>
            <a:spLocks noGrp="1" noChangeArrowheads="1"/>
          </p:cNvSpPr>
          <p:nvPr>
            <p:ph type="title"/>
          </p:nvPr>
        </p:nvSpPr>
        <p:spPr/>
        <p:txBody>
          <a:bodyPr/>
          <a:lstStyle/>
          <a:p>
            <a:pPr eaLnBrk="1" hangingPunct="1"/>
            <a:r>
              <a:rPr lang="en-US"/>
              <a:t>Finding Abstract Classes</a:t>
            </a:r>
          </a:p>
        </p:txBody>
      </p:sp>
      <p:sp>
        <p:nvSpPr>
          <p:cNvPr id="89094" name="Rectangle 3"/>
          <p:cNvSpPr>
            <a:spLocks noGrp="1" noChangeArrowheads="1"/>
          </p:cNvSpPr>
          <p:nvPr>
            <p:ph type="body" idx="1"/>
          </p:nvPr>
        </p:nvSpPr>
        <p:spPr>
          <a:xfrm>
            <a:off x="539750" y="4724400"/>
            <a:ext cx="8061325" cy="1066800"/>
          </a:xfrm>
        </p:spPr>
        <p:txBody>
          <a:bodyPr/>
          <a:lstStyle/>
          <a:p>
            <a:pPr marL="342900" indent="-342900" eaLnBrk="1" hangingPunct="1">
              <a:lnSpc>
                <a:spcPct val="90000"/>
              </a:lnSpc>
            </a:pPr>
            <a:r>
              <a:rPr lang="en-US" sz="2000">
                <a:solidFill>
                  <a:schemeClr val="tx1"/>
                </a:solidFill>
              </a:rPr>
              <a:t>group related classes with common attributes</a:t>
            </a:r>
          </a:p>
          <a:p>
            <a:pPr marL="342900" indent="-342900" eaLnBrk="1" hangingPunct="1">
              <a:lnSpc>
                <a:spcPct val="90000"/>
              </a:lnSpc>
            </a:pPr>
            <a:r>
              <a:rPr lang="en-US" sz="2000">
                <a:solidFill>
                  <a:schemeClr val="tx1"/>
                </a:solidFill>
              </a:rPr>
              <a:t>introduce abstract superclasses to represent the group</a:t>
            </a:r>
          </a:p>
          <a:p>
            <a:pPr marL="342900" indent="-342900" eaLnBrk="1" hangingPunct="1">
              <a:lnSpc>
                <a:spcPct val="90000"/>
              </a:lnSpc>
            </a:pPr>
            <a:r>
              <a:rPr lang="en-US" sz="2000">
                <a:solidFill>
                  <a:schemeClr val="tx1"/>
                </a:solidFill>
              </a:rPr>
              <a:t>“categories” are good candidates for abstract classes</a:t>
            </a:r>
          </a:p>
        </p:txBody>
      </p:sp>
      <p:pic>
        <p:nvPicPr>
          <p:cNvPr id="89095" name="Picture 4"/>
          <p:cNvPicPr>
            <a:picLocks noChangeAspect="1" noChangeArrowheads="1"/>
          </p:cNvPicPr>
          <p:nvPr/>
        </p:nvPicPr>
        <p:blipFill>
          <a:blip r:embed="rId3"/>
          <a:srcRect/>
          <a:stretch>
            <a:fillRect/>
          </a:stretch>
        </p:blipFill>
        <p:spPr bwMode="auto">
          <a:xfrm>
            <a:off x="1600200" y="1981200"/>
            <a:ext cx="5791200" cy="2754313"/>
          </a:xfrm>
          <a:prstGeom prst="rect">
            <a:avLst/>
          </a:prstGeom>
          <a:noFill/>
          <a:ln w="9525">
            <a:noFill/>
            <a:miter lim="800000"/>
            <a:headEnd/>
            <a:tailEnd/>
          </a:ln>
        </p:spPr>
      </p:pic>
      <p:sp>
        <p:nvSpPr>
          <p:cNvPr id="89096" name="Rectangle 5"/>
          <p:cNvSpPr>
            <a:spLocks noChangeArrowheads="1"/>
          </p:cNvSpPr>
          <p:nvPr/>
        </p:nvSpPr>
        <p:spPr bwMode="auto">
          <a:xfrm>
            <a:off x="609600" y="1676400"/>
            <a:ext cx="7959725" cy="339725"/>
          </a:xfrm>
          <a:prstGeom prst="rect">
            <a:avLst/>
          </a:prstGeom>
          <a:noFill/>
          <a:ln w="9525">
            <a:noFill/>
            <a:miter lim="800000"/>
            <a:headEnd/>
            <a:tailEnd/>
          </a:ln>
        </p:spPr>
        <p:txBody>
          <a:bodyPr wrap="none">
            <a:prstTxWarp prst="textNoShape">
              <a:avLst/>
            </a:prstTxWarp>
            <a:spAutoFit/>
          </a:bodyPr>
          <a:lstStyle/>
          <a:p>
            <a:pPr eaLnBrk="1" hangingPunct="1">
              <a:lnSpc>
                <a:spcPct val="90000"/>
              </a:lnSpc>
              <a:spcBef>
                <a:spcPct val="20000"/>
              </a:spcBef>
              <a:buClr>
                <a:schemeClr val="hlink"/>
              </a:buClr>
              <a:buSzPct val="85000"/>
              <a:buFont typeface="Helvetica CE" pitchFamily="-110" charset="0"/>
              <a:buNone/>
            </a:pPr>
            <a:r>
              <a:rPr lang="en-US" sz="1800" b="1" i="1">
                <a:solidFill>
                  <a:srgbClr val="0A017F"/>
                </a:solidFill>
              </a:rPr>
              <a:t>Abstract classes factor out common behaviour shared by other classes</a:t>
            </a:r>
          </a:p>
        </p:txBody>
      </p:sp>
      <p:sp>
        <p:nvSpPr>
          <p:cNvPr id="89097" name="AutoShape 6"/>
          <p:cNvSpPr>
            <a:spLocks noChangeArrowheads="1"/>
          </p:cNvSpPr>
          <p:nvPr/>
        </p:nvSpPr>
        <p:spPr bwMode="auto">
          <a:xfrm>
            <a:off x="2514600" y="5943600"/>
            <a:ext cx="5029200" cy="6858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0000"/>
              </a:lnSpc>
              <a:spcBef>
                <a:spcPct val="20000"/>
              </a:spcBef>
              <a:buClr>
                <a:schemeClr val="hlink"/>
              </a:buClr>
              <a:buSzPct val="85000"/>
              <a:buFont typeface="Helvetica CE" pitchFamily="-110" charset="0"/>
              <a:buNone/>
            </a:pPr>
            <a:r>
              <a:rPr lang="en-US" sz="1800" i="1">
                <a:solidFill>
                  <a:srgbClr val="7F0101"/>
                </a:solidFill>
              </a:rPr>
              <a:t>Warning: beware of premature classification; your hierarchy will evolve!</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9113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91140" name="Slide Number Placeholder 5"/>
          <p:cNvSpPr>
            <a:spLocks noGrp="1"/>
          </p:cNvSpPr>
          <p:nvPr>
            <p:ph type="sldNum" sz="quarter" idx="12"/>
          </p:nvPr>
        </p:nvSpPr>
        <p:spPr>
          <a:noFill/>
        </p:spPr>
        <p:txBody>
          <a:bodyPr/>
          <a:lstStyle/>
          <a:p>
            <a:r>
              <a:rPr lang="de-CH" smtClean="0">
                <a:latin typeface="Helvetica" charset="0"/>
              </a:rPr>
              <a:t>ESE 4.</a:t>
            </a:r>
            <a:fld id="{159007A6-5435-F643-BF69-18780D6999FA}" type="slidenum">
              <a:rPr lang="de-CH" smtClean="0">
                <a:latin typeface="Helvetica" charset="0"/>
              </a:rPr>
              <a:pPr/>
              <a:t>41</a:t>
            </a:fld>
            <a:endParaRPr lang="de-CH" sz="1400" smtClean="0">
              <a:solidFill>
                <a:srgbClr val="7E7E7E"/>
              </a:solidFill>
              <a:latin typeface="Times" charset="0"/>
            </a:endParaRPr>
          </a:p>
        </p:txBody>
      </p:sp>
      <p:sp>
        <p:nvSpPr>
          <p:cNvPr id="91141" name="Rectangle 2"/>
          <p:cNvSpPr>
            <a:spLocks noGrp="1" noChangeArrowheads="1"/>
          </p:cNvSpPr>
          <p:nvPr>
            <p:ph type="title"/>
          </p:nvPr>
        </p:nvSpPr>
        <p:spPr/>
        <p:txBody>
          <a:bodyPr/>
          <a:lstStyle/>
          <a:p>
            <a:pPr eaLnBrk="1" hangingPunct="1"/>
            <a:r>
              <a:rPr lang="en-US"/>
              <a:t>Sharing Responsibilities</a:t>
            </a:r>
          </a:p>
        </p:txBody>
      </p:sp>
      <p:sp>
        <p:nvSpPr>
          <p:cNvPr id="91142" name="Rectangle 3"/>
          <p:cNvSpPr>
            <a:spLocks noGrp="1" noChangeArrowheads="1"/>
          </p:cNvSpPr>
          <p:nvPr>
            <p:ph type="body" idx="1"/>
          </p:nvPr>
        </p:nvSpPr>
        <p:spPr>
          <a:xfrm>
            <a:off x="539750" y="1654175"/>
            <a:ext cx="4505325" cy="4498975"/>
          </a:xfrm>
        </p:spPr>
        <p:txBody>
          <a:bodyPr/>
          <a:lstStyle/>
          <a:p>
            <a:pPr marL="0" indent="0" eaLnBrk="1" hangingPunct="1">
              <a:lnSpc>
                <a:spcPct val="90000"/>
              </a:lnSpc>
              <a:buFont typeface="Helvetica CE" pitchFamily="-110" charset="0"/>
              <a:buNone/>
            </a:pPr>
            <a:r>
              <a:rPr lang="en-US" u="sng"/>
              <a:t>Concrete classes</a:t>
            </a:r>
            <a:r>
              <a:rPr lang="en-US"/>
              <a:t> may be both instantiated and inherited from.</a:t>
            </a:r>
          </a:p>
          <a:p>
            <a:pPr marL="0" indent="0" eaLnBrk="1" hangingPunct="1">
              <a:lnSpc>
                <a:spcPct val="90000"/>
              </a:lnSpc>
              <a:buFont typeface="Helvetica CE" pitchFamily="-110" charset="0"/>
              <a:buNone/>
            </a:pPr>
            <a:r>
              <a:rPr lang="en-US" u="sng"/>
              <a:t>Abstract classes</a:t>
            </a:r>
            <a:r>
              <a:rPr lang="en-US"/>
              <a:t> may only be inherited from.</a:t>
            </a:r>
          </a:p>
          <a:p>
            <a:pPr marL="0" indent="0" eaLnBrk="1" hangingPunct="1">
              <a:lnSpc>
                <a:spcPct val="90000"/>
              </a:lnSpc>
              <a:buFont typeface="Helvetica CE" pitchFamily="-110" charset="0"/>
              <a:buNone/>
            </a:pPr>
            <a:endParaRPr lang="en-US"/>
          </a:p>
          <a:p>
            <a:pPr marL="0" indent="0" eaLnBrk="1" hangingPunct="1">
              <a:lnSpc>
                <a:spcPct val="90000"/>
              </a:lnSpc>
              <a:buFont typeface="Helvetica CE" pitchFamily="-110" charset="0"/>
              <a:buNone/>
            </a:pPr>
            <a:r>
              <a:rPr lang="en-US" i="1">
                <a:solidFill>
                  <a:srgbClr val="7F0101"/>
                </a:solidFill>
              </a:rPr>
              <a:t>Note on class cards and on class diagram.</a:t>
            </a:r>
          </a:p>
          <a:p>
            <a:pPr marL="0" indent="0" eaLnBrk="1" hangingPunct="1">
              <a:lnSpc>
                <a:spcPct val="90000"/>
              </a:lnSpc>
              <a:buFont typeface="Helvetica CE" pitchFamily="-110" charset="0"/>
              <a:buNone/>
            </a:pPr>
            <a:endParaRPr lang="en-US"/>
          </a:p>
          <a:p>
            <a:pPr marL="0" indent="0" eaLnBrk="1" hangingPunct="1">
              <a:lnSpc>
                <a:spcPct val="90000"/>
              </a:lnSpc>
              <a:buFont typeface="Helvetica CE" pitchFamily="-110" charset="0"/>
              <a:buNone/>
            </a:pPr>
            <a:r>
              <a:rPr lang="en-US" i="1">
                <a:solidFill>
                  <a:srgbClr val="7F0101"/>
                </a:solidFill>
              </a:rPr>
              <a:t>Venn Diagrams</a:t>
            </a:r>
            <a:r>
              <a:rPr lang="en-US"/>
              <a:t> can be used to visualize shared responsibilities.</a:t>
            </a:r>
          </a:p>
          <a:p>
            <a:pPr marL="0" indent="0" eaLnBrk="1" hangingPunct="1">
              <a:lnSpc>
                <a:spcPct val="90000"/>
              </a:lnSpc>
              <a:buFont typeface="Helvetica CE" pitchFamily="-110" charset="0"/>
              <a:buNone/>
            </a:pPr>
            <a:r>
              <a:rPr lang="en-US" i="1">
                <a:solidFill>
                  <a:srgbClr val="7F0101"/>
                </a:solidFill>
              </a:rPr>
              <a:t>(Warning: not part of UML!)</a:t>
            </a:r>
            <a:endParaRPr lang="en-US"/>
          </a:p>
        </p:txBody>
      </p:sp>
      <p:pic>
        <p:nvPicPr>
          <p:cNvPr id="91143" name="Picture 4"/>
          <p:cNvPicPr>
            <a:picLocks noChangeAspect="1" noChangeArrowheads="1"/>
          </p:cNvPicPr>
          <p:nvPr/>
        </p:nvPicPr>
        <p:blipFill>
          <a:blip r:embed="rId3"/>
          <a:srcRect/>
          <a:stretch>
            <a:fillRect/>
          </a:stretch>
        </p:blipFill>
        <p:spPr bwMode="auto">
          <a:xfrm>
            <a:off x="5181600" y="1676400"/>
            <a:ext cx="3656013"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93187"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93188" name="Slide Number Placeholder 5"/>
          <p:cNvSpPr>
            <a:spLocks noGrp="1"/>
          </p:cNvSpPr>
          <p:nvPr>
            <p:ph type="sldNum" sz="quarter" idx="12"/>
          </p:nvPr>
        </p:nvSpPr>
        <p:spPr>
          <a:noFill/>
        </p:spPr>
        <p:txBody>
          <a:bodyPr/>
          <a:lstStyle/>
          <a:p>
            <a:r>
              <a:rPr lang="de-CH" smtClean="0">
                <a:latin typeface="Helvetica" charset="0"/>
              </a:rPr>
              <a:t>ESE 4.</a:t>
            </a:r>
            <a:fld id="{C4D2A0F2-D4D0-2A45-8C87-87D3E52658E7}" type="slidenum">
              <a:rPr lang="de-CH" smtClean="0">
                <a:latin typeface="Helvetica" charset="0"/>
              </a:rPr>
              <a:pPr/>
              <a:t>42</a:t>
            </a:fld>
            <a:endParaRPr lang="de-CH" sz="1400" smtClean="0">
              <a:solidFill>
                <a:srgbClr val="7E7E7E"/>
              </a:solidFill>
              <a:latin typeface="Times" charset="0"/>
            </a:endParaRPr>
          </a:p>
        </p:txBody>
      </p:sp>
      <p:sp>
        <p:nvSpPr>
          <p:cNvPr id="93189" name="Rectangle 2"/>
          <p:cNvSpPr>
            <a:spLocks noGrp="1" noChangeArrowheads="1"/>
          </p:cNvSpPr>
          <p:nvPr>
            <p:ph type="title"/>
          </p:nvPr>
        </p:nvSpPr>
        <p:spPr/>
        <p:txBody>
          <a:bodyPr/>
          <a:lstStyle/>
          <a:p>
            <a:pPr eaLnBrk="1" hangingPunct="1"/>
            <a:r>
              <a:rPr lang="en-US"/>
              <a:t>Multiple Inheritance</a:t>
            </a:r>
          </a:p>
        </p:txBody>
      </p:sp>
      <p:sp>
        <p:nvSpPr>
          <p:cNvPr id="93190" name="Rectangle 3"/>
          <p:cNvSpPr>
            <a:spLocks noGrp="1" noChangeArrowheads="1"/>
          </p:cNvSpPr>
          <p:nvPr>
            <p:ph type="body" idx="1"/>
          </p:nvPr>
        </p:nvSpPr>
        <p:spPr>
          <a:xfrm>
            <a:off x="539750" y="1654175"/>
            <a:ext cx="3319463" cy="4498975"/>
          </a:xfrm>
        </p:spPr>
        <p:txBody>
          <a:bodyPr/>
          <a:lstStyle/>
          <a:p>
            <a:pPr marL="0" indent="0" eaLnBrk="1" hangingPunct="1">
              <a:buFont typeface="Helvetica CE" pitchFamily="-110" charset="0"/>
              <a:buNone/>
            </a:pPr>
            <a:r>
              <a:rPr lang="en-US"/>
              <a:t>Decide whether a class will be </a:t>
            </a:r>
            <a:r>
              <a:rPr lang="en-US" i="1">
                <a:solidFill>
                  <a:srgbClr val="7F0101"/>
                </a:solidFill>
              </a:rPr>
              <a:t>instantiated</a:t>
            </a:r>
            <a:r>
              <a:rPr lang="en-US"/>
              <a:t> to determine if it is </a:t>
            </a:r>
            <a:r>
              <a:rPr lang="en-US" i="1">
                <a:solidFill>
                  <a:srgbClr val="7F0101"/>
                </a:solidFill>
              </a:rPr>
              <a:t>abstract or concrete</a:t>
            </a:r>
            <a:r>
              <a:rPr lang="en-US"/>
              <a:t>.</a:t>
            </a:r>
          </a:p>
          <a:p>
            <a:pPr marL="0" indent="0" eaLnBrk="1" hangingPunct="1">
              <a:buFont typeface="Helvetica CE" pitchFamily="-110" charset="0"/>
              <a:buNone/>
            </a:pPr>
            <a:endParaRPr lang="en-US"/>
          </a:p>
          <a:p>
            <a:pPr marL="0" indent="0" eaLnBrk="1" hangingPunct="1">
              <a:buFont typeface="Helvetica CE" pitchFamily="-110" charset="0"/>
              <a:buNone/>
            </a:pPr>
            <a:r>
              <a:rPr lang="en-US"/>
              <a:t>Responsibilities of subclasses are </a:t>
            </a:r>
            <a:r>
              <a:rPr lang="en-US" i="1">
                <a:solidFill>
                  <a:srgbClr val="7F0101"/>
                </a:solidFill>
              </a:rPr>
              <a:t>larger</a:t>
            </a:r>
            <a:r>
              <a:rPr lang="en-US"/>
              <a:t> than those of </a:t>
            </a:r>
            <a:r>
              <a:rPr lang="en-US" i="1">
                <a:solidFill>
                  <a:srgbClr val="7F0101"/>
                </a:solidFill>
              </a:rPr>
              <a:t>superclasses</a:t>
            </a:r>
            <a:r>
              <a:rPr lang="en-US"/>
              <a:t>.</a:t>
            </a:r>
          </a:p>
          <a:p>
            <a:pPr marL="0" indent="0" eaLnBrk="1" hangingPunct="1">
              <a:buFont typeface="Helvetica CE" pitchFamily="-110" charset="0"/>
              <a:buNone/>
            </a:pPr>
            <a:r>
              <a:rPr lang="en-US"/>
              <a:t>Intersections represent </a:t>
            </a:r>
            <a:r>
              <a:rPr lang="en-US" i="1">
                <a:solidFill>
                  <a:srgbClr val="7F0101"/>
                </a:solidFill>
              </a:rPr>
              <a:t>common superclasses.</a:t>
            </a:r>
            <a:endParaRPr lang="en-US"/>
          </a:p>
        </p:txBody>
      </p:sp>
      <p:pic>
        <p:nvPicPr>
          <p:cNvPr id="93191" name="Picture 4"/>
          <p:cNvPicPr>
            <a:picLocks noChangeAspect="1" noChangeArrowheads="1"/>
          </p:cNvPicPr>
          <p:nvPr/>
        </p:nvPicPr>
        <p:blipFill>
          <a:blip r:embed="rId3"/>
          <a:srcRect/>
          <a:stretch>
            <a:fillRect/>
          </a:stretch>
        </p:blipFill>
        <p:spPr bwMode="auto">
          <a:xfrm>
            <a:off x="4114800" y="1524000"/>
            <a:ext cx="4981575" cy="499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95235"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95236" name="Slide Number Placeholder 5"/>
          <p:cNvSpPr>
            <a:spLocks noGrp="1"/>
          </p:cNvSpPr>
          <p:nvPr>
            <p:ph type="sldNum" sz="quarter" idx="12"/>
          </p:nvPr>
        </p:nvSpPr>
        <p:spPr>
          <a:noFill/>
        </p:spPr>
        <p:txBody>
          <a:bodyPr/>
          <a:lstStyle/>
          <a:p>
            <a:r>
              <a:rPr lang="de-CH" smtClean="0">
                <a:latin typeface="Helvetica" charset="0"/>
              </a:rPr>
              <a:t>ESE 4.</a:t>
            </a:r>
            <a:fld id="{3EC96D29-751A-4E4E-8F9D-D51C990D8BAD}" type="slidenum">
              <a:rPr lang="de-CH" smtClean="0">
                <a:latin typeface="Helvetica" charset="0"/>
              </a:rPr>
              <a:pPr/>
              <a:t>43</a:t>
            </a:fld>
            <a:endParaRPr lang="de-CH" sz="1400" smtClean="0">
              <a:solidFill>
                <a:srgbClr val="7E7E7E"/>
              </a:solidFill>
              <a:latin typeface="Times" charset="0"/>
            </a:endParaRPr>
          </a:p>
        </p:txBody>
      </p:sp>
      <p:sp>
        <p:nvSpPr>
          <p:cNvPr id="95237" name="Rectangle 2"/>
          <p:cNvSpPr>
            <a:spLocks noGrp="1" noChangeArrowheads="1"/>
          </p:cNvSpPr>
          <p:nvPr>
            <p:ph type="title"/>
          </p:nvPr>
        </p:nvSpPr>
        <p:spPr/>
        <p:txBody>
          <a:bodyPr/>
          <a:lstStyle/>
          <a:p>
            <a:pPr eaLnBrk="1" hangingPunct="1"/>
            <a:r>
              <a:rPr lang="en-US"/>
              <a:t>Building Good Hierarchies</a:t>
            </a:r>
          </a:p>
        </p:txBody>
      </p:sp>
      <p:sp>
        <p:nvSpPr>
          <p:cNvPr id="95238" name="Rectangle 3"/>
          <p:cNvSpPr>
            <a:spLocks noGrp="1" noChangeArrowheads="1"/>
          </p:cNvSpPr>
          <p:nvPr>
            <p:ph type="body" idx="1"/>
          </p:nvPr>
        </p:nvSpPr>
        <p:spPr/>
        <p:txBody>
          <a:bodyPr/>
          <a:lstStyle/>
          <a:p>
            <a:pPr eaLnBrk="1" hangingPunct="1">
              <a:buFont typeface="Helvetica CE" pitchFamily="-110" charset="0"/>
              <a:buNone/>
            </a:pPr>
            <a:r>
              <a:rPr lang="en-US" b="1" i="1"/>
              <a:t>Model a “kind-of” hierarchy:</a:t>
            </a:r>
          </a:p>
          <a:p>
            <a:pPr eaLnBrk="1" hangingPunct="1"/>
            <a:r>
              <a:rPr lang="en-US"/>
              <a:t>Subclasses should </a:t>
            </a:r>
            <a:r>
              <a:rPr lang="en-US" i="1">
                <a:solidFill>
                  <a:srgbClr val="7F0101"/>
                </a:solidFill>
              </a:rPr>
              <a:t>support all inherited responsibilities</a:t>
            </a:r>
            <a:r>
              <a:rPr lang="en-US"/>
              <a:t>, and possibly more</a:t>
            </a:r>
          </a:p>
          <a:p>
            <a:pPr eaLnBrk="1" hangingPunct="1"/>
            <a:endParaRPr lang="en-US"/>
          </a:p>
          <a:p>
            <a:pPr eaLnBrk="1" hangingPunct="1">
              <a:buFont typeface="Helvetica CE" pitchFamily="-110" charset="0"/>
              <a:buNone/>
            </a:pPr>
            <a:r>
              <a:rPr lang="en-US" b="1" i="1"/>
              <a:t>Factor common responsibilities as high as possible:</a:t>
            </a:r>
          </a:p>
          <a:p>
            <a:pPr eaLnBrk="1" hangingPunct="1"/>
            <a:r>
              <a:rPr lang="en-US"/>
              <a:t>Classes that </a:t>
            </a:r>
            <a:r>
              <a:rPr lang="en-US" i="1">
                <a:solidFill>
                  <a:srgbClr val="7F0101"/>
                </a:solidFill>
              </a:rPr>
              <a:t>share common responsibilities</a:t>
            </a:r>
            <a:r>
              <a:rPr lang="en-US"/>
              <a:t> should </a:t>
            </a:r>
            <a:r>
              <a:rPr lang="en-US" i="1">
                <a:solidFill>
                  <a:srgbClr val="7F0101"/>
                </a:solidFill>
              </a:rPr>
              <a:t>inherit from a common abstract superclass</a:t>
            </a:r>
            <a:r>
              <a:rPr lang="en-US"/>
              <a:t>; introduce any that are missing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9728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97284" name="Slide Number Placeholder 5"/>
          <p:cNvSpPr>
            <a:spLocks noGrp="1"/>
          </p:cNvSpPr>
          <p:nvPr>
            <p:ph type="sldNum" sz="quarter" idx="12"/>
          </p:nvPr>
        </p:nvSpPr>
        <p:spPr>
          <a:noFill/>
        </p:spPr>
        <p:txBody>
          <a:bodyPr/>
          <a:lstStyle/>
          <a:p>
            <a:r>
              <a:rPr lang="de-CH" smtClean="0">
                <a:latin typeface="Helvetica" charset="0"/>
              </a:rPr>
              <a:t>ESE 4.</a:t>
            </a:r>
            <a:fld id="{74B17B1F-DFA2-FF4A-BCFA-A15EF4748D1E}" type="slidenum">
              <a:rPr lang="de-CH" smtClean="0">
                <a:latin typeface="Helvetica" charset="0"/>
              </a:rPr>
              <a:pPr/>
              <a:t>44</a:t>
            </a:fld>
            <a:endParaRPr lang="de-CH" sz="1400" smtClean="0">
              <a:solidFill>
                <a:srgbClr val="7E7E7E"/>
              </a:solidFill>
              <a:latin typeface="Times" charset="0"/>
            </a:endParaRPr>
          </a:p>
        </p:txBody>
      </p:sp>
      <p:sp>
        <p:nvSpPr>
          <p:cNvPr id="97285" name="Rectangle 2"/>
          <p:cNvSpPr>
            <a:spLocks noGrp="1" noChangeArrowheads="1"/>
          </p:cNvSpPr>
          <p:nvPr>
            <p:ph type="title"/>
          </p:nvPr>
        </p:nvSpPr>
        <p:spPr/>
        <p:txBody>
          <a:bodyPr/>
          <a:lstStyle/>
          <a:p>
            <a:pPr eaLnBrk="1" hangingPunct="1"/>
            <a:r>
              <a:rPr lang="en-US"/>
              <a:t>Building Good Hierarchies …</a:t>
            </a:r>
          </a:p>
        </p:txBody>
      </p:sp>
      <p:sp>
        <p:nvSpPr>
          <p:cNvPr id="97286" name="Rectangle 3"/>
          <p:cNvSpPr>
            <a:spLocks noGrp="1" noChangeArrowheads="1"/>
          </p:cNvSpPr>
          <p:nvPr>
            <p:ph type="body" idx="1"/>
          </p:nvPr>
        </p:nvSpPr>
        <p:spPr/>
        <p:txBody>
          <a:bodyPr/>
          <a:lstStyle/>
          <a:p>
            <a:pPr marL="342900" indent="-342900" eaLnBrk="1" hangingPunct="1">
              <a:buFont typeface="Helvetica CE" pitchFamily="-110" charset="0"/>
              <a:buNone/>
            </a:pPr>
            <a:r>
              <a:rPr lang="en-US" b="1" i="1"/>
              <a:t>Make sure that abstract classes do not inherit from concrete classes:</a:t>
            </a:r>
          </a:p>
          <a:p>
            <a:pPr marL="342900" indent="-342900" eaLnBrk="1" hangingPunct="1"/>
            <a:r>
              <a:rPr lang="en-US"/>
              <a:t>Eliminate by introducing </a:t>
            </a:r>
            <a:r>
              <a:rPr lang="en-US" i="1">
                <a:solidFill>
                  <a:srgbClr val="7F0101"/>
                </a:solidFill>
              </a:rPr>
              <a:t>common abstract superclass</a:t>
            </a:r>
            <a:r>
              <a:rPr lang="en-US"/>
              <a:t>: abstract classes should support responsibilities in an implementation-independent way</a:t>
            </a:r>
          </a:p>
          <a:p>
            <a:pPr marL="342900" indent="-342900" eaLnBrk="1" hangingPunct="1"/>
            <a:endParaRPr lang="en-US"/>
          </a:p>
          <a:p>
            <a:pPr marL="342900" indent="-342900" eaLnBrk="1" hangingPunct="1">
              <a:buFont typeface="Helvetica CE" pitchFamily="-110" charset="0"/>
              <a:buNone/>
            </a:pPr>
            <a:r>
              <a:rPr lang="en-US" b="1" i="1"/>
              <a:t>Eliminate classes that do not add functionality:</a:t>
            </a:r>
          </a:p>
          <a:p>
            <a:pPr marL="342900" indent="-342900" eaLnBrk="1" hangingPunct="1"/>
            <a:r>
              <a:rPr lang="en-US"/>
              <a:t>Classes should either add new responsibilities, or a particular way of implementing inherited ones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9933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99332" name="Slide Number Placeholder 5"/>
          <p:cNvSpPr>
            <a:spLocks noGrp="1"/>
          </p:cNvSpPr>
          <p:nvPr>
            <p:ph type="sldNum" sz="quarter" idx="12"/>
          </p:nvPr>
        </p:nvSpPr>
        <p:spPr>
          <a:noFill/>
        </p:spPr>
        <p:txBody>
          <a:bodyPr/>
          <a:lstStyle/>
          <a:p>
            <a:r>
              <a:rPr lang="de-CH" smtClean="0">
                <a:latin typeface="Helvetica" charset="0"/>
              </a:rPr>
              <a:t>ESE 4.</a:t>
            </a:r>
            <a:fld id="{D2DCBEBB-264B-7F45-AA79-042229BBD66D}" type="slidenum">
              <a:rPr lang="de-CH" smtClean="0">
                <a:latin typeface="Helvetica" charset="0"/>
              </a:rPr>
              <a:pPr/>
              <a:t>45</a:t>
            </a:fld>
            <a:endParaRPr lang="de-CH" sz="1400" smtClean="0">
              <a:solidFill>
                <a:srgbClr val="7E7E7E"/>
              </a:solidFill>
              <a:latin typeface="Times" charset="0"/>
            </a:endParaRPr>
          </a:p>
        </p:txBody>
      </p:sp>
      <p:pic>
        <p:nvPicPr>
          <p:cNvPr id="99333" name="Picture 4"/>
          <p:cNvPicPr>
            <a:picLocks noChangeAspect="1" noChangeArrowheads="1"/>
          </p:cNvPicPr>
          <p:nvPr/>
        </p:nvPicPr>
        <p:blipFill>
          <a:blip r:embed="rId3"/>
          <a:srcRect/>
          <a:stretch>
            <a:fillRect/>
          </a:stretch>
        </p:blipFill>
        <p:spPr bwMode="auto">
          <a:xfrm>
            <a:off x="990600" y="2590800"/>
            <a:ext cx="6554788" cy="1954213"/>
          </a:xfrm>
          <a:prstGeom prst="rect">
            <a:avLst/>
          </a:prstGeom>
          <a:noFill/>
          <a:ln w="9525">
            <a:noFill/>
            <a:miter lim="800000"/>
            <a:headEnd/>
            <a:tailEnd/>
          </a:ln>
        </p:spPr>
      </p:pic>
      <p:sp>
        <p:nvSpPr>
          <p:cNvPr id="99334" name="AutoShape 6"/>
          <p:cNvSpPr>
            <a:spLocks noChangeArrowheads="1"/>
          </p:cNvSpPr>
          <p:nvPr/>
        </p:nvSpPr>
        <p:spPr bwMode="auto">
          <a:xfrm>
            <a:off x="3581400" y="4800600"/>
            <a:ext cx="2971800" cy="1295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5000"/>
              </a:lnSpc>
              <a:spcBef>
                <a:spcPct val="20000"/>
              </a:spcBef>
              <a:buClr>
                <a:schemeClr val="hlink"/>
              </a:buClr>
              <a:buSzPct val="85000"/>
              <a:buFont typeface="Helvetica CE" pitchFamily="-110" charset="0"/>
              <a:buNone/>
            </a:pPr>
            <a:r>
              <a:rPr lang="en-US">
                <a:solidFill>
                  <a:srgbClr val="0A017F"/>
                </a:solidFill>
              </a:rPr>
              <a:t>C assumes </a:t>
            </a:r>
            <a:r>
              <a:rPr lang="en-US" i="1">
                <a:solidFill>
                  <a:srgbClr val="7F0101"/>
                </a:solidFill>
              </a:rPr>
              <a:t>all</a:t>
            </a:r>
            <a:r>
              <a:rPr lang="en-US">
                <a:solidFill>
                  <a:srgbClr val="0A017F"/>
                </a:solidFill>
              </a:rPr>
              <a:t> the responsibilities of both A and B</a:t>
            </a:r>
            <a:endParaRPr lang="en-US"/>
          </a:p>
        </p:txBody>
      </p:sp>
      <p:sp>
        <p:nvSpPr>
          <p:cNvPr id="99335" name="Rectangle 7"/>
          <p:cNvSpPr>
            <a:spLocks noGrp="1" noChangeArrowheads="1"/>
          </p:cNvSpPr>
          <p:nvPr>
            <p:ph type="title"/>
          </p:nvPr>
        </p:nvSpPr>
        <p:spPr/>
        <p:txBody>
          <a:bodyPr/>
          <a:lstStyle/>
          <a:p>
            <a:pPr eaLnBrk="1" hangingPunct="1"/>
            <a:r>
              <a:rPr lang="en-US"/>
              <a:t>Building Kind-Of Hierarchies</a:t>
            </a:r>
          </a:p>
        </p:txBody>
      </p:sp>
      <p:sp>
        <p:nvSpPr>
          <p:cNvPr id="99336" name="Rectangle 8"/>
          <p:cNvSpPr>
            <a:spLocks noGrp="1" noChangeArrowheads="1"/>
          </p:cNvSpPr>
          <p:nvPr>
            <p:ph type="body" idx="1"/>
          </p:nvPr>
        </p:nvSpPr>
        <p:spPr/>
        <p:txBody>
          <a:bodyPr anchor="t"/>
          <a:lstStyle/>
          <a:p>
            <a:pPr eaLnBrk="1" hangingPunct="1">
              <a:buFont typeface="Helvetica CE" pitchFamily="-110" charset="0"/>
              <a:buNone/>
            </a:pPr>
            <a:r>
              <a:rPr lang="en-US" b="1" i="1"/>
              <a:t>Correctly Formed Subclass Responsibilities: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0137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01380" name="Slide Number Placeholder 5"/>
          <p:cNvSpPr>
            <a:spLocks noGrp="1"/>
          </p:cNvSpPr>
          <p:nvPr>
            <p:ph type="sldNum" sz="quarter" idx="12"/>
          </p:nvPr>
        </p:nvSpPr>
        <p:spPr>
          <a:noFill/>
        </p:spPr>
        <p:txBody>
          <a:bodyPr/>
          <a:lstStyle/>
          <a:p>
            <a:r>
              <a:rPr lang="de-CH" smtClean="0">
                <a:latin typeface="Helvetica" charset="0"/>
              </a:rPr>
              <a:t>ESE 4.</a:t>
            </a:r>
            <a:fld id="{91A14433-2A68-954D-93A0-9B54B36C46C5}" type="slidenum">
              <a:rPr lang="de-CH" smtClean="0">
                <a:latin typeface="Helvetica" charset="0"/>
              </a:rPr>
              <a:pPr/>
              <a:t>46</a:t>
            </a:fld>
            <a:endParaRPr lang="de-CH" sz="1400" smtClean="0">
              <a:solidFill>
                <a:srgbClr val="7E7E7E"/>
              </a:solidFill>
              <a:latin typeface="Times" charset="0"/>
            </a:endParaRPr>
          </a:p>
        </p:txBody>
      </p:sp>
      <p:pic>
        <p:nvPicPr>
          <p:cNvPr id="101381" name="Picture 4"/>
          <p:cNvPicPr>
            <a:picLocks noChangeAspect="1" noChangeArrowheads="1"/>
          </p:cNvPicPr>
          <p:nvPr/>
        </p:nvPicPr>
        <p:blipFill>
          <a:blip r:embed="rId3"/>
          <a:srcRect/>
          <a:stretch>
            <a:fillRect/>
          </a:stretch>
        </p:blipFill>
        <p:spPr bwMode="auto">
          <a:xfrm>
            <a:off x="4468813" y="1698625"/>
            <a:ext cx="4598987" cy="4625975"/>
          </a:xfrm>
          <a:prstGeom prst="rect">
            <a:avLst/>
          </a:prstGeom>
          <a:noFill/>
          <a:ln w="9525">
            <a:noFill/>
            <a:miter lim="800000"/>
            <a:headEnd/>
            <a:tailEnd/>
          </a:ln>
        </p:spPr>
      </p:pic>
      <p:sp>
        <p:nvSpPr>
          <p:cNvPr id="101382" name="Rectangle 2"/>
          <p:cNvSpPr>
            <a:spLocks noGrp="1" noChangeArrowheads="1"/>
          </p:cNvSpPr>
          <p:nvPr>
            <p:ph type="title"/>
          </p:nvPr>
        </p:nvSpPr>
        <p:spPr/>
        <p:txBody>
          <a:bodyPr/>
          <a:lstStyle/>
          <a:p>
            <a:pPr eaLnBrk="1" hangingPunct="1"/>
            <a:r>
              <a:rPr lang="en-US"/>
              <a:t>Building Kind-Of Hierarchies ...</a:t>
            </a:r>
          </a:p>
        </p:txBody>
      </p:sp>
      <p:sp>
        <p:nvSpPr>
          <p:cNvPr id="101383" name="Rectangle 3"/>
          <p:cNvSpPr>
            <a:spLocks noGrp="1" noChangeArrowheads="1"/>
          </p:cNvSpPr>
          <p:nvPr>
            <p:ph type="body" idx="1"/>
          </p:nvPr>
        </p:nvSpPr>
        <p:spPr>
          <a:xfrm>
            <a:off x="539750" y="1654175"/>
            <a:ext cx="3956050" cy="4498975"/>
          </a:xfrm>
        </p:spPr>
        <p:txBody>
          <a:bodyPr/>
          <a:lstStyle/>
          <a:p>
            <a:pPr marL="342900" indent="-342900" eaLnBrk="1" hangingPunct="1">
              <a:lnSpc>
                <a:spcPct val="90000"/>
              </a:lnSpc>
              <a:buFont typeface="Helvetica CE" pitchFamily="-110" charset="0"/>
              <a:buNone/>
            </a:pPr>
            <a:r>
              <a:rPr lang="en-US" sz="2000" b="1" i="1"/>
              <a:t>Incorrect Subclass/Superclass Relationships</a:t>
            </a:r>
          </a:p>
          <a:p>
            <a:pPr marL="342900" indent="-342900" eaLnBrk="1" hangingPunct="1">
              <a:lnSpc>
                <a:spcPct val="90000"/>
              </a:lnSpc>
            </a:pPr>
            <a:r>
              <a:rPr lang="en-US" sz="2000"/>
              <a:t>G assumes only </a:t>
            </a:r>
            <a:r>
              <a:rPr lang="en-US" sz="2000" i="1">
                <a:solidFill>
                  <a:srgbClr val="7F0101"/>
                </a:solidFill>
              </a:rPr>
              <a:t>some</a:t>
            </a:r>
            <a:r>
              <a:rPr lang="en-US" sz="2000"/>
              <a:t> of the responsibilities inherited from E</a:t>
            </a:r>
          </a:p>
          <a:p>
            <a:pPr marL="342900" indent="-342900" eaLnBrk="1" hangingPunct="1">
              <a:lnSpc>
                <a:spcPct val="90000"/>
              </a:lnSpc>
            </a:pPr>
            <a:endParaRPr lang="en-US" sz="2000"/>
          </a:p>
          <a:p>
            <a:pPr marL="342900" indent="-342900" eaLnBrk="1" hangingPunct="1">
              <a:lnSpc>
                <a:spcPct val="90000"/>
              </a:lnSpc>
              <a:buFont typeface="Helvetica CE" pitchFamily="-110" charset="0"/>
              <a:buNone/>
            </a:pPr>
            <a:r>
              <a:rPr lang="en-US" sz="2000" b="1" i="1"/>
              <a:t>Revised Inheritance Relationships</a:t>
            </a:r>
          </a:p>
          <a:p>
            <a:pPr marL="342900" indent="-342900" eaLnBrk="1" hangingPunct="1">
              <a:lnSpc>
                <a:spcPct val="90000"/>
              </a:lnSpc>
            </a:pPr>
            <a:r>
              <a:rPr lang="en-US" sz="2000"/>
              <a:t>Introduce </a:t>
            </a:r>
            <a:r>
              <a:rPr lang="en-US" sz="2000" i="1">
                <a:solidFill>
                  <a:srgbClr val="7F0101"/>
                </a:solidFill>
              </a:rPr>
              <a:t>abstract superclasses</a:t>
            </a:r>
            <a:r>
              <a:rPr lang="en-US" sz="2000"/>
              <a:t> to encapsulate common responsibilities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03427"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03428" name="Slide Number Placeholder 5"/>
          <p:cNvSpPr>
            <a:spLocks noGrp="1"/>
          </p:cNvSpPr>
          <p:nvPr>
            <p:ph type="sldNum" sz="quarter" idx="12"/>
          </p:nvPr>
        </p:nvSpPr>
        <p:spPr>
          <a:noFill/>
        </p:spPr>
        <p:txBody>
          <a:bodyPr/>
          <a:lstStyle/>
          <a:p>
            <a:r>
              <a:rPr lang="de-CH" smtClean="0">
                <a:latin typeface="Helvetica" charset="0"/>
              </a:rPr>
              <a:t>ESE 4.</a:t>
            </a:r>
            <a:fld id="{61AC24B8-3D59-0C4D-9946-70BD58B5E2BD}" type="slidenum">
              <a:rPr lang="de-CH" smtClean="0">
                <a:latin typeface="Helvetica" charset="0"/>
              </a:rPr>
              <a:pPr/>
              <a:t>47</a:t>
            </a:fld>
            <a:endParaRPr lang="de-CH" sz="1400" smtClean="0">
              <a:solidFill>
                <a:srgbClr val="7E7E7E"/>
              </a:solidFill>
              <a:latin typeface="Times" charset="0"/>
            </a:endParaRPr>
          </a:p>
        </p:txBody>
      </p:sp>
      <p:sp>
        <p:nvSpPr>
          <p:cNvPr id="103429" name="Rectangle 2"/>
          <p:cNvSpPr>
            <a:spLocks noGrp="1" noChangeArrowheads="1"/>
          </p:cNvSpPr>
          <p:nvPr>
            <p:ph type="title"/>
          </p:nvPr>
        </p:nvSpPr>
        <p:spPr/>
        <p:txBody>
          <a:bodyPr/>
          <a:lstStyle/>
          <a:p>
            <a:pPr eaLnBrk="1" hangingPunct="1"/>
            <a:r>
              <a:rPr lang="en-US"/>
              <a:t>Refactoring Responsibilities</a:t>
            </a:r>
          </a:p>
        </p:txBody>
      </p:sp>
      <p:sp>
        <p:nvSpPr>
          <p:cNvPr id="103430" name="Rectangle 3"/>
          <p:cNvSpPr>
            <a:spLocks noGrp="1" noChangeArrowheads="1"/>
          </p:cNvSpPr>
          <p:nvPr>
            <p:ph type="body" idx="1"/>
          </p:nvPr>
        </p:nvSpPr>
        <p:spPr>
          <a:xfrm>
            <a:off x="539750" y="1654175"/>
            <a:ext cx="3082925" cy="4498975"/>
          </a:xfrm>
        </p:spPr>
        <p:txBody>
          <a:bodyPr/>
          <a:lstStyle/>
          <a:p>
            <a:pPr marL="0" indent="0" eaLnBrk="1" hangingPunct="1">
              <a:buFont typeface="Helvetica CE" pitchFamily="-110" charset="0"/>
              <a:buNone/>
            </a:pPr>
            <a:r>
              <a:rPr lang="en-US" i="1">
                <a:solidFill>
                  <a:srgbClr val="7F0101"/>
                </a:solidFill>
              </a:rPr>
              <a:t>Lines, Ellipses and Rectangles</a:t>
            </a:r>
            <a:r>
              <a:rPr lang="en-US"/>
              <a:t> are responsible for keeping track of the width and colour of the lines they are drawn with.</a:t>
            </a:r>
          </a:p>
          <a:p>
            <a:pPr marL="0" indent="0" eaLnBrk="1" hangingPunct="1">
              <a:buFont typeface="Helvetica CE" pitchFamily="-110" charset="0"/>
              <a:buNone/>
            </a:pPr>
            <a:r>
              <a:rPr lang="en-US"/>
              <a:t>This suggests a </a:t>
            </a:r>
            <a:r>
              <a:rPr lang="en-US" i="1">
                <a:solidFill>
                  <a:srgbClr val="7F0101"/>
                </a:solidFill>
              </a:rPr>
              <a:t>common superclass.</a:t>
            </a:r>
            <a:endParaRPr lang="en-US"/>
          </a:p>
        </p:txBody>
      </p:sp>
      <p:pic>
        <p:nvPicPr>
          <p:cNvPr id="103431" name="Picture 4"/>
          <p:cNvPicPr>
            <a:picLocks noChangeAspect="1" noChangeArrowheads="1"/>
          </p:cNvPicPr>
          <p:nvPr/>
        </p:nvPicPr>
        <p:blipFill>
          <a:blip r:embed="rId3"/>
          <a:srcRect/>
          <a:stretch>
            <a:fillRect/>
          </a:stretch>
        </p:blipFill>
        <p:spPr bwMode="auto">
          <a:xfrm>
            <a:off x="3798888" y="1589088"/>
            <a:ext cx="5116512" cy="5116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05475"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05476" name="Slide Number Placeholder 5"/>
          <p:cNvSpPr>
            <a:spLocks noGrp="1"/>
          </p:cNvSpPr>
          <p:nvPr>
            <p:ph type="sldNum" sz="quarter" idx="12"/>
          </p:nvPr>
        </p:nvSpPr>
        <p:spPr>
          <a:noFill/>
        </p:spPr>
        <p:txBody>
          <a:bodyPr/>
          <a:lstStyle/>
          <a:p>
            <a:r>
              <a:rPr lang="de-CH" smtClean="0">
                <a:latin typeface="Helvetica" charset="0"/>
              </a:rPr>
              <a:t>ESE 4.</a:t>
            </a:r>
            <a:fld id="{7F7431AA-49E7-344C-B8B3-7AFCC4913012}" type="slidenum">
              <a:rPr lang="de-CH" smtClean="0">
                <a:latin typeface="Helvetica" charset="0"/>
              </a:rPr>
              <a:pPr/>
              <a:t>48</a:t>
            </a:fld>
            <a:endParaRPr lang="de-CH" sz="1400" smtClean="0">
              <a:solidFill>
                <a:srgbClr val="7E7E7E"/>
              </a:solidFill>
              <a:latin typeface="Times" charset="0"/>
            </a:endParaRPr>
          </a:p>
        </p:txBody>
      </p:sp>
      <p:sp>
        <p:nvSpPr>
          <p:cNvPr id="105477" name="Rectangle 2"/>
          <p:cNvSpPr>
            <a:spLocks noGrp="1" noChangeArrowheads="1"/>
          </p:cNvSpPr>
          <p:nvPr>
            <p:ph type="title"/>
          </p:nvPr>
        </p:nvSpPr>
        <p:spPr/>
        <p:txBody>
          <a:bodyPr/>
          <a:lstStyle/>
          <a:p>
            <a:pPr eaLnBrk="1" hangingPunct="1"/>
            <a:r>
              <a:rPr lang="en-US"/>
              <a:t>Protocols</a:t>
            </a:r>
          </a:p>
        </p:txBody>
      </p:sp>
      <p:sp>
        <p:nvSpPr>
          <p:cNvPr id="105478" name="Rectangle 3"/>
          <p:cNvSpPr>
            <a:spLocks noGrp="1" noChangeArrowheads="1"/>
          </p:cNvSpPr>
          <p:nvPr>
            <p:ph type="body" idx="1"/>
          </p:nvPr>
        </p:nvSpPr>
        <p:spPr/>
        <p:txBody>
          <a:bodyPr/>
          <a:lstStyle/>
          <a:p>
            <a:pPr marL="533400" indent="-533400" eaLnBrk="1" hangingPunct="1">
              <a:lnSpc>
                <a:spcPct val="90000"/>
              </a:lnSpc>
              <a:buFont typeface="Helvetica CE" pitchFamily="-110" charset="0"/>
              <a:buNone/>
            </a:pPr>
            <a:r>
              <a:rPr lang="en-US"/>
              <a:t>A </a:t>
            </a:r>
            <a:r>
              <a:rPr lang="en-US" u="sng"/>
              <a:t>protocol</a:t>
            </a:r>
            <a:r>
              <a:rPr lang="en-US"/>
              <a:t> is a </a:t>
            </a:r>
            <a:r>
              <a:rPr lang="en-US" i="1">
                <a:solidFill>
                  <a:srgbClr val="7F0101"/>
                </a:solidFill>
              </a:rPr>
              <a:t>set of signatures</a:t>
            </a:r>
            <a:r>
              <a:rPr lang="en-US"/>
              <a:t> (i.e., an </a:t>
            </a:r>
            <a:r>
              <a:rPr lang="en-US" i="1">
                <a:solidFill>
                  <a:srgbClr val="7F0101"/>
                </a:solidFill>
              </a:rPr>
              <a:t>interface</a:t>
            </a:r>
            <a:r>
              <a:rPr lang="en-US"/>
              <a:t>) to which a class will respond.</a:t>
            </a:r>
          </a:p>
          <a:p>
            <a:pPr marL="914400" lvl="1" indent="-457200" eaLnBrk="1" hangingPunct="1">
              <a:lnSpc>
                <a:spcPct val="90000"/>
              </a:lnSpc>
            </a:pPr>
            <a:r>
              <a:rPr lang="en-US"/>
              <a:t>Generally, protocols are specified for </a:t>
            </a:r>
            <a:r>
              <a:rPr lang="en-US" i="1">
                <a:solidFill>
                  <a:srgbClr val="7F0101"/>
                </a:solidFill>
              </a:rPr>
              <a:t>public responsibilities</a:t>
            </a:r>
            <a:endParaRPr lang="en-US"/>
          </a:p>
          <a:p>
            <a:pPr marL="914400" lvl="1" indent="-457200" eaLnBrk="1" hangingPunct="1">
              <a:lnSpc>
                <a:spcPct val="90000"/>
              </a:lnSpc>
            </a:pPr>
            <a:r>
              <a:rPr lang="en-US"/>
              <a:t>Protocols for </a:t>
            </a:r>
            <a:r>
              <a:rPr lang="en-US" i="1">
                <a:solidFill>
                  <a:srgbClr val="7F0101"/>
                </a:solidFill>
              </a:rPr>
              <a:t>private</a:t>
            </a:r>
            <a:r>
              <a:rPr lang="en-US"/>
              <a:t> responsibilities should be specified if they will be used or implemented by </a:t>
            </a:r>
            <a:r>
              <a:rPr lang="en-US" i="1">
                <a:solidFill>
                  <a:srgbClr val="7F0101"/>
                </a:solidFill>
              </a:rPr>
              <a:t>subclasses</a:t>
            </a:r>
            <a:endParaRPr lang="en-US"/>
          </a:p>
          <a:p>
            <a:pPr marL="533400" indent="-533400" eaLnBrk="1" hangingPunct="1">
              <a:lnSpc>
                <a:spcPct val="90000"/>
              </a:lnSpc>
            </a:pPr>
            <a:endParaRPr lang="en-US"/>
          </a:p>
          <a:p>
            <a:pPr marL="914400" lvl="1" indent="-457200" eaLnBrk="1" hangingPunct="1">
              <a:lnSpc>
                <a:spcPct val="90000"/>
              </a:lnSpc>
              <a:buFont typeface="Times" charset="0"/>
              <a:buAutoNum type="arabicPeriod"/>
            </a:pPr>
            <a:r>
              <a:rPr lang="en-US"/>
              <a:t>Construct protocols for each class</a:t>
            </a:r>
          </a:p>
          <a:p>
            <a:pPr marL="914400" lvl="1" indent="-457200" eaLnBrk="1" hangingPunct="1">
              <a:lnSpc>
                <a:spcPct val="90000"/>
              </a:lnSpc>
              <a:buFont typeface="Times" charset="0"/>
              <a:buAutoNum type="arabicPeriod"/>
            </a:pPr>
            <a:r>
              <a:rPr lang="en-US"/>
              <a:t>Write a design specification for each class and subsystem</a:t>
            </a:r>
          </a:p>
          <a:p>
            <a:pPr marL="914400" lvl="1" indent="-457200" eaLnBrk="1" hangingPunct="1">
              <a:lnSpc>
                <a:spcPct val="90000"/>
              </a:lnSpc>
              <a:buFont typeface="Times" charset="0"/>
              <a:buAutoNum type="arabicPeriod"/>
            </a:pPr>
            <a:r>
              <a:rPr lang="en-US"/>
              <a:t>Write a design specification for each contract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0752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07524" name="Slide Number Placeholder 5"/>
          <p:cNvSpPr>
            <a:spLocks noGrp="1"/>
          </p:cNvSpPr>
          <p:nvPr>
            <p:ph type="sldNum" sz="quarter" idx="12"/>
          </p:nvPr>
        </p:nvSpPr>
        <p:spPr>
          <a:noFill/>
        </p:spPr>
        <p:txBody>
          <a:bodyPr/>
          <a:lstStyle/>
          <a:p>
            <a:r>
              <a:rPr lang="de-CH" smtClean="0">
                <a:latin typeface="Helvetica" charset="0"/>
              </a:rPr>
              <a:t>ESE 4.</a:t>
            </a:r>
            <a:fld id="{7E106D37-2509-CE49-8074-3666BEB739E0}" type="slidenum">
              <a:rPr lang="de-CH" smtClean="0">
                <a:latin typeface="Helvetica" charset="0"/>
              </a:rPr>
              <a:pPr/>
              <a:t>49</a:t>
            </a:fld>
            <a:endParaRPr lang="de-CH" sz="1400" smtClean="0">
              <a:solidFill>
                <a:srgbClr val="7E7E7E"/>
              </a:solidFill>
              <a:latin typeface="Times" charset="0"/>
            </a:endParaRPr>
          </a:p>
        </p:txBody>
      </p:sp>
      <p:sp>
        <p:nvSpPr>
          <p:cNvPr id="107525" name="Rectangle 4"/>
          <p:cNvSpPr>
            <a:spLocks noGrp="1" noChangeArrowheads="1"/>
          </p:cNvSpPr>
          <p:nvPr>
            <p:ph type="title"/>
          </p:nvPr>
        </p:nvSpPr>
        <p:spPr/>
        <p:txBody>
          <a:bodyPr/>
          <a:lstStyle/>
          <a:p>
            <a:pPr eaLnBrk="1" hangingPunct="1"/>
            <a:r>
              <a:rPr lang="en-US"/>
              <a:t>What you should know!</a:t>
            </a:r>
          </a:p>
        </p:txBody>
      </p:sp>
      <p:sp>
        <p:nvSpPr>
          <p:cNvPr id="107526" name="Rectangle 5"/>
          <p:cNvSpPr>
            <a:spLocks noGrp="1" noChangeArrowheads="1"/>
          </p:cNvSpPr>
          <p:nvPr>
            <p:ph type="body" idx="1"/>
          </p:nvPr>
        </p:nvSpPr>
        <p:spPr/>
        <p:txBody>
          <a:bodyPr/>
          <a:lstStyle/>
          <a:p>
            <a:pPr eaLnBrk="1" hangingPunct="1"/>
            <a:r>
              <a:rPr lang="en-US" sz="2000"/>
              <a:t>What criteria can you use to identify potential classes?</a:t>
            </a:r>
          </a:p>
          <a:p>
            <a:pPr eaLnBrk="1" hangingPunct="1"/>
            <a:r>
              <a:rPr lang="en-US" sz="2000"/>
              <a:t>How can CRC cards help during analysis and design?</a:t>
            </a:r>
          </a:p>
          <a:p>
            <a:pPr eaLnBrk="1" hangingPunct="1"/>
            <a:r>
              <a:rPr lang="en-US" sz="2000"/>
              <a:t>How can you identify abstract classes?</a:t>
            </a:r>
          </a:p>
          <a:p>
            <a:pPr eaLnBrk="1" hangingPunct="1"/>
            <a:r>
              <a:rPr lang="en-US" sz="2000"/>
              <a:t>What are class responsibilities, and how can you identify them?</a:t>
            </a:r>
          </a:p>
          <a:p>
            <a:pPr eaLnBrk="1" hangingPunct="1"/>
            <a:r>
              <a:rPr lang="en-US" sz="2000"/>
              <a:t>How can identification of responsibilities help in identifying classes?</a:t>
            </a:r>
          </a:p>
          <a:p>
            <a:pPr eaLnBrk="1" hangingPunct="1"/>
            <a:r>
              <a:rPr lang="en-US" sz="2000"/>
              <a:t>What are collaborations, and how do they relate to responsibilities?</a:t>
            </a:r>
          </a:p>
          <a:p>
            <a:pPr eaLnBrk="1" hangingPunct="1"/>
            <a:r>
              <a:rPr lang="en-US" sz="2000"/>
              <a:t>How can you identify abstract classes?</a:t>
            </a:r>
          </a:p>
          <a:p>
            <a:pPr eaLnBrk="1" hangingPunct="1"/>
            <a:r>
              <a:rPr lang="en-US" sz="2000"/>
              <a:t>What criteria can you use to design a good class hierarchy?</a:t>
            </a:r>
          </a:p>
          <a:p>
            <a:pPr eaLnBrk="1" hangingPunct="1"/>
            <a:r>
              <a:rPr lang="en-US" sz="2000"/>
              <a:t>How can refactoring responsibilities help to improve a class hierarchy?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741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7412" name="Slide Number Placeholder 5"/>
          <p:cNvSpPr>
            <a:spLocks noGrp="1"/>
          </p:cNvSpPr>
          <p:nvPr>
            <p:ph type="sldNum" sz="quarter" idx="12"/>
          </p:nvPr>
        </p:nvSpPr>
        <p:spPr>
          <a:noFill/>
        </p:spPr>
        <p:txBody>
          <a:bodyPr/>
          <a:lstStyle/>
          <a:p>
            <a:r>
              <a:rPr lang="de-CH" smtClean="0">
                <a:latin typeface="Helvetica" charset="0"/>
              </a:rPr>
              <a:t>ESE 4.</a:t>
            </a:r>
            <a:fld id="{8FF4341E-02E9-294A-9049-AEACC9877888}" type="slidenum">
              <a:rPr lang="de-CH" smtClean="0">
                <a:latin typeface="Helvetica" charset="0"/>
              </a:rPr>
              <a:pPr/>
              <a:t>5</a:t>
            </a:fld>
            <a:endParaRPr lang="de-CH" sz="1400" smtClean="0">
              <a:solidFill>
                <a:srgbClr val="7E7E7E"/>
              </a:solidFill>
              <a:latin typeface="Times" charset="0"/>
            </a:endParaRPr>
          </a:p>
        </p:txBody>
      </p:sp>
      <p:sp>
        <p:nvSpPr>
          <p:cNvPr id="17413" name="Rectangle 2"/>
          <p:cNvSpPr>
            <a:spLocks noGrp="1" noChangeArrowheads="1"/>
          </p:cNvSpPr>
          <p:nvPr>
            <p:ph type="body" idx="1"/>
          </p:nvPr>
        </p:nvSpPr>
        <p:spPr/>
        <p:txBody>
          <a:bodyPr/>
          <a:lstStyle/>
          <a:p>
            <a:pPr eaLnBrk="1" hangingPunct="1">
              <a:lnSpc>
                <a:spcPct val="90000"/>
              </a:lnSpc>
              <a:buFont typeface="Helvetica CE" pitchFamily="-110" charset="0"/>
              <a:buNone/>
            </a:pPr>
            <a:r>
              <a:rPr lang="en-US" b="1" i="1"/>
              <a:t>Functional Decomposition:</a:t>
            </a:r>
          </a:p>
          <a:p>
            <a:pPr>
              <a:lnSpc>
                <a:spcPct val="100000"/>
              </a:lnSpc>
              <a:spcBef>
                <a:spcPct val="0"/>
              </a:spcBef>
              <a:buClrTx/>
              <a:buSzTx/>
              <a:buFontTx/>
              <a:buNone/>
            </a:pPr>
            <a:endParaRPr lang="en-US" sz="2800" i="1">
              <a:solidFill>
                <a:srgbClr val="3A027F"/>
              </a:solidFill>
            </a:endParaRPr>
          </a:p>
          <a:p>
            <a:pPr eaLnBrk="1" hangingPunct="1">
              <a:lnSpc>
                <a:spcPct val="90000"/>
              </a:lnSpc>
              <a:buFont typeface="Helvetica CE" pitchFamily="-110" charset="0"/>
              <a:buNone/>
            </a:pPr>
            <a:endParaRPr lang="en-US"/>
          </a:p>
          <a:p>
            <a:pPr eaLnBrk="1" hangingPunct="1">
              <a:lnSpc>
                <a:spcPct val="90000"/>
              </a:lnSpc>
              <a:buFont typeface="Helvetica CE" pitchFamily="-110" charset="0"/>
              <a:buNone/>
            </a:pPr>
            <a:endParaRPr lang="en-US"/>
          </a:p>
          <a:p>
            <a:pPr eaLnBrk="1" hangingPunct="1">
              <a:lnSpc>
                <a:spcPct val="90000"/>
              </a:lnSpc>
            </a:pPr>
            <a:endParaRPr lang="en-US"/>
          </a:p>
          <a:p>
            <a:pPr lvl="1" eaLnBrk="1" hangingPunct="1">
              <a:lnSpc>
                <a:spcPct val="90000"/>
              </a:lnSpc>
            </a:pPr>
            <a:r>
              <a:rPr lang="en-US"/>
              <a:t>Good in a “waterfall” approach: stable requirements and one monolithic function</a:t>
            </a:r>
          </a:p>
          <a:p>
            <a:pPr eaLnBrk="1" hangingPunct="1">
              <a:lnSpc>
                <a:spcPct val="90000"/>
              </a:lnSpc>
              <a:buFont typeface="Helvetica CE" pitchFamily="-110" charset="0"/>
              <a:buNone/>
            </a:pPr>
            <a:r>
              <a:rPr lang="en-US" i="1">
                <a:solidFill>
                  <a:srgbClr val="7F0101"/>
                </a:solidFill>
              </a:rPr>
              <a:t>However</a:t>
            </a:r>
            <a:endParaRPr lang="en-US"/>
          </a:p>
          <a:p>
            <a:pPr lvl="1" eaLnBrk="1" hangingPunct="1">
              <a:lnSpc>
                <a:spcPct val="90000"/>
              </a:lnSpc>
            </a:pPr>
            <a:r>
              <a:rPr lang="en-US"/>
              <a:t>Naive: Modern systems perform more than one function</a:t>
            </a:r>
          </a:p>
          <a:p>
            <a:pPr lvl="1" eaLnBrk="1" hangingPunct="1">
              <a:lnSpc>
                <a:spcPct val="90000"/>
              </a:lnSpc>
            </a:pPr>
            <a:r>
              <a:rPr lang="en-US"/>
              <a:t>Maintainability: system functions evolve </a:t>
            </a:r>
            <a:r>
              <a:rPr lang="en-US">
                <a:sym typeface="Symbol" charset="2"/>
              </a:rPr>
              <a:t></a:t>
            </a:r>
            <a:r>
              <a:rPr lang="en-US"/>
              <a:t> redesign affect whole system</a:t>
            </a:r>
          </a:p>
          <a:p>
            <a:pPr lvl="1" eaLnBrk="1" hangingPunct="1">
              <a:lnSpc>
                <a:spcPct val="90000"/>
              </a:lnSpc>
            </a:pPr>
            <a:r>
              <a:rPr lang="en-US"/>
              <a:t>Interoperability: interfacing with other system is difficult</a:t>
            </a:r>
          </a:p>
        </p:txBody>
      </p:sp>
      <p:sp>
        <p:nvSpPr>
          <p:cNvPr id="17414" name="Rectangle 4"/>
          <p:cNvSpPr>
            <a:spLocks noGrp="1" noChangeArrowheads="1"/>
          </p:cNvSpPr>
          <p:nvPr>
            <p:ph type="title"/>
          </p:nvPr>
        </p:nvSpPr>
        <p:spPr/>
        <p:txBody>
          <a:bodyPr/>
          <a:lstStyle/>
          <a:p>
            <a:pPr eaLnBrk="1" hangingPunct="1"/>
            <a:r>
              <a:rPr lang="en-US"/>
              <a:t>Why Responsibility-driven Design?</a:t>
            </a:r>
          </a:p>
        </p:txBody>
      </p:sp>
      <p:sp>
        <p:nvSpPr>
          <p:cNvPr id="17415" name="Rectangle 5"/>
          <p:cNvSpPr>
            <a:spLocks noChangeArrowheads="1"/>
          </p:cNvSpPr>
          <p:nvPr/>
        </p:nvSpPr>
        <p:spPr bwMode="auto">
          <a:xfrm>
            <a:off x="1752600" y="2590800"/>
            <a:ext cx="5029200" cy="838200"/>
          </a:xfrm>
          <a:prstGeom prst="rect">
            <a:avLst/>
          </a:prstGeom>
          <a:solidFill>
            <a:srgbClr val="E1EFFA"/>
          </a:solidFill>
          <a:ln w="9525">
            <a:solidFill>
              <a:schemeClr val="tx1"/>
            </a:solidFill>
            <a:miter lim="800000"/>
            <a:headEnd/>
            <a:tailEnd/>
          </a:ln>
        </p:spPr>
        <p:txBody>
          <a:bodyPr anchor="ctr">
            <a:prstTxWarp prst="textNoShape">
              <a:avLst/>
            </a:prstTxWarp>
          </a:bodyPr>
          <a:lstStyle/>
          <a:p>
            <a:pPr algn="ctr"/>
            <a:r>
              <a:rPr lang="en-US" sz="2000" i="1">
                <a:solidFill>
                  <a:srgbClr val="3A027F"/>
                </a:solidFill>
              </a:rPr>
              <a:t>Decompose according to the </a:t>
            </a:r>
            <a:r>
              <a:rPr lang="en-US" sz="2000" i="1">
                <a:solidFill>
                  <a:srgbClr val="7F0101"/>
                </a:solidFill>
              </a:rPr>
              <a:t>functions</a:t>
            </a:r>
            <a:r>
              <a:rPr lang="en-US" sz="2000" i="1">
                <a:solidFill>
                  <a:srgbClr val="3A027F"/>
                </a:solidFill>
              </a:rPr>
              <a:t> a system is supposed to perform.</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09571"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09572" name="Slide Number Placeholder 5"/>
          <p:cNvSpPr>
            <a:spLocks noGrp="1"/>
          </p:cNvSpPr>
          <p:nvPr>
            <p:ph type="sldNum" sz="quarter" idx="12"/>
          </p:nvPr>
        </p:nvSpPr>
        <p:spPr>
          <a:noFill/>
        </p:spPr>
        <p:txBody>
          <a:bodyPr/>
          <a:lstStyle/>
          <a:p>
            <a:r>
              <a:rPr lang="de-CH" smtClean="0">
                <a:latin typeface="Helvetica" charset="0"/>
              </a:rPr>
              <a:t>ESE 4.</a:t>
            </a:r>
            <a:fld id="{0760A66C-2722-9E49-A0B5-6D5C45E8F38C}" type="slidenum">
              <a:rPr lang="de-CH" smtClean="0">
                <a:latin typeface="Helvetica" charset="0"/>
              </a:rPr>
              <a:pPr/>
              <a:t>50</a:t>
            </a:fld>
            <a:endParaRPr lang="de-CH" sz="1400" smtClean="0">
              <a:solidFill>
                <a:srgbClr val="7E7E7E"/>
              </a:solidFill>
              <a:latin typeface="Times" charset="0"/>
            </a:endParaRPr>
          </a:p>
        </p:txBody>
      </p:sp>
      <p:sp>
        <p:nvSpPr>
          <p:cNvPr id="109573" name="Rectangle 4"/>
          <p:cNvSpPr>
            <a:spLocks noGrp="1" noChangeArrowheads="1"/>
          </p:cNvSpPr>
          <p:nvPr>
            <p:ph type="title"/>
          </p:nvPr>
        </p:nvSpPr>
        <p:spPr/>
        <p:txBody>
          <a:bodyPr/>
          <a:lstStyle/>
          <a:p>
            <a:pPr eaLnBrk="1" hangingPunct="1"/>
            <a:r>
              <a:rPr lang="en-US"/>
              <a:t>Can you answer the following questions?</a:t>
            </a:r>
          </a:p>
        </p:txBody>
      </p:sp>
      <p:sp>
        <p:nvSpPr>
          <p:cNvPr id="109574" name="Rectangle 5"/>
          <p:cNvSpPr>
            <a:spLocks noGrp="1" noChangeArrowheads="1"/>
          </p:cNvSpPr>
          <p:nvPr>
            <p:ph type="body" idx="1"/>
          </p:nvPr>
        </p:nvSpPr>
        <p:spPr/>
        <p:txBody>
          <a:bodyPr/>
          <a:lstStyle/>
          <a:p>
            <a:pPr eaLnBrk="1" hangingPunct="1"/>
            <a:r>
              <a:rPr lang="en-US"/>
              <a:t>When should an attribute be promoted to a class?</a:t>
            </a:r>
          </a:p>
          <a:p>
            <a:pPr eaLnBrk="1" hangingPunct="1"/>
            <a:r>
              <a:rPr lang="en-US"/>
              <a:t>Why is it useful to organize classes into a hierarchy?</a:t>
            </a:r>
          </a:p>
          <a:p>
            <a:pPr eaLnBrk="1" hangingPunct="1"/>
            <a:r>
              <a:rPr lang="en-US"/>
              <a:t>How can you tell if you have captured all the responsibilities and collaborations?</a:t>
            </a:r>
          </a:p>
          <a:p>
            <a:pPr eaLnBrk="1" hangingPunct="1"/>
            <a:r>
              <a:rPr lang="en-US"/>
              <a:t>What use is multiple inheritance during design if your programming language does not support it?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9459"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19460" name="Slide Number Placeholder 5"/>
          <p:cNvSpPr>
            <a:spLocks noGrp="1"/>
          </p:cNvSpPr>
          <p:nvPr>
            <p:ph type="sldNum" sz="quarter" idx="12"/>
          </p:nvPr>
        </p:nvSpPr>
        <p:spPr>
          <a:noFill/>
        </p:spPr>
        <p:txBody>
          <a:bodyPr/>
          <a:lstStyle/>
          <a:p>
            <a:r>
              <a:rPr lang="de-CH" smtClean="0">
                <a:latin typeface="Helvetica" charset="0"/>
              </a:rPr>
              <a:t>ESE 4.</a:t>
            </a:r>
            <a:fld id="{42FAD5BC-8CBB-C448-B133-26804D73088F}" type="slidenum">
              <a:rPr lang="de-CH" smtClean="0">
                <a:latin typeface="Helvetica" charset="0"/>
              </a:rPr>
              <a:pPr/>
              <a:t>6</a:t>
            </a:fld>
            <a:endParaRPr lang="de-CH" sz="1400" smtClean="0">
              <a:solidFill>
                <a:srgbClr val="7E7E7E"/>
              </a:solidFill>
              <a:latin typeface="Times" charset="0"/>
            </a:endParaRPr>
          </a:p>
        </p:txBody>
      </p:sp>
      <p:sp>
        <p:nvSpPr>
          <p:cNvPr id="19461" name="Rectangle 2"/>
          <p:cNvSpPr>
            <a:spLocks noGrp="1" noChangeArrowheads="1"/>
          </p:cNvSpPr>
          <p:nvPr>
            <p:ph type="title"/>
          </p:nvPr>
        </p:nvSpPr>
        <p:spPr/>
        <p:txBody>
          <a:bodyPr/>
          <a:lstStyle/>
          <a:p>
            <a:pPr eaLnBrk="1" hangingPunct="1"/>
            <a:r>
              <a:rPr lang="en-US"/>
              <a:t>Why Responsibility-driven Design?</a:t>
            </a:r>
            <a:endParaRPr lang="en-US" sz="2400"/>
          </a:p>
        </p:txBody>
      </p:sp>
      <p:sp>
        <p:nvSpPr>
          <p:cNvPr id="19462" name="Rectangle 3"/>
          <p:cNvSpPr>
            <a:spLocks noGrp="1" noChangeArrowheads="1"/>
          </p:cNvSpPr>
          <p:nvPr>
            <p:ph type="body" idx="1"/>
          </p:nvPr>
        </p:nvSpPr>
        <p:spPr/>
        <p:txBody>
          <a:bodyPr/>
          <a:lstStyle/>
          <a:p>
            <a:pPr eaLnBrk="1" hangingPunct="1">
              <a:buFont typeface="Helvetica CE" pitchFamily="-110" charset="0"/>
              <a:buNone/>
            </a:pPr>
            <a:r>
              <a:rPr lang="en-US" b="1" i="1"/>
              <a:t>Object-Oriented Decomposition:</a:t>
            </a:r>
          </a:p>
          <a:p>
            <a:pPr eaLnBrk="1" hangingPunct="1">
              <a:buFont typeface="Helvetica CE" pitchFamily="-110" charset="0"/>
              <a:buNone/>
            </a:pPr>
            <a:endParaRPr lang="en-US" b="1" i="1"/>
          </a:p>
          <a:p>
            <a:pPr eaLnBrk="1" hangingPunct="1">
              <a:buFont typeface="Helvetica CE" pitchFamily="-110" charset="0"/>
              <a:buNone/>
            </a:pPr>
            <a:endParaRPr lang="en-US" b="1" i="1"/>
          </a:p>
          <a:p>
            <a:pPr eaLnBrk="1" hangingPunct="1">
              <a:buFont typeface="Helvetica CE" pitchFamily="-110" charset="0"/>
              <a:buNone/>
            </a:pPr>
            <a:endParaRPr lang="en-US" b="1" i="1"/>
          </a:p>
          <a:p>
            <a:pPr eaLnBrk="1" hangingPunct="1">
              <a:buFont typeface="Helvetica CE" pitchFamily="-110" charset="0"/>
              <a:buNone/>
            </a:pPr>
            <a:endParaRPr lang="en-US"/>
          </a:p>
          <a:p>
            <a:pPr lvl="1" eaLnBrk="1" hangingPunct="1"/>
            <a:r>
              <a:rPr lang="en-US"/>
              <a:t>Better for complex and evolving systems</a:t>
            </a:r>
          </a:p>
          <a:p>
            <a:pPr eaLnBrk="1" hangingPunct="1">
              <a:buFont typeface="Helvetica CE" pitchFamily="-110" charset="0"/>
              <a:buNone/>
            </a:pPr>
            <a:r>
              <a:rPr lang="en-US" i="1">
                <a:solidFill>
                  <a:srgbClr val="7F0101"/>
                </a:solidFill>
              </a:rPr>
              <a:t>However</a:t>
            </a:r>
            <a:endParaRPr lang="en-US"/>
          </a:p>
          <a:p>
            <a:pPr lvl="1" eaLnBrk="1" hangingPunct="1"/>
            <a:r>
              <a:rPr lang="en-US"/>
              <a:t>How to find the objects?</a:t>
            </a:r>
          </a:p>
        </p:txBody>
      </p:sp>
      <p:sp>
        <p:nvSpPr>
          <p:cNvPr id="19463" name="Rectangle 4"/>
          <p:cNvSpPr>
            <a:spLocks noChangeArrowheads="1"/>
          </p:cNvSpPr>
          <p:nvPr/>
        </p:nvSpPr>
        <p:spPr bwMode="auto">
          <a:xfrm>
            <a:off x="1828800" y="3124200"/>
            <a:ext cx="5029200" cy="711200"/>
          </a:xfrm>
          <a:prstGeom prst="rect">
            <a:avLst/>
          </a:prstGeom>
          <a:solidFill>
            <a:srgbClr val="E5FFDC"/>
          </a:solidFill>
          <a:ln w="9525">
            <a:solidFill>
              <a:srgbClr val="3A027F"/>
            </a:solidFill>
            <a:miter lim="800000"/>
            <a:headEnd/>
            <a:tailEnd/>
          </a:ln>
        </p:spPr>
        <p:txBody>
          <a:bodyPr anchor="ctr">
            <a:prstTxWarp prst="textNoShape">
              <a:avLst/>
            </a:prstTxWarp>
            <a:spAutoFit/>
          </a:bodyPr>
          <a:lstStyle/>
          <a:p>
            <a:pPr algn="ctr"/>
            <a:r>
              <a:rPr lang="en-US" sz="2000" i="1">
                <a:solidFill>
                  <a:srgbClr val="3A027F"/>
                </a:solidFill>
              </a:rPr>
              <a:t>Decompose according to the </a:t>
            </a:r>
            <a:r>
              <a:rPr lang="en-US" sz="2000" i="1">
                <a:solidFill>
                  <a:srgbClr val="7F0101"/>
                </a:solidFill>
              </a:rPr>
              <a:t>objects</a:t>
            </a:r>
            <a:r>
              <a:rPr lang="en-US" sz="2000" i="1">
                <a:solidFill>
                  <a:srgbClr val="3A027F"/>
                </a:solidFill>
              </a:rPr>
              <a:t> a system is supposed to manipulate.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1507"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21508" name="Slide Number Placeholder 5"/>
          <p:cNvSpPr>
            <a:spLocks noGrp="1"/>
          </p:cNvSpPr>
          <p:nvPr>
            <p:ph type="sldNum" sz="quarter" idx="12"/>
          </p:nvPr>
        </p:nvSpPr>
        <p:spPr>
          <a:noFill/>
        </p:spPr>
        <p:txBody>
          <a:bodyPr/>
          <a:lstStyle/>
          <a:p>
            <a:r>
              <a:rPr lang="de-CH" smtClean="0">
                <a:latin typeface="Helvetica" charset="0"/>
              </a:rPr>
              <a:t>ESE 4.</a:t>
            </a:r>
            <a:fld id="{360CC353-2A15-474D-B95D-754B6FED28A2}" type="slidenum">
              <a:rPr lang="de-CH" smtClean="0">
                <a:latin typeface="Helvetica" charset="0"/>
              </a:rPr>
              <a:pPr/>
              <a:t>7</a:t>
            </a:fld>
            <a:endParaRPr lang="de-CH" sz="1400" smtClean="0">
              <a:solidFill>
                <a:srgbClr val="7E7E7E"/>
              </a:solidFill>
              <a:latin typeface="Times" charset="0"/>
            </a:endParaRPr>
          </a:p>
        </p:txBody>
      </p:sp>
      <p:sp>
        <p:nvSpPr>
          <p:cNvPr id="21509" name="Rectangle 2"/>
          <p:cNvSpPr>
            <a:spLocks noGrp="1" noChangeArrowheads="1"/>
          </p:cNvSpPr>
          <p:nvPr>
            <p:ph type="title"/>
          </p:nvPr>
        </p:nvSpPr>
        <p:spPr/>
        <p:txBody>
          <a:bodyPr/>
          <a:lstStyle/>
          <a:p>
            <a:pPr eaLnBrk="1" hangingPunct="1"/>
            <a:r>
              <a:rPr lang="en-US"/>
              <a:t>Iteration in Object-Oriented Design</a:t>
            </a:r>
          </a:p>
        </p:txBody>
      </p:sp>
      <p:sp>
        <p:nvSpPr>
          <p:cNvPr id="21510" name="Rectangle 3"/>
          <p:cNvSpPr>
            <a:spLocks noGrp="1" noChangeArrowheads="1"/>
          </p:cNvSpPr>
          <p:nvPr>
            <p:ph type="body" idx="1"/>
          </p:nvPr>
        </p:nvSpPr>
        <p:spPr>
          <a:xfrm>
            <a:off x="539750" y="1654175"/>
            <a:ext cx="8070850" cy="3679825"/>
          </a:xfrm>
        </p:spPr>
        <p:txBody>
          <a:bodyPr/>
          <a:lstStyle/>
          <a:p>
            <a:pPr eaLnBrk="1" hangingPunct="1">
              <a:lnSpc>
                <a:spcPct val="80000"/>
              </a:lnSpc>
            </a:pPr>
            <a:r>
              <a:rPr lang="en-US"/>
              <a:t>The result of the design process is </a:t>
            </a:r>
            <a:r>
              <a:rPr lang="en-US" i="1">
                <a:solidFill>
                  <a:srgbClr val="7F0101"/>
                </a:solidFill>
              </a:rPr>
              <a:t>not a final product:</a:t>
            </a:r>
          </a:p>
          <a:p>
            <a:pPr lvl="1" eaLnBrk="1" hangingPunct="1">
              <a:lnSpc>
                <a:spcPct val="80000"/>
              </a:lnSpc>
            </a:pPr>
            <a:r>
              <a:rPr lang="en-US"/>
              <a:t>design decisions may be </a:t>
            </a:r>
            <a:r>
              <a:rPr lang="en-US" i="1">
                <a:solidFill>
                  <a:srgbClr val="7F0101"/>
                </a:solidFill>
              </a:rPr>
              <a:t>revisited</a:t>
            </a:r>
            <a:r>
              <a:rPr lang="en-US"/>
              <a:t>, even after implementation</a:t>
            </a:r>
          </a:p>
          <a:p>
            <a:pPr lvl="1" eaLnBrk="1" hangingPunct="1">
              <a:lnSpc>
                <a:spcPct val="80000"/>
              </a:lnSpc>
            </a:pPr>
            <a:r>
              <a:rPr lang="en-US"/>
              <a:t>design is not linear but </a:t>
            </a:r>
            <a:r>
              <a:rPr lang="en-US" i="1">
                <a:solidFill>
                  <a:srgbClr val="7F0101"/>
                </a:solidFill>
              </a:rPr>
              <a:t>iterative</a:t>
            </a:r>
          </a:p>
          <a:p>
            <a:pPr lvl="1" eaLnBrk="1" hangingPunct="1">
              <a:lnSpc>
                <a:spcPct val="80000"/>
              </a:lnSpc>
            </a:pPr>
            <a:endParaRPr lang="en-US"/>
          </a:p>
          <a:p>
            <a:pPr eaLnBrk="1" hangingPunct="1">
              <a:lnSpc>
                <a:spcPct val="80000"/>
              </a:lnSpc>
            </a:pPr>
            <a:r>
              <a:rPr lang="en-US"/>
              <a:t>The design process is </a:t>
            </a:r>
            <a:r>
              <a:rPr lang="en-US" i="1">
                <a:solidFill>
                  <a:srgbClr val="7F0101"/>
                </a:solidFill>
              </a:rPr>
              <a:t>not algorithmic</a:t>
            </a:r>
            <a:r>
              <a:rPr lang="en-US"/>
              <a:t>:</a:t>
            </a:r>
          </a:p>
          <a:p>
            <a:pPr lvl="1" eaLnBrk="1" hangingPunct="1">
              <a:lnSpc>
                <a:spcPct val="80000"/>
              </a:lnSpc>
            </a:pPr>
            <a:r>
              <a:rPr lang="en-US"/>
              <a:t>a design method provides </a:t>
            </a:r>
            <a:r>
              <a:rPr lang="en-US" i="1">
                <a:solidFill>
                  <a:srgbClr val="7F0101"/>
                </a:solidFill>
              </a:rPr>
              <a:t>guidelines</a:t>
            </a:r>
            <a:r>
              <a:rPr lang="en-US"/>
              <a:t>, not fixed rules</a:t>
            </a:r>
          </a:p>
          <a:p>
            <a:pPr lvl="1" eaLnBrk="1" hangingPunct="1">
              <a:lnSpc>
                <a:spcPct val="80000"/>
              </a:lnSpc>
            </a:pPr>
            <a:r>
              <a:rPr lang="en-US"/>
              <a:t>“a good </a:t>
            </a:r>
            <a:r>
              <a:rPr lang="en-US" i="1">
                <a:solidFill>
                  <a:srgbClr val="7F0101"/>
                </a:solidFill>
              </a:rPr>
              <a:t>sense of style</a:t>
            </a:r>
            <a:r>
              <a:rPr lang="en-US"/>
              <a:t> often helps produce clean, elegant designs — designs that make a lot of sense from the engineering standpoint”</a:t>
            </a:r>
          </a:p>
        </p:txBody>
      </p:sp>
      <p:sp>
        <p:nvSpPr>
          <p:cNvPr id="21511" name="AutoShape 4"/>
          <p:cNvSpPr>
            <a:spLocks noChangeArrowheads="1"/>
          </p:cNvSpPr>
          <p:nvPr/>
        </p:nvSpPr>
        <p:spPr bwMode="auto">
          <a:xfrm>
            <a:off x="3505200" y="5181600"/>
            <a:ext cx="4191000" cy="1295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80000"/>
              </a:lnSpc>
              <a:spcBef>
                <a:spcPct val="20000"/>
              </a:spcBef>
              <a:buClr>
                <a:schemeClr val="hlink"/>
              </a:buClr>
              <a:buSzPct val="85000"/>
              <a:buFont typeface="Helvetica CE" pitchFamily="-110" charset="0"/>
              <a:buNone/>
            </a:pPr>
            <a:r>
              <a:rPr lang="en-US" sz="1800" i="1">
                <a:solidFill>
                  <a:srgbClr val="7F0101"/>
                </a:solidFill>
              </a:rPr>
              <a:t>Responsibility-driven design is an (analysis and) design technique that works well in combination with various methods and notations.</a:t>
            </a:r>
            <a:endParaRPr lang="en-US"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3555"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23556" name="Slide Number Placeholder 5"/>
          <p:cNvSpPr>
            <a:spLocks noGrp="1"/>
          </p:cNvSpPr>
          <p:nvPr>
            <p:ph type="sldNum" sz="quarter" idx="12"/>
          </p:nvPr>
        </p:nvSpPr>
        <p:spPr>
          <a:noFill/>
        </p:spPr>
        <p:txBody>
          <a:bodyPr/>
          <a:lstStyle/>
          <a:p>
            <a:r>
              <a:rPr lang="de-CH" smtClean="0">
                <a:latin typeface="Helvetica" charset="0"/>
              </a:rPr>
              <a:t>ESE 4.</a:t>
            </a:r>
            <a:fld id="{4849D429-014C-CE43-A68F-676DC7487007}" type="slidenum">
              <a:rPr lang="de-CH" smtClean="0">
                <a:latin typeface="Helvetica" charset="0"/>
              </a:rPr>
              <a:pPr/>
              <a:t>8</a:t>
            </a:fld>
            <a:endParaRPr lang="de-CH" sz="1400" smtClean="0">
              <a:solidFill>
                <a:srgbClr val="7E7E7E"/>
              </a:solidFill>
              <a:latin typeface="Times" charset="0"/>
            </a:endParaRPr>
          </a:p>
        </p:txBody>
      </p:sp>
      <p:sp>
        <p:nvSpPr>
          <p:cNvPr id="23557"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23558" name="Rectangle 3"/>
          <p:cNvSpPr>
            <a:spLocks noGrp="1" noChangeArrowheads="1"/>
          </p:cNvSpPr>
          <p:nvPr>
            <p:ph type="title"/>
          </p:nvPr>
        </p:nvSpPr>
        <p:spPr/>
        <p:txBody>
          <a:bodyPr/>
          <a:lstStyle/>
          <a:p>
            <a:pPr eaLnBrk="1" hangingPunct="1"/>
            <a:r>
              <a:rPr lang="en-US"/>
              <a:t>Roadmap</a:t>
            </a:r>
          </a:p>
        </p:txBody>
      </p:sp>
      <p:pic>
        <p:nvPicPr>
          <p:cNvPr id="23559"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3560" name="Rectangle 5"/>
          <p:cNvSpPr>
            <a:spLocks noGrp="1" noChangeArrowheads="1"/>
          </p:cNvSpPr>
          <p:nvPr>
            <p:ph type="body" idx="1"/>
          </p:nvPr>
        </p:nvSpPr>
        <p:spPr/>
        <p:txBody>
          <a:bodyPr/>
          <a:lstStyle/>
          <a:p>
            <a:pPr eaLnBrk="1" hangingPunct="1"/>
            <a:r>
              <a:rPr lang="en-US"/>
              <a:t>Why use Responsibility-Driven Design?</a:t>
            </a:r>
          </a:p>
          <a:p>
            <a:pPr eaLnBrk="1" hangingPunct="1"/>
            <a:r>
              <a:rPr lang="en-US" b="1"/>
              <a:t>Finding Classes</a:t>
            </a:r>
          </a:p>
          <a:p>
            <a:pPr eaLnBrk="1" hangingPunct="1"/>
            <a:r>
              <a:rPr lang="en-US"/>
              <a:t>Class Selection Rationale</a:t>
            </a:r>
          </a:p>
          <a:p>
            <a:pPr eaLnBrk="1" hangingPunct="1"/>
            <a:r>
              <a:rPr lang="en-US"/>
              <a:t>CRC sessions</a:t>
            </a:r>
          </a:p>
          <a:p>
            <a:pPr eaLnBrk="1" hangingPunct="1"/>
            <a:r>
              <a:rPr lang="en-US"/>
              <a:t>Identifying Responsibilities</a:t>
            </a:r>
          </a:p>
          <a:p>
            <a:pPr eaLnBrk="1" hangingPunct="1"/>
            <a:r>
              <a:rPr lang="en-US"/>
              <a:t>Finding Collaborations</a:t>
            </a:r>
          </a:p>
          <a:p>
            <a:pPr eaLnBrk="1" hangingPunct="1"/>
            <a:r>
              <a:rPr lang="en-US"/>
              <a:t>Structuring Inheritance Hierarchies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5603" name="Footer Placeholder 4"/>
          <p:cNvSpPr>
            <a:spLocks noGrp="1"/>
          </p:cNvSpPr>
          <p:nvPr>
            <p:ph type="ftr" sz="quarter" idx="11"/>
          </p:nvPr>
        </p:nvSpPr>
        <p:spPr>
          <a:noFill/>
        </p:spPr>
        <p:txBody>
          <a:bodyPr/>
          <a:lstStyle/>
          <a:p>
            <a:r>
              <a:rPr lang="de-CH" smtClean="0">
                <a:latin typeface="Helvetica" charset="0"/>
              </a:rPr>
              <a:t>ESE — Responsibility-Driven Design</a:t>
            </a:r>
          </a:p>
        </p:txBody>
      </p:sp>
      <p:sp>
        <p:nvSpPr>
          <p:cNvPr id="25604" name="Slide Number Placeholder 5"/>
          <p:cNvSpPr>
            <a:spLocks noGrp="1"/>
          </p:cNvSpPr>
          <p:nvPr>
            <p:ph type="sldNum" sz="quarter" idx="12"/>
          </p:nvPr>
        </p:nvSpPr>
        <p:spPr>
          <a:noFill/>
        </p:spPr>
        <p:txBody>
          <a:bodyPr/>
          <a:lstStyle/>
          <a:p>
            <a:r>
              <a:rPr lang="de-CH" smtClean="0">
                <a:latin typeface="Helvetica" charset="0"/>
              </a:rPr>
              <a:t>ESE 4.</a:t>
            </a:r>
            <a:fld id="{5DA96207-CBE8-BB44-B436-C0D21A6128A7}" type="slidenum">
              <a:rPr lang="de-CH" smtClean="0">
                <a:latin typeface="Helvetica" charset="0"/>
              </a:rPr>
              <a:pPr/>
              <a:t>9</a:t>
            </a:fld>
            <a:endParaRPr lang="de-CH" sz="1400" smtClean="0">
              <a:solidFill>
                <a:srgbClr val="7E7E7E"/>
              </a:solidFill>
              <a:latin typeface="Times" charset="0"/>
            </a:endParaRPr>
          </a:p>
        </p:txBody>
      </p:sp>
      <p:sp>
        <p:nvSpPr>
          <p:cNvPr id="25605" name="Rectangle 2"/>
          <p:cNvSpPr>
            <a:spLocks noGrp="1" noChangeArrowheads="1"/>
          </p:cNvSpPr>
          <p:nvPr>
            <p:ph type="title"/>
          </p:nvPr>
        </p:nvSpPr>
        <p:spPr/>
        <p:txBody>
          <a:bodyPr/>
          <a:lstStyle/>
          <a:p>
            <a:pPr eaLnBrk="1" hangingPunct="1"/>
            <a:r>
              <a:rPr lang="en-US"/>
              <a:t>The Initial Exploration</a:t>
            </a:r>
          </a:p>
        </p:txBody>
      </p:sp>
      <p:sp>
        <p:nvSpPr>
          <p:cNvPr id="25606" name="Rectangle 3"/>
          <p:cNvSpPr>
            <a:spLocks noGrp="1" noChangeArrowheads="1"/>
          </p:cNvSpPr>
          <p:nvPr>
            <p:ph type="body" idx="1"/>
          </p:nvPr>
        </p:nvSpPr>
        <p:spPr/>
        <p:txBody>
          <a:bodyPr/>
          <a:lstStyle/>
          <a:p>
            <a:pPr marL="609600" indent="-609600" eaLnBrk="1" hangingPunct="1">
              <a:buFontTx/>
              <a:buAutoNum type="arabicPeriod"/>
            </a:pPr>
            <a:r>
              <a:rPr lang="en-US"/>
              <a:t>Find the </a:t>
            </a:r>
            <a:r>
              <a:rPr lang="en-US" i="1">
                <a:solidFill>
                  <a:srgbClr val="7F0101"/>
                </a:solidFill>
              </a:rPr>
              <a:t>classes</a:t>
            </a:r>
            <a:r>
              <a:rPr lang="en-US"/>
              <a:t> in your system</a:t>
            </a:r>
          </a:p>
          <a:p>
            <a:pPr marL="609600" indent="-609600" eaLnBrk="1" hangingPunct="1">
              <a:buFontTx/>
              <a:buAutoNum type="arabicPeriod"/>
            </a:pPr>
            <a:endParaRPr lang="en-US"/>
          </a:p>
          <a:p>
            <a:pPr marL="609600" indent="-609600" eaLnBrk="1" hangingPunct="1">
              <a:buFontTx/>
              <a:buAutoNum type="arabicPeriod"/>
            </a:pPr>
            <a:r>
              <a:rPr lang="en-US"/>
              <a:t>Determine the </a:t>
            </a:r>
            <a:r>
              <a:rPr lang="en-US" i="1">
                <a:solidFill>
                  <a:srgbClr val="7F0101"/>
                </a:solidFill>
              </a:rPr>
              <a:t>responsibilities</a:t>
            </a:r>
            <a:r>
              <a:rPr lang="en-US"/>
              <a:t> of each class</a:t>
            </a:r>
          </a:p>
          <a:p>
            <a:pPr marL="609600" indent="-609600" eaLnBrk="1" hangingPunct="1">
              <a:buFontTx/>
              <a:buAutoNum type="arabicPeriod"/>
            </a:pPr>
            <a:endParaRPr lang="en-US"/>
          </a:p>
          <a:p>
            <a:pPr marL="609600" indent="-609600" eaLnBrk="1" hangingPunct="1">
              <a:buFontTx/>
              <a:buAutoNum type="arabicPeriod"/>
            </a:pPr>
            <a:r>
              <a:rPr lang="en-US"/>
              <a:t>Determine how objects </a:t>
            </a:r>
            <a:r>
              <a:rPr lang="en-US" i="1">
                <a:solidFill>
                  <a:srgbClr val="7F0101"/>
                </a:solidFill>
              </a:rPr>
              <a:t>collaborate</a:t>
            </a:r>
            <a:r>
              <a:rPr lang="en-US"/>
              <a:t> with each other to fulfil their responsibilities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1443</TotalTime>
  <Words>4033</Words>
  <Application>Microsoft Macintosh PowerPoint</Application>
  <PresentationFormat>On-screen Show (4:3)</PresentationFormat>
  <Paragraphs>568</Paragraphs>
  <Slides>51</Slides>
  <Notes>50</Notes>
  <HiddenSlides>0</HiddenSlides>
  <MMClips>0</MMClips>
  <ScaleCrop>false</ScaleCrop>
  <HeadingPairs>
    <vt:vector size="4" baseType="variant">
      <vt:variant>
        <vt:lpstr>Design Template</vt:lpstr>
      </vt:variant>
      <vt:variant>
        <vt:i4>1</vt:i4>
      </vt:variant>
      <vt:variant>
        <vt:lpstr>Slide Titles</vt:lpstr>
      </vt:variant>
      <vt:variant>
        <vt:i4>51</vt:i4>
      </vt:variant>
    </vt:vector>
  </HeadingPairs>
  <TitlesOfParts>
    <vt:vector size="52" baseType="lpstr">
      <vt:lpstr>UB_Screen</vt:lpstr>
      <vt:lpstr>Introduction to Software Engineering</vt:lpstr>
      <vt:lpstr>Roadmap</vt:lpstr>
      <vt:lpstr>Source</vt:lpstr>
      <vt:lpstr>Roadmap</vt:lpstr>
      <vt:lpstr>Why Responsibility-driven Design?</vt:lpstr>
      <vt:lpstr>Why Responsibility-driven Design?</vt:lpstr>
      <vt:lpstr>Iteration in Object-Oriented Design</vt:lpstr>
      <vt:lpstr>Roadmap</vt:lpstr>
      <vt:lpstr>The Initial Exploration</vt:lpstr>
      <vt:lpstr>The Detailed Analysis</vt:lpstr>
      <vt:lpstr>Finding Classes</vt:lpstr>
      <vt:lpstr>Finding Classes ...</vt:lpstr>
      <vt:lpstr>Drawing Editor Requirements Specification</vt:lpstr>
      <vt:lpstr>Drawing Editor: noun phrases</vt:lpstr>
      <vt:lpstr>Slide 15</vt:lpstr>
      <vt:lpstr>Roadmap</vt:lpstr>
      <vt:lpstr>Class Selection Rationale</vt:lpstr>
      <vt:lpstr>Class Selection Rationale ...</vt:lpstr>
      <vt:lpstr>Class Selection Rationale ...</vt:lpstr>
      <vt:lpstr>Class Selection Rationale ...</vt:lpstr>
      <vt:lpstr>Class Selection Rationale ...</vt:lpstr>
      <vt:lpstr>Candidate Classes</vt:lpstr>
      <vt:lpstr>Roadmap</vt:lpstr>
      <vt:lpstr>CRC Cards</vt:lpstr>
      <vt:lpstr>CRC Sessions</vt:lpstr>
      <vt:lpstr>Roadmap</vt:lpstr>
      <vt:lpstr>Responsibilities</vt:lpstr>
      <vt:lpstr>Identifying Responsibilities</vt:lpstr>
      <vt:lpstr>How to assign responsibility?</vt:lpstr>
      <vt:lpstr>Assigning Responsibilities</vt:lpstr>
      <vt:lpstr>Assigning Responsibilities ...</vt:lpstr>
      <vt:lpstr>Relationships Between Classes</vt:lpstr>
      <vt:lpstr>Relationships Between Classes ...</vt:lpstr>
      <vt:lpstr>Example Relationships</vt:lpstr>
      <vt:lpstr>Roadmap</vt:lpstr>
      <vt:lpstr>Collaborations</vt:lpstr>
      <vt:lpstr>Finding Collaborations</vt:lpstr>
      <vt:lpstr>Listing Collaborations</vt:lpstr>
      <vt:lpstr>Roadmap</vt:lpstr>
      <vt:lpstr>Finding Abstract Classes</vt:lpstr>
      <vt:lpstr>Sharing Responsibilities</vt:lpstr>
      <vt:lpstr>Multiple Inheritance</vt:lpstr>
      <vt:lpstr>Building Good Hierarchies</vt:lpstr>
      <vt:lpstr>Building Good Hierarchies …</vt:lpstr>
      <vt:lpstr>Building Kind-Of Hierarchies</vt:lpstr>
      <vt:lpstr>Building Kind-Of Hierarchies ...</vt:lpstr>
      <vt:lpstr>Refactoring Responsibilities</vt:lpstr>
      <vt:lpstr>Protocols</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166</cp:revision>
  <cp:lastPrinted>2005-04-07T14:31:46Z</cp:lastPrinted>
  <dcterms:created xsi:type="dcterms:W3CDTF">2010-08-27T13:14:30Z</dcterms:created>
  <dcterms:modified xsi:type="dcterms:W3CDTF">2010-08-27T13:14:41Z</dcterms:modified>
</cp:coreProperties>
</file>