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Default Extension="bin" ContentType="application/vnd.openxmlformats-officedocument.presentationml.printerSettings"/>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8"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1DEFA"/>
    <a:srgbClr val="A7A7A7"/>
    <a:srgbClr val="D3D3D3"/>
    <a:srgbClr val="7F0101"/>
    <a:srgbClr val="60BDC4"/>
    <a:srgbClr val="B4CFDC"/>
    <a:srgbClr val="C9D4DC"/>
    <a:srgbClr val="FEFF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howGuides="1">
      <p:cViewPr varScale="1">
        <p:scale>
          <a:sx n="143" d="100"/>
          <a:sy n="143" d="100"/>
        </p:scale>
        <p:origin x="-13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0120"/>
    </p:cViewPr>
  </p:sorterViewPr>
  <p:notesViewPr>
    <p:cSldViewPr showGuide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5" charset="0"/>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5" charset="0"/>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5" charset="0"/>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5" charset="0"/>
              </a:defRPr>
            </a:lvl1pPr>
          </a:lstStyle>
          <a:p>
            <a:pPr>
              <a:defRPr/>
            </a:pPr>
            <a:fld id="{F73DE34D-1986-1148-8E97-CCFCA89F8A7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5"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5"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5"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5" charset="0"/>
              </a:defRPr>
            </a:lvl1pPr>
          </a:lstStyle>
          <a:p>
            <a:pPr>
              <a:defRPr/>
            </a:pPr>
            <a:fld id="{EABF907B-B33C-E642-90ED-2BB6D50C074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026"/>
          <p:cNvSpPr>
            <a:spLocks noGrp="1" noRot="1" noChangeAspect="1" noChangeArrowheads="1"/>
          </p:cNvSpPr>
          <p:nvPr>
            <p:ph type="sldImg"/>
          </p:nvPr>
        </p:nvSpPr>
        <p:spPr>
          <a:solidFill>
            <a:srgbClr val="FFFFFF"/>
          </a:solidFill>
          <a:ln/>
        </p:spPr>
      </p:sp>
      <p:sp>
        <p:nvSpPr>
          <p:cNvPr id="10243"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a:ln/>
        </p:spPr>
        <p:txBody>
          <a:bodyPr/>
          <a:lstStyle/>
          <a:p>
            <a:r>
              <a:rPr lang="en-US"/>
              <a:t>UML distilled p8, par 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1026"/>
          <p:cNvSpPr>
            <a:spLocks noGrp="1" noRot="1" noChangeAspect="1" noChangeArrowheads="1"/>
          </p:cNvSpPr>
          <p:nvPr>
            <p:ph type="sldImg"/>
          </p:nvPr>
        </p:nvSpPr>
        <p:spPr>
          <a:solidFill>
            <a:srgbClr val="FFFFFF"/>
          </a:solidFill>
          <a:ln/>
        </p:spPr>
      </p:sp>
      <p:sp>
        <p:nvSpPr>
          <p:cNvPr id="40963"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1026"/>
          <p:cNvSpPr>
            <a:spLocks noGrp="1" noRot="1" noChangeAspect="1" noChangeArrowheads="1"/>
          </p:cNvSpPr>
          <p:nvPr>
            <p:ph type="sldImg"/>
          </p:nvPr>
        </p:nvSpPr>
        <p:spPr>
          <a:solidFill>
            <a:srgbClr val="FFFFFF"/>
          </a:solidFill>
          <a:ln/>
        </p:spPr>
      </p:sp>
      <p:sp>
        <p:nvSpPr>
          <p:cNvPr id="12291"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026"/>
          <p:cNvSpPr>
            <a:spLocks noGrp="1" noRot="1" noChangeAspect="1" noChangeArrowheads="1"/>
          </p:cNvSpPr>
          <p:nvPr>
            <p:ph type="sldImg"/>
          </p:nvPr>
        </p:nvSpPr>
        <p:spPr>
          <a:solidFill>
            <a:srgbClr val="FFFFFF"/>
          </a:solidFill>
          <a:ln/>
        </p:spPr>
      </p:sp>
      <p:sp>
        <p:nvSpPr>
          <p:cNvPr id="49155"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a:t>The cycle icon represents an instance of a control class. (Specific to a use case.)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latin typeface="Helvetica" pitchFamily="-105" charset="0"/>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pitchFamily="-105"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defRPr/>
            </a:pPr>
            <a:endParaRPr lang="de-DE">
              <a:solidFill>
                <a:srgbClr val="BED3EA"/>
              </a:solidFill>
              <a:latin typeface="Times" pitchFamily="-105"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a:t>Click to edit Master subtitle style</a:t>
            </a:r>
          </a:p>
        </p:txBody>
      </p:sp>
      <p:sp>
        <p:nvSpPr>
          <p:cNvPr id="8" name="Rectangle 7"/>
          <p:cNvSpPr>
            <a:spLocks noGrp="1" noChangeArrowheads="1"/>
          </p:cNvSpPr>
          <p:nvPr>
            <p:ph type="dt" sz="half" idx="10"/>
          </p:nvPr>
        </p:nvSpPr>
        <p:spPr>
          <a:xfrm>
            <a:off x="539750" y="6548438"/>
            <a:ext cx="2889250" cy="252412"/>
          </a:xfrm>
        </p:spPr>
        <p:txBody>
          <a:bodyPr wrap="none"/>
          <a:lstStyle>
            <a:lvl1pPr>
              <a:defRPr>
                <a:solidFill>
                  <a:schemeClr val="tx1"/>
                </a:solidFill>
              </a:defRPr>
            </a:lvl1pPr>
          </a:lstStyle>
          <a:p>
            <a:pPr>
              <a:defRPr/>
            </a:pPr>
            <a:r>
              <a:rPr lang="en-US"/>
              <a:t>© Oscar Nierstrasz</a:t>
            </a:r>
            <a:endParaRPr lang="de-CH"/>
          </a:p>
        </p:txBody>
      </p:sp>
      <p:sp>
        <p:nvSpPr>
          <p:cNvPr id="9" name="Rectangle 8"/>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en-US"/>
              <a:t>LECTURE TITLE</a:t>
            </a:r>
            <a:endParaRPr lang="de-CH"/>
          </a:p>
        </p:txBody>
      </p:sp>
      <p:sp>
        <p:nvSpPr>
          <p:cNvPr id="10" name="Rectangle 9"/>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pPr>
              <a:defRPr/>
            </a:pPr>
            <a:fld id="{8A743C5D-C475-3649-9E6E-407D7A6EA5B2}" type="slidenum">
              <a:rPr lang="de-CH"/>
              <a:pPr>
                <a:defRPr/>
              </a:pPr>
              <a:t>‹#›</a:t>
            </a:fld>
            <a:endParaRPr lang="de-CH" sz="1400">
              <a:latin typeface="Times" pitchFamily="-105"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pPr>
              <a:defRPr/>
            </a:pPr>
            <a:r>
              <a:rPr lang="en-US"/>
              <a:t>LECTURE TITLE</a:t>
            </a:r>
            <a:endParaRPr lang="de-CH"/>
          </a:p>
        </p:txBody>
      </p:sp>
      <p:sp>
        <p:nvSpPr>
          <p:cNvPr id="6" name="Rectangle 8"/>
          <p:cNvSpPr>
            <a:spLocks noGrp="1" noChangeArrowheads="1"/>
          </p:cNvSpPr>
          <p:nvPr>
            <p:ph type="sldNum" sz="quarter" idx="12"/>
          </p:nvPr>
        </p:nvSpPr>
        <p:spPr>
          <a:ln/>
        </p:spPr>
        <p:txBody>
          <a:bodyPr/>
          <a:lstStyle>
            <a:lvl1pPr>
              <a:defRPr/>
            </a:lvl1pPr>
          </a:lstStyle>
          <a:p>
            <a:pPr>
              <a:defRPr/>
            </a:pPr>
            <a:fld id="{FD28A4D9-A623-414F-BBFF-FEBECABD87A9}"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pPr>
              <a:defRPr/>
            </a:pPr>
            <a:r>
              <a:rPr lang="en-US"/>
              <a:t>LECTURE TITLE</a:t>
            </a:r>
            <a:endParaRPr lang="de-CH"/>
          </a:p>
        </p:txBody>
      </p:sp>
      <p:sp>
        <p:nvSpPr>
          <p:cNvPr id="7" name="Rectangle 8"/>
          <p:cNvSpPr>
            <a:spLocks noGrp="1" noChangeArrowheads="1"/>
          </p:cNvSpPr>
          <p:nvPr>
            <p:ph type="sldNum" sz="quarter" idx="12"/>
          </p:nvPr>
        </p:nvSpPr>
        <p:spPr>
          <a:ln/>
        </p:spPr>
        <p:txBody>
          <a:bodyPr/>
          <a:lstStyle>
            <a:lvl1pPr>
              <a:defRPr/>
            </a:lvl1pPr>
          </a:lstStyle>
          <a:p>
            <a:pPr>
              <a:defRPr/>
            </a:pPr>
            <a:fld id="{AF762B34-3BE7-554F-8237-80BB272B21FC}"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4" name="Rectangle 7"/>
          <p:cNvSpPr>
            <a:spLocks noGrp="1" noChangeArrowheads="1"/>
          </p:cNvSpPr>
          <p:nvPr>
            <p:ph type="ftr" sz="quarter" idx="11"/>
          </p:nvPr>
        </p:nvSpPr>
        <p:spPr>
          <a:ln/>
        </p:spPr>
        <p:txBody>
          <a:bodyPr/>
          <a:lstStyle>
            <a:lvl1pPr>
              <a:defRPr/>
            </a:lvl1pPr>
          </a:lstStyle>
          <a:p>
            <a:pPr>
              <a:defRPr/>
            </a:pPr>
            <a:r>
              <a:rPr lang="en-US"/>
              <a:t>LECTURE TITLE</a:t>
            </a:r>
            <a:endParaRPr lang="de-CH"/>
          </a:p>
        </p:txBody>
      </p:sp>
      <p:sp>
        <p:nvSpPr>
          <p:cNvPr id="5" name="Rectangle 8"/>
          <p:cNvSpPr>
            <a:spLocks noGrp="1" noChangeArrowheads="1"/>
          </p:cNvSpPr>
          <p:nvPr>
            <p:ph type="sldNum" sz="quarter" idx="12"/>
          </p:nvPr>
        </p:nvSpPr>
        <p:spPr>
          <a:ln/>
        </p:spPr>
        <p:txBody>
          <a:bodyPr/>
          <a:lstStyle>
            <a:lvl1pPr>
              <a:defRPr/>
            </a:lvl1pPr>
          </a:lstStyle>
          <a:p>
            <a:pPr>
              <a:defRPr/>
            </a:pPr>
            <a:fld id="{1DE729F7-F6D7-4246-B17E-F3C45EBEEBBF}"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3" name="Rectangle 7"/>
          <p:cNvSpPr>
            <a:spLocks noGrp="1" noChangeArrowheads="1"/>
          </p:cNvSpPr>
          <p:nvPr>
            <p:ph type="ftr" sz="quarter" idx="11"/>
          </p:nvPr>
        </p:nvSpPr>
        <p:spPr>
          <a:ln/>
        </p:spPr>
        <p:txBody>
          <a:bodyPr/>
          <a:lstStyle>
            <a:lvl1pPr>
              <a:defRPr/>
            </a:lvl1pPr>
          </a:lstStyle>
          <a:p>
            <a:pPr>
              <a:defRPr/>
            </a:pPr>
            <a:r>
              <a:rPr lang="en-US"/>
              <a:t>LECTURE TITLE</a:t>
            </a:r>
            <a:endParaRPr lang="de-CH"/>
          </a:p>
        </p:txBody>
      </p:sp>
      <p:sp>
        <p:nvSpPr>
          <p:cNvPr id="4" name="Rectangle 8"/>
          <p:cNvSpPr>
            <a:spLocks noGrp="1" noChangeArrowheads="1"/>
          </p:cNvSpPr>
          <p:nvPr>
            <p:ph type="sldNum" sz="quarter" idx="12"/>
          </p:nvPr>
        </p:nvSpPr>
        <p:spPr>
          <a:ln/>
        </p:spPr>
        <p:txBody>
          <a:bodyPr/>
          <a:lstStyle>
            <a:lvl1pPr>
              <a:defRPr/>
            </a:lvl1pPr>
          </a:lstStyle>
          <a:p>
            <a:pPr>
              <a:defRPr/>
            </a:pPr>
            <a:fld id="{DED6D4B8-99A4-9D49-9F3B-41A23E0836FF}"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latin typeface="Helvetica" pitchFamily="-105" charset="0"/>
            </a:endParaRPr>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pitchFamily="-105"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latin typeface="Helvetica" pitchFamily="-105" charset="0"/>
              </a:defRPr>
            </a:lvl1pPr>
          </a:lstStyle>
          <a:p>
            <a:pPr>
              <a:defRPr/>
            </a:pPr>
            <a:r>
              <a:rPr lang="en-US"/>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latin typeface="Helvetica" pitchFamily="-105" charset="0"/>
              </a:defRPr>
            </a:lvl1pPr>
          </a:lstStyle>
          <a:p>
            <a:pPr>
              <a:defRPr/>
            </a:pPr>
            <a:r>
              <a:rPr lang="en-US"/>
              <a:t>LECTURE TITLE</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latin typeface="Helvetica" pitchFamily="-105" charset="0"/>
              </a:defRPr>
            </a:lvl1pPr>
          </a:lstStyle>
          <a:p>
            <a:pPr>
              <a:defRPr/>
            </a:pPr>
            <a:fld id="{D1F67D10-54EA-FD4D-87FC-B3AAAF04DBD5}" type="slidenum">
              <a:rPr lang="de-CH"/>
              <a:pPr>
                <a:defRPr/>
              </a:pPr>
              <a:t>‹#›</a:t>
            </a:fld>
            <a:endParaRPr lang="de-CH" sz="1400">
              <a:solidFill>
                <a:srgbClr val="7E7E7E"/>
              </a:solidFill>
              <a:latin typeface="Times" pitchFamily="-105" charset="0"/>
            </a:endParaRPr>
          </a:p>
        </p:txBody>
      </p:sp>
    </p:spTree>
  </p:cSld>
  <p:clrMap bg1="lt1" tx1="dk1" bg2="lt2" tx2="dk2" accent1="accent1" accent2="accent2" accent3="accent3" accent4="accent4" accent5="accent5" accent6="accent6" hlink="hlink" folHlink="folHlink"/>
  <p:sldLayoutIdLst>
    <p:sldLayoutId id="2147483723" r:id="rId1"/>
    <p:sldLayoutId id="2147483719" r:id="rId2"/>
    <p:sldLayoutId id="2147483720" r:id="rId3"/>
    <p:sldLayoutId id="2147483721" r:id="rId4"/>
    <p:sldLayoutId id="2147483722" r:id="rId5"/>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2pPr>
      <a:lvl3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3pPr>
      <a:lvl4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4pPr>
      <a:lvl5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5pPr>
      <a:lvl6pPr marL="457200" algn="l" rtl="0" fontAlgn="base">
        <a:lnSpc>
          <a:spcPct val="90000"/>
        </a:lnSpc>
        <a:spcBef>
          <a:spcPct val="0"/>
        </a:spcBef>
        <a:spcAft>
          <a:spcPct val="0"/>
        </a:spcAft>
        <a:defRPr sz="2800" b="1">
          <a:solidFill>
            <a:srgbClr val="0A017F"/>
          </a:solidFill>
          <a:latin typeface="Helvetica" charset="0"/>
        </a:defRPr>
      </a:lvl6pPr>
      <a:lvl7pPr marL="914400" algn="l" rtl="0" fontAlgn="base">
        <a:lnSpc>
          <a:spcPct val="90000"/>
        </a:lnSpc>
        <a:spcBef>
          <a:spcPct val="0"/>
        </a:spcBef>
        <a:spcAft>
          <a:spcPct val="0"/>
        </a:spcAft>
        <a:defRPr sz="2800" b="1">
          <a:solidFill>
            <a:srgbClr val="0A017F"/>
          </a:solidFill>
          <a:latin typeface="Helvetica" charset="0"/>
        </a:defRPr>
      </a:lvl7pPr>
      <a:lvl8pPr marL="1371600" algn="l" rtl="0" fontAlgn="base">
        <a:lnSpc>
          <a:spcPct val="90000"/>
        </a:lnSpc>
        <a:spcBef>
          <a:spcPct val="0"/>
        </a:spcBef>
        <a:spcAft>
          <a:spcPct val="0"/>
        </a:spcAft>
        <a:defRPr sz="2800" b="1">
          <a:solidFill>
            <a:srgbClr val="0A017F"/>
          </a:solidFill>
          <a:latin typeface="Helvetica" charset="0"/>
        </a:defRPr>
      </a:lvl8pPr>
      <a:lvl9pPr marL="1828800" algn="l" rtl="0" fontAlgn="base">
        <a:lnSpc>
          <a:spcPct val="90000"/>
        </a:lnSpc>
        <a:spcBef>
          <a:spcPct val="0"/>
        </a:spcBef>
        <a:spcAft>
          <a:spcPct val="0"/>
        </a:spcAft>
        <a:defRPr sz="2800" b="1">
          <a:solidFill>
            <a:srgbClr val="0A017F"/>
          </a:solidFill>
          <a:latin typeface="Helvetica"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105" charset="0"/>
        <a:buChar char="&gt;"/>
        <a:defRPr sz="2400">
          <a:solidFill>
            <a:srgbClr val="0A017F"/>
          </a:solidFill>
          <a:latin typeface="+mn-lt"/>
          <a:ea typeface="ＭＳ Ｐゴシック" charset="-128"/>
          <a:cs typeface="ＭＳ Ｐゴシック" charset="-128"/>
        </a:defRPr>
      </a:lvl1pPr>
      <a:lvl2pPr marL="838200" indent="-381000" algn="l" rtl="0" eaLnBrk="0" fontAlgn="base" hangingPunct="0">
        <a:lnSpc>
          <a:spcPct val="95000"/>
        </a:lnSpc>
        <a:spcBef>
          <a:spcPct val="20000"/>
        </a:spcBef>
        <a:spcAft>
          <a:spcPct val="0"/>
        </a:spcAft>
        <a:buFont typeface="Helvetica CE" pitchFamily="-105" charset="0"/>
        <a:buChar char="—"/>
        <a:defRPr sz="2000">
          <a:solidFill>
            <a:srgbClr val="0A017F"/>
          </a:solidFill>
          <a:latin typeface="+mn-lt"/>
          <a:ea typeface="ＭＳ Ｐゴシック" charset="-128"/>
        </a:defRPr>
      </a:lvl2pPr>
      <a:lvl3pPr marL="1295400" indent="-381000" algn="l" rtl="0" eaLnBrk="0" fontAlgn="base" hangingPunct="0">
        <a:lnSpc>
          <a:spcPct val="95000"/>
        </a:lnSpc>
        <a:spcBef>
          <a:spcPct val="20000"/>
        </a:spcBef>
        <a:spcAft>
          <a:spcPct val="0"/>
        </a:spcAft>
        <a:buSzPct val="85000"/>
        <a:buFont typeface="Helvetica CE" pitchFamily="-105" charset="0"/>
        <a:buChar char="–"/>
        <a:defRPr i="1">
          <a:solidFill>
            <a:srgbClr val="7F0101"/>
          </a:solidFill>
          <a:latin typeface="+mn-lt"/>
          <a:ea typeface="ＭＳ Ｐゴシック" charset="-128"/>
        </a:defRPr>
      </a:lvl3pPr>
      <a:lvl4pPr marL="1714500" indent="-381000" algn="l" rtl="0" eaLnBrk="0" fontAlgn="base" hangingPunct="0">
        <a:lnSpc>
          <a:spcPct val="95000"/>
        </a:lnSpc>
        <a:spcBef>
          <a:spcPct val="20000"/>
        </a:spcBef>
        <a:spcAft>
          <a:spcPct val="0"/>
        </a:spcAft>
        <a:buSzPct val="85000"/>
        <a:buFont typeface="Helvetica CE" pitchFamily="-105" charset="0"/>
        <a:buChar char="–"/>
        <a:defRPr>
          <a:solidFill>
            <a:srgbClr val="0A017F"/>
          </a:solidFill>
          <a:latin typeface="+mn-lt"/>
          <a:ea typeface="ＭＳ Ｐゴシック"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105" charset="0"/>
        <a:buChar char="–"/>
        <a:defRPr>
          <a:solidFill>
            <a:srgbClr val="0A017F"/>
          </a:solidFill>
          <a:latin typeface="+mn-lt"/>
          <a:ea typeface="ＭＳ Ｐゴシック" charset="-128"/>
        </a:defRPr>
      </a:lvl5pPr>
      <a:lvl6pPr marL="27432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6pPr>
      <a:lvl7pPr marL="32004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7pPr>
      <a:lvl8pPr marL="36576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8pPr>
      <a:lvl9pPr marL="41148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r>
              <a:rPr lang="en-US" dirty="0" smtClean="0"/>
              <a:t>Introduction to Software Engineering</a:t>
            </a:r>
            <a:endParaRPr lang="en-US" dirty="0"/>
          </a:p>
        </p:txBody>
      </p:sp>
      <p:sp>
        <p:nvSpPr>
          <p:cNvPr id="9219" name="Rectangle 3"/>
          <p:cNvSpPr>
            <a:spLocks noGrp="1" noChangeArrowheads="1"/>
          </p:cNvSpPr>
          <p:nvPr>
            <p:ph type="subTitle" idx="1"/>
          </p:nvPr>
        </p:nvSpPr>
        <p:spPr/>
        <p:txBody>
          <a:bodyPr/>
          <a:lstStyle/>
          <a:p>
            <a:pPr>
              <a:lnSpc>
                <a:spcPct val="100000"/>
              </a:lnSpc>
            </a:pPr>
            <a:r>
              <a:rPr lang="en-US" b="1" dirty="0"/>
              <a:t>6. Modeling Objects and </a:t>
            </a:r>
            <a:r>
              <a:rPr lang="en-US" b="1" dirty="0" smtClean="0"/>
              <a:t>Classes</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de-CH">
                <a:latin typeface="Helvetica" charset="0"/>
              </a:rPr>
              <a:t>© Oscar Nierstrasz</a:t>
            </a:r>
          </a:p>
        </p:txBody>
      </p:sp>
      <p:sp>
        <p:nvSpPr>
          <p:cNvPr id="27651"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27652" name="Slide Number Placeholder 5"/>
          <p:cNvSpPr>
            <a:spLocks noGrp="1"/>
          </p:cNvSpPr>
          <p:nvPr>
            <p:ph type="sldNum" sz="quarter" idx="12"/>
          </p:nvPr>
        </p:nvSpPr>
        <p:spPr>
          <a:noFill/>
        </p:spPr>
        <p:txBody>
          <a:bodyPr/>
          <a:lstStyle/>
          <a:p>
            <a:r>
              <a:rPr lang="de-CH">
                <a:latin typeface="Helvetica" charset="0"/>
              </a:rPr>
              <a:t>ESE 6.</a:t>
            </a:r>
            <a:fld id="{62FC3973-EB0C-0445-91A2-9597CFCBBE5E}" type="slidenum">
              <a:rPr lang="de-CH">
                <a:latin typeface="Helvetica" charset="0"/>
              </a:rPr>
              <a:pPr/>
              <a:t>10</a:t>
            </a:fld>
            <a:endParaRPr lang="de-CH" sz="1400">
              <a:solidFill>
                <a:srgbClr val="7E7E7E"/>
              </a:solidFill>
              <a:latin typeface="Times" charset="0"/>
            </a:endParaRPr>
          </a:p>
        </p:txBody>
      </p:sp>
      <p:sp>
        <p:nvSpPr>
          <p:cNvPr id="27653"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27654" name="Rectangle 3"/>
          <p:cNvSpPr>
            <a:spLocks noGrp="1" noChangeArrowheads="1"/>
          </p:cNvSpPr>
          <p:nvPr>
            <p:ph type="title"/>
          </p:nvPr>
        </p:nvSpPr>
        <p:spPr/>
        <p:txBody>
          <a:bodyPr/>
          <a:lstStyle/>
          <a:p>
            <a:r>
              <a:rPr lang="en-US"/>
              <a:t>Roadmap</a:t>
            </a:r>
          </a:p>
        </p:txBody>
      </p:sp>
      <p:pic>
        <p:nvPicPr>
          <p:cNvPr id="27655"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27656" name="Rectangle 5"/>
          <p:cNvSpPr>
            <a:spLocks noGrp="1" noChangeArrowheads="1"/>
          </p:cNvSpPr>
          <p:nvPr>
            <p:ph type="body" idx="1"/>
          </p:nvPr>
        </p:nvSpPr>
        <p:spPr/>
        <p:txBody>
          <a:bodyPr/>
          <a:lstStyle/>
          <a:p>
            <a:r>
              <a:rPr lang="en-US"/>
              <a:t>UML Overview</a:t>
            </a:r>
          </a:p>
          <a:p>
            <a:r>
              <a:rPr lang="en-US" b="1"/>
              <a:t>Classes, attributes and operations</a:t>
            </a:r>
          </a:p>
          <a:p>
            <a:r>
              <a:rPr lang="en-US"/>
              <a:t>UML Lines and Arrows</a:t>
            </a:r>
          </a:p>
          <a:p>
            <a:r>
              <a:rPr lang="en-US"/>
              <a:t>Parameterized Classes, Interfaces and Utilities</a:t>
            </a:r>
          </a:p>
          <a:p>
            <a:r>
              <a:rPr lang="en-US"/>
              <a:t>Objects, Associations</a:t>
            </a:r>
          </a:p>
          <a:p>
            <a:r>
              <a:rPr lang="en-US"/>
              <a:t>Inheritance</a:t>
            </a:r>
          </a:p>
          <a:p>
            <a:r>
              <a:rPr lang="en-US"/>
              <a:t>Patterns, Constraints and Contracts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de-CH">
                <a:latin typeface="Helvetica" charset="0"/>
              </a:rPr>
              <a:t>© Oscar Nierstrasz</a:t>
            </a:r>
          </a:p>
        </p:txBody>
      </p:sp>
      <p:sp>
        <p:nvSpPr>
          <p:cNvPr id="29699"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29700" name="Slide Number Placeholder 5"/>
          <p:cNvSpPr>
            <a:spLocks noGrp="1"/>
          </p:cNvSpPr>
          <p:nvPr>
            <p:ph type="sldNum" sz="quarter" idx="12"/>
          </p:nvPr>
        </p:nvSpPr>
        <p:spPr>
          <a:noFill/>
        </p:spPr>
        <p:txBody>
          <a:bodyPr/>
          <a:lstStyle/>
          <a:p>
            <a:r>
              <a:rPr lang="de-CH">
                <a:latin typeface="Helvetica" charset="0"/>
              </a:rPr>
              <a:t>ESE 6.</a:t>
            </a:r>
            <a:fld id="{A6028BEE-E04D-DB47-A3DC-269E9FA66A64}" type="slidenum">
              <a:rPr lang="de-CH">
                <a:latin typeface="Helvetica" charset="0"/>
              </a:rPr>
              <a:pPr/>
              <a:t>11</a:t>
            </a:fld>
            <a:endParaRPr lang="de-CH" sz="1400">
              <a:solidFill>
                <a:srgbClr val="7E7E7E"/>
              </a:solidFill>
              <a:latin typeface="Times" charset="0"/>
            </a:endParaRPr>
          </a:p>
        </p:txBody>
      </p:sp>
      <p:sp>
        <p:nvSpPr>
          <p:cNvPr id="29701" name="Rectangle 2"/>
          <p:cNvSpPr>
            <a:spLocks noGrp="1" noChangeArrowheads="1"/>
          </p:cNvSpPr>
          <p:nvPr>
            <p:ph type="title"/>
          </p:nvPr>
        </p:nvSpPr>
        <p:spPr/>
        <p:txBody>
          <a:bodyPr/>
          <a:lstStyle/>
          <a:p>
            <a:r>
              <a:rPr lang="en-US"/>
              <a:t>Class Diagrams</a:t>
            </a:r>
          </a:p>
        </p:txBody>
      </p:sp>
      <p:sp>
        <p:nvSpPr>
          <p:cNvPr id="29702" name="Rectangle 3"/>
          <p:cNvSpPr>
            <a:spLocks noGrp="1" noChangeArrowheads="1"/>
          </p:cNvSpPr>
          <p:nvPr>
            <p:ph type="body" idx="1"/>
          </p:nvPr>
        </p:nvSpPr>
        <p:spPr>
          <a:xfrm>
            <a:off x="539750" y="1654175"/>
            <a:ext cx="3398838" cy="3146425"/>
          </a:xfrm>
        </p:spPr>
        <p:txBody>
          <a:bodyPr/>
          <a:lstStyle/>
          <a:p>
            <a:pPr marL="0" indent="0">
              <a:buFont typeface="Helvetica CE" pitchFamily="-105" charset="0"/>
              <a:buNone/>
            </a:pPr>
            <a:r>
              <a:rPr lang="en-US" sz="2000"/>
              <a:t>“Class diagrams show generic descriptions of possible systems, and object diagrams show particular instantiations of systems and their behaviour.”</a:t>
            </a:r>
          </a:p>
          <a:p>
            <a:pPr marL="0" indent="0"/>
            <a:endParaRPr lang="en-US" sz="2000"/>
          </a:p>
          <a:p>
            <a:pPr marL="0" indent="0">
              <a:buFont typeface="Helvetica CE" pitchFamily="-105" charset="0"/>
              <a:buNone/>
            </a:pPr>
            <a:r>
              <a:rPr lang="en-US" sz="2000"/>
              <a:t>Attributes and operations are also collectively called </a:t>
            </a:r>
            <a:r>
              <a:rPr lang="en-US" sz="2000" i="1">
                <a:solidFill>
                  <a:srgbClr val="7F0101"/>
                </a:solidFill>
              </a:rPr>
              <a:t>features</a:t>
            </a:r>
            <a:r>
              <a:rPr lang="en-US" sz="2000"/>
              <a:t>.</a:t>
            </a:r>
          </a:p>
        </p:txBody>
      </p:sp>
      <p:pic>
        <p:nvPicPr>
          <p:cNvPr id="29703" name="Picture 4"/>
          <p:cNvPicPr>
            <a:picLocks noChangeAspect="1" noChangeArrowheads="1"/>
          </p:cNvPicPr>
          <p:nvPr/>
        </p:nvPicPr>
        <p:blipFill>
          <a:blip r:embed="rId3"/>
          <a:srcRect/>
          <a:stretch>
            <a:fillRect/>
          </a:stretch>
        </p:blipFill>
        <p:spPr bwMode="auto">
          <a:xfrm>
            <a:off x="4114800" y="1633538"/>
            <a:ext cx="4595813" cy="4691062"/>
          </a:xfrm>
          <a:prstGeom prst="rect">
            <a:avLst/>
          </a:prstGeom>
          <a:noFill/>
          <a:ln w="9525">
            <a:noFill/>
            <a:miter lim="800000"/>
            <a:headEnd/>
            <a:tailEnd/>
          </a:ln>
        </p:spPr>
      </p:pic>
      <p:sp>
        <p:nvSpPr>
          <p:cNvPr id="29704" name="AutoShape 5"/>
          <p:cNvSpPr>
            <a:spLocks noChangeArrowheads="1"/>
          </p:cNvSpPr>
          <p:nvPr/>
        </p:nvSpPr>
        <p:spPr bwMode="auto">
          <a:xfrm>
            <a:off x="228600" y="5257800"/>
            <a:ext cx="3352800" cy="990600"/>
          </a:xfrm>
          <a:prstGeom prst="foldedCorner">
            <a:avLst>
              <a:gd name="adj" fmla="val 12500"/>
            </a:avLst>
          </a:prstGeom>
          <a:solidFill>
            <a:schemeClr val="accent1"/>
          </a:solidFill>
          <a:ln w="9525">
            <a:solidFill>
              <a:schemeClr val="tx1"/>
            </a:solidFill>
            <a:round/>
            <a:headEnd/>
            <a:tailEnd/>
          </a:ln>
        </p:spPr>
        <p:txBody>
          <a:bodyPr anchor="ctr">
            <a:prstTxWarp prst="textNoShape">
              <a:avLst/>
            </a:prstTxWarp>
          </a:bodyPr>
          <a:lstStyle/>
          <a:p>
            <a:r>
              <a:rPr lang="en-US" sz="1800" b="1" i="1"/>
              <a:t>Danger:</a:t>
            </a:r>
            <a:r>
              <a:rPr lang="en-US" sz="1800" i="1"/>
              <a:t> class diagrams risk turning into data models. </a:t>
            </a:r>
          </a:p>
          <a:p>
            <a:r>
              <a:rPr lang="en-US" sz="1800" i="1"/>
              <a:t>Be sure to focus on behaviour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de-CH">
                <a:latin typeface="Helvetica" charset="0"/>
              </a:rPr>
              <a:t>© Oscar Nierstrasz</a:t>
            </a:r>
          </a:p>
        </p:txBody>
      </p:sp>
      <p:sp>
        <p:nvSpPr>
          <p:cNvPr id="31747" name="Footer Placeholder 3"/>
          <p:cNvSpPr>
            <a:spLocks noGrp="1"/>
          </p:cNvSpPr>
          <p:nvPr>
            <p:ph type="ftr" sz="quarter" idx="11"/>
          </p:nvPr>
        </p:nvSpPr>
        <p:spPr>
          <a:noFill/>
        </p:spPr>
        <p:txBody>
          <a:bodyPr/>
          <a:lstStyle/>
          <a:p>
            <a:r>
              <a:rPr lang="de-CH">
                <a:latin typeface="Helvetica" charset="0"/>
              </a:rPr>
              <a:t>ESE — Modeling Objects and Classes</a:t>
            </a:r>
          </a:p>
        </p:txBody>
      </p:sp>
      <p:sp>
        <p:nvSpPr>
          <p:cNvPr id="31748" name="Slide Number Placeholder 4"/>
          <p:cNvSpPr>
            <a:spLocks noGrp="1"/>
          </p:cNvSpPr>
          <p:nvPr>
            <p:ph type="sldNum" sz="quarter" idx="12"/>
          </p:nvPr>
        </p:nvSpPr>
        <p:spPr>
          <a:noFill/>
        </p:spPr>
        <p:txBody>
          <a:bodyPr/>
          <a:lstStyle/>
          <a:p>
            <a:r>
              <a:rPr lang="de-CH">
                <a:latin typeface="Helvetica" charset="0"/>
              </a:rPr>
              <a:t>ESE 6.</a:t>
            </a:r>
            <a:fld id="{AF61CCD1-686B-0D42-AA70-E75E8DA7C309}" type="slidenum">
              <a:rPr lang="de-CH">
                <a:latin typeface="Helvetica" charset="0"/>
              </a:rPr>
              <a:pPr/>
              <a:t>12</a:t>
            </a:fld>
            <a:endParaRPr lang="de-CH" sz="1400">
              <a:solidFill>
                <a:srgbClr val="7E7E7E"/>
              </a:solidFill>
              <a:latin typeface="Times" charset="0"/>
            </a:endParaRPr>
          </a:p>
        </p:txBody>
      </p:sp>
      <p:sp>
        <p:nvSpPr>
          <p:cNvPr id="31749" name="Rectangle 2"/>
          <p:cNvSpPr>
            <a:spLocks noGrp="1" noChangeArrowheads="1"/>
          </p:cNvSpPr>
          <p:nvPr>
            <p:ph type="title"/>
          </p:nvPr>
        </p:nvSpPr>
        <p:spPr/>
        <p:txBody>
          <a:bodyPr/>
          <a:lstStyle/>
          <a:p>
            <a:r>
              <a:rPr lang="en-US"/>
              <a:t>Visibility and Scope of Features</a:t>
            </a:r>
          </a:p>
        </p:txBody>
      </p:sp>
      <p:pic>
        <p:nvPicPr>
          <p:cNvPr id="31750" name="Picture 5" descr="05Visibility"/>
          <p:cNvPicPr>
            <a:picLocks noChangeAspect="1" noChangeArrowheads="1"/>
          </p:cNvPicPr>
          <p:nvPr/>
        </p:nvPicPr>
        <p:blipFill>
          <a:blip r:embed="rId3"/>
          <a:srcRect/>
          <a:stretch>
            <a:fillRect/>
          </a:stretch>
        </p:blipFill>
        <p:spPr bwMode="auto">
          <a:xfrm>
            <a:off x="76200" y="1598613"/>
            <a:ext cx="9067800" cy="4816475"/>
          </a:xfrm>
          <a:prstGeom prst="rect">
            <a:avLst/>
          </a:prstGeom>
          <a:noFill/>
          <a:ln w="9525">
            <a:noFill/>
            <a:miter lim="800000"/>
            <a:headEnd/>
            <a:tailEnd/>
          </a:ln>
        </p:spPr>
      </p:pic>
      <p:sp>
        <p:nvSpPr>
          <p:cNvPr id="678918" name="AutoShape 6"/>
          <p:cNvSpPr>
            <a:spLocks noChangeArrowheads="1"/>
          </p:cNvSpPr>
          <p:nvPr/>
        </p:nvSpPr>
        <p:spPr bwMode="auto">
          <a:xfrm>
            <a:off x="6858000" y="3048000"/>
            <a:ext cx="1905000" cy="990600"/>
          </a:xfrm>
          <a:prstGeom prst="foldedCorner">
            <a:avLst>
              <a:gd name="adj" fmla="val 12500"/>
            </a:avLst>
          </a:prstGeom>
          <a:solidFill>
            <a:schemeClr val="accent1"/>
          </a:solidFill>
          <a:ln w="9525">
            <a:solidFill>
              <a:schemeClr val="tx1"/>
            </a:solidFill>
            <a:round/>
            <a:headEnd/>
            <a:tailEnd/>
          </a:ln>
        </p:spPr>
        <p:txBody>
          <a:bodyPr anchor="ctr">
            <a:prstTxWarp prst="textNoShape">
              <a:avLst/>
            </a:prstTxWarp>
          </a:bodyPr>
          <a:lstStyle/>
          <a:p>
            <a:r>
              <a:rPr lang="en-US" sz="1800" b="1" i="1">
                <a:solidFill>
                  <a:schemeClr val="accent2"/>
                </a:solidFill>
              </a:rPr>
              <a:t>Don’t worry about visibility too early!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8"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de-CH">
                <a:latin typeface="Helvetica" charset="0"/>
              </a:rPr>
              <a:t>© Oscar Nierstrasz</a:t>
            </a:r>
          </a:p>
        </p:txBody>
      </p:sp>
      <p:sp>
        <p:nvSpPr>
          <p:cNvPr id="33795"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33796" name="Slide Number Placeholder 5"/>
          <p:cNvSpPr>
            <a:spLocks noGrp="1"/>
          </p:cNvSpPr>
          <p:nvPr>
            <p:ph type="sldNum" sz="quarter" idx="12"/>
          </p:nvPr>
        </p:nvSpPr>
        <p:spPr>
          <a:noFill/>
        </p:spPr>
        <p:txBody>
          <a:bodyPr/>
          <a:lstStyle/>
          <a:p>
            <a:r>
              <a:rPr lang="de-CH">
                <a:latin typeface="Helvetica" charset="0"/>
              </a:rPr>
              <a:t>ESE 6.</a:t>
            </a:r>
            <a:fld id="{BC7CEE06-DF9C-B84B-BC4B-2287ECEA14E4}" type="slidenum">
              <a:rPr lang="de-CH">
                <a:latin typeface="Helvetica" charset="0"/>
              </a:rPr>
              <a:pPr/>
              <a:t>13</a:t>
            </a:fld>
            <a:endParaRPr lang="de-CH" sz="1400">
              <a:solidFill>
                <a:srgbClr val="7E7E7E"/>
              </a:solidFill>
              <a:latin typeface="Times" charset="0"/>
            </a:endParaRPr>
          </a:p>
        </p:txBody>
      </p:sp>
      <p:sp>
        <p:nvSpPr>
          <p:cNvPr id="33797" name="Rectangle 2"/>
          <p:cNvSpPr>
            <a:spLocks noGrp="1" noChangeArrowheads="1"/>
          </p:cNvSpPr>
          <p:nvPr>
            <p:ph type="title"/>
          </p:nvPr>
        </p:nvSpPr>
        <p:spPr/>
        <p:txBody>
          <a:bodyPr/>
          <a:lstStyle/>
          <a:p>
            <a:r>
              <a:rPr lang="en-US"/>
              <a:t>Attributes and Operations</a:t>
            </a:r>
          </a:p>
        </p:txBody>
      </p:sp>
      <p:sp>
        <p:nvSpPr>
          <p:cNvPr id="33798" name="Rectangle 3"/>
          <p:cNvSpPr>
            <a:spLocks noGrp="1" noChangeArrowheads="1"/>
          </p:cNvSpPr>
          <p:nvPr>
            <p:ph type="body" idx="1"/>
          </p:nvPr>
        </p:nvSpPr>
        <p:spPr/>
        <p:txBody>
          <a:bodyPr/>
          <a:lstStyle/>
          <a:p>
            <a:pPr>
              <a:buFont typeface="Helvetica CE" pitchFamily="-105" charset="0"/>
              <a:buNone/>
            </a:pPr>
            <a:r>
              <a:rPr lang="en-US" i="1">
                <a:solidFill>
                  <a:srgbClr val="7F0101"/>
                </a:solidFill>
              </a:rPr>
              <a:t>Attributes</a:t>
            </a:r>
            <a:r>
              <a:rPr lang="en-US"/>
              <a:t> are specified as:</a:t>
            </a:r>
          </a:p>
          <a:p>
            <a:endParaRPr lang="en-US"/>
          </a:p>
          <a:p>
            <a:pPr algn="ctr">
              <a:buFont typeface="Helvetica CE" pitchFamily="-105" charset="0"/>
              <a:buNone/>
            </a:pPr>
            <a:r>
              <a:rPr lang="en-US" sz="2000"/>
              <a:t>name: type = initialValue { property string }</a:t>
            </a:r>
          </a:p>
          <a:p>
            <a:endParaRPr lang="en-US"/>
          </a:p>
          <a:p>
            <a:pPr>
              <a:buFont typeface="Helvetica CE" pitchFamily="-105" charset="0"/>
              <a:buNone/>
            </a:pPr>
            <a:r>
              <a:rPr lang="en-US" i="1">
                <a:solidFill>
                  <a:srgbClr val="7F0101"/>
                </a:solidFill>
              </a:rPr>
              <a:t>Operations</a:t>
            </a:r>
            <a:r>
              <a:rPr lang="en-US"/>
              <a:t> are specified as:</a:t>
            </a:r>
          </a:p>
          <a:p>
            <a:endParaRPr lang="en-US"/>
          </a:p>
          <a:p>
            <a:pPr algn="ctr">
              <a:buFont typeface="Helvetica CE" pitchFamily="-105" charset="0"/>
              <a:buNone/>
            </a:pPr>
            <a:r>
              <a:rPr lang="en-US" sz="2000"/>
              <a:t>name (param: type = defaultValue, ...) : resultType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de-CH">
                <a:latin typeface="Helvetica" charset="0"/>
              </a:rPr>
              <a:t>© Oscar Nierstrasz</a:t>
            </a:r>
          </a:p>
        </p:txBody>
      </p:sp>
      <p:sp>
        <p:nvSpPr>
          <p:cNvPr id="35843"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35844" name="Slide Number Placeholder 5"/>
          <p:cNvSpPr>
            <a:spLocks noGrp="1"/>
          </p:cNvSpPr>
          <p:nvPr>
            <p:ph type="sldNum" sz="quarter" idx="12"/>
          </p:nvPr>
        </p:nvSpPr>
        <p:spPr>
          <a:noFill/>
        </p:spPr>
        <p:txBody>
          <a:bodyPr/>
          <a:lstStyle/>
          <a:p>
            <a:r>
              <a:rPr lang="de-CH">
                <a:latin typeface="Helvetica" charset="0"/>
              </a:rPr>
              <a:t>ESE 6.</a:t>
            </a:r>
            <a:fld id="{C29DE577-F3EA-694F-8909-57C07FC62649}" type="slidenum">
              <a:rPr lang="de-CH">
                <a:latin typeface="Helvetica" charset="0"/>
              </a:rPr>
              <a:pPr/>
              <a:t>14</a:t>
            </a:fld>
            <a:endParaRPr lang="de-CH" sz="1400">
              <a:solidFill>
                <a:srgbClr val="7E7E7E"/>
              </a:solidFill>
              <a:latin typeface="Times" charset="0"/>
            </a:endParaRPr>
          </a:p>
        </p:txBody>
      </p:sp>
      <p:sp>
        <p:nvSpPr>
          <p:cNvPr id="35845"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35846" name="Rectangle 3"/>
          <p:cNvSpPr>
            <a:spLocks noGrp="1" noChangeArrowheads="1"/>
          </p:cNvSpPr>
          <p:nvPr>
            <p:ph type="title"/>
          </p:nvPr>
        </p:nvSpPr>
        <p:spPr/>
        <p:txBody>
          <a:bodyPr/>
          <a:lstStyle/>
          <a:p>
            <a:r>
              <a:rPr lang="en-US"/>
              <a:t>Roadmap</a:t>
            </a:r>
          </a:p>
        </p:txBody>
      </p:sp>
      <p:pic>
        <p:nvPicPr>
          <p:cNvPr id="35847"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35848" name="Rectangle 5"/>
          <p:cNvSpPr>
            <a:spLocks noGrp="1" noChangeArrowheads="1"/>
          </p:cNvSpPr>
          <p:nvPr>
            <p:ph type="body" idx="1"/>
          </p:nvPr>
        </p:nvSpPr>
        <p:spPr/>
        <p:txBody>
          <a:bodyPr/>
          <a:lstStyle/>
          <a:p>
            <a:r>
              <a:rPr lang="en-US"/>
              <a:t>UML Overview</a:t>
            </a:r>
          </a:p>
          <a:p>
            <a:r>
              <a:rPr lang="en-US"/>
              <a:t>Classes, attributes and operations</a:t>
            </a:r>
          </a:p>
          <a:p>
            <a:r>
              <a:rPr lang="en-US" b="1"/>
              <a:t>UML Lines and Arrows</a:t>
            </a:r>
          </a:p>
          <a:p>
            <a:r>
              <a:rPr lang="en-US"/>
              <a:t>Parameterized Classes, Interfaces and Utilities</a:t>
            </a:r>
          </a:p>
          <a:p>
            <a:r>
              <a:rPr lang="en-US"/>
              <a:t>Objects, Associations</a:t>
            </a:r>
          </a:p>
          <a:p>
            <a:r>
              <a:rPr lang="en-US"/>
              <a:t>Inheritance</a:t>
            </a:r>
          </a:p>
          <a:p>
            <a:r>
              <a:rPr lang="en-US"/>
              <a:t>Patterns, Constraints and Contracts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p:spPr>
        <p:txBody>
          <a:bodyPr/>
          <a:lstStyle/>
          <a:p>
            <a:r>
              <a:rPr lang="de-CH">
                <a:latin typeface="Helvetica" charset="0"/>
              </a:rPr>
              <a:t>© Oscar Nierstrasz</a:t>
            </a:r>
          </a:p>
        </p:txBody>
      </p:sp>
      <p:sp>
        <p:nvSpPr>
          <p:cNvPr id="37891" name="Footer Placeholder 3"/>
          <p:cNvSpPr>
            <a:spLocks noGrp="1"/>
          </p:cNvSpPr>
          <p:nvPr>
            <p:ph type="ftr" sz="quarter" idx="11"/>
          </p:nvPr>
        </p:nvSpPr>
        <p:spPr>
          <a:noFill/>
        </p:spPr>
        <p:txBody>
          <a:bodyPr/>
          <a:lstStyle/>
          <a:p>
            <a:r>
              <a:rPr lang="de-CH">
                <a:latin typeface="Helvetica" charset="0"/>
              </a:rPr>
              <a:t>ESE — Modeling Objects and Classes</a:t>
            </a:r>
          </a:p>
        </p:txBody>
      </p:sp>
      <p:sp>
        <p:nvSpPr>
          <p:cNvPr id="37892" name="Slide Number Placeholder 4"/>
          <p:cNvSpPr>
            <a:spLocks noGrp="1"/>
          </p:cNvSpPr>
          <p:nvPr>
            <p:ph type="sldNum" sz="quarter" idx="12"/>
          </p:nvPr>
        </p:nvSpPr>
        <p:spPr>
          <a:noFill/>
        </p:spPr>
        <p:txBody>
          <a:bodyPr/>
          <a:lstStyle/>
          <a:p>
            <a:r>
              <a:rPr lang="de-CH">
                <a:latin typeface="Helvetica" charset="0"/>
              </a:rPr>
              <a:t>ESE 6.</a:t>
            </a:r>
            <a:fld id="{C6EA6577-07F5-814D-8FA9-26524CE00390}" type="slidenum">
              <a:rPr lang="de-CH">
                <a:latin typeface="Helvetica" charset="0"/>
              </a:rPr>
              <a:pPr/>
              <a:t>15</a:t>
            </a:fld>
            <a:endParaRPr lang="de-CH" sz="1400">
              <a:solidFill>
                <a:srgbClr val="7E7E7E"/>
              </a:solidFill>
              <a:latin typeface="Times" charset="0"/>
            </a:endParaRPr>
          </a:p>
        </p:txBody>
      </p:sp>
      <p:sp>
        <p:nvSpPr>
          <p:cNvPr id="37893" name="Rectangle 2"/>
          <p:cNvSpPr>
            <a:spLocks noGrp="1" noChangeArrowheads="1"/>
          </p:cNvSpPr>
          <p:nvPr>
            <p:ph type="title"/>
          </p:nvPr>
        </p:nvSpPr>
        <p:spPr/>
        <p:txBody>
          <a:bodyPr/>
          <a:lstStyle/>
          <a:p>
            <a:r>
              <a:rPr lang="en-US"/>
              <a:t>UML Lines and Arrows</a:t>
            </a:r>
          </a:p>
        </p:txBody>
      </p:sp>
      <p:pic>
        <p:nvPicPr>
          <p:cNvPr id="37894" name="Picture 3"/>
          <p:cNvPicPr>
            <a:picLocks noChangeAspect="1" noChangeArrowheads="1"/>
          </p:cNvPicPr>
          <p:nvPr/>
        </p:nvPicPr>
        <p:blipFill>
          <a:blip r:embed="rId3"/>
          <a:srcRect/>
          <a:stretch>
            <a:fillRect/>
          </a:stretch>
        </p:blipFill>
        <p:spPr bwMode="auto">
          <a:xfrm>
            <a:off x="304800" y="1619250"/>
            <a:ext cx="8610600" cy="4400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de-CH">
                <a:latin typeface="Helvetica" charset="0"/>
              </a:rPr>
              <a:t>© Oscar Nierstrasz</a:t>
            </a:r>
          </a:p>
        </p:txBody>
      </p:sp>
      <p:sp>
        <p:nvSpPr>
          <p:cNvPr id="39939"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39940" name="Slide Number Placeholder 5"/>
          <p:cNvSpPr>
            <a:spLocks noGrp="1"/>
          </p:cNvSpPr>
          <p:nvPr>
            <p:ph type="sldNum" sz="quarter" idx="12"/>
          </p:nvPr>
        </p:nvSpPr>
        <p:spPr>
          <a:noFill/>
        </p:spPr>
        <p:txBody>
          <a:bodyPr/>
          <a:lstStyle/>
          <a:p>
            <a:r>
              <a:rPr lang="de-CH">
                <a:latin typeface="Helvetica" charset="0"/>
              </a:rPr>
              <a:t>ESE 6.</a:t>
            </a:r>
            <a:fld id="{91792C2C-8969-964E-93B9-F3E52515E54D}" type="slidenum">
              <a:rPr lang="de-CH">
                <a:latin typeface="Helvetica" charset="0"/>
              </a:rPr>
              <a:pPr/>
              <a:t>16</a:t>
            </a:fld>
            <a:endParaRPr lang="de-CH" sz="1400">
              <a:solidFill>
                <a:srgbClr val="7E7E7E"/>
              </a:solidFill>
              <a:latin typeface="Times" charset="0"/>
            </a:endParaRPr>
          </a:p>
        </p:txBody>
      </p:sp>
      <p:sp>
        <p:nvSpPr>
          <p:cNvPr id="39941"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39942" name="Rectangle 3"/>
          <p:cNvSpPr>
            <a:spLocks noGrp="1" noChangeArrowheads="1"/>
          </p:cNvSpPr>
          <p:nvPr>
            <p:ph type="title"/>
          </p:nvPr>
        </p:nvSpPr>
        <p:spPr/>
        <p:txBody>
          <a:bodyPr/>
          <a:lstStyle/>
          <a:p>
            <a:r>
              <a:rPr lang="en-US"/>
              <a:t>Roadmap</a:t>
            </a:r>
          </a:p>
        </p:txBody>
      </p:sp>
      <p:pic>
        <p:nvPicPr>
          <p:cNvPr id="39943"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39944" name="Rectangle 5"/>
          <p:cNvSpPr>
            <a:spLocks noGrp="1" noChangeArrowheads="1"/>
          </p:cNvSpPr>
          <p:nvPr>
            <p:ph type="body" idx="1"/>
          </p:nvPr>
        </p:nvSpPr>
        <p:spPr/>
        <p:txBody>
          <a:bodyPr/>
          <a:lstStyle/>
          <a:p>
            <a:r>
              <a:rPr lang="en-US"/>
              <a:t>UML Overview</a:t>
            </a:r>
          </a:p>
          <a:p>
            <a:r>
              <a:rPr lang="en-US"/>
              <a:t>Classes, attributes and operations</a:t>
            </a:r>
          </a:p>
          <a:p>
            <a:r>
              <a:rPr lang="en-US"/>
              <a:t>UML Lines and Arrows</a:t>
            </a:r>
          </a:p>
          <a:p>
            <a:r>
              <a:rPr lang="en-US" b="1"/>
              <a:t>Parameterized Classes, Interfaces and Utilities</a:t>
            </a:r>
          </a:p>
          <a:p>
            <a:r>
              <a:rPr lang="en-US"/>
              <a:t>Objects, Associations</a:t>
            </a:r>
          </a:p>
          <a:p>
            <a:r>
              <a:rPr lang="en-US"/>
              <a:t>Inheritance</a:t>
            </a:r>
          </a:p>
          <a:p>
            <a:r>
              <a:rPr lang="en-US"/>
              <a:t>Patterns, Constraints and Contracts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de-CH">
                <a:latin typeface="Helvetica" charset="0"/>
              </a:rPr>
              <a:t>© Oscar Nierstrasz</a:t>
            </a:r>
          </a:p>
        </p:txBody>
      </p:sp>
      <p:sp>
        <p:nvSpPr>
          <p:cNvPr id="41987"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41988" name="Slide Number Placeholder 5"/>
          <p:cNvSpPr>
            <a:spLocks noGrp="1"/>
          </p:cNvSpPr>
          <p:nvPr>
            <p:ph type="sldNum" sz="quarter" idx="12"/>
          </p:nvPr>
        </p:nvSpPr>
        <p:spPr>
          <a:noFill/>
        </p:spPr>
        <p:txBody>
          <a:bodyPr/>
          <a:lstStyle/>
          <a:p>
            <a:r>
              <a:rPr lang="de-CH">
                <a:latin typeface="Helvetica" charset="0"/>
              </a:rPr>
              <a:t>ESE 6.</a:t>
            </a:r>
            <a:fld id="{3E8A9DF4-FCDD-BF4E-9452-EA363CA2910D}" type="slidenum">
              <a:rPr lang="de-CH">
                <a:latin typeface="Helvetica" charset="0"/>
              </a:rPr>
              <a:pPr/>
              <a:t>17</a:t>
            </a:fld>
            <a:endParaRPr lang="de-CH" sz="1400">
              <a:solidFill>
                <a:srgbClr val="7E7E7E"/>
              </a:solidFill>
              <a:latin typeface="Times" charset="0"/>
            </a:endParaRPr>
          </a:p>
        </p:txBody>
      </p:sp>
      <p:sp>
        <p:nvSpPr>
          <p:cNvPr id="41989" name="Rectangle 2"/>
          <p:cNvSpPr>
            <a:spLocks noGrp="1" noChangeArrowheads="1"/>
          </p:cNvSpPr>
          <p:nvPr>
            <p:ph type="title"/>
          </p:nvPr>
        </p:nvSpPr>
        <p:spPr/>
        <p:txBody>
          <a:bodyPr/>
          <a:lstStyle/>
          <a:p>
            <a:r>
              <a:rPr lang="en-US"/>
              <a:t>Parameterized Classes</a:t>
            </a:r>
          </a:p>
        </p:txBody>
      </p:sp>
      <p:sp>
        <p:nvSpPr>
          <p:cNvPr id="41990" name="Rectangle 3"/>
          <p:cNvSpPr>
            <a:spLocks noGrp="1" noChangeArrowheads="1"/>
          </p:cNvSpPr>
          <p:nvPr>
            <p:ph type="body" idx="1"/>
          </p:nvPr>
        </p:nvSpPr>
        <p:spPr>
          <a:xfrm>
            <a:off x="539750" y="1654175"/>
            <a:ext cx="8061325" cy="631825"/>
          </a:xfrm>
        </p:spPr>
        <p:txBody>
          <a:bodyPr anchor="t"/>
          <a:lstStyle/>
          <a:p>
            <a:pPr marL="0" indent="0">
              <a:buFont typeface="Helvetica CE" pitchFamily="-105" charset="0"/>
              <a:buNone/>
            </a:pPr>
            <a:r>
              <a:rPr lang="en-US" sz="1800"/>
              <a:t>Parameterized (aka “template” or “generic”) classes are depicted with their parameters shown in a </a:t>
            </a:r>
            <a:r>
              <a:rPr lang="en-US" sz="1800" i="1">
                <a:solidFill>
                  <a:srgbClr val="7F0101"/>
                </a:solidFill>
              </a:rPr>
              <a:t>dashed box</a:t>
            </a:r>
            <a:r>
              <a:rPr lang="en-US" sz="1800"/>
              <a:t>. </a:t>
            </a:r>
          </a:p>
        </p:txBody>
      </p:sp>
      <p:pic>
        <p:nvPicPr>
          <p:cNvPr id="41991" name="Picture 4"/>
          <p:cNvPicPr>
            <a:picLocks noChangeAspect="1" noChangeArrowheads="1"/>
          </p:cNvPicPr>
          <p:nvPr/>
        </p:nvPicPr>
        <p:blipFill>
          <a:blip r:embed="rId3"/>
          <a:srcRect/>
          <a:stretch>
            <a:fillRect/>
          </a:stretch>
        </p:blipFill>
        <p:spPr bwMode="auto">
          <a:xfrm>
            <a:off x="1066800" y="2514600"/>
            <a:ext cx="6496050" cy="35131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de-CH">
                <a:latin typeface="Helvetica" charset="0"/>
              </a:rPr>
              <a:t>© Oscar Nierstrasz</a:t>
            </a:r>
          </a:p>
        </p:txBody>
      </p:sp>
      <p:sp>
        <p:nvSpPr>
          <p:cNvPr id="44035"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44036" name="Slide Number Placeholder 5"/>
          <p:cNvSpPr>
            <a:spLocks noGrp="1"/>
          </p:cNvSpPr>
          <p:nvPr>
            <p:ph type="sldNum" sz="quarter" idx="12"/>
          </p:nvPr>
        </p:nvSpPr>
        <p:spPr>
          <a:noFill/>
        </p:spPr>
        <p:txBody>
          <a:bodyPr/>
          <a:lstStyle/>
          <a:p>
            <a:r>
              <a:rPr lang="de-CH">
                <a:latin typeface="Helvetica" charset="0"/>
              </a:rPr>
              <a:t>ESE 6.</a:t>
            </a:r>
            <a:fld id="{EE60F50E-6C31-C24B-B469-C4B7396EF301}" type="slidenum">
              <a:rPr lang="de-CH">
                <a:latin typeface="Helvetica" charset="0"/>
              </a:rPr>
              <a:pPr/>
              <a:t>18</a:t>
            </a:fld>
            <a:endParaRPr lang="de-CH" sz="1400">
              <a:solidFill>
                <a:srgbClr val="7E7E7E"/>
              </a:solidFill>
              <a:latin typeface="Times" charset="0"/>
            </a:endParaRPr>
          </a:p>
        </p:txBody>
      </p:sp>
      <p:sp>
        <p:nvSpPr>
          <p:cNvPr id="44037" name="Rectangle 2"/>
          <p:cNvSpPr>
            <a:spLocks noGrp="1" noChangeArrowheads="1"/>
          </p:cNvSpPr>
          <p:nvPr>
            <p:ph type="title"/>
          </p:nvPr>
        </p:nvSpPr>
        <p:spPr/>
        <p:txBody>
          <a:bodyPr/>
          <a:lstStyle/>
          <a:p>
            <a:r>
              <a:rPr lang="en-US"/>
              <a:t>Interfaces</a:t>
            </a:r>
          </a:p>
        </p:txBody>
      </p:sp>
      <p:sp>
        <p:nvSpPr>
          <p:cNvPr id="44038" name="Rectangle 3"/>
          <p:cNvSpPr>
            <a:spLocks noGrp="1" noChangeArrowheads="1"/>
          </p:cNvSpPr>
          <p:nvPr>
            <p:ph type="body" idx="1"/>
          </p:nvPr>
        </p:nvSpPr>
        <p:spPr>
          <a:xfrm>
            <a:off x="539750" y="1654175"/>
            <a:ext cx="8061325" cy="936625"/>
          </a:xfrm>
        </p:spPr>
        <p:txBody>
          <a:bodyPr/>
          <a:lstStyle/>
          <a:p>
            <a:pPr marL="0" indent="0">
              <a:buFont typeface="Helvetica CE" pitchFamily="-105" charset="0"/>
              <a:buNone/>
            </a:pPr>
            <a:r>
              <a:rPr lang="en-US" sz="1800"/>
              <a:t>Interfaces, equivalent to abstract classes with no attributes, are represented as classes with the stereotype «interface» or, alternatively, with the “Lollipop-Notation”:</a:t>
            </a:r>
          </a:p>
        </p:txBody>
      </p:sp>
      <p:pic>
        <p:nvPicPr>
          <p:cNvPr id="44039" name="Picture 4"/>
          <p:cNvPicPr>
            <a:picLocks noChangeAspect="1" noChangeArrowheads="1"/>
          </p:cNvPicPr>
          <p:nvPr/>
        </p:nvPicPr>
        <p:blipFill>
          <a:blip r:embed="rId3"/>
          <a:srcRect/>
          <a:stretch>
            <a:fillRect/>
          </a:stretch>
        </p:blipFill>
        <p:spPr bwMode="auto">
          <a:xfrm>
            <a:off x="762000" y="2678113"/>
            <a:ext cx="7543800" cy="34480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r>
              <a:rPr lang="de-CH">
                <a:latin typeface="Helvetica" charset="0"/>
              </a:rPr>
              <a:t>© Oscar Nierstrasz</a:t>
            </a:r>
          </a:p>
        </p:txBody>
      </p:sp>
      <p:sp>
        <p:nvSpPr>
          <p:cNvPr id="46083"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46084" name="Slide Number Placeholder 5"/>
          <p:cNvSpPr>
            <a:spLocks noGrp="1"/>
          </p:cNvSpPr>
          <p:nvPr>
            <p:ph type="sldNum" sz="quarter" idx="12"/>
          </p:nvPr>
        </p:nvSpPr>
        <p:spPr>
          <a:noFill/>
        </p:spPr>
        <p:txBody>
          <a:bodyPr/>
          <a:lstStyle/>
          <a:p>
            <a:r>
              <a:rPr lang="de-CH">
                <a:latin typeface="Helvetica" charset="0"/>
              </a:rPr>
              <a:t>ESE 6.</a:t>
            </a:r>
            <a:fld id="{4721DD66-FCEA-C645-9202-92AEA7E20FDC}" type="slidenum">
              <a:rPr lang="de-CH">
                <a:latin typeface="Helvetica" charset="0"/>
              </a:rPr>
              <a:pPr/>
              <a:t>19</a:t>
            </a:fld>
            <a:endParaRPr lang="de-CH" sz="1400">
              <a:solidFill>
                <a:srgbClr val="7E7E7E"/>
              </a:solidFill>
              <a:latin typeface="Times" charset="0"/>
            </a:endParaRPr>
          </a:p>
        </p:txBody>
      </p:sp>
      <p:sp>
        <p:nvSpPr>
          <p:cNvPr id="46085" name="Rectangle 2"/>
          <p:cNvSpPr>
            <a:spLocks noGrp="1" noChangeArrowheads="1"/>
          </p:cNvSpPr>
          <p:nvPr>
            <p:ph type="title"/>
          </p:nvPr>
        </p:nvSpPr>
        <p:spPr/>
        <p:txBody>
          <a:bodyPr/>
          <a:lstStyle/>
          <a:p>
            <a:r>
              <a:rPr lang="en-US"/>
              <a:t>Utilities</a:t>
            </a:r>
          </a:p>
        </p:txBody>
      </p:sp>
      <p:sp>
        <p:nvSpPr>
          <p:cNvPr id="46086" name="Rectangle 3"/>
          <p:cNvSpPr>
            <a:spLocks noGrp="1" noChangeArrowheads="1"/>
          </p:cNvSpPr>
          <p:nvPr>
            <p:ph type="body" idx="1"/>
          </p:nvPr>
        </p:nvSpPr>
        <p:spPr/>
        <p:txBody>
          <a:bodyPr/>
          <a:lstStyle/>
          <a:p>
            <a:pPr marL="0" indent="0">
              <a:lnSpc>
                <a:spcPct val="85000"/>
              </a:lnSpc>
              <a:buFont typeface="Helvetica CE" pitchFamily="-105" charset="0"/>
              <a:buNone/>
            </a:pPr>
            <a:r>
              <a:rPr lang="en-US" sz="2000"/>
              <a:t>A </a:t>
            </a:r>
            <a:r>
              <a:rPr lang="en-US" sz="2000" u="sng"/>
              <a:t>utility</a:t>
            </a:r>
            <a:r>
              <a:rPr lang="en-US" sz="2000"/>
              <a:t> is a grouping of global attributes and operations. It is represented as a class with the stereotype «utility». Utilities may be parameterized.</a:t>
            </a:r>
          </a:p>
          <a:p>
            <a:pPr marL="0" indent="0">
              <a:lnSpc>
                <a:spcPct val="85000"/>
              </a:lnSpc>
              <a:buFont typeface="Helvetica CE" pitchFamily="-105" charset="0"/>
              <a:buNone/>
            </a:pPr>
            <a:endParaRPr lang="en-US" sz="2000"/>
          </a:p>
          <a:p>
            <a:pPr marL="0" indent="0">
              <a:lnSpc>
                <a:spcPct val="85000"/>
              </a:lnSpc>
              <a:buFont typeface="Helvetica CE" pitchFamily="-105" charset="0"/>
              <a:buNone/>
            </a:pPr>
            <a:endParaRPr lang="en-US" sz="2000"/>
          </a:p>
          <a:p>
            <a:pPr marL="0" indent="0">
              <a:lnSpc>
                <a:spcPct val="85000"/>
              </a:lnSpc>
              <a:buFont typeface="Helvetica CE" pitchFamily="-105" charset="0"/>
              <a:buNone/>
            </a:pPr>
            <a:endParaRPr lang="en-US" sz="2000"/>
          </a:p>
          <a:p>
            <a:pPr marL="0" indent="0">
              <a:lnSpc>
                <a:spcPct val="85000"/>
              </a:lnSpc>
              <a:buFont typeface="Helvetica CE" pitchFamily="-105" charset="0"/>
              <a:buNone/>
            </a:pPr>
            <a:endParaRPr lang="en-US" sz="2000"/>
          </a:p>
          <a:p>
            <a:pPr marL="0" indent="0">
              <a:lnSpc>
                <a:spcPct val="85000"/>
              </a:lnSpc>
              <a:buFont typeface="Helvetica CE" pitchFamily="-105" charset="0"/>
              <a:buNone/>
            </a:pPr>
            <a:endParaRPr lang="en-US" sz="2000"/>
          </a:p>
          <a:p>
            <a:pPr marL="0" indent="0">
              <a:lnSpc>
                <a:spcPct val="85000"/>
              </a:lnSpc>
              <a:buFont typeface="Helvetica CE" pitchFamily="-105" charset="0"/>
              <a:buNone/>
            </a:pPr>
            <a:endParaRPr lang="en-US" sz="2000"/>
          </a:p>
          <a:p>
            <a:pPr marL="0" indent="0">
              <a:lnSpc>
                <a:spcPct val="85000"/>
              </a:lnSpc>
              <a:buFont typeface="Helvetica CE" pitchFamily="-105" charset="0"/>
              <a:buNone/>
            </a:pPr>
            <a:endParaRPr lang="en-US" sz="2000"/>
          </a:p>
          <a:p>
            <a:pPr marL="0" indent="0">
              <a:lnSpc>
                <a:spcPct val="85000"/>
              </a:lnSpc>
              <a:buFont typeface="Helvetica CE" pitchFamily="-105" charset="0"/>
              <a:buNone/>
            </a:pPr>
            <a:endParaRPr lang="en-US" sz="2000"/>
          </a:p>
          <a:p>
            <a:pPr marL="0" indent="0">
              <a:lnSpc>
                <a:spcPct val="85000"/>
              </a:lnSpc>
              <a:buFont typeface="Helvetica CE" pitchFamily="-105" charset="0"/>
              <a:buNone/>
            </a:pPr>
            <a:r>
              <a:rPr lang="en-US" sz="2000" i="1">
                <a:solidFill>
                  <a:srgbClr val="7F0101"/>
                </a:solidFill>
              </a:rPr>
              <a:t>NB: A utility’s attributes are already interpreted as being in class scope, so it is redundant to underline them.</a:t>
            </a:r>
          </a:p>
          <a:p>
            <a:pPr marL="0" indent="0">
              <a:lnSpc>
                <a:spcPct val="85000"/>
              </a:lnSpc>
              <a:buFont typeface="Helvetica CE" pitchFamily="-105" charset="0"/>
              <a:buNone/>
            </a:pPr>
            <a:r>
              <a:rPr lang="en-US" sz="2000"/>
              <a:t>A “note” is a text comment associated with a view, and represented as box with the top right corner folded over.</a:t>
            </a:r>
          </a:p>
        </p:txBody>
      </p:sp>
      <p:pic>
        <p:nvPicPr>
          <p:cNvPr id="46087" name="Picture 4"/>
          <p:cNvPicPr>
            <a:picLocks noChangeAspect="1" noChangeArrowheads="1"/>
          </p:cNvPicPr>
          <p:nvPr/>
        </p:nvPicPr>
        <p:blipFill>
          <a:blip r:embed="rId3"/>
          <a:srcRect/>
          <a:stretch>
            <a:fillRect/>
          </a:stretch>
        </p:blipFill>
        <p:spPr bwMode="auto">
          <a:xfrm>
            <a:off x="931863" y="2698750"/>
            <a:ext cx="7280275" cy="21780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de-CH">
                <a:latin typeface="Helvetica" charset="0"/>
              </a:rPr>
              <a:t>© Oscar Nierstrasz</a:t>
            </a:r>
          </a:p>
        </p:txBody>
      </p:sp>
      <p:sp>
        <p:nvSpPr>
          <p:cNvPr id="11267"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11268" name="Slide Number Placeholder 5"/>
          <p:cNvSpPr>
            <a:spLocks noGrp="1"/>
          </p:cNvSpPr>
          <p:nvPr>
            <p:ph type="sldNum" sz="quarter" idx="12"/>
          </p:nvPr>
        </p:nvSpPr>
        <p:spPr>
          <a:noFill/>
        </p:spPr>
        <p:txBody>
          <a:bodyPr/>
          <a:lstStyle/>
          <a:p>
            <a:r>
              <a:rPr lang="de-CH">
                <a:latin typeface="Helvetica" charset="0"/>
              </a:rPr>
              <a:t>ESE 6.</a:t>
            </a:r>
            <a:fld id="{3A3B8BF5-435B-ED4F-B983-76852AD6580D}" type="slidenum">
              <a:rPr lang="de-CH">
                <a:latin typeface="Helvetica" charset="0"/>
              </a:rPr>
              <a:pPr/>
              <a:t>2</a:t>
            </a:fld>
            <a:endParaRPr lang="de-CH" sz="1400">
              <a:solidFill>
                <a:srgbClr val="7E7E7E"/>
              </a:solidFill>
              <a:latin typeface="Times" charset="0"/>
            </a:endParaRPr>
          </a:p>
        </p:txBody>
      </p:sp>
      <p:sp>
        <p:nvSpPr>
          <p:cNvPr id="11269"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11270" name="Rectangle 4"/>
          <p:cNvSpPr>
            <a:spLocks noGrp="1" noChangeArrowheads="1"/>
          </p:cNvSpPr>
          <p:nvPr>
            <p:ph type="title"/>
          </p:nvPr>
        </p:nvSpPr>
        <p:spPr/>
        <p:txBody>
          <a:bodyPr/>
          <a:lstStyle/>
          <a:p>
            <a:r>
              <a:rPr lang="en-US"/>
              <a:t>Roadmap</a:t>
            </a:r>
          </a:p>
        </p:txBody>
      </p:sp>
      <p:pic>
        <p:nvPicPr>
          <p:cNvPr id="11271" name="Picture 6"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11272" name="Rectangle 5"/>
          <p:cNvSpPr>
            <a:spLocks noGrp="1" noChangeArrowheads="1"/>
          </p:cNvSpPr>
          <p:nvPr>
            <p:ph type="body" idx="1"/>
          </p:nvPr>
        </p:nvSpPr>
        <p:spPr/>
        <p:txBody>
          <a:bodyPr/>
          <a:lstStyle/>
          <a:p>
            <a:r>
              <a:rPr lang="en-US"/>
              <a:t>UML Overview</a:t>
            </a:r>
          </a:p>
          <a:p>
            <a:r>
              <a:rPr lang="en-US"/>
              <a:t>Classes, attributes and operations</a:t>
            </a:r>
          </a:p>
          <a:p>
            <a:r>
              <a:rPr lang="en-US"/>
              <a:t>UML Lines and Arrows</a:t>
            </a:r>
          </a:p>
          <a:p>
            <a:r>
              <a:rPr lang="en-US"/>
              <a:t>Parameterized Classes, Interfaces and Utilities</a:t>
            </a:r>
          </a:p>
          <a:p>
            <a:r>
              <a:rPr lang="en-US"/>
              <a:t>Objects, Associations</a:t>
            </a:r>
          </a:p>
          <a:p>
            <a:r>
              <a:rPr lang="en-US"/>
              <a:t>Inheritance</a:t>
            </a:r>
          </a:p>
          <a:p>
            <a:r>
              <a:rPr lang="en-US"/>
              <a:t>Patterns, Constraints and Contracts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r>
              <a:rPr lang="de-CH">
                <a:latin typeface="Helvetica" charset="0"/>
              </a:rPr>
              <a:t>© Oscar Nierstrasz</a:t>
            </a:r>
          </a:p>
        </p:txBody>
      </p:sp>
      <p:sp>
        <p:nvSpPr>
          <p:cNvPr id="48131"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48132" name="Slide Number Placeholder 5"/>
          <p:cNvSpPr>
            <a:spLocks noGrp="1"/>
          </p:cNvSpPr>
          <p:nvPr>
            <p:ph type="sldNum" sz="quarter" idx="12"/>
          </p:nvPr>
        </p:nvSpPr>
        <p:spPr>
          <a:noFill/>
        </p:spPr>
        <p:txBody>
          <a:bodyPr/>
          <a:lstStyle/>
          <a:p>
            <a:r>
              <a:rPr lang="de-CH">
                <a:latin typeface="Helvetica" charset="0"/>
              </a:rPr>
              <a:t>ESE 6.</a:t>
            </a:r>
            <a:fld id="{F90B2352-B800-224D-921F-B18C3314A68E}" type="slidenum">
              <a:rPr lang="de-CH">
                <a:latin typeface="Helvetica" charset="0"/>
              </a:rPr>
              <a:pPr/>
              <a:t>20</a:t>
            </a:fld>
            <a:endParaRPr lang="de-CH" sz="1400">
              <a:solidFill>
                <a:srgbClr val="7E7E7E"/>
              </a:solidFill>
              <a:latin typeface="Times" charset="0"/>
            </a:endParaRPr>
          </a:p>
        </p:txBody>
      </p:sp>
      <p:sp>
        <p:nvSpPr>
          <p:cNvPr id="48133" name="Rectangle 2050"/>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48134" name="Rectangle 2051"/>
          <p:cNvSpPr>
            <a:spLocks noGrp="1" noChangeArrowheads="1"/>
          </p:cNvSpPr>
          <p:nvPr>
            <p:ph type="title"/>
          </p:nvPr>
        </p:nvSpPr>
        <p:spPr/>
        <p:txBody>
          <a:bodyPr/>
          <a:lstStyle/>
          <a:p>
            <a:r>
              <a:rPr lang="en-US"/>
              <a:t>Roadmap</a:t>
            </a:r>
          </a:p>
        </p:txBody>
      </p:sp>
      <p:pic>
        <p:nvPicPr>
          <p:cNvPr id="48135" name="Picture 2052"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48136" name="Rectangle 2053"/>
          <p:cNvSpPr>
            <a:spLocks noGrp="1" noChangeArrowheads="1"/>
          </p:cNvSpPr>
          <p:nvPr>
            <p:ph type="body" idx="1"/>
          </p:nvPr>
        </p:nvSpPr>
        <p:spPr/>
        <p:txBody>
          <a:bodyPr/>
          <a:lstStyle/>
          <a:p>
            <a:r>
              <a:rPr lang="en-US"/>
              <a:t>UML Overview</a:t>
            </a:r>
          </a:p>
          <a:p>
            <a:r>
              <a:rPr lang="en-US"/>
              <a:t>Classes, attributes and operations</a:t>
            </a:r>
          </a:p>
          <a:p>
            <a:r>
              <a:rPr lang="en-US"/>
              <a:t>UML Lines and Arrows</a:t>
            </a:r>
          </a:p>
          <a:p>
            <a:r>
              <a:rPr lang="en-US"/>
              <a:t>Parameterized Classes, Interfaces and Utilities</a:t>
            </a:r>
          </a:p>
          <a:p>
            <a:r>
              <a:rPr lang="en-US" b="1"/>
              <a:t>Objects, Associations</a:t>
            </a:r>
          </a:p>
          <a:p>
            <a:r>
              <a:rPr lang="en-US"/>
              <a:t>Inheritance</a:t>
            </a:r>
          </a:p>
          <a:p>
            <a:r>
              <a:rPr lang="en-US"/>
              <a:t>Patterns, Constraints and Contracts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r>
              <a:rPr lang="de-CH">
                <a:latin typeface="Helvetica" charset="0"/>
              </a:rPr>
              <a:t>© Oscar Nierstrasz</a:t>
            </a:r>
          </a:p>
        </p:txBody>
      </p:sp>
      <p:sp>
        <p:nvSpPr>
          <p:cNvPr id="50179"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50180" name="Slide Number Placeholder 5"/>
          <p:cNvSpPr>
            <a:spLocks noGrp="1"/>
          </p:cNvSpPr>
          <p:nvPr>
            <p:ph type="sldNum" sz="quarter" idx="12"/>
          </p:nvPr>
        </p:nvSpPr>
        <p:spPr>
          <a:noFill/>
        </p:spPr>
        <p:txBody>
          <a:bodyPr/>
          <a:lstStyle/>
          <a:p>
            <a:r>
              <a:rPr lang="de-CH">
                <a:latin typeface="Helvetica" charset="0"/>
              </a:rPr>
              <a:t>ESE 6.</a:t>
            </a:r>
            <a:fld id="{0D92D3F1-293B-8044-85AD-CD32E75EF56A}" type="slidenum">
              <a:rPr lang="de-CH">
                <a:latin typeface="Helvetica" charset="0"/>
              </a:rPr>
              <a:pPr/>
              <a:t>21</a:t>
            </a:fld>
            <a:endParaRPr lang="de-CH" sz="1400">
              <a:solidFill>
                <a:srgbClr val="7E7E7E"/>
              </a:solidFill>
              <a:latin typeface="Times" charset="0"/>
            </a:endParaRPr>
          </a:p>
        </p:txBody>
      </p:sp>
      <p:sp>
        <p:nvSpPr>
          <p:cNvPr id="50181" name="Rectangle 2"/>
          <p:cNvSpPr>
            <a:spLocks noGrp="1" noChangeArrowheads="1"/>
          </p:cNvSpPr>
          <p:nvPr>
            <p:ph type="title"/>
          </p:nvPr>
        </p:nvSpPr>
        <p:spPr/>
        <p:txBody>
          <a:bodyPr/>
          <a:lstStyle/>
          <a:p>
            <a:r>
              <a:rPr lang="en-US"/>
              <a:t>Objects</a:t>
            </a:r>
          </a:p>
        </p:txBody>
      </p:sp>
      <p:sp>
        <p:nvSpPr>
          <p:cNvPr id="50182" name="Rectangle 3"/>
          <p:cNvSpPr>
            <a:spLocks noGrp="1" noChangeArrowheads="1"/>
          </p:cNvSpPr>
          <p:nvPr>
            <p:ph type="body" idx="1"/>
          </p:nvPr>
        </p:nvSpPr>
        <p:spPr/>
        <p:txBody>
          <a:bodyPr/>
          <a:lstStyle/>
          <a:p>
            <a:pPr marL="0" indent="0">
              <a:lnSpc>
                <a:spcPct val="90000"/>
              </a:lnSpc>
              <a:buFont typeface="Helvetica CE" pitchFamily="-105" charset="0"/>
              <a:buNone/>
            </a:pPr>
            <a:r>
              <a:rPr lang="en-US" sz="2000" i="1">
                <a:solidFill>
                  <a:srgbClr val="7F0101"/>
                </a:solidFill>
              </a:rPr>
              <a:t>Objects</a:t>
            </a:r>
            <a:r>
              <a:rPr lang="en-US" sz="2000"/>
              <a:t> are shown as rectangles with their name and type underlined in one compartment, and attribute values, optionally, in a second compartment.</a:t>
            </a:r>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r>
              <a:rPr lang="en-US" sz="2000" i="1">
                <a:solidFill>
                  <a:srgbClr val="7F0101"/>
                </a:solidFill>
              </a:rPr>
              <a:t>At least one of the name or the type must be present.</a:t>
            </a:r>
          </a:p>
        </p:txBody>
      </p:sp>
      <p:pic>
        <p:nvPicPr>
          <p:cNvPr id="50183" name="Picture 4"/>
          <p:cNvPicPr>
            <a:picLocks noChangeAspect="1" noChangeArrowheads="1"/>
          </p:cNvPicPr>
          <p:nvPr/>
        </p:nvPicPr>
        <p:blipFill>
          <a:blip r:embed="rId3"/>
          <a:srcRect/>
          <a:stretch>
            <a:fillRect/>
          </a:stretch>
        </p:blipFill>
        <p:spPr bwMode="auto">
          <a:xfrm>
            <a:off x="2514600" y="2474913"/>
            <a:ext cx="4876800" cy="32400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de-CH">
                <a:latin typeface="Helvetica" charset="0"/>
              </a:rPr>
              <a:t>© Oscar Nierstrasz</a:t>
            </a:r>
          </a:p>
        </p:txBody>
      </p:sp>
      <p:sp>
        <p:nvSpPr>
          <p:cNvPr id="52227"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52228" name="Slide Number Placeholder 5"/>
          <p:cNvSpPr>
            <a:spLocks noGrp="1"/>
          </p:cNvSpPr>
          <p:nvPr>
            <p:ph type="sldNum" sz="quarter" idx="12"/>
          </p:nvPr>
        </p:nvSpPr>
        <p:spPr>
          <a:noFill/>
        </p:spPr>
        <p:txBody>
          <a:bodyPr/>
          <a:lstStyle/>
          <a:p>
            <a:r>
              <a:rPr lang="de-CH">
                <a:latin typeface="Helvetica" charset="0"/>
              </a:rPr>
              <a:t>ESE 6.</a:t>
            </a:r>
            <a:fld id="{69C3D2B4-4A4C-C84D-90B2-C1B2CDA489A4}" type="slidenum">
              <a:rPr lang="de-CH">
                <a:latin typeface="Helvetica" charset="0"/>
              </a:rPr>
              <a:pPr/>
              <a:t>22</a:t>
            </a:fld>
            <a:endParaRPr lang="de-CH" sz="1400">
              <a:solidFill>
                <a:srgbClr val="7E7E7E"/>
              </a:solidFill>
              <a:latin typeface="Times" charset="0"/>
            </a:endParaRPr>
          </a:p>
        </p:txBody>
      </p:sp>
      <p:sp>
        <p:nvSpPr>
          <p:cNvPr id="52229" name="Rectangle 2"/>
          <p:cNvSpPr>
            <a:spLocks noGrp="1" noChangeArrowheads="1"/>
          </p:cNvSpPr>
          <p:nvPr>
            <p:ph type="title"/>
          </p:nvPr>
        </p:nvSpPr>
        <p:spPr/>
        <p:txBody>
          <a:bodyPr/>
          <a:lstStyle/>
          <a:p>
            <a:r>
              <a:rPr lang="en-US"/>
              <a:t>Associations</a:t>
            </a:r>
          </a:p>
        </p:txBody>
      </p:sp>
      <p:sp>
        <p:nvSpPr>
          <p:cNvPr id="52230" name="Rectangle 3"/>
          <p:cNvSpPr>
            <a:spLocks noGrp="1" noChangeArrowheads="1"/>
          </p:cNvSpPr>
          <p:nvPr>
            <p:ph type="body" idx="1"/>
          </p:nvPr>
        </p:nvSpPr>
        <p:spPr>
          <a:xfrm>
            <a:off x="539750" y="1654175"/>
            <a:ext cx="3160713" cy="4498975"/>
          </a:xfrm>
        </p:spPr>
        <p:txBody>
          <a:bodyPr/>
          <a:lstStyle/>
          <a:p>
            <a:pPr marL="342900" indent="-342900">
              <a:buFont typeface="Helvetica CE" pitchFamily="-105" charset="0"/>
              <a:buNone/>
            </a:pPr>
            <a:r>
              <a:rPr lang="en-US" sz="2000" i="1" u="sng"/>
              <a:t>Associations</a:t>
            </a:r>
            <a:r>
              <a:rPr lang="en-US" sz="2000"/>
              <a:t> represent </a:t>
            </a:r>
            <a:r>
              <a:rPr lang="en-US" sz="2000" i="1">
                <a:solidFill>
                  <a:srgbClr val="7F0101"/>
                </a:solidFill>
              </a:rPr>
              <a:t>structural relationships</a:t>
            </a:r>
            <a:r>
              <a:rPr lang="en-US" sz="2000"/>
              <a:t> between objects</a:t>
            </a:r>
          </a:p>
          <a:p>
            <a:pPr marL="342900" indent="-342900">
              <a:buFont typeface="Helvetica CE" pitchFamily="-105" charset="0"/>
              <a:buNone/>
            </a:pPr>
            <a:endParaRPr lang="en-US" sz="2000"/>
          </a:p>
          <a:p>
            <a:pPr marL="742950" lvl="1" indent="-285750"/>
            <a:r>
              <a:rPr lang="en-US" sz="1800"/>
              <a:t>usually </a:t>
            </a:r>
            <a:r>
              <a:rPr lang="en-US" sz="1800" i="1">
                <a:solidFill>
                  <a:srgbClr val="7F0101"/>
                </a:solidFill>
              </a:rPr>
              <a:t>binary</a:t>
            </a:r>
            <a:r>
              <a:rPr lang="en-US" sz="1800"/>
              <a:t> (but may be ternary etc.)</a:t>
            </a:r>
          </a:p>
          <a:p>
            <a:pPr marL="742950" lvl="1" indent="-285750"/>
            <a:r>
              <a:rPr lang="en-US" sz="1800"/>
              <a:t>optional </a:t>
            </a:r>
            <a:r>
              <a:rPr lang="en-US" sz="1800" i="1">
                <a:solidFill>
                  <a:srgbClr val="7F0101"/>
                </a:solidFill>
              </a:rPr>
              <a:t>name</a:t>
            </a:r>
            <a:r>
              <a:rPr lang="en-US" sz="1800"/>
              <a:t> and </a:t>
            </a:r>
            <a:r>
              <a:rPr lang="en-US" sz="1800" i="1">
                <a:solidFill>
                  <a:srgbClr val="7F0101"/>
                </a:solidFill>
              </a:rPr>
              <a:t>direction</a:t>
            </a:r>
            <a:endParaRPr lang="en-US" sz="1800"/>
          </a:p>
          <a:p>
            <a:pPr marL="742950" lvl="1" indent="-285750"/>
            <a:r>
              <a:rPr lang="en-US" sz="1800"/>
              <a:t>(unique) </a:t>
            </a:r>
            <a:r>
              <a:rPr lang="en-US" sz="1800" i="1">
                <a:solidFill>
                  <a:srgbClr val="7F0101"/>
                </a:solidFill>
              </a:rPr>
              <a:t>role names</a:t>
            </a:r>
            <a:r>
              <a:rPr lang="en-US" sz="1800"/>
              <a:t> and </a:t>
            </a:r>
            <a:r>
              <a:rPr lang="en-US" sz="1800" i="1">
                <a:solidFill>
                  <a:srgbClr val="7F0101"/>
                </a:solidFill>
              </a:rPr>
              <a:t>multiplicities</a:t>
            </a:r>
            <a:r>
              <a:rPr lang="en-US" sz="1800"/>
              <a:t> at end-points</a:t>
            </a:r>
          </a:p>
        </p:txBody>
      </p:sp>
      <p:pic>
        <p:nvPicPr>
          <p:cNvPr id="52231" name="Picture 4"/>
          <p:cNvPicPr>
            <a:picLocks noChangeAspect="1" noChangeArrowheads="1"/>
          </p:cNvPicPr>
          <p:nvPr/>
        </p:nvPicPr>
        <p:blipFill>
          <a:blip r:embed="rId3"/>
          <a:srcRect/>
          <a:stretch>
            <a:fillRect/>
          </a:stretch>
        </p:blipFill>
        <p:spPr bwMode="auto">
          <a:xfrm>
            <a:off x="3886200" y="1752600"/>
            <a:ext cx="4695825" cy="37417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r>
              <a:rPr lang="de-CH">
                <a:latin typeface="Helvetica" charset="0"/>
              </a:rPr>
              <a:t>© Oscar Nierstrasz</a:t>
            </a:r>
          </a:p>
        </p:txBody>
      </p:sp>
      <p:sp>
        <p:nvSpPr>
          <p:cNvPr id="54275"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54276" name="Slide Number Placeholder 5"/>
          <p:cNvSpPr>
            <a:spLocks noGrp="1"/>
          </p:cNvSpPr>
          <p:nvPr>
            <p:ph type="sldNum" sz="quarter" idx="12"/>
          </p:nvPr>
        </p:nvSpPr>
        <p:spPr>
          <a:noFill/>
        </p:spPr>
        <p:txBody>
          <a:bodyPr/>
          <a:lstStyle/>
          <a:p>
            <a:r>
              <a:rPr lang="de-CH">
                <a:latin typeface="Helvetica" charset="0"/>
              </a:rPr>
              <a:t>ESE 6.</a:t>
            </a:r>
            <a:fld id="{3E8DFD9B-A41F-4141-88D4-F46A86BC4714}" type="slidenum">
              <a:rPr lang="de-CH">
                <a:latin typeface="Helvetica" charset="0"/>
              </a:rPr>
              <a:pPr/>
              <a:t>23</a:t>
            </a:fld>
            <a:endParaRPr lang="de-CH" sz="1400">
              <a:solidFill>
                <a:srgbClr val="7E7E7E"/>
              </a:solidFill>
              <a:latin typeface="Times" charset="0"/>
            </a:endParaRPr>
          </a:p>
        </p:txBody>
      </p:sp>
      <p:sp>
        <p:nvSpPr>
          <p:cNvPr id="54277" name="Rectangle 1026"/>
          <p:cNvSpPr>
            <a:spLocks noGrp="1" noChangeArrowheads="1"/>
          </p:cNvSpPr>
          <p:nvPr>
            <p:ph type="title"/>
          </p:nvPr>
        </p:nvSpPr>
        <p:spPr/>
        <p:txBody>
          <a:bodyPr/>
          <a:lstStyle/>
          <a:p>
            <a:r>
              <a:rPr lang="en-US"/>
              <a:t>Multiplicity</a:t>
            </a:r>
          </a:p>
        </p:txBody>
      </p:sp>
      <p:sp>
        <p:nvSpPr>
          <p:cNvPr id="54278" name="Rectangle 1027"/>
          <p:cNvSpPr>
            <a:spLocks noGrp="1" noChangeArrowheads="1"/>
          </p:cNvSpPr>
          <p:nvPr>
            <p:ph type="body" idx="1"/>
          </p:nvPr>
        </p:nvSpPr>
        <p:spPr>
          <a:xfrm>
            <a:off x="539750" y="1654175"/>
            <a:ext cx="8061325" cy="2308225"/>
          </a:xfrm>
        </p:spPr>
        <p:txBody>
          <a:bodyPr/>
          <a:lstStyle/>
          <a:p>
            <a:r>
              <a:rPr lang="en-US"/>
              <a:t>The multiplicity of an association constrains how many entities one may be associated with</a:t>
            </a:r>
          </a:p>
          <a:p>
            <a:pPr lvl="1"/>
            <a:r>
              <a:rPr lang="en-US"/>
              <a:t>Examples:</a:t>
            </a:r>
          </a:p>
        </p:txBody>
      </p:sp>
      <p:graphicFrame>
        <p:nvGraphicFramePr>
          <p:cNvPr id="675910" name="Group 1094"/>
          <p:cNvGraphicFramePr>
            <a:graphicFrameLocks noGrp="1"/>
          </p:cNvGraphicFramePr>
          <p:nvPr/>
        </p:nvGraphicFramePr>
        <p:xfrm>
          <a:off x="2209800" y="3505200"/>
          <a:ext cx="4495800" cy="2667000"/>
        </p:xfrm>
        <a:graphic>
          <a:graphicData uri="http://schemas.openxmlformats.org/drawingml/2006/table">
            <a:tbl>
              <a:tblPr/>
              <a:tblGrid>
                <a:gridCol w="1144588"/>
                <a:gridCol w="3351212"/>
              </a:tblGrid>
              <a:tr h="4445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Zero or one entity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Exactly one entity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Any number  of entities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One or more entities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1..n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One to n entities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endParaRPr kumimoji="0" lang="en-US" sz="1800" b="0" i="0" u="none" strike="noStrike" cap="none" normalizeH="0" baseline="0">
                        <a:ln>
                          <a:noFill/>
                        </a:ln>
                        <a:solidFill>
                          <a:srgbClr val="0A017F"/>
                        </a:solidFill>
                        <a:effectLst/>
                        <a:latin typeface="Helvetica"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And so 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r>
              <a:rPr lang="de-CH">
                <a:latin typeface="Helvetica" charset="0"/>
              </a:rPr>
              <a:t>© Oscar Nierstrasz</a:t>
            </a:r>
          </a:p>
        </p:txBody>
      </p:sp>
      <p:sp>
        <p:nvSpPr>
          <p:cNvPr id="56323"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56324" name="Slide Number Placeholder 5"/>
          <p:cNvSpPr>
            <a:spLocks noGrp="1"/>
          </p:cNvSpPr>
          <p:nvPr>
            <p:ph type="sldNum" sz="quarter" idx="12"/>
          </p:nvPr>
        </p:nvSpPr>
        <p:spPr>
          <a:noFill/>
        </p:spPr>
        <p:txBody>
          <a:bodyPr/>
          <a:lstStyle/>
          <a:p>
            <a:r>
              <a:rPr lang="de-CH">
                <a:latin typeface="Helvetica" charset="0"/>
              </a:rPr>
              <a:t>ESE 6.</a:t>
            </a:r>
            <a:fld id="{FE563ECE-B641-2948-AFED-93C6786296E9}" type="slidenum">
              <a:rPr lang="de-CH">
                <a:latin typeface="Helvetica" charset="0"/>
              </a:rPr>
              <a:pPr/>
              <a:t>24</a:t>
            </a:fld>
            <a:endParaRPr lang="de-CH" sz="1400">
              <a:solidFill>
                <a:srgbClr val="7E7E7E"/>
              </a:solidFill>
              <a:latin typeface="Times" charset="0"/>
            </a:endParaRPr>
          </a:p>
        </p:txBody>
      </p:sp>
      <p:sp>
        <p:nvSpPr>
          <p:cNvPr id="56325" name="Rectangle 1026"/>
          <p:cNvSpPr>
            <a:spLocks noGrp="1" noChangeArrowheads="1"/>
          </p:cNvSpPr>
          <p:nvPr>
            <p:ph type="title"/>
          </p:nvPr>
        </p:nvSpPr>
        <p:spPr/>
        <p:txBody>
          <a:bodyPr/>
          <a:lstStyle/>
          <a:p>
            <a:r>
              <a:rPr lang="en-US"/>
              <a:t>Associations and Attributes</a:t>
            </a:r>
          </a:p>
        </p:txBody>
      </p:sp>
      <p:sp>
        <p:nvSpPr>
          <p:cNvPr id="56326" name="Rectangle 1027"/>
          <p:cNvSpPr>
            <a:spLocks noGrp="1" noChangeArrowheads="1"/>
          </p:cNvSpPr>
          <p:nvPr>
            <p:ph type="body" idx="1"/>
          </p:nvPr>
        </p:nvSpPr>
        <p:spPr>
          <a:xfrm>
            <a:off x="539750" y="1654175"/>
            <a:ext cx="8061325" cy="1089025"/>
          </a:xfrm>
        </p:spPr>
        <p:txBody>
          <a:bodyPr/>
          <a:lstStyle/>
          <a:p>
            <a:r>
              <a:rPr lang="en-US"/>
              <a:t>Associations may be implemented as attributes</a:t>
            </a:r>
          </a:p>
          <a:p>
            <a:pPr lvl="1"/>
            <a:r>
              <a:rPr lang="en-US"/>
              <a:t>But need not be …</a:t>
            </a:r>
          </a:p>
        </p:txBody>
      </p:sp>
      <p:pic>
        <p:nvPicPr>
          <p:cNvPr id="56327" name="Picture 1028" descr="06AssociationsAttributes"/>
          <p:cNvPicPr>
            <a:picLocks noChangeAspect="1" noChangeArrowheads="1"/>
          </p:cNvPicPr>
          <p:nvPr/>
        </p:nvPicPr>
        <p:blipFill>
          <a:blip r:embed="rId3"/>
          <a:srcRect/>
          <a:stretch>
            <a:fillRect/>
          </a:stretch>
        </p:blipFill>
        <p:spPr bwMode="auto">
          <a:xfrm>
            <a:off x="1524000" y="3505200"/>
            <a:ext cx="6019800" cy="13144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r>
              <a:rPr lang="de-CH">
                <a:latin typeface="Helvetica" charset="0"/>
              </a:rPr>
              <a:t>© Oscar Nierstrasz</a:t>
            </a:r>
          </a:p>
        </p:txBody>
      </p:sp>
      <p:sp>
        <p:nvSpPr>
          <p:cNvPr id="58371"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58372" name="Slide Number Placeholder 5"/>
          <p:cNvSpPr>
            <a:spLocks noGrp="1"/>
          </p:cNvSpPr>
          <p:nvPr>
            <p:ph type="sldNum" sz="quarter" idx="12"/>
          </p:nvPr>
        </p:nvSpPr>
        <p:spPr>
          <a:noFill/>
        </p:spPr>
        <p:txBody>
          <a:bodyPr/>
          <a:lstStyle/>
          <a:p>
            <a:r>
              <a:rPr lang="de-CH">
                <a:latin typeface="Helvetica" charset="0"/>
              </a:rPr>
              <a:t>ESE 6.</a:t>
            </a:r>
            <a:fld id="{AE7BBDFA-27A4-8A40-B32F-56E0B28DDFBB}" type="slidenum">
              <a:rPr lang="de-CH">
                <a:latin typeface="Helvetica" charset="0"/>
              </a:rPr>
              <a:pPr/>
              <a:t>25</a:t>
            </a:fld>
            <a:endParaRPr lang="de-CH" sz="1400">
              <a:solidFill>
                <a:srgbClr val="7E7E7E"/>
              </a:solidFill>
              <a:latin typeface="Times" charset="0"/>
            </a:endParaRPr>
          </a:p>
        </p:txBody>
      </p:sp>
      <p:pic>
        <p:nvPicPr>
          <p:cNvPr id="58373" name="Picture 4"/>
          <p:cNvPicPr>
            <a:picLocks noChangeAspect="1" noChangeArrowheads="1"/>
          </p:cNvPicPr>
          <p:nvPr/>
        </p:nvPicPr>
        <p:blipFill>
          <a:blip r:embed="rId3"/>
          <a:srcRect/>
          <a:stretch>
            <a:fillRect/>
          </a:stretch>
        </p:blipFill>
        <p:spPr bwMode="auto">
          <a:xfrm>
            <a:off x="2209800" y="2925763"/>
            <a:ext cx="5410200" cy="3856037"/>
          </a:xfrm>
          <a:prstGeom prst="rect">
            <a:avLst/>
          </a:prstGeom>
          <a:noFill/>
          <a:ln w="9525">
            <a:noFill/>
            <a:miter lim="800000"/>
            <a:headEnd/>
            <a:tailEnd/>
          </a:ln>
        </p:spPr>
      </p:pic>
      <p:sp>
        <p:nvSpPr>
          <p:cNvPr id="58374" name="Rectangle 2"/>
          <p:cNvSpPr>
            <a:spLocks noGrp="1" noChangeArrowheads="1"/>
          </p:cNvSpPr>
          <p:nvPr>
            <p:ph type="title"/>
          </p:nvPr>
        </p:nvSpPr>
        <p:spPr/>
        <p:txBody>
          <a:bodyPr/>
          <a:lstStyle/>
          <a:p>
            <a:r>
              <a:rPr lang="en-US"/>
              <a:t>Aggregation and Composition</a:t>
            </a:r>
          </a:p>
        </p:txBody>
      </p:sp>
      <p:sp>
        <p:nvSpPr>
          <p:cNvPr id="58375" name="Rectangle 3"/>
          <p:cNvSpPr>
            <a:spLocks noGrp="1" noChangeArrowheads="1"/>
          </p:cNvSpPr>
          <p:nvPr>
            <p:ph type="body" idx="1"/>
          </p:nvPr>
        </p:nvSpPr>
        <p:spPr>
          <a:xfrm>
            <a:off x="539750" y="1654175"/>
            <a:ext cx="7824788" cy="1377950"/>
          </a:xfrm>
        </p:spPr>
        <p:txBody>
          <a:bodyPr anchor="t"/>
          <a:lstStyle/>
          <a:p>
            <a:pPr marL="0" indent="0">
              <a:buFont typeface="Helvetica CE" pitchFamily="-105" charset="0"/>
              <a:buNone/>
            </a:pPr>
            <a:r>
              <a:rPr lang="en-US" sz="2000" u="sng"/>
              <a:t>Aggregation</a:t>
            </a:r>
            <a:r>
              <a:rPr lang="en-US" sz="2000"/>
              <a:t> is denoted by a </a:t>
            </a:r>
            <a:r>
              <a:rPr lang="en-US" sz="2000" i="1">
                <a:solidFill>
                  <a:srgbClr val="7F0101"/>
                </a:solidFill>
              </a:rPr>
              <a:t>diamond</a:t>
            </a:r>
            <a:r>
              <a:rPr lang="en-US" sz="2000"/>
              <a:t> and indicates a </a:t>
            </a:r>
            <a:r>
              <a:rPr lang="en-US" sz="2000" i="1">
                <a:solidFill>
                  <a:srgbClr val="7F0101"/>
                </a:solidFill>
              </a:rPr>
              <a:t>part-whole dependency</a:t>
            </a:r>
            <a:r>
              <a:rPr lang="en-US" sz="2000"/>
              <a:t>:</a:t>
            </a:r>
          </a:p>
          <a:p>
            <a:pPr marL="0" indent="0">
              <a:buFont typeface="Helvetica CE" pitchFamily="-105" charset="0"/>
              <a:buNone/>
            </a:pPr>
            <a:r>
              <a:rPr lang="en-US" sz="2000"/>
              <a:t>A </a:t>
            </a:r>
            <a:r>
              <a:rPr lang="en-US" sz="2000" i="1">
                <a:solidFill>
                  <a:srgbClr val="7F0101"/>
                </a:solidFill>
              </a:rPr>
              <a:t>hollow diamond</a:t>
            </a:r>
            <a:r>
              <a:rPr lang="en-US" sz="2000"/>
              <a:t> indicates a </a:t>
            </a:r>
            <a:r>
              <a:rPr lang="en-US" sz="2000" i="1">
                <a:solidFill>
                  <a:srgbClr val="7F0101"/>
                </a:solidFill>
              </a:rPr>
              <a:t>reference</a:t>
            </a:r>
            <a:r>
              <a:rPr lang="en-US" sz="2000"/>
              <a:t>; a </a:t>
            </a:r>
            <a:r>
              <a:rPr lang="en-US" sz="2000" i="1">
                <a:solidFill>
                  <a:srgbClr val="7F0101"/>
                </a:solidFill>
              </a:rPr>
              <a:t>solid diamond</a:t>
            </a:r>
            <a:r>
              <a:rPr lang="en-US" sz="2000"/>
              <a:t> an </a:t>
            </a:r>
            <a:r>
              <a:rPr lang="en-US" sz="2000" i="1">
                <a:solidFill>
                  <a:srgbClr val="7F0101"/>
                </a:solidFill>
              </a:rPr>
              <a:t>implementation</a:t>
            </a:r>
            <a:r>
              <a:rPr lang="en-US" sz="2000"/>
              <a:t> (i.e., ownership).</a:t>
            </a:r>
          </a:p>
        </p:txBody>
      </p:sp>
      <p:sp>
        <p:nvSpPr>
          <p:cNvPr id="58376" name="AutoShape 5"/>
          <p:cNvSpPr>
            <a:spLocks noChangeArrowheads="1"/>
          </p:cNvSpPr>
          <p:nvPr/>
        </p:nvSpPr>
        <p:spPr bwMode="auto">
          <a:xfrm>
            <a:off x="228600" y="4800600"/>
            <a:ext cx="3048000" cy="1371600"/>
          </a:xfrm>
          <a:prstGeom prst="foldedCorner">
            <a:avLst>
              <a:gd name="adj" fmla="val 12500"/>
            </a:avLst>
          </a:prstGeom>
          <a:solidFill>
            <a:schemeClr val="accent1"/>
          </a:solidFill>
          <a:ln w="9525">
            <a:solidFill>
              <a:schemeClr val="tx1"/>
            </a:solidFill>
            <a:round/>
            <a:headEnd/>
            <a:tailEnd/>
          </a:ln>
        </p:spPr>
        <p:txBody>
          <a:bodyPr>
            <a:prstTxWarp prst="textNoShape">
              <a:avLst/>
            </a:prstTxWarp>
          </a:bodyPr>
          <a:lstStyle/>
          <a:p>
            <a:r>
              <a:rPr lang="en-US" sz="2000" b="1" i="1"/>
              <a:t>Aggregation:</a:t>
            </a:r>
            <a:r>
              <a:rPr lang="en-US" sz="2000"/>
              <a:t> parts may be shared.</a:t>
            </a:r>
          </a:p>
          <a:p>
            <a:r>
              <a:rPr lang="en-US" sz="2000" b="1" i="1"/>
              <a:t>Composition:</a:t>
            </a:r>
            <a:r>
              <a:rPr lang="en-US" sz="2000"/>
              <a:t> one part belongs to one whole.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p>
            <a:r>
              <a:rPr lang="de-CH">
                <a:latin typeface="Helvetica" charset="0"/>
              </a:rPr>
              <a:t>© Oscar Nierstrasz</a:t>
            </a:r>
          </a:p>
        </p:txBody>
      </p:sp>
      <p:sp>
        <p:nvSpPr>
          <p:cNvPr id="60419"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60420" name="Slide Number Placeholder 5"/>
          <p:cNvSpPr>
            <a:spLocks noGrp="1"/>
          </p:cNvSpPr>
          <p:nvPr>
            <p:ph type="sldNum" sz="quarter" idx="12"/>
          </p:nvPr>
        </p:nvSpPr>
        <p:spPr>
          <a:noFill/>
        </p:spPr>
        <p:txBody>
          <a:bodyPr/>
          <a:lstStyle/>
          <a:p>
            <a:r>
              <a:rPr lang="de-CH">
                <a:latin typeface="Helvetica" charset="0"/>
              </a:rPr>
              <a:t>ESE 6.</a:t>
            </a:r>
            <a:fld id="{51A40987-C9E4-6545-8E79-58440D975EA1}" type="slidenum">
              <a:rPr lang="de-CH">
                <a:latin typeface="Helvetica" charset="0"/>
              </a:rPr>
              <a:pPr/>
              <a:t>26</a:t>
            </a:fld>
            <a:endParaRPr lang="de-CH" sz="1400">
              <a:solidFill>
                <a:srgbClr val="7E7E7E"/>
              </a:solidFill>
              <a:latin typeface="Times" charset="0"/>
            </a:endParaRPr>
          </a:p>
        </p:txBody>
      </p:sp>
      <p:sp>
        <p:nvSpPr>
          <p:cNvPr id="60421" name="Rectangle 2"/>
          <p:cNvSpPr>
            <a:spLocks noGrp="1" noChangeArrowheads="1"/>
          </p:cNvSpPr>
          <p:nvPr>
            <p:ph type="title"/>
          </p:nvPr>
        </p:nvSpPr>
        <p:spPr/>
        <p:txBody>
          <a:bodyPr/>
          <a:lstStyle/>
          <a:p>
            <a:r>
              <a:rPr lang="en-US"/>
              <a:t>Association Classes</a:t>
            </a:r>
          </a:p>
        </p:txBody>
      </p:sp>
      <p:sp>
        <p:nvSpPr>
          <p:cNvPr id="60422" name="Rectangle 3"/>
          <p:cNvSpPr>
            <a:spLocks noGrp="1" noChangeArrowheads="1"/>
          </p:cNvSpPr>
          <p:nvPr>
            <p:ph type="body" idx="1"/>
          </p:nvPr>
        </p:nvSpPr>
        <p:spPr/>
        <p:txBody>
          <a:bodyPr/>
          <a:lstStyle/>
          <a:p>
            <a:pPr marL="0" indent="0">
              <a:lnSpc>
                <a:spcPct val="90000"/>
              </a:lnSpc>
              <a:buFont typeface="Helvetica CE" pitchFamily="-105" charset="0"/>
              <a:buNone/>
            </a:pPr>
            <a:r>
              <a:rPr lang="en-US" sz="2000"/>
              <a:t>An association may be an instance of an association class:</a:t>
            </a:r>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endParaRPr lang="en-US" sz="2000"/>
          </a:p>
          <a:p>
            <a:pPr marL="0" indent="0">
              <a:lnSpc>
                <a:spcPct val="90000"/>
              </a:lnSpc>
              <a:buFont typeface="Helvetica CE" pitchFamily="-105" charset="0"/>
              <a:buNone/>
            </a:pPr>
            <a:r>
              <a:rPr lang="en-US" sz="2000" i="1">
                <a:solidFill>
                  <a:srgbClr val="7F0101"/>
                </a:solidFill>
              </a:rPr>
              <a:t>In many cases the association class only stores attributes, and its name can be left out.</a:t>
            </a:r>
          </a:p>
        </p:txBody>
      </p:sp>
      <p:pic>
        <p:nvPicPr>
          <p:cNvPr id="60423" name="Picture 4"/>
          <p:cNvPicPr>
            <a:picLocks noChangeAspect="1" noChangeArrowheads="1"/>
          </p:cNvPicPr>
          <p:nvPr/>
        </p:nvPicPr>
        <p:blipFill>
          <a:blip r:embed="rId3"/>
          <a:srcRect/>
          <a:stretch>
            <a:fillRect/>
          </a:stretch>
        </p:blipFill>
        <p:spPr bwMode="auto">
          <a:xfrm>
            <a:off x="1219200" y="2286000"/>
            <a:ext cx="6592888" cy="28860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p>
            <a:r>
              <a:rPr lang="de-CH">
                <a:latin typeface="Helvetica" charset="0"/>
              </a:rPr>
              <a:t>© Oscar Nierstrasz</a:t>
            </a:r>
          </a:p>
        </p:txBody>
      </p:sp>
      <p:sp>
        <p:nvSpPr>
          <p:cNvPr id="62467"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62468" name="Slide Number Placeholder 5"/>
          <p:cNvSpPr>
            <a:spLocks noGrp="1"/>
          </p:cNvSpPr>
          <p:nvPr>
            <p:ph type="sldNum" sz="quarter" idx="12"/>
          </p:nvPr>
        </p:nvSpPr>
        <p:spPr>
          <a:noFill/>
        </p:spPr>
        <p:txBody>
          <a:bodyPr/>
          <a:lstStyle/>
          <a:p>
            <a:r>
              <a:rPr lang="de-CH">
                <a:latin typeface="Helvetica" charset="0"/>
              </a:rPr>
              <a:t>ESE 6.</a:t>
            </a:r>
            <a:fld id="{BD7161D6-A4C4-804B-84EF-4D1B059B6692}" type="slidenum">
              <a:rPr lang="de-CH">
                <a:latin typeface="Helvetica" charset="0"/>
              </a:rPr>
              <a:pPr/>
              <a:t>27</a:t>
            </a:fld>
            <a:endParaRPr lang="de-CH" sz="1400">
              <a:solidFill>
                <a:srgbClr val="7E7E7E"/>
              </a:solidFill>
              <a:latin typeface="Times" charset="0"/>
            </a:endParaRPr>
          </a:p>
        </p:txBody>
      </p:sp>
      <p:sp>
        <p:nvSpPr>
          <p:cNvPr id="62469" name="Rectangle 2"/>
          <p:cNvSpPr>
            <a:spLocks noGrp="1" noChangeArrowheads="1"/>
          </p:cNvSpPr>
          <p:nvPr>
            <p:ph type="title"/>
          </p:nvPr>
        </p:nvSpPr>
        <p:spPr/>
        <p:txBody>
          <a:bodyPr/>
          <a:lstStyle/>
          <a:p>
            <a:r>
              <a:rPr lang="en-US"/>
              <a:t>Qualified Associations</a:t>
            </a:r>
          </a:p>
        </p:txBody>
      </p:sp>
      <p:sp>
        <p:nvSpPr>
          <p:cNvPr id="62470" name="Rectangle 3"/>
          <p:cNvSpPr>
            <a:spLocks noGrp="1" noChangeArrowheads="1"/>
          </p:cNvSpPr>
          <p:nvPr>
            <p:ph type="body" idx="1"/>
          </p:nvPr>
        </p:nvSpPr>
        <p:spPr>
          <a:xfrm>
            <a:off x="539750" y="1654175"/>
            <a:ext cx="7902575" cy="1306513"/>
          </a:xfrm>
        </p:spPr>
        <p:txBody>
          <a:bodyPr anchor="t"/>
          <a:lstStyle/>
          <a:p>
            <a:pPr marL="0" indent="0">
              <a:buFont typeface="Helvetica CE" pitchFamily="-105" charset="0"/>
              <a:buNone/>
            </a:pPr>
            <a:r>
              <a:rPr lang="en-US" sz="2000"/>
              <a:t>A </a:t>
            </a:r>
            <a:r>
              <a:rPr lang="en-US" sz="2000" u="sng"/>
              <a:t>qualified association</a:t>
            </a:r>
            <a:r>
              <a:rPr lang="en-US" sz="2000"/>
              <a:t> uses a special </a:t>
            </a:r>
            <a:r>
              <a:rPr lang="en-US" sz="2000" i="1">
                <a:solidFill>
                  <a:srgbClr val="7F0101"/>
                </a:solidFill>
              </a:rPr>
              <a:t>qualifier value</a:t>
            </a:r>
            <a:r>
              <a:rPr lang="en-US" sz="2000"/>
              <a:t> to identify the object at the other end of the association.</a:t>
            </a:r>
          </a:p>
          <a:p>
            <a:pPr marL="0" indent="0">
              <a:buFont typeface="Helvetica CE" pitchFamily="-105" charset="0"/>
              <a:buNone/>
            </a:pPr>
            <a:r>
              <a:rPr lang="en-US" sz="2000" i="1">
                <a:solidFill>
                  <a:srgbClr val="7F0101"/>
                </a:solidFill>
              </a:rPr>
              <a:t>NB: Qualifiers are part of the association, not the class</a:t>
            </a:r>
          </a:p>
        </p:txBody>
      </p:sp>
      <p:pic>
        <p:nvPicPr>
          <p:cNvPr id="62471" name="Picture 4"/>
          <p:cNvPicPr>
            <a:picLocks noChangeAspect="1" noChangeArrowheads="1"/>
          </p:cNvPicPr>
          <p:nvPr/>
        </p:nvPicPr>
        <p:blipFill>
          <a:blip r:embed="rId3"/>
          <a:srcRect/>
          <a:stretch>
            <a:fillRect/>
          </a:stretch>
        </p:blipFill>
        <p:spPr bwMode="auto">
          <a:xfrm>
            <a:off x="685800" y="3048000"/>
            <a:ext cx="7708900" cy="2616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r>
              <a:rPr lang="de-CH">
                <a:latin typeface="Helvetica" charset="0"/>
              </a:rPr>
              <a:t>© Oscar Nierstrasz</a:t>
            </a:r>
          </a:p>
        </p:txBody>
      </p:sp>
      <p:sp>
        <p:nvSpPr>
          <p:cNvPr id="64515"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64516" name="Slide Number Placeholder 5"/>
          <p:cNvSpPr>
            <a:spLocks noGrp="1"/>
          </p:cNvSpPr>
          <p:nvPr>
            <p:ph type="sldNum" sz="quarter" idx="12"/>
          </p:nvPr>
        </p:nvSpPr>
        <p:spPr>
          <a:noFill/>
        </p:spPr>
        <p:txBody>
          <a:bodyPr/>
          <a:lstStyle/>
          <a:p>
            <a:r>
              <a:rPr lang="de-CH">
                <a:latin typeface="Helvetica" charset="0"/>
              </a:rPr>
              <a:t>ESE 6.</a:t>
            </a:r>
            <a:fld id="{06027082-8E7A-9E42-8BE4-DE48F6867F89}" type="slidenum">
              <a:rPr lang="de-CH">
                <a:latin typeface="Helvetica" charset="0"/>
              </a:rPr>
              <a:pPr/>
              <a:t>28</a:t>
            </a:fld>
            <a:endParaRPr lang="de-CH" sz="1400">
              <a:solidFill>
                <a:srgbClr val="7E7E7E"/>
              </a:solidFill>
              <a:latin typeface="Times" charset="0"/>
            </a:endParaRPr>
          </a:p>
        </p:txBody>
      </p:sp>
      <p:sp>
        <p:nvSpPr>
          <p:cNvPr id="64517"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64518" name="Rectangle 3"/>
          <p:cNvSpPr>
            <a:spLocks noGrp="1" noChangeArrowheads="1"/>
          </p:cNvSpPr>
          <p:nvPr>
            <p:ph type="title"/>
          </p:nvPr>
        </p:nvSpPr>
        <p:spPr/>
        <p:txBody>
          <a:bodyPr/>
          <a:lstStyle/>
          <a:p>
            <a:r>
              <a:rPr lang="en-US"/>
              <a:t>Roadmap</a:t>
            </a:r>
          </a:p>
        </p:txBody>
      </p:sp>
      <p:pic>
        <p:nvPicPr>
          <p:cNvPr id="64519"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64520" name="Rectangle 5"/>
          <p:cNvSpPr>
            <a:spLocks noGrp="1" noChangeArrowheads="1"/>
          </p:cNvSpPr>
          <p:nvPr>
            <p:ph type="body" idx="1"/>
          </p:nvPr>
        </p:nvSpPr>
        <p:spPr/>
        <p:txBody>
          <a:bodyPr/>
          <a:lstStyle/>
          <a:p>
            <a:r>
              <a:rPr lang="en-US"/>
              <a:t>UML Overview</a:t>
            </a:r>
          </a:p>
          <a:p>
            <a:r>
              <a:rPr lang="en-US"/>
              <a:t>Classes, attributes and operations</a:t>
            </a:r>
          </a:p>
          <a:p>
            <a:r>
              <a:rPr lang="en-US"/>
              <a:t>UML Lines and Arrows</a:t>
            </a:r>
          </a:p>
          <a:p>
            <a:r>
              <a:rPr lang="en-US"/>
              <a:t>Parameterized Classes, Interfaces and Utilities</a:t>
            </a:r>
          </a:p>
          <a:p>
            <a:r>
              <a:rPr lang="en-US"/>
              <a:t>Objects, Associations</a:t>
            </a:r>
          </a:p>
          <a:p>
            <a:r>
              <a:rPr lang="en-US" b="1"/>
              <a:t>Inheritance</a:t>
            </a:r>
            <a:endParaRPr lang="en-US"/>
          </a:p>
          <a:p>
            <a:r>
              <a:rPr lang="en-US"/>
              <a:t>Patterns, Constraints and Contracts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p:spPr>
        <p:txBody>
          <a:bodyPr/>
          <a:lstStyle/>
          <a:p>
            <a:r>
              <a:rPr lang="de-CH">
                <a:latin typeface="Helvetica" charset="0"/>
              </a:rPr>
              <a:t>© Oscar Nierstrasz</a:t>
            </a:r>
          </a:p>
        </p:txBody>
      </p:sp>
      <p:sp>
        <p:nvSpPr>
          <p:cNvPr id="66563"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66564" name="Slide Number Placeholder 5"/>
          <p:cNvSpPr>
            <a:spLocks noGrp="1"/>
          </p:cNvSpPr>
          <p:nvPr>
            <p:ph type="sldNum" sz="quarter" idx="12"/>
          </p:nvPr>
        </p:nvSpPr>
        <p:spPr>
          <a:noFill/>
        </p:spPr>
        <p:txBody>
          <a:bodyPr/>
          <a:lstStyle/>
          <a:p>
            <a:r>
              <a:rPr lang="de-CH">
                <a:latin typeface="Helvetica" charset="0"/>
              </a:rPr>
              <a:t>ESE 6.</a:t>
            </a:r>
            <a:fld id="{DE3316B8-1BD4-8E4D-817E-EDB1BE0A2968}" type="slidenum">
              <a:rPr lang="de-CH">
                <a:latin typeface="Helvetica" charset="0"/>
              </a:rPr>
              <a:pPr/>
              <a:t>29</a:t>
            </a:fld>
            <a:endParaRPr lang="de-CH" sz="1400">
              <a:solidFill>
                <a:srgbClr val="7E7E7E"/>
              </a:solidFill>
              <a:latin typeface="Times" charset="0"/>
            </a:endParaRPr>
          </a:p>
        </p:txBody>
      </p:sp>
      <p:sp>
        <p:nvSpPr>
          <p:cNvPr id="66565" name="Rectangle 2"/>
          <p:cNvSpPr>
            <a:spLocks noGrp="1" noChangeArrowheads="1"/>
          </p:cNvSpPr>
          <p:nvPr>
            <p:ph type="title"/>
          </p:nvPr>
        </p:nvSpPr>
        <p:spPr/>
        <p:txBody>
          <a:bodyPr/>
          <a:lstStyle/>
          <a:p>
            <a:r>
              <a:rPr lang="en-US"/>
              <a:t>Generalization</a:t>
            </a:r>
          </a:p>
        </p:txBody>
      </p:sp>
      <p:sp>
        <p:nvSpPr>
          <p:cNvPr id="66566" name="Rectangle 3"/>
          <p:cNvSpPr>
            <a:spLocks noGrp="1" noChangeArrowheads="1"/>
          </p:cNvSpPr>
          <p:nvPr>
            <p:ph type="body" idx="1"/>
          </p:nvPr>
        </p:nvSpPr>
        <p:spPr>
          <a:xfrm>
            <a:off x="539750" y="1654175"/>
            <a:ext cx="8061325" cy="652463"/>
          </a:xfrm>
        </p:spPr>
        <p:txBody>
          <a:bodyPr anchor="t"/>
          <a:lstStyle/>
          <a:p>
            <a:pPr>
              <a:buFont typeface="Helvetica CE" pitchFamily="-105" charset="0"/>
              <a:buNone/>
            </a:pPr>
            <a:r>
              <a:rPr lang="en-US" sz="2000"/>
              <a:t>A </a:t>
            </a:r>
            <a:r>
              <a:rPr lang="en-US" sz="2000" u="sng"/>
              <a:t>subclass</a:t>
            </a:r>
            <a:r>
              <a:rPr lang="en-US" sz="2000"/>
              <a:t> specializes its superclass:</a:t>
            </a:r>
          </a:p>
        </p:txBody>
      </p:sp>
      <p:pic>
        <p:nvPicPr>
          <p:cNvPr id="66567" name="Picture 4"/>
          <p:cNvPicPr>
            <a:picLocks noChangeAspect="1" noChangeArrowheads="1"/>
          </p:cNvPicPr>
          <p:nvPr/>
        </p:nvPicPr>
        <p:blipFill>
          <a:blip r:embed="rId3"/>
          <a:srcRect/>
          <a:stretch>
            <a:fillRect/>
          </a:stretch>
        </p:blipFill>
        <p:spPr bwMode="auto">
          <a:xfrm>
            <a:off x="1524000" y="2193925"/>
            <a:ext cx="5967413" cy="4130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de-CH">
                <a:latin typeface="Helvetica" charset="0"/>
              </a:rPr>
              <a:t>© Oscar Nierstrasz</a:t>
            </a:r>
          </a:p>
        </p:txBody>
      </p:sp>
      <p:sp>
        <p:nvSpPr>
          <p:cNvPr id="13315"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13316" name="Slide Number Placeholder 5"/>
          <p:cNvSpPr>
            <a:spLocks noGrp="1"/>
          </p:cNvSpPr>
          <p:nvPr>
            <p:ph type="sldNum" sz="quarter" idx="12"/>
          </p:nvPr>
        </p:nvSpPr>
        <p:spPr>
          <a:noFill/>
        </p:spPr>
        <p:txBody>
          <a:bodyPr/>
          <a:lstStyle/>
          <a:p>
            <a:r>
              <a:rPr lang="de-CH">
                <a:latin typeface="Helvetica" charset="0"/>
              </a:rPr>
              <a:t>ESE 6.</a:t>
            </a:r>
            <a:fld id="{1555C062-6F25-804A-BC59-0862A0633455}" type="slidenum">
              <a:rPr lang="de-CH">
                <a:latin typeface="Helvetica" charset="0"/>
              </a:rPr>
              <a:pPr/>
              <a:t>3</a:t>
            </a:fld>
            <a:endParaRPr lang="de-CH" sz="1400">
              <a:solidFill>
                <a:srgbClr val="7E7E7E"/>
              </a:solidFill>
              <a:latin typeface="Times" charset="0"/>
            </a:endParaRPr>
          </a:p>
        </p:txBody>
      </p:sp>
      <p:sp>
        <p:nvSpPr>
          <p:cNvPr id="13317" name="Rectangle 4"/>
          <p:cNvSpPr>
            <a:spLocks noGrp="1" noChangeArrowheads="1"/>
          </p:cNvSpPr>
          <p:nvPr>
            <p:ph type="title"/>
          </p:nvPr>
        </p:nvSpPr>
        <p:spPr/>
        <p:txBody>
          <a:bodyPr/>
          <a:lstStyle/>
          <a:p>
            <a:r>
              <a:rPr lang="en-US"/>
              <a:t>Sources</a:t>
            </a:r>
          </a:p>
        </p:txBody>
      </p:sp>
      <p:sp>
        <p:nvSpPr>
          <p:cNvPr id="13318" name="Rectangle 5"/>
          <p:cNvSpPr>
            <a:spLocks noGrp="1" noChangeArrowheads="1"/>
          </p:cNvSpPr>
          <p:nvPr>
            <p:ph type="body" idx="1"/>
          </p:nvPr>
        </p:nvSpPr>
        <p:spPr/>
        <p:txBody>
          <a:bodyPr/>
          <a:lstStyle/>
          <a:p>
            <a:r>
              <a:rPr lang="en-US" i="1">
                <a:solidFill>
                  <a:schemeClr val="accent2"/>
                </a:solidFill>
              </a:rPr>
              <a:t>The Unified Modeling Language Reference Manual</a:t>
            </a:r>
            <a:r>
              <a:rPr lang="en-US"/>
              <a:t>, James Rumbaugh, Ivar Jacobson and Grady Booch, Addison Wesley, 1999. </a:t>
            </a:r>
          </a:p>
          <a:p>
            <a:r>
              <a:rPr lang="en-US" i="1">
                <a:solidFill>
                  <a:schemeClr val="accent2"/>
                </a:solidFill>
              </a:rPr>
              <a:t>UML Distilled</a:t>
            </a:r>
            <a:r>
              <a:rPr lang="en-US"/>
              <a:t>, Martin Fowler, Kendall Scott, Addison-Wesley, Second Edition, 2000.</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p:spPr>
        <p:txBody>
          <a:bodyPr/>
          <a:lstStyle/>
          <a:p>
            <a:r>
              <a:rPr lang="de-CH">
                <a:latin typeface="Helvetica" charset="0"/>
              </a:rPr>
              <a:t>© Oscar Nierstrasz</a:t>
            </a:r>
          </a:p>
        </p:txBody>
      </p:sp>
      <p:sp>
        <p:nvSpPr>
          <p:cNvPr id="68611"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68612" name="Slide Number Placeholder 5"/>
          <p:cNvSpPr>
            <a:spLocks noGrp="1"/>
          </p:cNvSpPr>
          <p:nvPr>
            <p:ph type="sldNum" sz="quarter" idx="12"/>
          </p:nvPr>
        </p:nvSpPr>
        <p:spPr>
          <a:noFill/>
        </p:spPr>
        <p:txBody>
          <a:bodyPr/>
          <a:lstStyle/>
          <a:p>
            <a:r>
              <a:rPr lang="de-CH">
                <a:latin typeface="Helvetica" charset="0"/>
              </a:rPr>
              <a:t>ESE 6.</a:t>
            </a:r>
            <a:fld id="{C395ED90-54F6-B943-A8D6-83C1ECFD3AC8}" type="slidenum">
              <a:rPr lang="de-CH">
                <a:latin typeface="Helvetica" charset="0"/>
              </a:rPr>
              <a:pPr/>
              <a:t>30</a:t>
            </a:fld>
            <a:endParaRPr lang="de-CH" sz="1400">
              <a:solidFill>
                <a:srgbClr val="7E7E7E"/>
              </a:solidFill>
              <a:latin typeface="Times" charset="0"/>
            </a:endParaRPr>
          </a:p>
        </p:txBody>
      </p:sp>
      <p:sp>
        <p:nvSpPr>
          <p:cNvPr id="68613" name="Rectangle 2"/>
          <p:cNvSpPr>
            <a:spLocks noGrp="1" noChangeArrowheads="1"/>
          </p:cNvSpPr>
          <p:nvPr>
            <p:ph type="title"/>
          </p:nvPr>
        </p:nvSpPr>
        <p:spPr/>
        <p:txBody>
          <a:bodyPr/>
          <a:lstStyle/>
          <a:p>
            <a:r>
              <a:rPr lang="en-US"/>
              <a:t>What is Inheritance For?</a:t>
            </a:r>
          </a:p>
        </p:txBody>
      </p:sp>
      <p:sp>
        <p:nvSpPr>
          <p:cNvPr id="68614" name="Rectangle 3"/>
          <p:cNvSpPr>
            <a:spLocks noGrp="1" noChangeArrowheads="1"/>
          </p:cNvSpPr>
          <p:nvPr>
            <p:ph type="body" idx="1"/>
          </p:nvPr>
        </p:nvSpPr>
        <p:spPr/>
        <p:txBody>
          <a:bodyPr/>
          <a:lstStyle/>
          <a:p>
            <a:r>
              <a:rPr lang="en-US"/>
              <a:t>New software often builds on old software by </a:t>
            </a:r>
            <a:r>
              <a:rPr lang="en-US" i="1">
                <a:solidFill>
                  <a:srgbClr val="7F0101"/>
                </a:solidFill>
              </a:rPr>
              <a:t>imitation</a:t>
            </a:r>
            <a:r>
              <a:rPr lang="en-US"/>
              <a:t>, </a:t>
            </a:r>
            <a:r>
              <a:rPr lang="en-US" i="1">
                <a:solidFill>
                  <a:srgbClr val="7F0101"/>
                </a:solidFill>
              </a:rPr>
              <a:t>refinement</a:t>
            </a:r>
            <a:r>
              <a:rPr lang="en-US"/>
              <a:t> or </a:t>
            </a:r>
            <a:r>
              <a:rPr lang="en-US" i="1">
                <a:solidFill>
                  <a:srgbClr val="7F0101"/>
                </a:solidFill>
              </a:rPr>
              <a:t>combination</a:t>
            </a:r>
            <a:r>
              <a:rPr lang="en-US"/>
              <a:t>.</a:t>
            </a:r>
          </a:p>
          <a:p>
            <a:endParaRPr lang="en-US"/>
          </a:p>
          <a:p>
            <a:r>
              <a:rPr lang="en-US"/>
              <a:t>Similarly, classes may be </a:t>
            </a:r>
            <a:r>
              <a:rPr lang="en-US" i="1">
                <a:solidFill>
                  <a:srgbClr val="7F0101"/>
                </a:solidFill>
              </a:rPr>
              <a:t>extensions</a:t>
            </a:r>
            <a:r>
              <a:rPr lang="en-US"/>
              <a:t>, </a:t>
            </a:r>
            <a:r>
              <a:rPr lang="en-US" i="1">
                <a:solidFill>
                  <a:srgbClr val="7F0101"/>
                </a:solidFill>
              </a:rPr>
              <a:t>specializations</a:t>
            </a:r>
            <a:r>
              <a:rPr lang="en-US"/>
              <a:t> or </a:t>
            </a:r>
            <a:r>
              <a:rPr lang="en-US" i="1">
                <a:solidFill>
                  <a:srgbClr val="7F0101"/>
                </a:solidFill>
              </a:rPr>
              <a:t>combinations</a:t>
            </a:r>
            <a:r>
              <a:rPr lang="en-US"/>
              <a:t> of existing classes.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a:noFill/>
        </p:spPr>
        <p:txBody>
          <a:bodyPr/>
          <a:lstStyle/>
          <a:p>
            <a:r>
              <a:rPr lang="de-CH">
                <a:latin typeface="Helvetica" charset="0"/>
              </a:rPr>
              <a:t>© Oscar Nierstrasz</a:t>
            </a:r>
          </a:p>
        </p:txBody>
      </p:sp>
      <p:sp>
        <p:nvSpPr>
          <p:cNvPr id="70659"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70660" name="Slide Number Placeholder 5"/>
          <p:cNvSpPr>
            <a:spLocks noGrp="1"/>
          </p:cNvSpPr>
          <p:nvPr>
            <p:ph type="sldNum" sz="quarter" idx="12"/>
          </p:nvPr>
        </p:nvSpPr>
        <p:spPr>
          <a:noFill/>
        </p:spPr>
        <p:txBody>
          <a:bodyPr/>
          <a:lstStyle/>
          <a:p>
            <a:r>
              <a:rPr lang="de-CH">
                <a:latin typeface="Helvetica" charset="0"/>
              </a:rPr>
              <a:t>ESE 6.</a:t>
            </a:r>
            <a:fld id="{BCA0B227-0E3F-134E-AA68-A73C081DF7EA}" type="slidenum">
              <a:rPr lang="de-CH">
                <a:latin typeface="Helvetica" charset="0"/>
              </a:rPr>
              <a:pPr/>
              <a:t>31</a:t>
            </a:fld>
            <a:endParaRPr lang="de-CH" sz="1400">
              <a:solidFill>
                <a:srgbClr val="7E7E7E"/>
              </a:solidFill>
              <a:latin typeface="Times" charset="0"/>
            </a:endParaRPr>
          </a:p>
        </p:txBody>
      </p:sp>
      <p:sp>
        <p:nvSpPr>
          <p:cNvPr id="70661" name="Rectangle 2"/>
          <p:cNvSpPr>
            <a:spLocks noGrp="1" noChangeArrowheads="1"/>
          </p:cNvSpPr>
          <p:nvPr>
            <p:ph type="title"/>
          </p:nvPr>
        </p:nvSpPr>
        <p:spPr/>
        <p:txBody>
          <a:bodyPr/>
          <a:lstStyle/>
          <a:p>
            <a:r>
              <a:rPr lang="en-US"/>
              <a:t>Generalization expresses ...</a:t>
            </a:r>
          </a:p>
        </p:txBody>
      </p:sp>
      <p:sp>
        <p:nvSpPr>
          <p:cNvPr id="70662" name="Rectangle 3"/>
          <p:cNvSpPr>
            <a:spLocks noGrp="1" noChangeArrowheads="1"/>
          </p:cNvSpPr>
          <p:nvPr>
            <p:ph type="body" idx="1"/>
          </p:nvPr>
        </p:nvSpPr>
        <p:spPr/>
        <p:txBody>
          <a:bodyPr/>
          <a:lstStyle/>
          <a:p>
            <a:pPr marL="342900" indent="-342900">
              <a:lnSpc>
                <a:spcPct val="90000"/>
              </a:lnSpc>
              <a:buFont typeface="Helvetica CE" pitchFamily="-105" charset="0"/>
              <a:buNone/>
            </a:pPr>
            <a:r>
              <a:rPr lang="en-US" sz="2000" b="1" i="1"/>
              <a:t>Conceptual hierarchy:</a:t>
            </a:r>
          </a:p>
          <a:p>
            <a:pPr marL="342900" indent="-342900">
              <a:lnSpc>
                <a:spcPct val="90000"/>
              </a:lnSpc>
            </a:pPr>
            <a:r>
              <a:rPr lang="en-US" sz="2000"/>
              <a:t>conceptually related classes can be organized into a </a:t>
            </a:r>
            <a:r>
              <a:rPr lang="en-US" sz="2000" i="1">
                <a:solidFill>
                  <a:srgbClr val="7F0101"/>
                </a:solidFill>
              </a:rPr>
              <a:t>specialization</a:t>
            </a:r>
            <a:r>
              <a:rPr lang="en-US" sz="2000"/>
              <a:t> hierarchy </a:t>
            </a:r>
          </a:p>
          <a:p>
            <a:pPr marL="742950" lvl="1" indent="-285750">
              <a:lnSpc>
                <a:spcPct val="90000"/>
              </a:lnSpc>
            </a:pPr>
            <a:r>
              <a:rPr lang="en-US" sz="1800"/>
              <a:t>people, employees, managers</a:t>
            </a:r>
          </a:p>
          <a:p>
            <a:pPr marL="742950" lvl="1" indent="-285750">
              <a:lnSpc>
                <a:spcPct val="90000"/>
              </a:lnSpc>
            </a:pPr>
            <a:r>
              <a:rPr lang="en-US" sz="1800"/>
              <a:t>geometric objects ...</a:t>
            </a:r>
          </a:p>
          <a:p>
            <a:pPr marL="342900" indent="-342900">
              <a:lnSpc>
                <a:spcPct val="90000"/>
              </a:lnSpc>
              <a:buFont typeface="Helvetica CE" pitchFamily="-105" charset="0"/>
              <a:buNone/>
            </a:pPr>
            <a:r>
              <a:rPr lang="en-US" sz="2000" b="1" i="1"/>
              <a:t>Polymorphism:</a:t>
            </a:r>
            <a:r>
              <a:rPr lang="en-US"/>
              <a:t> </a:t>
            </a:r>
          </a:p>
          <a:p>
            <a:pPr marL="342900" indent="-342900">
              <a:lnSpc>
                <a:spcPct val="90000"/>
              </a:lnSpc>
            </a:pPr>
            <a:r>
              <a:rPr lang="en-US" sz="2000"/>
              <a:t>objects of distinct, but related classes may be </a:t>
            </a:r>
            <a:r>
              <a:rPr lang="en-US" sz="2000" i="1">
                <a:solidFill>
                  <a:srgbClr val="7F0101"/>
                </a:solidFill>
              </a:rPr>
              <a:t>uniformly treated</a:t>
            </a:r>
            <a:r>
              <a:rPr lang="en-US" sz="2000"/>
              <a:t> by clients</a:t>
            </a:r>
          </a:p>
          <a:p>
            <a:pPr marL="742950" lvl="1" indent="-285750">
              <a:lnSpc>
                <a:spcPct val="90000"/>
              </a:lnSpc>
            </a:pPr>
            <a:r>
              <a:rPr lang="en-US" sz="1800"/>
              <a:t>array of geometric objects</a:t>
            </a:r>
          </a:p>
          <a:p>
            <a:pPr marL="342900" indent="-342900">
              <a:lnSpc>
                <a:spcPct val="90000"/>
              </a:lnSpc>
              <a:buFont typeface="Helvetica CE" pitchFamily="-105" charset="0"/>
              <a:buNone/>
            </a:pPr>
            <a:r>
              <a:rPr lang="en-US" sz="2000" b="1" i="1"/>
              <a:t>Software reuse:</a:t>
            </a:r>
            <a:r>
              <a:rPr lang="en-US"/>
              <a:t> </a:t>
            </a:r>
          </a:p>
          <a:p>
            <a:pPr marL="342900" indent="-342900">
              <a:lnSpc>
                <a:spcPct val="90000"/>
              </a:lnSpc>
            </a:pPr>
            <a:r>
              <a:rPr lang="en-US" sz="2000"/>
              <a:t>related classes may </a:t>
            </a:r>
            <a:r>
              <a:rPr lang="en-US" sz="2000" i="1">
                <a:solidFill>
                  <a:srgbClr val="7F0101"/>
                </a:solidFill>
              </a:rPr>
              <a:t>share</a:t>
            </a:r>
            <a:r>
              <a:rPr lang="en-US" sz="2000"/>
              <a:t> interfaces, data structures or behaviour</a:t>
            </a:r>
          </a:p>
          <a:p>
            <a:pPr marL="742950" lvl="1" indent="-285750">
              <a:lnSpc>
                <a:spcPct val="90000"/>
              </a:lnSpc>
            </a:pPr>
            <a:r>
              <a:rPr lang="en-US" sz="1800"/>
              <a:t>geometric objects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Date Placeholder 2"/>
          <p:cNvSpPr>
            <a:spLocks noGrp="1"/>
          </p:cNvSpPr>
          <p:nvPr>
            <p:ph type="dt" sz="quarter" idx="10"/>
          </p:nvPr>
        </p:nvSpPr>
        <p:spPr>
          <a:noFill/>
        </p:spPr>
        <p:txBody>
          <a:bodyPr/>
          <a:lstStyle/>
          <a:p>
            <a:r>
              <a:rPr lang="de-CH">
                <a:latin typeface="Helvetica" charset="0"/>
              </a:rPr>
              <a:t>© Oscar Nierstrasz</a:t>
            </a:r>
          </a:p>
        </p:txBody>
      </p:sp>
      <p:sp>
        <p:nvSpPr>
          <p:cNvPr id="72707" name="Footer Placeholder 3"/>
          <p:cNvSpPr>
            <a:spLocks noGrp="1"/>
          </p:cNvSpPr>
          <p:nvPr>
            <p:ph type="ftr" sz="quarter" idx="11"/>
          </p:nvPr>
        </p:nvSpPr>
        <p:spPr>
          <a:noFill/>
        </p:spPr>
        <p:txBody>
          <a:bodyPr/>
          <a:lstStyle/>
          <a:p>
            <a:r>
              <a:rPr lang="de-CH">
                <a:latin typeface="Helvetica" charset="0"/>
              </a:rPr>
              <a:t>ESE — Modeling Objects and Classes</a:t>
            </a:r>
          </a:p>
        </p:txBody>
      </p:sp>
      <p:sp>
        <p:nvSpPr>
          <p:cNvPr id="72708" name="Slide Number Placeholder 4"/>
          <p:cNvSpPr>
            <a:spLocks noGrp="1"/>
          </p:cNvSpPr>
          <p:nvPr>
            <p:ph type="sldNum" sz="quarter" idx="12"/>
          </p:nvPr>
        </p:nvSpPr>
        <p:spPr>
          <a:noFill/>
        </p:spPr>
        <p:txBody>
          <a:bodyPr/>
          <a:lstStyle/>
          <a:p>
            <a:r>
              <a:rPr lang="de-CH">
                <a:latin typeface="Helvetica" charset="0"/>
              </a:rPr>
              <a:t>ESE 6.</a:t>
            </a:r>
            <a:fld id="{2BDD189A-DE52-B845-A92C-7EB5E6927F22}" type="slidenum">
              <a:rPr lang="de-CH">
                <a:latin typeface="Helvetica" charset="0"/>
              </a:rPr>
              <a:pPr/>
              <a:t>32</a:t>
            </a:fld>
            <a:endParaRPr lang="de-CH" sz="1400">
              <a:solidFill>
                <a:srgbClr val="7E7E7E"/>
              </a:solidFill>
              <a:latin typeface="Times" charset="0"/>
            </a:endParaRPr>
          </a:p>
        </p:txBody>
      </p:sp>
      <p:sp>
        <p:nvSpPr>
          <p:cNvPr id="72709" name="Rectangle 2"/>
          <p:cNvSpPr>
            <a:spLocks noGrp="1" noChangeArrowheads="1"/>
          </p:cNvSpPr>
          <p:nvPr>
            <p:ph type="title"/>
          </p:nvPr>
        </p:nvSpPr>
        <p:spPr/>
        <p:txBody>
          <a:bodyPr/>
          <a:lstStyle/>
          <a:p>
            <a:r>
              <a:rPr lang="en-US"/>
              <a:t>The different faces of inheritance</a:t>
            </a:r>
          </a:p>
        </p:txBody>
      </p:sp>
      <p:pic>
        <p:nvPicPr>
          <p:cNvPr id="72710" name="Picture 4" descr="06Inheritance"/>
          <p:cNvPicPr>
            <a:picLocks noChangeAspect="1" noChangeArrowheads="1"/>
          </p:cNvPicPr>
          <p:nvPr/>
        </p:nvPicPr>
        <p:blipFill>
          <a:blip r:embed="rId2"/>
          <a:srcRect/>
          <a:stretch>
            <a:fillRect/>
          </a:stretch>
        </p:blipFill>
        <p:spPr bwMode="auto">
          <a:xfrm>
            <a:off x="685800" y="2438400"/>
            <a:ext cx="7756525" cy="313848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p:spPr>
        <p:txBody>
          <a:bodyPr/>
          <a:lstStyle/>
          <a:p>
            <a:r>
              <a:rPr lang="de-CH">
                <a:latin typeface="Helvetica" charset="0"/>
              </a:rPr>
              <a:t>© Oscar Nierstrasz</a:t>
            </a:r>
          </a:p>
        </p:txBody>
      </p:sp>
      <p:sp>
        <p:nvSpPr>
          <p:cNvPr id="73731"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73732" name="Slide Number Placeholder 5"/>
          <p:cNvSpPr>
            <a:spLocks noGrp="1"/>
          </p:cNvSpPr>
          <p:nvPr>
            <p:ph type="sldNum" sz="quarter" idx="12"/>
          </p:nvPr>
        </p:nvSpPr>
        <p:spPr>
          <a:noFill/>
        </p:spPr>
        <p:txBody>
          <a:bodyPr/>
          <a:lstStyle/>
          <a:p>
            <a:r>
              <a:rPr lang="de-CH">
                <a:latin typeface="Helvetica" charset="0"/>
              </a:rPr>
              <a:t>ESE 6.</a:t>
            </a:r>
            <a:fld id="{36CBB96B-11C9-644F-B11B-318D5677AA34}" type="slidenum">
              <a:rPr lang="de-CH">
                <a:latin typeface="Helvetica" charset="0"/>
              </a:rPr>
              <a:pPr/>
              <a:t>33</a:t>
            </a:fld>
            <a:endParaRPr lang="de-CH" sz="1400">
              <a:solidFill>
                <a:srgbClr val="7E7E7E"/>
              </a:solidFill>
              <a:latin typeface="Times" charset="0"/>
            </a:endParaRPr>
          </a:p>
        </p:txBody>
      </p:sp>
      <p:sp>
        <p:nvSpPr>
          <p:cNvPr id="73733"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73734" name="Rectangle 3"/>
          <p:cNvSpPr>
            <a:spLocks noGrp="1" noChangeArrowheads="1"/>
          </p:cNvSpPr>
          <p:nvPr>
            <p:ph type="title"/>
          </p:nvPr>
        </p:nvSpPr>
        <p:spPr/>
        <p:txBody>
          <a:bodyPr/>
          <a:lstStyle/>
          <a:p>
            <a:r>
              <a:rPr lang="en-US"/>
              <a:t>Roadmap</a:t>
            </a:r>
          </a:p>
        </p:txBody>
      </p:sp>
      <p:pic>
        <p:nvPicPr>
          <p:cNvPr id="73735"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73736" name="Rectangle 5"/>
          <p:cNvSpPr>
            <a:spLocks noGrp="1" noChangeArrowheads="1"/>
          </p:cNvSpPr>
          <p:nvPr>
            <p:ph type="body" idx="1"/>
          </p:nvPr>
        </p:nvSpPr>
        <p:spPr/>
        <p:txBody>
          <a:bodyPr/>
          <a:lstStyle/>
          <a:p>
            <a:r>
              <a:rPr lang="en-US"/>
              <a:t>UML Overview</a:t>
            </a:r>
          </a:p>
          <a:p>
            <a:r>
              <a:rPr lang="en-US"/>
              <a:t>Classes, attributes and operations</a:t>
            </a:r>
          </a:p>
          <a:p>
            <a:r>
              <a:rPr lang="en-US"/>
              <a:t>UML Lines and Arrows</a:t>
            </a:r>
          </a:p>
          <a:p>
            <a:r>
              <a:rPr lang="en-US"/>
              <a:t>Parameterized Classes, Interfaces and Utilities</a:t>
            </a:r>
          </a:p>
          <a:p>
            <a:r>
              <a:rPr lang="en-US"/>
              <a:t>Objects, Associations</a:t>
            </a:r>
          </a:p>
          <a:p>
            <a:r>
              <a:rPr lang="en-US"/>
              <a:t>Inheritance</a:t>
            </a:r>
          </a:p>
          <a:p>
            <a:r>
              <a:rPr lang="en-US" b="1"/>
              <a:t>Patterns, Constraints and Contracts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Date Placeholder 2"/>
          <p:cNvSpPr>
            <a:spLocks noGrp="1"/>
          </p:cNvSpPr>
          <p:nvPr>
            <p:ph type="dt" sz="quarter" idx="10"/>
          </p:nvPr>
        </p:nvSpPr>
        <p:spPr>
          <a:noFill/>
        </p:spPr>
        <p:txBody>
          <a:bodyPr/>
          <a:lstStyle/>
          <a:p>
            <a:r>
              <a:rPr lang="de-CH">
                <a:latin typeface="Helvetica" charset="0"/>
              </a:rPr>
              <a:t>© Oscar Nierstrasz</a:t>
            </a:r>
          </a:p>
        </p:txBody>
      </p:sp>
      <p:sp>
        <p:nvSpPr>
          <p:cNvPr id="75779" name="Footer Placeholder 3"/>
          <p:cNvSpPr>
            <a:spLocks noGrp="1"/>
          </p:cNvSpPr>
          <p:nvPr>
            <p:ph type="ftr" sz="quarter" idx="11"/>
          </p:nvPr>
        </p:nvSpPr>
        <p:spPr>
          <a:noFill/>
        </p:spPr>
        <p:txBody>
          <a:bodyPr/>
          <a:lstStyle/>
          <a:p>
            <a:r>
              <a:rPr lang="de-CH">
                <a:latin typeface="Helvetica" charset="0"/>
              </a:rPr>
              <a:t>ESE — Modeling Objects and Classes</a:t>
            </a:r>
          </a:p>
        </p:txBody>
      </p:sp>
      <p:sp>
        <p:nvSpPr>
          <p:cNvPr id="75780" name="Slide Number Placeholder 4"/>
          <p:cNvSpPr>
            <a:spLocks noGrp="1"/>
          </p:cNvSpPr>
          <p:nvPr>
            <p:ph type="sldNum" sz="quarter" idx="12"/>
          </p:nvPr>
        </p:nvSpPr>
        <p:spPr>
          <a:noFill/>
        </p:spPr>
        <p:txBody>
          <a:bodyPr/>
          <a:lstStyle/>
          <a:p>
            <a:r>
              <a:rPr lang="de-CH">
                <a:latin typeface="Helvetica" charset="0"/>
              </a:rPr>
              <a:t>ESE 6.</a:t>
            </a:r>
            <a:fld id="{35E1513C-F9EF-1048-80F0-7A8505F93074}" type="slidenum">
              <a:rPr lang="de-CH">
                <a:latin typeface="Helvetica" charset="0"/>
              </a:rPr>
              <a:pPr/>
              <a:t>34</a:t>
            </a:fld>
            <a:endParaRPr lang="de-CH" sz="1400">
              <a:solidFill>
                <a:srgbClr val="7E7E7E"/>
              </a:solidFill>
              <a:latin typeface="Times" charset="0"/>
            </a:endParaRPr>
          </a:p>
        </p:txBody>
      </p:sp>
      <p:sp>
        <p:nvSpPr>
          <p:cNvPr id="75781" name="Rectangle 2"/>
          <p:cNvSpPr>
            <a:spLocks noGrp="1" noChangeArrowheads="1"/>
          </p:cNvSpPr>
          <p:nvPr>
            <p:ph type="title"/>
          </p:nvPr>
        </p:nvSpPr>
        <p:spPr/>
        <p:txBody>
          <a:bodyPr/>
          <a:lstStyle/>
          <a:p>
            <a:r>
              <a:rPr lang="en-US" sz="2400"/>
              <a:t>Design Patterns as Collaborations</a:t>
            </a:r>
            <a:endParaRPr lang="en-US"/>
          </a:p>
        </p:txBody>
      </p:sp>
      <p:pic>
        <p:nvPicPr>
          <p:cNvPr id="75782" name="Picture 3"/>
          <p:cNvPicPr>
            <a:picLocks noChangeAspect="1" noChangeArrowheads="1"/>
          </p:cNvPicPr>
          <p:nvPr/>
        </p:nvPicPr>
        <p:blipFill>
          <a:blip r:embed="rId3"/>
          <a:srcRect/>
          <a:stretch>
            <a:fillRect/>
          </a:stretch>
        </p:blipFill>
        <p:spPr bwMode="auto">
          <a:xfrm>
            <a:off x="1076325" y="1600200"/>
            <a:ext cx="6924675" cy="47910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Date Placeholder 3"/>
          <p:cNvSpPr>
            <a:spLocks noGrp="1"/>
          </p:cNvSpPr>
          <p:nvPr>
            <p:ph type="dt" sz="quarter" idx="10"/>
          </p:nvPr>
        </p:nvSpPr>
        <p:spPr>
          <a:noFill/>
        </p:spPr>
        <p:txBody>
          <a:bodyPr/>
          <a:lstStyle/>
          <a:p>
            <a:r>
              <a:rPr lang="de-CH">
                <a:latin typeface="Helvetica" charset="0"/>
              </a:rPr>
              <a:t>© Oscar Nierstrasz</a:t>
            </a:r>
          </a:p>
        </p:txBody>
      </p:sp>
      <p:sp>
        <p:nvSpPr>
          <p:cNvPr id="77827"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77828" name="Slide Number Placeholder 5"/>
          <p:cNvSpPr>
            <a:spLocks noGrp="1"/>
          </p:cNvSpPr>
          <p:nvPr>
            <p:ph type="sldNum" sz="quarter" idx="12"/>
          </p:nvPr>
        </p:nvSpPr>
        <p:spPr>
          <a:noFill/>
        </p:spPr>
        <p:txBody>
          <a:bodyPr/>
          <a:lstStyle/>
          <a:p>
            <a:r>
              <a:rPr lang="de-CH">
                <a:latin typeface="Helvetica" charset="0"/>
              </a:rPr>
              <a:t>ESE 6.</a:t>
            </a:r>
            <a:fld id="{5A8720FD-8031-A341-BF90-C6007F1845BF}" type="slidenum">
              <a:rPr lang="de-CH">
                <a:latin typeface="Helvetica" charset="0"/>
              </a:rPr>
              <a:pPr/>
              <a:t>35</a:t>
            </a:fld>
            <a:endParaRPr lang="de-CH" sz="1400">
              <a:solidFill>
                <a:srgbClr val="7E7E7E"/>
              </a:solidFill>
              <a:latin typeface="Times" charset="0"/>
            </a:endParaRPr>
          </a:p>
        </p:txBody>
      </p:sp>
      <p:sp>
        <p:nvSpPr>
          <p:cNvPr id="77829" name="Rectangle 2"/>
          <p:cNvSpPr>
            <a:spLocks noGrp="1" noChangeArrowheads="1"/>
          </p:cNvSpPr>
          <p:nvPr>
            <p:ph type="title"/>
          </p:nvPr>
        </p:nvSpPr>
        <p:spPr/>
        <p:txBody>
          <a:bodyPr/>
          <a:lstStyle/>
          <a:p>
            <a:r>
              <a:rPr lang="en-US"/>
              <a:t>Constraints</a:t>
            </a:r>
          </a:p>
        </p:txBody>
      </p:sp>
      <p:sp>
        <p:nvSpPr>
          <p:cNvPr id="77830" name="Rectangle 3"/>
          <p:cNvSpPr>
            <a:spLocks noGrp="1" noChangeArrowheads="1"/>
          </p:cNvSpPr>
          <p:nvPr>
            <p:ph type="body" idx="1"/>
          </p:nvPr>
        </p:nvSpPr>
        <p:spPr>
          <a:xfrm>
            <a:off x="539750" y="1654175"/>
            <a:ext cx="7981950" cy="1089025"/>
          </a:xfrm>
        </p:spPr>
        <p:txBody>
          <a:bodyPr anchor="t"/>
          <a:lstStyle/>
          <a:p>
            <a:pPr>
              <a:buFont typeface="Helvetica CE" pitchFamily="-105" charset="0"/>
              <a:buNone/>
            </a:pPr>
            <a:r>
              <a:rPr lang="en-US" sz="2000" u="sng"/>
              <a:t>Constraints</a:t>
            </a:r>
            <a:r>
              <a:rPr lang="en-US" sz="2000"/>
              <a:t> are </a:t>
            </a:r>
            <a:r>
              <a:rPr lang="en-US" sz="2000" i="1">
                <a:solidFill>
                  <a:srgbClr val="7F0101"/>
                </a:solidFill>
              </a:rPr>
              <a:t>restrictions</a:t>
            </a:r>
            <a:r>
              <a:rPr lang="en-US" sz="2000"/>
              <a:t> on values attached to classes or associations.</a:t>
            </a:r>
          </a:p>
        </p:txBody>
      </p:sp>
      <p:pic>
        <p:nvPicPr>
          <p:cNvPr id="77831" name="Picture 4"/>
          <p:cNvPicPr>
            <a:picLocks noChangeAspect="1" noChangeArrowheads="1"/>
          </p:cNvPicPr>
          <p:nvPr/>
        </p:nvPicPr>
        <p:blipFill>
          <a:blip r:embed="rId3"/>
          <a:srcRect/>
          <a:stretch>
            <a:fillRect/>
          </a:stretch>
        </p:blipFill>
        <p:spPr bwMode="auto">
          <a:xfrm>
            <a:off x="1176338" y="2370138"/>
            <a:ext cx="6748462" cy="387826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Date Placeholder 3"/>
          <p:cNvSpPr>
            <a:spLocks noGrp="1"/>
          </p:cNvSpPr>
          <p:nvPr>
            <p:ph type="dt" sz="quarter" idx="10"/>
          </p:nvPr>
        </p:nvSpPr>
        <p:spPr>
          <a:noFill/>
        </p:spPr>
        <p:txBody>
          <a:bodyPr/>
          <a:lstStyle/>
          <a:p>
            <a:r>
              <a:rPr lang="de-CH">
                <a:latin typeface="Helvetica" charset="0"/>
              </a:rPr>
              <a:t>© Oscar Nierstrasz</a:t>
            </a:r>
          </a:p>
        </p:txBody>
      </p:sp>
      <p:sp>
        <p:nvSpPr>
          <p:cNvPr id="79875"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79876" name="Slide Number Placeholder 5"/>
          <p:cNvSpPr>
            <a:spLocks noGrp="1"/>
          </p:cNvSpPr>
          <p:nvPr>
            <p:ph type="sldNum" sz="quarter" idx="12"/>
          </p:nvPr>
        </p:nvSpPr>
        <p:spPr>
          <a:noFill/>
        </p:spPr>
        <p:txBody>
          <a:bodyPr/>
          <a:lstStyle/>
          <a:p>
            <a:r>
              <a:rPr lang="de-CH">
                <a:latin typeface="Helvetica" charset="0"/>
              </a:rPr>
              <a:t>ESE 6.</a:t>
            </a:r>
            <a:fld id="{44A0E7AD-6227-7B4B-B906-E3C74E7CD0D8}" type="slidenum">
              <a:rPr lang="de-CH">
                <a:latin typeface="Helvetica" charset="0"/>
              </a:rPr>
              <a:pPr/>
              <a:t>36</a:t>
            </a:fld>
            <a:endParaRPr lang="de-CH" sz="1400">
              <a:solidFill>
                <a:srgbClr val="7E7E7E"/>
              </a:solidFill>
              <a:latin typeface="Times" charset="0"/>
            </a:endParaRPr>
          </a:p>
        </p:txBody>
      </p:sp>
      <p:sp>
        <p:nvSpPr>
          <p:cNvPr id="79877" name="Rectangle 2"/>
          <p:cNvSpPr>
            <a:spLocks noGrp="1" noChangeArrowheads="1"/>
          </p:cNvSpPr>
          <p:nvPr>
            <p:ph type="title"/>
          </p:nvPr>
        </p:nvSpPr>
        <p:spPr/>
        <p:txBody>
          <a:bodyPr/>
          <a:lstStyle/>
          <a:p>
            <a:r>
              <a:rPr lang="en-US"/>
              <a:t>OCL — Object Constraint Language</a:t>
            </a:r>
          </a:p>
        </p:txBody>
      </p:sp>
      <p:sp>
        <p:nvSpPr>
          <p:cNvPr id="79878" name="Rectangle 3"/>
          <p:cNvSpPr>
            <a:spLocks noGrp="1" noChangeArrowheads="1"/>
          </p:cNvSpPr>
          <p:nvPr>
            <p:ph type="body" idx="1"/>
          </p:nvPr>
        </p:nvSpPr>
        <p:spPr/>
        <p:txBody>
          <a:bodyPr/>
          <a:lstStyle/>
          <a:p>
            <a:r>
              <a:rPr lang="en-US"/>
              <a:t>Used to express queries and constraints over UML diagrams</a:t>
            </a:r>
          </a:p>
          <a:p>
            <a:pPr lvl="1"/>
            <a:r>
              <a:rPr lang="en-US"/>
              <a:t>Navigate associations:</a:t>
            </a:r>
          </a:p>
          <a:p>
            <a:pPr lvl="2"/>
            <a:r>
              <a:rPr lang="en-US"/>
              <a:t>Person.boss.employer</a:t>
            </a:r>
          </a:p>
          <a:p>
            <a:pPr lvl="1"/>
            <a:r>
              <a:rPr lang="en-US"/>
              <a:t>Select subsets:</a:t>
            </a:r>
          </a:p>
          <a:p>
            <a:pPr lvl="2"/>
            <a:r>
              <a:rPr lang="en-US"/>
              <a:t>Company.employee-&gt;select(title=“Manager”)</a:t>
            </a:r>
          </a:p>
          <a:p>
            <a:pPr lvl="1"/>
            <a:r>
              <a:rPr lang="en-US"/>
              <a:t>Boolean and arithmetic operators:</a:t>
            </a:r>
          </a:p>
          <a:p>
            <a:pPr lvl="2"/>
            <a:r>
              <a:rPr lang="en-US"/>
              <a:t>Person.salary &lt; Person.boss.salary</a:t>
            </a:r>
          </a:p>
        </p:txBody>
      </p:sp>
      <p:sp>
        <p:nvSpPr>
          <p:cNvPr id="79879" name="Rectangle 4"/>
          <p:cNvSpPr>
            <a:spLocks noChangeArrowheads="1"/>
          </p:cNvSpPr>
          <p:nvPr/>
        </p:nvSpPr>
        <p:spPr bwMode="auto">
          <a:xfrm>
            <a:off x="5334000" y="6019800"/>
            <a:ext cx="1581150" cy="366713"/>
          </a:xfrm>
          <a:prstGeom prst="rect">
            <a:avLst/>
          </a:prstGeom>
          <a:solidFill>
            <a:schemeClr val="accent1"/>
          </a:solidFill>
          <a:ln w="9525">
            <a:noFill/>
            <a:miter lim="800000"/>
            <a:headEnd/>
            <a:tailEnd/>
          </a:ln>
        </p:spPr>
        <p:txBody>
          <a:bodyPr wrap="none">
            <a:prstTxWarp prst="textNoShape">
              <a:avLst/>
            </a:prstTxWarp>
            <a:spAutoFit/>
          </a:bodyPr>
          <a:lstStyle/>
          <a:p>
            <a:r>
              <a:rPr lang="en-US" sz="1800"/>
              <a:t>www.omg.org</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p:spPr>
        <p:txBody>
          <a:bodyPr/>
          <a:lstStyle/>
          <a:p>
            <a:r>
              <a:rPr lang="de-CH">
                <a:latin typeface="Helvetica" charset="0"/>
              </a:rPr>
              <a:t>© Oscar Nierstrasz</a:t>
            </a:r>
          </a:p>
        </p:txBody>
      </p:sp>
      <p:sp>
        <p:nvSpPr>
          <p:cNvPr id="80899"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80900" name="Slide Number Placeholder 5"/>
          <p:cNvSpPr>
            <a:spLocks noGrp="1"/>
          </p:cNvSpPr>
          <p:nvPr>
            <p:ph type="sldNum" sz="quarter" idx="12"/>
          </p:nvPr>
        </p:nvSpPr>
        <p:spPr>
          <a:noFill/>
        </p:spPr>
        <p:txBody>
          <a:bodyPr/>
          <a:lstStyle/>
          <a:p>
            <a:r>
              <a:rPr lang="de-CH">
                <a:latin typeface="Helvetica" charset="0"/>
              </a:rPr>
              <a:t>ESE 6.</a:t>
            </a:r>
            <a:fld id="{628078CA-6E48-5646-9A15-72BE5BFB27C6}" type="slidenum">
              <a:rPr lang="de-CH">
                <a:latin typeface="Helvetica" charset="0"/>
              </a:rPr>
              <a:pPr/>
              <a:t>37</a:t>
            </a:fld>
            <a:endParaRPr lang="de-CH" sz="1400">
              <a:solidFill>
                <a:srgbClr val="7E7E7E"/>
              </a:solidFill>
              <a:latin typeface="Times" charset="0"/>
            </a:endParaRPr>
          </a:p>
        </p:txBody>
      </p:sp>
      <p:sp>
        <p:nvSpPr>
          <p:cNvPr id="80901" name="Rectangle 2"/>
          <p:cNvSpPr>
            <a:spLocks noGrp="1" noChangeArrowheads="1"/>
          </p:cNvSpPr>
          <p:nvPr>
            <p:ph type="title"/>
          </p:nvPr>
        </p:nvSpPr>
        <p:spPr/>
        <p:txBody>
          <a:bodyPr/>
          <a:lstStyle/>
          <a:p>
            <a:r>
              <a:rPr lang="en-US"/>
              <a:t>Design by Contract in UML</a:t>
            </a:r>
          </a:p>
        </p:txBody>
      </p:sp>
      <p:sp>
        <p:nvSpPr>
          <p:cNvPr id="80902" name="Rectangle 3"/>
          <p:cNvSpPr>
            <a:spLocks noGrp="1" noChangeArrowheads="1"/>
          </p:cNvSpPr>
          <p:nvPr>
            <p:ph type="body" idx="1"/>
          </p:nvPr>
        </p:nvSpPr>
        <p:spPr>
          <a:xfrm>
            <a:off x="539750" y="1654175"/>
            <a:ext cx="8061325" cy="1233488"/>
          </a:xfrm>
        </p:spPr>
        <p:txBody>
          <a:bodyPr anchor="t"/>
          <a:lstStyle/>
          <a:p>
            <a:pPr marL="0" indent="0">
              <a:buFont typeface="Helvetica CE" pitchFamily="-105" charset="0"/>
              <a:buNone/>
            </a:pPr>
            <a:r>
              <a:rPr lang="en-US" sz="1800"/>
              <a:t>Combine constraints with stereotypes:</a:t>
            </a:r>
          </a:p>
          <a:p>
            <a:pPr marL="0" indent="0">
              <a:buFont typeface="Helvetica CE" pitchFamily="-105" charset="0"/>
              <a:buNone/>
            </a:pPr>
            <a:r>
              <a:rPr lang="en-US" sz="1800" i="1">
                <a:solidFill>
                  <a:srgbClr val="7F0101"/>
                </a:solidFill>
              </a:rPr>
              <a:t>NB: «invariant», «precondition», and «postcondition» are predefined in UML.</a:t>
            </a:r>
          </a:p>
        </p:txBody>
      </p:sp>
      <p:pic>
        <p:nvPicPr>
          <p:cNvPr id="80903" name="Picture 4"/>
          <p:cNvPicPr>
            <a:picLocks noChangeAspect="1" noChangeArrowheads="1"/>
          </p:cNvPicPr>
          <p:nvPr/>
        </p:nvPicPr>
        <p:blipFill>
          <a:blip r:embed="rId3"/>
          <a:srcRect/>
          <a:stretch>
            <a:fillRect/>
          </a:stretch>
        </p:blipFill>
        <p:spPr bwMode="auto">
          <a:xfrm>
            <a:off x="762000" y="4514850"/>
            <a:ext cx="5334000" cy="1581150"/>
          </a:xfrm>
          <a:prstGeom prst="rect">
            <a:avLst/>
          </a:prstGeom>
          <a:noFill/>
          <a:ln w="9525">
            <a:noFill/>
            <a:miter lim="800000"/>
            <a:headEnd/>
            <a:tailEnd/>
          </a:ln>
        </p:spPr>
      </p:pic>
      <p:pic>
        <p:nvPicPr>
          <p:cNvPr id="80904" name="Picture 5"/>
          <p:cNvPicPr>
            <a:picLocks noChangeAspect="1" noChangeArrowheads="1"/>
          </p:cNvPicPr>
          <p:nvPr/>
        </p:nvPicPr>
        <p:blipFill>
          <a:blip r:embed="rId4"/>
          <a:srcRect/>
          <a:stretch>
            <a:fillRect/>
          </a:stretch>
        </p:blipFill>
        <p:spPr bwMode="auto">
          <a:xfrm>
            <a:off x="3581400" y="2587625"/>
            <a:ext cx="4953000" cy="18319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Date Placeholder 3"/>
          <p:cNvSpPr>
            <a:spLocks noGrp="1"/>
          </p:cNvSpPr>
          <p:nvPr>
            <p:ph type="dt" sz="quarter" idx="10"/>
          </p:nvPr>
        </p:nvSpPr>
        <p:spPr>
          <a:noFill/>
        </p:spPr>
        <p:txBody>
          <a:bodyPr/>
          <a:lstStyle/>
          <a:p>
            <a:r>
              <a:rPr lang="de-CH">
                <a:latin typeface="Helvetica" charset="0"/>
              </a:rPr>
              <a:t>© Oscar Nierstrasz</a:t>
            </a:r>
          </a:p>
        </p:txBody>
      </p:sp>
      <p:sp>
        <p:nvSpPr>
          <p:cNvPr id="82947"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82948" name="Slide Number Placeholder 5"/>
          <p:cNvSpPr>
            <a:spLocks noGrp="1"/>
          </p:cNvSpPr>
          <p:nvPr>
            <p:ph type="sldNum" sz="quarter" idx="12"/>
          </p:nvPr>
        </p:nvSpPr>
        <p:spPr>
          <a:noFill/>
        </p:spPr>
        <p:txBody>
          <a:bodyPr/>
          <a:lstStyle/>
          <a:p>
            <a:r>
              <a:rPr lang="de-CH">
                <a:latin typeface="Helvetica" charset="0"/>
              </a:rPr>
              <a:t>ESE 6.</a:t>
            </a:r>
            <a:fld id="{CE63C3E8-E366-F245-9E80-98E405FA94A7}" type="slidenum">
              <a:rPr lang="de-CH">
                <a:latin typeface="Helvetica" charset="0"/>
              </a:rPr>
              <a:pPr/>
              <a:t>38</a:t>
            </a:fld>
            <a:endParaRPr lang="de-CH" sz="1400">
              <a:solidFill>
                <a:srgbClr val="7E7E7E"/>
              </a:solidFill>
              <a:latin typeface="Times" charset="0"/>
            </a:endParaRPr>
          </a:p>
        </p:txBody>
      </p:sp>
      <p:sp>
        <p:nvSpPr>
          <p:cNvPr id="82949" name="Rectangle 2"/>
          <p:cNvSpPr>
            <a:spLocks noGrp="1" noChangeArrowheads="1"/>
          </p:cNvSpPr>
          <p:nvPr>
            <p:ph type="title"/>
          </p:nvPr>
        </p:nvSpPr>
        <p:spPr/>
        <p:txBody>
          <a:bodyPr/>
          <a:lstStyle/>
          <a:p>
            <a:r>
              <a:rPr lang="en-US"/>
              <a:t>Using the Notation</a:t>
            </a:r>
          </a:p>
        </p:txBody>
      </p:sp>
      <p:sp>
        <p:nvSpPr>
          <p:cNvPr id="82950" name="Rectangle 3"/>
          <p:cNvSpPr>
            <a:spLocks noGrp="1" noChangeArrowheads="1"/>
          </p:cNvSpPr>
          <p:nvPr>
            <p:ph type="body" idx="1"/>
          </p:nvPr>
        </p:nvSpPr>
        <p:spPr/>
        <p:txBody>
          <a:bodyPr/>
          <a:lstStyle/>
          <a:p>
            <a:pPr marL="342900" indent="-342900">
              <a:buFont typeface="Helvetica CE" pitchFamily="-105" charset="0"/>
              <a:buNone/>
            </a:pPr>
            <a:r>
              <a:rPr lang="en-US" sz="1600" b="1" i="1"/>
              <a:t>During Analysis:</a:t>
            </a:r>
            <a:endParaRPr lang="en-US" sz="1800"/>
          </a:p>
          <a:p>
            <a:pPr marL="742950" lvl="1" indent="-285750"/>
            <a:r>
              <a:rPr lang="en-US" sz="1600"/>
              <a:t>Capture classes visible to </a:t>
            </a:r>
            <a:r>
              <a:rPr lang="en-US" sz="1600" i="1">
                <a:solidFill>
                  <a:srgbClr val="7F0101"/>
                </a:solidFill>
              </a:rPr>
              <a:t>users</a:t>
            </a:r>
            <a:endParaRPr lang="en-US" sz="1600"/>
          </a:p>
          <a:p>
            <a:pPr marL="742950" lvl="1" indent="-285750"/>
            <a:r>
              <a:rPr lang="en-US" sz="1600"/>
              <a:t>Document </a:t>
            </a:r>
            <a:r>
              <a:rPr lang="en-US" sz="1600" i="1">
                <a:solidFill>
                  <a:srgbClr val="7F0101"/>
                </a:solidFill>
              </a:rPr>
              <a:t>attributes and responsibilities</a:t>
            </a:r>
            <a:endParaRPr lang="en-US" sz="1600"/>
          </a:p>
          <a:p>
            <a:pPr marL="742950" lvl="1" indent="-285750"/>
            <a:r>
              <a:rPr lang="en-US" sz="1600"/>
              <a:t>Identify </a:t>
            </a:r>
            <a:r>
              <a:rPr lang="en-US" sz="1600" i="1">
                <a:solidFill>
                  <a:srgbClr val="7F0101"/>
                </a:solidFill>
              </a:rPr>
              <a:t>associations and collaborations</a:t>
            </a:r>
            <a:endParaRPr lang="en-US" sz="1600"/>
          </a:p>
          <a:p>
            <a:pPr marL="742950" lvl="1" indent="-285750"/>
            <a:r>
              <a:rPr lang="en-US" sz="1600"/>
              <a:t>Identify </a:t>
            </a:r>
            <a:r>
              <a:rPr lang="en-US" sz="1600" i="1">
                <a:solidFill>
                  <a:srgbClr val="7F0101"/>
                </a:solidFill>
              </a:rPr>
              <a:t>conceptual hierarchies</a:t>
            </a:r>
          </a:p>
          <a:p>
            <a:pPr marL="742950" lvl="1" indent="-285750"/>
            <a:r>
              <a:rPr lang="en-US" sz="1600"/>
              <a:t>Capture all </a:t>
            </a:r>
            <a:r>
              <a:rPr lang="en-US" sz="1600" i="1">
                <a:solidFill>
                  <a:srgbClr val="7F0101"/>
                </a:solidFill>
              </a:rPr>
              <a:t>visible features</a:t>
            </a:r>
            <a:endParaRPr lang="en-US" sz="1600"/>
          </a:p>
          <a:p>
            <a:pPr marL="342900" indent="-342900">
              <a:buFont typeface="Helvetica CE" pitchFamily="-105" charset="0"/>
              <a:buNone/>
            </a:pPr>
            <a:endParaRPr lang="en-US" sz="1600" b="1" i="1"/>
          </a:p>
          <a:p>
            <a:pPr marL="342900" indent="-342900">
              <a:buFont typeface="Helvetica CE" pitchFamily="-105" charset="0"/>
              <a:buNone/>
            </a:pPr>
            <a:r>
              <a:rPr lang="en-US" sz="1600" b="1" i="1"/>
              <a:t>During Design:</a:t>
            </a:r>
            <a:endParaRPr lang="en-US" sz="1800"/>
          </a:p>
          <a:p>
            <a:pPr marL="742950" lvl="1" indent="-285750"/>
            <a:r>
              <a:rPr lang="en-US" sz="1600"/>
              <a:t>Specify </a:t>
            </a:r>
            <a:r>
              <a:rPr lang="en-US" sz="1600" i="1">
                <a:solidFill>
                  <a:srgbClr val="7F0101"/>
                </a:solidFill>
              </a:rPr>
              <a:t>contracts and operations</a:t>
            </a:r>
            <a:endParaRPr lang="en-US" sz="1600"/>
          </a:p>
          <a:p>
            <a:pPr marL="742950" lvl="1" indent="-285750"/>
            <a:r>
              <a:rPr lang="en-US" sz="1600" i="1">
                <a:solidFill>
                  <a:srgbClr val="7F0101"/>
                </a:solidFill>
              </a:rPr>
              <a:t>Decompose</a:t>
            </a:r>
            <a:r>
              <a:rPr lang="en-US" sz="1600"/>
              <a:t> complex objects</a:t>
            </a:r>
          </a:p>
          <a:p>
            <a:pPr marL="742950" lvl="1" indent="-285750"/>
            <a:r>
              <a:rPr lang="en-US" sz="1600"/>
              <a:t>Factor out </a:t>
            </a:r>
            <a:r>
              <a:rPr lang="en-US" sz="1600" i="1">
                <a:solidFill>
                  <a:srgbClr val="7F0101"/>
                </a:solidFill>
              </a:rPr>
              <a:t>common interfaces</a:t>
            </a:r>
            <a:r>
              <a:rPr lang="en-US" sz="1600"/>
              <a:t> and functionalities</a:t>
            </a:r>
            <a:endParaRPr lang="en-US" sz="1400" i="1">
              <a:solidFill>
                <a:srgbClr val="7F0101"/>
              </a:solidFill>
            </a:endParaRPr>
          </a:p>
        </p:txBody>
      </p:sp>
      <p:sp>
        <p:nvSpPr>
          <p:cNvPr id="82951" name="AutoShape 4"/>
          <p:cNvSpPr>
            <a:spLocks noChangeArrowheads="1"/>
          </p:cNvSpPr>
          <p:nvPr/>
        </p:nvSpPr>
        <p:spPr bwMode="auto">
          <a:xfrm>
            <a:off x="5638800" y="2590800"/>
            <a:ext cx="3124200" cy="2133600"/>
          </a:xfrm>
          <a:prstGeom prst="foldedCorner">
            <a:avLst>
              <a:gd name="adj" fmla="val 12500"/>
            </a:avLst>
          </a:prstGeom>
          <a:solidFill>
            <a:schemeClr val="accent1"/>
          </a:solidFill>
          <a:ln w="9525">
            <a:solidFill>
              <a:schemeClr val="tx1"/>
            </a:solidFill>
            <a:round/>
            <a:headEnd/>
            <a:tailEnd/>
          </a:ln>
        </p:spPr>
        <p:txBody>
          <a:bodyPr anchor="ctr">
            <a:prstTxWarp prst="textNoShape">
              <a:avLst/>
            </a:prstTxWarp>
          </a:bodyPr>
          <a:lstStyle/>
          <a:p>
            <a:pPr algn="ctr" eaLnBrk="1" hangingPunct="1">
              <a:lnSpc>
                <a:spcPct val="95000"/>
              </a:lnSpc>
              <a:spcBef>
                <a:spcPct val="20000"/>
              </a:spcBef>
              <a:buClr>
                <a:schemeClr val="hlink"/>
              </a:buClr>
              <a:buSzPct val="85000"/>
              <a:buFont typeface="Helvetica CE" pitchFamily="-105" charset="0"/>
              <a:buNone/>
            </a:pPr>
            <a:r>
              <a:rPr lang="en-US" sz="1600" i="1">
                <a:solidFill>
                  <a:srgbClr val="7F0101"/>
                </a:solidFill>
              </a:rPr>
              <a:t>The graphical notation is only one </a:t>
            </a:r>
            <a:r>
              <a:rPr lang="en-US" sz="1600" i="1" u="sng">
                <a:solidFill>
                  <a:srgbClr val="7F0101"/>
                </a:solidFill>
              </a:rPr>
              <a:t>part</a:t>
            </a:r>
            <a:r>
              <a:rPr lang="en-US" sz="1600" i="1">
                <a:solidFill>
                  <a:srgbClr val="7F0101"/>
                </a:solidFill>
              </a:rPr>
              <a:t> of the analysis or design document. For example, a data dictionary cataloguing and describing all names of classes, roles, associations, etc. must be maintained throughout the project.</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Date Placeholder 3"/>
          <p:cNvSpPr>
            <a:spLocks noGrp="1"/>
          </p:cNvSpPr>
          <p:nvPr>
            <p:ph type="dt" sz="quarter" idx="10"/>
          </p:nvPr>
        </p:nvSpPr>
        <p:spPr>
          <a:noFill/>
        </p:spPr>
        <p:txBody>
          <a:bodyPr/>
          <a:lstStyle/>
          <a:p>
            <a:r>
              <a:rPr lang="de-CH">
                <a:latin typeface="Helvetica" charset="0"/>
              </a:rPr>
              <a:t>© Oscar Nierstrasz</a:t>
            </a:r>
          </a:p>
        </p:txBody>
      </p:sp>
      <p:sp>
        <p:nvSpPr>
          <p:cNvPr id="84995"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84996" name="Slide Number Placeholder 5"/>
          <p:cNvSpPr>
            <a:spLocks noGrp="1"/>
          </p:cNvSpPr>
          <p:nvPr>
            <p:ph type="sldNum" sz="quarter" idx="12"/>
          </p:nvPr>
        </p:nvSpPr>
        <p:spPr>
          <a:noFill/>
        </p:spPr>
        <p:txBody>
          <a:bodyPr/>
          <a:lstStyle/>
          <a:p>
            <a:r>
              <a:rPr lang="de-CH">
                <a:latin typeface="Helvetica" charset="0"/>
              </a:rPr>
              <a:t>ESE 6.</a:t>
            </a:r>
            <a:fld id="{0F3895C2-F7D9-664D-AC69-7698CCF6CEC5}" type="slidenum">
              <a:rPr lang="de-CH">
                <a:latin typeface="Helvetica" charset="0"/>
              </a:rPr>
              <a:pPr/>
              <a:t>39</a:t>
            </a:fld>
            <a:endParaRPr lang="de-CH" sz="1400">
              <a:solidFill>
                <a:srgbClr val="7E7E7E"/>
              </a:solidFill>
              <a:latin typeface="Times" charset="0"/>
            </a:endParaRPr>
          </a:p>
        </p:txBody>
      </p:sp>
      <p:sp>
        <p:nvSpPr>
          <p:cNvPr id="84997" name="Rectangle 4"/>
          <p:cNvSpPr>
            <a:spLocks noGrp="1" noChangeArrowheads="1"/>
          </p:cNvSpPr>
          <p:nvPr>
            <p:ph type="title"/>
          </p:nvPr>
        </p:nvSpPr>
        <p:spPr/>
        <p:txBody>
          <a:bodyPr/>
          <a:lstStyle/>
          <a:p>
            <a:r>
              <a:rPr lang="en-US"/>
              <a:t>What you should know!</a:t>
            </a:r>
          </a:p>
        </p:txBody>
      </p:sp>
      <p:sp>
        <p:nvSpPr>
          <p:cNvPr id="84998" name="Rectangle 5"/>
          <p:cNvSpPr>
            <a:spLocks noGrp="1" noChangeArrowheads="1"/>
          </p:cNvSpPr>
          <p:nvPr>
            <p:ph type="body" idx="1"/>
          </p:nvPr>
        </p:nvSpPr>
        <p:spPr/>
        <p:txBody>
          <a:bodyPr/>
          <a:lstStyle/>
          <a:p>
            <a:r>
              <a:rPr lang="en-US"/>
              <a:t>How do you represent classes, objects and associations?</a:t>
            </a:r>
          </a:p>
          <a:p>
            <a:r>
              <a:rPr lang="en-US"/>
              <a:t>How do you specify the visibility of attributes and operations to clients?</a:t>
            </a:r>
          </a:p>
          <a:p>
            <a:r>
              <a:rPr lang="en-US"/>
              <a:t>How is a utility different from a class? How is it similar?</a:t>
            </a:r>
          </a:p>
          <a:p>
            <a:r>
              <a:rPr lang="en-US"/>
              <a:t>Why do we need both named associations and roles?</a:t>
            </a:r>
          </a:p>
          <a:p>
            <a:r>
              <a:rPr lang="en-US"/>
              <a:t>Why is inheritance useful in analysis? In design?</a:t>
            </a:r>
          </a:p>
          <a:p>
            <a:r>
              <a:rPr lang="en-US"/>
              <a:t>How are constraints specified?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de-CH">
                <a:latin typeface="Helvetica" charset="0"/>
              </a:rPr>
              <a:t>© Oscar Nierstrasz</a:t>
            </a:r>
          </a:p>
        </p:txBody>
      </p:sp>
      <p:sp>
        <p:nvSpPr>
          <p:cNvPr id="15363"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15364" name="Slide Number Placeholder 5"/>
          <p:cNvSpPr>
            <a:spLocks noGrp="1"/>
          </p:cNvSpPr>
          <p:nvPr>
            <p:ph type="sldNum" sz="quarter" idx="12"/>
          </p:nvPr>
        </p:nvSpPr>
        <p:spPr>
          <a:noFill/>
        </p:spPr>
        <p:txBody>
          <a:bodyPr/>
          <a:lstStyle/>
          <a:p>
            <a:r>
              <a:rPr lang="de-CH">
                <a:latin typeface="Helvetica" charset="0"/>
              </a:rPr>
              <a:t>ESE 6.</a:t>
            </a:r>
            <a:fld id="{5A3D9A4D-0086-064E-AF3A-889C2FF4A46A}" type="slidenum">
              <a:rPr lang="de-CH">
                <a:latin typeface="Helvetica" charset="0"/>
              </a:rPr>
              <a:pPr/>
              <a:t>4</a:t>
            </a:fld>
            <a:endParaRPr lang="de-CH" sz="1400">
              <a:solidFill>
                <a:srgbClr val="7E7E7E"/>
              </a:solidFill>
              <a:latin typeface="Times" charset="0"/>
            </a:endParaRPr>
          </a:p>
        </p:txBody>
      </p:sp>
      <p:sp>
        <p:nvSpPr>
          <p:cNvPr id="15365"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15366" name="Rectangle 3"/>
          <p:cNvSpPr>
            <a:spLocks noGrp="1" noChangeArrowheads="1"/>
          </p:cNvSpPr>
          <p:nvPr>
            <p:ph type="title"/>
          </p:nvPr>
        </p:nvSpPr>
        <p:spPr/>
        <p:txBody>
          <a:bodyPr/>
          <a:lstStyle/>
          <a:p>
            <a:r>
              <a:rPr lang="en-US"/>
              <a:t>Roadmap</a:t>
            </a:r>
          </a:p>
        </p:txBody>
      </p:sp>
      <p:pic>
        <p:nvPicPr>
          <p:cNvPr id="15367"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15368" name="Rectangle 5"/>
          <p:cNvSpPr>
            <a:spLocks noGrp="1" noChangeArrowheads="1"/>
          </p:cNvSpPr>
          <p:nvPr>
            <p:ph type="body" idx="1"/>
          </p:nvPr>
        </p:nvSpPr>
        <p:spPr/>
        <p:txBody>
          <a:bodyPr/>
          <a:lstStyle/>
          <a:p>
            <a:r>
              <a:rPr lang="en-US" b="1"/>
              <a:t>UML Overview</a:t>
            </a:r>
          </a:p>
          <a:p>
            <a:r>
              <a:rPr lang="en-US"/>
              <a:t>Classes, attributes and operations</a:t>
            </a:r>
          </a:p>
          <a:p>
            <a:r>
              <a:rPr lang="en-US"/>
              <a:t>UML Lines and Arrows</a:t>
            </a:r>
          </a:p>
          <a:p>
            <a:r>
              <a:rPr lang="en-US"/>
              <a:t>Parameterized Classes, Interfaces and Utilities</a:t>
            </a:r>
          </a:p>
          <a:p>
            <a:r>
              <a:rPr lang="en-US"/>
              <a:t>Objects, Associations</a:t>
            </a:r>
          </a:p>
          <a:p>
            <a:r>
              <a:rPr lang="en-US"/>
              <a:t>Inheritance</a:t>
            </a:r>
          </a:p>
          <a:p>
            <a:r>
              <a:rPr lang="en-US"/>
              <a:t>Patterns, Constraints and Contracts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p:spPr>
        <p:txBody>
          <a:bodyPr/>
          <a:lstStyle/>
          <a:p>
            <a:r>
              <a:rPr lang="de-CH">
                <a:latin typeface="Helvetica" charset="0"/>
              </a:rPr>
              <a:t>© Oscar Nierstrasz</a:t>
            </a:r>
          </a:p>
        </p:txBody>
      </p:sp>
      <p:sp>
        <p:nvSpPr>
          <p:cNvPr id="87043"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87044" name="Slide Number Placeholder 5"/>
          <p:cNvSpPr>
            <a:spLocks noGrp="1"/>
          </p:cNvSpPr>
          <p:nvPr>
            <p:ph type="sldNum" sz="quarter" idx="12"/>
          </p:nvPr>
        </p:nvSpPr>
        <p:spPr>
          <a:noFill/>
        </p:spPr>
        <p:txBody>
          <a:bodyPr/>
          <a:lstStyle/>
          <a:p>
            <a:r>
              <a:rPr lang="de-CH">
                <a:latin typeface="Helvetica" charset="0"/>
              </a:rPr>
              <a:t>ESE 6.</a:t>
            </a:r>
            <a:fld id="{E01DE722-C2DA-6144-A69B-5B2189795621}" type="slidenum">
              <a:rPr lang="de-CH">
                <a:latin typeface="Helvetica" charset="0"/>
              </a:rPr>
              <a:pPr/>
              <a:t>40</a:t>
            </a:fld>
            <a:endParaRPr lang="de-CH" sz="1400">
              <a:solidFill>
                <a:srgbClr val="7E7E7E"/>
              </a:solidFill>
              <a:latin typeface="Times" charset="0"/>
            </a:endParaRPr>
          </a:p>
        </p:txBody>
      </p:sp>
      <p:sp>
        <p:nvSpPr>
          <p:cNvPr id="87045" name="Rectangle 4"/>
          <p:cNvSpPr>
            <a:spLocks noGrp="1" noChangeArrowheads="1"/>
          </p:cNvSpPr>
          <p:nvPr>
            <p:ph type="title"/>
          </p:nvPr>
        </p:nvSpPr>
        <p:spPr/>
        <p:txBody>
          <a:bodyPr/>
          <a:lstStyle/>
          <a:p>
            <a:r>
              <a:rPr lang="en-US"/>
              <a:t>Can you answer the following questions?</a:t>
            </a:r>
          </a:p>
        </p:txBody>
      </p:sp>
      <p:sp>
        <p:nvSpPr>
          <p:cNvPr id="87046" name="Rectangle 5"/>
          <p:cNvSpPr>
            <a:spLocks noGrp="1" noChangeArrowheads="1"/>
          </p:cNvSpPr>
          <p:nvPr>
            <p:ph type="body" idx="1"/>
          </p:nvPr>
        </p:nvSpPr>
        <p:spPr/>
        <p:txBody>
          <a:bodyPr/>
          <a:lstStyle/>
          <a:p>
            <a:r>
              <a:rPr lang="en-US"/>
              <a:t>Why would you want a feature to have class scope?</a:t>
            </a:r>
          </a:p>
          <a:p>
            <a:r>
              <a:rPr lang="en-US"/>
              <a:t>Why don’t you need to show operations when depicting an object?</a:t>
            </a:r>
          </a:p>
          <a:p>
            <a:r>
              <a:rPr lang="en-US"/>
              <a:t>Why aren’t associations drawn with arrowheads?</a:t>
            </a:r>
          </a:p>
          <a:p>
            <a:r>
              <a:rPr lang="en-US"/>
              <a:t>How is aggregation different from any other kind of association?</a:t>
            </a:r>
          </a:p>
          <a:p>
            <a:r>
              <a:rPr lang="en-US"/>
              <a:t>How are associations realized in an implementation language?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6" name="Rectangle 3"/>
          <p:cNvSpPr>
            <a:spLocks noGrp="1" noChangeArrowheads="1"/>
          </p:cNvSpPr>
          <p:nvPr>
            <p:ph type="title"/>
          </p:nvPr>
        </p:nvSpPr>
        <p:spPr/>
        <p:txBody>
          <a:bodyPr/>
          <a:lstStyle/>
          <a:p>
            <a:pPr eaLnBrk="1" hangingPunct="1"/>
            <a:r>
              <a:rPr lang="en-US" dirty="0" smtClean="0"/>
              <a:t>License</a:t>
            </a:r>
            <a:endParaRPr lang="en-US" dirty="0"/>
          </a:p>
        </p:txBody>
      </p:sp>
      <p:sp>
        <p:nvSpPr>
          <p:cNvPr id="92162" name="Date Placeholder 3"/>
          <p:cNvSpPr>
            <a:spLocks noGrp="1"/>
          </p:cNvSpPr>
          <p:nvPr>
            <p:ph type="dt" sz="half" idx="10"/>
          </p:nvPr>
        </p:nvSpPr>
        <p:spPr>
          <a:noFill/>
        </p:spPr>
        <p:txBody>
          <a:bodyPr/>
          <a:lstStyle/>
          <a:p>
            <a:r>
              <a:rPr lang="de-CH" smtClean="0">
                <a:latin typeface="Helvetica" charset="0"/>
              </a:rPr>
              <a:t>© Oscar Nierstrasz</a:t>
            </a:r>
          </a:p>
        </p:txBody>
      </p:sp>
      <p:sp>
        <p:nvSpPr>
          <p:cNvPr id="92163" name="Footer Placeholder 4"/>
          <p:cNvSpPr>
            <a:spLocks noGrp="1"/>
          </p:cNvSpPr>
          <p:nvPr>
            <p:ph type="ftr" sz="quarter" idx="11"/>
          </p:nvPr>
        </p:nvSpPr>
        <p:spPr>
          <a:noFill/>
        </p:spPr>
        <p:txBody>
          <a:bodyPr/>
          <a:lstStyle/>
          <a:p>
            <a:r>
              <a:rPr lang="de-CH" smtClean="0">
                <a:latin typeface="Helvetica" charset="0"/>
              </a:rPr>
              <a:t>ESE — Introduction</a:t>
            </a:r>
          </a:p>
        </p:txBody>
      </p:sp>
      <p:grpSp>
        <p:nvGrpSpPr>
          <p:cNvPr id="2" name="Group 11"/>
          <p:cNvGrpSpPr/>
          <p:nvPr/>
        </p:nvGrpSpPr>
        <p:grpSpPr>
          <a:xfrm>
            <a:off x="762000" y="1600200"/>
            <a:ext cx="7620000" cy="4401204"/>
            <a:chOff x="762000" y="1600200"/>
            <a:chExt cx="7620000" cy="4401204"/>
          </a:xfrm>
        </p:grpSpPr>
        <p:sp>
          <p:nvSpPr>
            <p:cNvPr id="92165" name="Rectangle 2"/>
            <p:cNvSpPr>
              <a:spLocks noChangeArrowheads="1"/>
            </p:cNvSpPr>
            <p:nvPr/>
          </p:nvSpPr>
          <p:spPr bwMode="auto">
            <a:xfrm>
              <a:off x="762000" y="1600200"/>
              <a:ext cx="7620000" cy="4401204"/>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lgn="ctr"/>
              <a:r>
                <a:rPr lang="en-US" sz="1400" b="1" dirty="0">
                  <a:solidFill>
                    <a:srgbClr val="000000"/>
                  </a:solidFill>
                </a:rPr>
                <a:t>Attribution-</a:t>
              </a:r>
              <a:r>
                <a:rPr lang="en-US" sz="1400" b="1" dirty="0" err="1">
                  <a:solidFill>
                    <a:srgbClr val="000000"/>
                  </a:solidFill>
                </a:rPr>
                <a:t>ShareAlike</a:t>
              </a:r>
              <a:r>
                <a:rPr lang="en-US" sz="1400" b="1" dirty="0">
                  <a:solidFill>
                    <a:srgbClr val="000000"/>
                  </a:solidFill>
                </a:rPr>
                <a:t> 3.0 </a:t>
              </a:r>
              <a:r>
                <a:rPr lang="en-US" sz="1400" b="1" dirty="0" err="1">
                  <a:solidFill>
                    <a:srgbClr val="000000"/>
                  </a:solidFill>
                </a:rPr>
                <a:t>Unported</a:t>
              </a:r>
              <a:endParaRPr lang="en-US" sz="1400" b="1" dirty="0">
                <a:solidFill>
                  <a:srgbClr val="000000"/>
                </a:solidFill>
              </a:endParaRPr>
            </a:p>
            <a:p>
              <a:pPr marL="192088" indent="-192088"/>
              <a:r>
                <a:rPr lang="en-US" sz="1400" b="1" i="1" dirty="0">
                  <a:solidFill>
                    <a:srgbClr val="000000"/>
                  </a:solidFill>
                </a:rPr>
                <a:t>You are free:</a:t>
              </a:r>
              <a:endParaRPr lang="en-US" sz="1400" dirty="0">
                <a:solidFill>
                  <a:srgbClr val="000000"/>
                </a:solidFill>
              </a:endParaRPr>
            </a:p>
            <a:p>
              <a:pPr lvl="1"/>
              <a:r>
                <a:rPr lang="en-US" sz="1400" b="1" dirty="0">
                  <a:solidFill>
                    <a:srgbClr val="000000"/>
                  </a:solidFill>
                </a:rPr>
                <a:t>to Share</a:t>
              </a:r>
              <a:r>
                <a:rPr lang="en-US" sz="1400" dirty="0">
                  <a:solidFill>
                    <a:srgbClr val="000000"/>
                  </a:solidFill>
                </a:rPr>
                <a:t> — to copy, distribute and transmit the work</a:t>
              </a:r>
            </a:p>
            <a:p>
              <a:pPr lvl="1"/>
              <a:r>
                <a:rPr lang="en-US" sz="1400" b="1" dirty="0">
                  <a:solidFill>
                    <a:srgbClr val="000000"/>
                  </a:solidFill>
                </a:rPr>
                <a:t>to Remix</a:t>
              </a:r>
              <a:r>
                <a:rPr lang="en-US" sz="1400" dirty="0">
                  <a:solidFill>
                    <a:srgbClr val="000000"/>
                  </a:solidFill>
                </a:rPr>
                <a:t> — to adapt the work</a:t>
              </a:r>
            </a:p>
            <a:p>
              <a:pPr marL="192088" indent="-192088"/>
              <a:endParaRPr lang="en-US" sz="1400" b="1" i="1" dirty="0">
                <a:solidFill>
                  <a:srgbClr val="000000"/>
                </a:solidFill>
              </a:endParaRPr>
            </a:p>
            <a:p>
              <a:pPr marL="192088" indent="-192088"/>
              <a:r>
                <a:rPr lang="en-US" sz="1400" b="1" i="1" dirty="0">
                  <a:solidFill>
                    <a:srgbClr val="000000"/>
                  </a:solidFill>
                </a:rPr>
                <a:t>Under the following conditions:</a:t>
              </a:r>
              <a:endParaRPr lang="en-US" sz="1400" dirty="0">
                <a:solidFill>
                  <a:srgbClr val="000000"/>
                </a:solidFill>
              </a:endParaRPr>
            </a:p>
            <a:p>
              <a:pPr lvl="1"/>
              <a:r>
                <a:rPr lang="en-US" sz="1400" b="1" dirty="0">
                  <a:solidFill>
                    <a:srgbClr val="000000"/>
                  </a:solidFill>
                </a:rPr>
                <a:t>Attribution.</a:t>
              </a:r>
              <a:r>
                <a:rPr lang="en-US" sz="1400" dirty="0">
                  <a:solidFill>
                    <a:srgbClr val="000000"/>
                  </a:solidFill>
                </a:rPr>
                <a:t> You must attribute the work in the manner specified by the author or licensor (but not in any way that suggests that they endorse you or your use of the work).</a:t>
              </a:r>
            </a:p>
            <a:p>
              <a:pPr lvl="1"/>
              <a:r>
                <a:rPr lang="en-US" sz="1400" b="1" dirty="0">
                  <a:solidFill>
                    <a:srgbClr val="000000"/>
                  </a:solidFill>
                </a:rPr>
                <a:t>Share Alike.</a:t>
              </a:r>
              <a:r>
                <a:rPr lang="en-US" sz="1400" dirty="0">
                  <a:solidFill>
                    <a:srgbClr val="000000"/>
                  </a:solidFill>
                </a:rPr>
                <a:t> If you alter, transform, or build upon this work, you may distribute the resulting work only under the same, similar or a compatible license.</a:t>
              </a:r>
            </a:p>
            <a:p>
              <a:pPr marL="192088" indent="-192088"/>
              <a:r>
                <a:rPr lang="en-US" sz="1400" dirty="0">
                  <a:solidFill>
                    <a:srgbClr val="000000"/>
                  </a:solidFill>
                </a:rPr>
                <a:t>For any reuse or distribution, you must make clear to others the license terms of this work. The best way to do this is with a link to this web page.</a:t>
              </a:r>
            </a:p>
            <a:p>
              <a:pPr marL="192088" indent="-192088"/>
              <a:r>
                <a:rPr lang="en-US" sz="1400" dirty="0">
                  <a:solidFill>
                    <a:srgbClr val="000000"/>
                  </a:solidFill>
                </a:rPr>
                <a:t>Any of the above conditions can be waived if you get permission from the copyright holder.</a:t>
              </a:r>
            </a:p>
            <a:p>
              <a:pPr marL="192088" indent="-192088"/>
              <a:r>
                <a:rPr lang="en-US" sz="1400" dirty="0">
                  <a:solidFill>
                    <a:srgbClr val="000000"/>
                  </a:solidFill>
                </a:rPr>
                <a:t>Nothing in this license impairs or restricts the author's moral rights.</a:t>
              </a:r>
            </a:p>
          </p:txBody>
        </p:sp>
        <p:pic>
          <p:nvPicPr>
            <p:cNvPr id="92168" name="Picture 5" descr="logo_deed"/>
            <p:cNvPicPr>
              <a:picLocks noChangeAspect="1" noChangeArrowheads="1"/>
            </p:cNvPicPr>
            <p:nvPr/>
          </p:nvPicPr>
          <p:blipFill>
            <a:blip r:embed="rId3"/>
            <a:srcRect/>
            <a:stretch>
              <a:fillRect/>
            </a:stretch>
          </p:blipFill>
          <p:spPr bwMode="auto">
            <a:xfrm>
              <a:off x="3319367" y="1828800"/>
              <a:ext cx="2509837" cy="708025"/>
            </a:xfrm>
            <a:prstGeom prst="rect">
              <a:avLst/>
            </a:prstGeom>
            <a:noFill/>
            <a:ln w="9525">
              <a:noFill/>
              <a:miter lim="800000"/>
              <a:headEnd/>
              <a:tailEnd/>
            </a:ln>
          </p:spPr>
        </p:pic>
      </p:grpSp>
      <p:sp>
        <p:nvSpPr>
          <p:cNvPr id="10" name="Rectangle 9"/>
          <p:cNvSpPr/>
          <p:nvPr/>
        </p:nvSpPr>
        <p:spPr>
          <a:xfrm>
            <a:off x="1676400" y="6076890"/>
            <a:ext cx="5791200" cy="400110"/>
          </a:xfrm>
          <a:prstGeom prst="rect">
            <a:avLst/>
          </a:prstGeom>
          <a:solidFill>
            <a:srgbClr val="FFFDD7"/>
          </a:solidFill>
          <a:ln>
            <a:noFill/>
          </a:ln>
        </p:spPr>
        <p:txBody>
          <a:bodyPr wrap="square">
            <a:spAutoFit/>
          </a:bodyPr>
          <a:lstStyle/>
          <a:p>
            <a:pPr algn="ctr" eaLnBrk="1" hangingPunct="1">
              <a:buNone/>
            </a:pPr>
            <a:r>
              <a:rPr lang="en-US" sz="2000" dirty="0" smtClean="0">
                <a:latin typeface="Helvetica (Body)"/>
                <a:cs typeface="Helvetica (Body)"/>
              </a:rPr>
              <a:t>http://creativecommons.org/licenses/by-sa/3.0/</a:t>
            </a:r>
            <a:endParaRPr lang="en-US" sz="2000" dirty="0">
              <a:latin typeface="Helvetica (Body)"/>
              <a:cs typeface="Helvetica (Body)"/>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de-CH">
                <a:latin typeface="Helvetica" charset="0"/>
              </a:rPr>
              <a:t>© Oscar Nierstrasz</a:t>
            </a:r>
          </a:p>
        </p:txBody>
      </p:sp>
      <p:sp>
        <p:nvSpPr>
          <p:cNvPr id="17411"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17412" name="Slide Number Placeholder 5"/>
          <p:cNvSpPr>
            <a:spLocks noGrp="1"/>
          </p:cNvSpPr>
          <p:nvPr>
            <p:ph type="sldNum" sz="quarter" idx="12"/>
          </p:nvPr>
        </p:nvSpPr>
        <p:spPr>
          <a:noFill/>
        </p:spPr>
        <p:txBody>
          <a:bodyPr/>
          <a:lstStyle/>
          <a:p>
            <a:r>
              <a:rPr lang="de-CH">
                <a:latin typeface="Helvetica" charset="0"/>
              </a:rPr>
              <a:t>ESE 6.</a:t>
            </a:r>
            <a:fld id="{0998BDA0-AB34-5D43-9814-62E78BA330D1}" type="slidenum">
              <a:rPr lang="de-CH">
                <a:latin typeface="Helvetica" charset="0"/>
              </a:rPr>
              <a:pPr/>
              <a:t>5</a:t>
            </a:fld>
            <a:endParaRPr lang="de-CH" sz="1400">
              <a:solidFill>
                <a:srgbClr val="7E7E7E"/>
              </a:solidFill>
              <a:latin typeface="Times" charset="0"/>
            </a:endParaRPr>
          </a:p>
        </p:txBody>
      </p:sp>
      <p:sp>
        <p:nvSpPr>
          <p:cNvPr id="17413" name="Rectangle 2"/>
          <p:cNvSpPr>
            <a:spLocks noGrp="1" noChangeArrowheads="1"/>
          </p:cNvSpPr>
          <p:nvPr>
            <p:ph type="title"/>
          </p:nvPr>
        </p:nvSpPr>
        <p:spPr/>
        <p:txBody>
          <a:bodyPr/>
          <a:lstStyle/>
          <a:p>
            <a:r>
              <a:rPr lang="en-US"/>
              <a:t>UML</a:t>
            </a:r>
          </a:p>
        </p:txBody>
      </p:sp>
      <p:sp>
        <p:nvSpPr>
          <p:cNvPr id="17414" name="Rectangle 3"/>
          <p:cNvSpPr>
            <a:spLocks noGrp="1" noChangeArrowheads="1"/>
          </p:cNvSpPr>
          <p:nvPr>
            <p:ph type="body" idx="1"/>
          </p:nvPr>
        </p:nvSpPr>
        <p:spPr/>
        <p:txBody>
          <a:bodyPr/>
          <a:lstStyle/>
          <a:p>
            <a:pPr>
              <a:lnSpc>
                <a:spcPct val="80000"/>
              </a:lnSpc>
              <a:buFont typeface="Helvetica CE" pitchFamily="-105" charset="0"/>
              <a:buNone/>
            </a:pPr>
            <a:r>
              <a:rPr lang="en-US" sz="2000" b="1" i="1"/>
              <a:t>What is UML?</a:t>
            </a:r>
            <a:endParaRPr lang="en-US" sz="2000"/>
          </a:p>
          <a:p>
            <a:pPr>
              <a:lnSpc>
                <a:spcPct val="80000"/>
              </a:lnSpc>
            </a:pPr>
            <a:r>
              <a:rPr lang="en-US" sz="2000"/>
              <a:t>uniform notation: Booch + OMT + Use Cases (+ state charts)</a:t>
            </a:r>
          </a:p>
          <a:p>
            <a:pPr lvl="1">
              <a:lnSpc>
                <a:spcPct val="80000"/>
              </a:lnSpc>
            </a:pPr>
            <a:r>
              <a:rPr lang="en-US" sz="1800"/>
              <a:t>UML is </a:t>
            </a:r>
            <a:r>
              <a:rPr lang="en-US" sz="1800" i="1">
                <a:solidFill>
                  <a:srgbClr val="7F0101"/>
                </a:solidFill>
              </a:rPr>
              <a:t>not</a:t>
            </a:r>
            <a:r>
              <a:rPr lang="en-US" sz="1800"/>
              <a:t> a method or process</a:t>
            </a:r>
          </a:p>
          <a:p>
            <a:pPr lvl="1">
              <a:lnSpc>
                <a:spcPct val="80000"/>
              </a:lnSpc>
            </a:pPr>
            <a:r>
              <a:rPr lang="en-US" sz="1800"/>
              <a:t>… The </a:t>
            </a:r>
            <a:r>
              <a:rPr lang="en-US" sz="1800" i="1">
                <a:solidFill>
                  <a:srgbClr val="7F0101"/>
                </a:solidFill>
              </a:rPr>
              <a:t>Unified Development Process</a:t>
            </a:r>
            <a:r>
              <a:rPr lang="en-US" sz="1800"/>
              <a:t> is</a:t>
            </a:r>
          </a:p>
          <a:p>
            <a:pPr>
              <a:lnSpc>
                <a:spcPct val="80000"/>
              </a:lnSpc>
              <a:buFont typeface="Helvetica CE" pitchFamily="-105" charset="0"/>
              <a:buNone/>
            </a:pPr>
            <a:endParaRPr lang="en-US" sz="1800" b="1" i="1"/>
          </a:p>
          <a:p>
            <a:pPr>
              <a:lnSpc>
                <a:spcPct val="80000"/>
              </a:lnSpc>
              <a:buFont typeface="Helvetica CE" pitchFamily="-105" charset="0"/>
              <a:buNone/>
            </a:pPr>
            <a:r>
              <a:rPr lang="en-US" sz="2000" b="1" i="1"/>
              <a:t>Why a Graphical Modeling Language?</a:t>
            </a:r>
          </a:p>
          <a:p>
            <a:pPr>
              <a:lnSpc>
                <a:spcPct val="80000"/>
              </a:lnSpc>
            </a:pPr>
            <a:r>
              <a:rPr lang="en-US" sz="2000"/>
              <a:t>Software projects are carried out in </a:t>
            </a:r>
            <a:r>
              <a:rPr lang="en-US" sz="2000" i="1">
                <a:solidFill>
                  <a:srgbClr val="7F0101"/>
                </a:solidFill>
              </a:rPr>
              <a:t>team</a:t>
            </a:r>
            <a:endParaRPr lang="en-US" sz="2000"/>
          </a:p>
          <a:p>
            <a:pPr>
              <a:lnSpc>
                <a:spcPct val="80000"/>
              </a:lnSpc>
            </a:pPr>
            <a:r>
              <a:rPr lang="en-US" sz="2000"/>
              <a:t>Team members need to </a:t>
            </a:r>
            <a:r>
              <a:rPr lang="en-US" sz="2000" i="1">
                <a:solidFill>
                  <a:srgbClr val="7F0101"/>
                </a:solidFill>
              </a:rPr>
              <a:t>communicate</a:t>
            </a:r>
            <a:endParaRPr lang="en-US" sz="2000"/>
          </a:p>
          <a:p>
            <a:pPr lvl="1">
              <a:lnSpc>
                <a:spcPct val="80000"/>
              </a:lnSpc>
            </a:pPr>
            <a:r>
              <a:rPr lang="en-US" sz="1800"/>
              <a:t>... sometimes even with the end users</a:t>
            </a:r>
          </a:p>
          <a:p>
            <a:pPr>
              <a:lnSpc>
                <a:spcPct val="80000"/>
              </a:lnSpc>
            </a:pPr>
            <a:r>
              <a:rPr lang="en-US" sz="2000"/>
              <a:t>“One picture conveys a thousand words”</a:t>
            </a:r>
          </a:p>
          <a:p>
            <a:pPr lvl="1">
              <a:lnSpc>
                <a:spcPct val="80000"/>
              </a:lnSpc>
            </a:pPr>
            <a:r>
              <a:rPr lang="en-US" sz="1800"/>
              <a:t>the question is only </a:t>
            </a:r>
            <a:r>
              <a:rPr lang="en-US" sz="1800" i="1">
                <a:solidFill>
                  <a:srgbClr val="7F0101"/>
                </a:solidFill>
              </a:rPr>
              <a:t>which words</a:t>
            </a:r>
            <a:endParaRPr lang="en-US" sz="1800"/>
          </a:p>
          <a:p>
            <a:pPr lvl="1">
              <a:lnSpc>
                <a:spcPct val="80000"/>
              </a:lnSpc>
            </a:pPr>
            <a:r>
              <a:rPr lang="en-US" sz="1800"/>
              <a:t>Need for </a:t>
            </a:r>
            <a:r>
              <a:rPr lang="en-US" sz="1800" i="1">
                <a:solidFill>
                  <a:srgbClr val="7F0101"/>
                </a:solidFill>
              </a:rPr>
              <a:t>different views</a:t>
            </a:r>
            <a:r>
              <a:rPr lang="en-US" sz="1800"/>
              <a:t> on the same software artifact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de-CH">
                <a:latin typeface="Helvetica" charset="0"/>
              </a:rPr>
              <a:t>© Oscar Nierstrasz</a:t>
            </a:r>
          </a:p>
        </p:txBody>
      </p:sp>
      <p:sp>
        <p:nvSpPr>
          <p:cNvPr id="19459"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19460" name="Slide Number Placeholder 5"/>
          <p:cNvSpPr>
            <a:spLocks noGrp="1"/>
          </p:cNvSpPr>
          <p:nvPr>
            <p:ph type="sldNum" sz="quarter" idx="12"/>
          </p:nvPr>
        </p:nvSpPr>
        <p:spPr>
          <a:noFill/>
        </p:spPr>
        <p:txBody>
          <a:bodyPr/>
          <a:lstStyle/>
          <a:p>
            <a:r>
              <a:rPr lang="de-CH">
                <a:latin typeface="Helvetica" charset="0"/>
              </a:rPr>
              <a:t>ESE 6.</a:t>
            </a:r>
            <a:fld id="{55A61F97-E7B9-1148-874C-38F98E936B21}" type="slidenum">
              <a:rPr lang="de-CH">
                <a:latin typeface="Helvetica" charset="0"/>
              </a:rPr>
              <a:pPr/>
              <a:t>6</a:t>
            </a:fld>
            <a:endParaRPr lang="de-CH" sz="1400">
              <a:solidFill>
                <a:srgbClr val="7E7E7E"/>
              </a:solidFill>
              <a:latin typeface="Times" charset="0"/>
            </a:endParaRPr>
          </a:p>
        </p:txBody>
      </p:sp>
      <p:sp>
        <p:nvSpPr>
          <p:cNvPr id="19461" name="Rectangle 2"/>
          <p:cNvSpPr>
            <a:spLocks noGrp="1" noChangeArrowheads="1"/>
          </p:cNvSpPr>
          <p:nvPr>
            <p:ph type="title"/>
          </p:nvPr>
        </p:nvSpPr>
        <p:spPr/>
        <p:txBody>
          <a:bodyPr/>
          <a:lstStyle/>
          <a:p>
            <a:r>
              <a:rPr lang="en-US"/>
              <a:t>Why UML?</a:t>
            </a:r>
          </a:p>
        </p:txBody>
      </p:sp>
      <p:sp>
        <p:nvSpPr>
          <p:cNvPr id="19462" name="Rectangle 3"/>
          <p:cNvSpPr>
            <a:spLocks noGrp="1" noChangeArrowheads="1"/>
          </p:cNvSpPr>
          <p:nvPr>
            <p:ph type="body" idx="1"/>
          </p:nvPr>
        </p:nvSpPr>
        <p:spPr/>
        <p:txBody>
          <a:bodyPr/>
          <a:lstStyle/>
          <a:p>
            <a:pPr marL="342900" indent="-342900">
              <a:buFont typeface="Helvetica CE" pitchFamily="-105" charset="0"/>
              <a:buNone/>
            </a:pPr>
            <a:r>
              <a:rPr lang="en-US" sz="2000" b="1" i="1"/>
              <a:t>Why UML?</a:t>
            </a:r>
            <a:endParaRPr lang="en-US" sz="1800" b="1" i="1"/>
          </a:p>
          <a:p>
            <a:pPr marL="342900" indent="-342900"/>
            <a:r>
              <a:rPr lang="en-US" sz="2000"/>
              <a:t>Reduces </a:t>
            </a:r>
            <a:r>
              <a:rPr lang="en-US" sz="2000" i="1">
                <a:solidFill>
                  <a:schemeClr val="accent2"/>
                </a:solidFill>
              </a:rPr>
              <a:t>risks</a:t>
            </a:r>
            <a:r>
              <a:rPr lang="en-US" sz="2000"/>
              <a:t> by documenting assumptions</a:t>
            </a:r>
          </a:p>
          <a:p>
            <a:pPr marL="742950" lvl="1" indent="-285750"/>
            <a:r>
              <a:rPr lang="en-US" sz="1800"/>
              <a:t>domain models, requirements, architecture, design, implementation …</a:t>
            </a:r>
          </a:p>
          <a:p>
            <a:pPr marL="342900" indent="-342900"/>
            <a:r>
              <a:rPr lang="en-US" sz="2000"/>
              <a:t>Represents industry </a:t>
            </a:r>
            <a:r>
              <a:rPr lang="en-US" sz="2000" i="1">
                <a:solidFill>
                  <a:srgbClr val="7F0101"/>
                </a:solidFill>
              </a:rPr>
              <a:t>standard</a:t>
            </a:r>
            <a:endParaRPr lang="en-US" sz="2000"/>
          </a:p>
          <a:p>
            <a:pPr marL="742950" lvl="1" indent="-285750"/>
            <a:r>
              <a:rPr lang="en-US" sz="1800"/>
              <a:t>more tool support, more people understand your diagrams, less education</a:t>
            </a:r>
          </a:p>
          <a:p>
            <a:pPr marL="342900" indent="-342900"/>
            <a:r>
              <a:rPr lang="en-US" sz="2000"/>
              <a:t>Is reasonably </a:t>
            </a:r>
            <a:r>
              <a:rPr lang="en-US" sz="2000" i="1">
                <a:solidFill>
                  <a:srgbClr val="7F0101"/>
                </a:solidFill>
              </a:rPr>
              <a:t>well-defined</a:t>
            </a:r>
            <a:endParaRPr lang="en-US" sz="2000"/>
          </a:p>
          <a:p>
            <a:pPr marL="742950" lvl="1" indent="-285750"/>
            <a:r>
              <a:rPr lang="en-US" sz="1800"/>
              <a:t>... although there are interpretations and dialects</a:t>
            </a:r>
          </a:p>
          <a:p>
            <a:pPr marL="342900" indent="-342900"/>
            <a:r>
              <a:rPr lang="en-US" sz="2000"/>
              <a:t>Is </a:t>
            </a:r>
            <a:r>
              <a:rPr lang="en-US" sz="2000" i="1">
                <a:solidFill>
                  <a:srgbClr val="7F0101"/>
                </a:solidFill>
              </a:rPr>
              <a:t>open</a:t>
            </a:r>
            <a:endParaRPr lang="en-US" sz="2000"/>
          </a:p>
          <a:p>
            <a:pPr marL="742950" lvl="1" indent="-285750"/>
            <a:r>
              <a:rPr lang="en-US" sz="1800"/>
              <a:t>stereotypes, tags and constraints to extend basic constructs</a:t>
            </a:r>
          </a:p>
          <a:p>
            <a:pPr marL="742950" lvl="1" indent="-285750"/>
            <a:r>
              <a:rPr lang="en-US" sz="1800"/>
              <a:t>has a meta-meta-model for advanced extensions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de-CH">
                <a:latin typeface="Helvetica" charset="0"/>
              </a:rPr>
              <a:t>© Oscar Nierstrasz</a:t>
            </a:r>
          </a:p>
        </p:txBody>
      </p:sp>
      <p:sp>
        <p:nvSpPr>
          <p:cNvPr id="21507" name="Footer Placeholder 4"/>
          <p:cNvSpPr>
            <a:spLocks noGrp="1"/>
          </p:cNvSpPr>
          <p:nvPr>
            <p:ph type="ftr" sz="quarter" idx="11"/>
          </p:nvPr>
        </p:nvSpPr>
        <p:spPr>
          <a:noFill/>
        </p:spPr>
        <p:txBody>
          <a:bodyPr/>
          <a:lstStyle/>
          <a:p>
            <a:r>
              <a:rPr lang="de-CH">
                <a:latin typeface="Helvetica" charset="0"/>
              </a:rPr>
              <a:t>ESE — Modeling Objects and Classes</a:t>
            </a:r>
          </a:p>
        </p:txBody>
      </p:sp>
      <p:sp>
        <p:nvSpPr>
          <p:cNvPr id="21508" name="Slide Number Placeholder 5"/>
          <p:cNvSpPr>
            <a:spLocks noGrp="1"/>
          </p:cNvSpPr>
          <p:nvPr>
            <p:ph type="sldNum" sz="quarter" idx="12"/>
          </p:nvPr>
        </p:nvSpPr>
        <p:spPr>
          <a:noFill/>
        </p:spPr>
        <p:txBody>
          <a:bodyPr/>
          <a:lstStyle/>
          <a:p>
            <a:r>
              <a:rPr lang="de-CH">
                <a:latin typeface="Helvetica" charset="0"/>
              </a:rPr>
              <a:t>ESE 6.</a:t>
            </a:r>
            <a:fld id="{2E837684-B297-EB4F-AAA6-C4F0225A1130}" type="slidenum">
              <a:rPr lang="de-CH">
                <a:latin typeface="Helvetica" charset="0"/>
              </a:rPr>
              <a:pPr/>
              <a:t>7</a:t>
            </a:fld>
            <a:endParaRPr lang="de-CH" sz="1400">
              <a:solidFill>
                <a:srgbClr val="7E7E7E"/>
              </a:solidFill>
              <a:latin typeface="Times" charset="0"/>
            </a:endParaRPr>
          </a:p>
        </p:txBody>
      </p:sp>
      <p:sp>
        <p:nvSpPr>
          <p:cNvPr id="21509" name="Rectangle 2"/>
          <p:cNvSpPr>
            <a:spLocks noGrp="1" noChangeArrowheads="1"/>
          </p:cNvSpPr>
          <p:nvPr>
            <p:ph type="title"/>
          </p:nvPr>
        </p:nvSpPr>
        <p:spPr/>
        <p:txBody>
          <a:bodyPr/>
          <a:lstStyle/>
          <a:p>
            <a:r>
              <a:rPr lang="en-US"/>
              <a:t>UML History</a:t>
            </a:r>
          </a:p>
        </p:txBody>
      </p:sp>
      <p:sp>
        <p:nvSpPr>
          <p:cNvPr id="21510" name="Rectangle 3"/>
          <p:cNvSpPr>
            <a:spLocks noGrp="1" noChangeArrowheads="1"/>
          </p:cNvSpPr>
          <p:nvPr>
            <p:ph type="body" idx="1"/>
          </p:nvPr>
        </p:nvSpPr>
        <p:spPr/>
        <p:txBody>
          <a:bodyPr/>
          <a:lstStyle/>
          <a:p>
            <a:pPr marL="342900" indent="-342900">
              <a:lnSpc>
                <a:spcPct val="90000"/>
              </a:lnSpc>
            </a:pPr>
            <a:r>
              <a:rPr lang="en-US"/>
              <a:t>1994: Grady Booch (Booch method) + James Rumbaugh (OMT) at Rational</a:t>
            </a:r>
          </a:p>
          <a:p>
            <a:pPr marL="342900" indent="-342900">
              <a:lnSpc>
                <a:spcPct val="90000"/>
              </a:lnSpc>
            </a:pPr>
            <a:r>
              <a:rPr lang="en-US"/>
              <a:t>1994: Ivar Jacobson (OOSE, use cases) joined Rational</a:t>
            </a:r>
          </a:p>
          <a:p>
            <a:pPr marL="742950" lvl="1" indent="-285750">
              <a:lnSpc>
                <a:spcPct val="90000"/>
              </a:lnSpc>
            </a:pPr>
            <a:r>
              <a:rPr lang="en-US"/>
              <a:t>“The three amigos”</a:t>
            </a:r>
          </a:p>
          <a:p>
            <a:pPr marL="342900" indent="-342900">
              <a:lnSpc>
                <a:spcPct val="90000"/>
              </a:lnSpc>
            </a:pPr>
            <a:r>
              <a:rPr lang="en-US"/>
              <a:t>1996: Rational formed a consortium to support UML</a:t>
            </a:r>
          </a:p>
          <a:p>
            <a:pPr marL="342900" indent="-342900">
              <a:lnSpc>
                <a:spcPct val="90000"/>
              </a:lnSpc>
            </a:pPr>
            <a:r>
              <a:rPr lang="en-US"/>
              <a:t>1997: UML1.0 submitted to OMG by consortium</a:t>
            </a:r>
          </a:p>
          <a:p>
            <a:pPr marL="342900" indent="-342900">
              <a:lnSpc>
                <a:spcPct val="90000"/>
              </a:lnSpc>
            </a:pPr>
            <a:r>
              <a:rPr lang="en-US"/>
              <a:t>1997: UML 1.1 accepted as OMG standard</a:t>
            </a:r>
          </a:p>
          <a:p>
            <a:pPr marL="742950" lvl="1" indent="-285750">
              <a:lnSpc>
                <a:spcPct val="90000"/>
              </a:lnSpc>
            </a:pPr>
            <a:r>
              <a:rPr lang="en-US"/>
              <a:t>However, OMG names it UML1.0</a:t>
            </a:r>
          </a:p>
          <a:p>
            <a:pPr marL="342900" indent="-342900">
              <a:lnSpc>
                <a:spcPct val="90000"/>
              </a:lnSpc>
            </a:pPr>
            <a:r>
              <a:rPr lang="en-US"/>
              <a:t>1998-…: Revisions UML1.2 - 1.5</a:t>
            </a:r>
          </a:p>
          <a:p>
            <a:pPr marL="342900" indent="-342900">
              <a:lnSpc>
                <a:spcPct val="90000"/>
              </a:lnSpc>
            </a:pPr>
            <a:r>
              <a:rPr lang="en-US"/>
              <a:t>2005: Major revision to UML2.0, includes OCL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505200" y="6248400"/>
            <a:ext cx="2209800" cy="366713"/>
          </a:xfrm>
          <a:prstGeom prst="rect">
            <a:avLst/>
          </a:prstGeom>
          <a:solidFill>
            <a:schemeClr val="bg1"/>
          </a:solidFill>
          <a:ln w="9525">
            <a:noFill/>
            <a:miter lim="800000"/>
            <a:headEnd/>
            <a:tailEnd/>
          </a:ln>
        </p:spPr>
        <p:txBody>
          <a:bodyPr>
            <a:prstTxWarp prst="textNoShape">
              <a:avLst/>
            </a:prstTxWarp>
            <a:spAutoFit/>
          </a:bodyPr>
          <a:lstStyle/>
          <a:p>
            <a:pPr algn="ctr"/>
            <a:r>
              <a:rPr lang="en-US" sz="1800">
                <a:solidFill>
                  <a:srgbClr val="00027F"/>
                </a:solidFill>
              </a:rPr>
              <a:t>UML Distilled</a:t>
            </a:r>
          </a:p>
        </p:txBody>
      </p:sp>
      <p:sp>
        <p:nvSpPr>
          <p:cNvPr id="23555" name="Text Box 3"/>
          <p:cNvSpPr txBox="1">
            <a:spLocks noChangeArrowheads="1"/>
          </p:cNvSpPr>
          <p:nvPr/>
        </p:nvSpPr>
        <p:spPr bwMode="auto">
          <a:xfrm>
            <a:off x="609600" y="6324600"/>
            <a:ext cx="2057400" cy="26035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1100">
                <a:solidFill>
                  <a:srgbClr val="000000"/>
                </a:solidFill>
                <a:latin typeface="Lucida Grande" charset="0"/>
              </a:rPr>
              <a:t>© 2000 Addison-Wesley</a:t>
            </a:r>
          </a:p>
        </p:txBody>
      </p:sp>
      <p:pic>
        <p:nvPicPr>
          <p:cNvPr id="23556" name="Picture 4"/>
          <p:cNvPicPr>
            <a:picLocks noChangeAspect="1" noChangeArrowheads="1"/>
          </p:cNvPicPr>
          <p:nvPr/>
        </p:nvPicPr>
        <p:blipFill>
          <a:blip r:embed="rId3"/>
          <a:srcRect/>
          <a:stretch>
            <a:fillRect/>
          </a:stretch>
        </p:blipFill>
        <p:spPr bwMode="auto">
          <a:xfrm>
            <a:off x="304800" y="609600"/>
            <a:ext cx="3986213" cy="5319713"/>
          </a:xfrm>
          <a:prstGeom prst="rect">
            <a:avLst/>
          </a:prstGeom>
          <a:noFill/>
          <a:ln w="9525">
            <a:noFill/>
            <a:miter lim="800000"/>
            <a:headEnd/>
            <a:tailEnd/>
          </a:ln>
        </p:spPr>
      </p:pic>
      <p:pic>
        <p:nvPicPr>
          <p:cNvPr id="23557" name="Picture 5"/>
          <p:cNvPicPr>
            <a:picLocks noChangeAspect="1" noChangeArrowheads="1"/>
          </p:cNvPicPr>
          <p:nvPr/>
        </p:nvPicPr>
        <p:blipFill>
          <a:blip r:embed="rId4"/>
          <a:srcRect/>
          <a:stretch>
            <a:fillRect/>
          </a:stretch>
        </p:blipFill>
        <p:spPr bwMode="auto">
          <a:xfrm>
            <a:off x="4800600" y="609600"/>
            <a:ext cx="3894138" cy="54340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6324600"/>
            <a:ext cx="2057400" cy="26035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1100">
                <a:solidFill>
                  <a:srgbClr val="000000"/>
                </a:solidFill>
                <a:latin typeface="Lucida Grande" charset="0"/>
              </a:rPr>
              <a:t>© 2000 Addison-Wesley</a:t>
            </a:r>
          </a:p>
        </p:txBody>
      </p:sp>
      <p:sp>
        <p:nvSpPr>
          <p:cNvPr id="25603" name="Text Box 3"/>
          <p:cNvSpPr txBox="1">
            <a:spLocks noChangeArrowheads="1"/>
          </p:cNvSpPr>
          <p:nvPr/>
        </p:nvSpPr>
        <p:spPr bwMode="auto">
          <a:xfrm>
            <a:off x="3505200" y="6248400"/>
            <a:ext cx="2209800" cy="366713"/>
          </a:xfrm>
          <a:prstGeom prst="rect">
            <a:avLst/>
          </a:prstGeom>
          <a:solidFill>
            <a:schemeClr val="bg1"/>
          </a:solidFill>
          <a:ln w="9525">
            <a:noFill/>
            <a:miter lim="800000"/>
            <a:headEnd/>
            <a:tailEnd/>
          </a:ln>
        </p:spPr>
        <p:txBody>
          <a:bodyPr>
            <a:prstTxWarp prst="textNoShape">
              <a:avLst/>
            </a:prstTxWarp>
            <a:spAutoFit/>
          </a:bodyPr>
          <a:lstStyle/>
          <a:p>
            <a:pPr algn="ctr"/>
            <a:r>
              <a:rPr lang="en-US" sz="1800">
                <a:solidFill>
                  <a:srgbClr val="00027F"/>
                </a:solidFill>
              </a:rPr>
              <a:t>UML Distilled</a:t>
            </a:r>
          </a:p>
        </p:txBody>
      </p:sp>
      <p:pic>
        <p:nvPicPr>
          <p:cNvPr id="25604" name="Picture 4"/>
          <p:cNvPicPr>
            <a:picLocks noChangeAspect="1" noChangeArrowheads="1"/>
          </p:cNvPicPr>
          <p:nvPr/>
        </p:nvPicPr>
        <p:blipFill>
          <a:blip r:embed="rId3"/>
          <a:srcRect/>
          <a:stretch>
            <a:fillRect/>
          </a:stretch>
        </p:blipFill>
        <p:spPr bwMode="auto">
          <a:xfrm>
            <a:off x="457200" y="533400"/>
            <a:ext cx="3867150" cy="5330825"/>
          </a:xfrm>
          <a:prstGeom prst="rect">
            <a:avLst/>
          </a:prstGeom>
          <a:noFill/>
          <a:ln w="9525">
            <a:noFill/>
            <a:miter lim="800000"/>
            <a:headEnd/>
            <a:tailEnd/>
          </a:ln>
        </p:spPr>
      </p:pic>
      <p:pic>
        <p:nvPicPr>
          <p:cNvPr id="25605" name="Picture 5"/>
          <p:cNvPicPr>
            <a:picLocks noChangeAspect="1" noChangeArrowheads="1"/>
          </p:cNvPicPr>
          <p:nvPr/>
        </p:nvPicPr>
        <p:blipFill>
          <a:blip r:embed="rId4"/>
          <a:srcRect/>
          <a:stretch>
            <a:fillRect/>
          </a:stretch>
        </p:blipFill>
        <p:spPr bwMode="auto">
          <a:xfrm>
            <a:off x="4800600" y="609600"/>
            <a:ext cx="3957638" cy="53228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1442</TotalTime>
  <Words>2030</Words>
  <Application>Microsoft Macintosh PowerPoint</Application>
  <PresentationFormat>On-screen Show (4:3)</PresentationFormat>
  <Paragraphs>390</Paragraphs>
  <Slides>41</Slides>
  <Notes>39</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UB_Screen</vt:lpstr>
      <vt:lpstr>Introduction to Software Engineering</vt:lpstr>
      <vt:lpstr>Roadmap</vt:lpstr>
      <vt:lpstr>Sources</vt:lpstr>
      <vt:lpstr>Roadmap</vt:lpstr>
      <vt:lpstr>UML</vt:lpstr>
      <vt:lpstr>Why UML?</vt:lpstr>
      <vt:lpstr>UML History</vt:lpstr>
      <vt:lpstr>Slide 8</vt:lpstr>
      <vt:lpstr>Slide 9</vt:lpstr>
      <vt:lpstr>Roadmap</vt:lpstr>
      <vt:lpstr>Class Diagrams</vt:lpstr>
      <vt:lpstr>Visibility and Scope of Features</vt:lpstr>
      <vt:lpstr>Attributes and Operations</vt:lpstr>
      <vt:lpstr>Roadmap</vt:lpstr>
      <vt:lpstr>UML Lines and Arrows</vt:lpstr>
      <vt:lpstr>Roadmap</vt:lpstr>
      <vt:lpstr>Parameterized Classes</vt:lpstr>
      <vt:lpstr>Interfaces</vt:lpstr>
      <vt:lpstr>Utilities</vt:lpstr>
      <vt:lpstr>Roadmap</vt:lpstr>
      <vt:lpstr>Objects</vt:lpstr>
      <vt:lpstr>Associations</vt:lpstr>
      <vt:lpstr>Multiplicity</vt:lpstr>
      <vt:lpstr>Associations and Attributes</vt:lpstr>
      <vt:lpstr>Aggregation and Composition</vt:lpstr>
      <vt:lpstr>Association Classes</vt:lpstr>
      <vt:lpstr>Qualified Associations</vt:lpstr>
      <vt:lpstr>Roadmap</vt:lpstr>
      <vt:lpstr>Generalization</vt:lpstr>
      <vt:lpstr>What is Inheritance For?</vt:lpstr>
      <vt:lpstr>Generalization expresses ...</vt:lpstr>
      <vt:lpstr>The different faces of inheritance</vt:lpstr>
      <vt:lpstr>Roadmap</vt:lpstr>
      <vt:lpstr>Design Patterns as Collaborations</vt:lpstr>
      <vt:lpstr>Constraints</vt:lpstr>
      <vt:lpstr>OCL — Object Constraint Language</vt:lpstr>
      <vt:lpstr>Design by Contract in UML</vt:lpstr>
      <vt:lpstr>Using the Notation</vt:lpstr>
      <vt:lpstr>What you should know!</vt:lpstr>
      <vt:lpstr>Can you answer the following questions?</vt:lpstr>
      <vt:lpstr>License</vt:lpstr>
    </vt:vector>
  </TitlesOfParts>
  <Company>Ĳ ɦ禜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166</cp:revision>
  <cp:lastPrinted>2005-04-07T14:31:46Z</cp:lastPrinted>
  <dcterms:created xsi:type="dcterms:W3CDTF">2010-08-27T13:15:01Z</dcterms:created>
  <dcterms:modified xsi:type="dcterms:W3CDTF">2010-08-27T13:15:10Z</dcterms:modified>
</cp:coreProperties>
</file>