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57.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handoutMasters/handoutMaster1.xml" ContentType="application/vnd.openxmlformats-officedocument.presentationml.handoutMaster+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58.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56.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60"/>
  </p:notesMasterIdLst>
  <p:handoutMasterIdLst>
    <p:handoutMasterId r:id="rId6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1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1DEFA"/>
    <a:srgbClr val="A7A7A7"/>
    <a:srgbClr val="D3D3D3"/>
    <a:srgbClr val="7F0101"/>
    <a:srgbClr val="60BDC4"/>
    <a:srgbClr val="B4CFDC"/>
    <a:srgbClr val="C9D4DC"/>
    <a:srgbClr val="FEFF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68807" autoAdjust="0"/>
  </p:normalViewPr>
  <p:slideViewPr>
    <p:cSldViewPr>
      <p:cViewPr varScale="1">
        <p:scale>
          <a:sx n="102" d="100"/>
          <a:sy n="102" d="100"/>
        </p:scale>
        <p:origin x="-16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5" charset="0"/>
              </a:defRPr>
            </a:lvl1pPr>
          </a:lstStyle>
          <a:p>
            <a:pPr>
              <a:defRPr/>
            </a:pPr>
            <a:fld id="{28E7F660-09B2-D949-B106-B5B3DDC9647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5" charset="0"/>
              </a:defRPr>
            </a:lvl1pPr>
          </a:lstStyle>
          <a:p>
            <a:pPr>
              <a:defRPr/>
            </a:pPr>
            <a:fld id="{7063BACB-2416-F44B-973A-6E16726DC59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Rot="1" noChangeAspect="1" noChangeArrowheads="1"/>
          </p:cNvSpPr>
          <p:nvPr>
            <p:ph type="sldImg"/>
          </p:nvPr>
        </p:nvSpPr>
        <p:spPr>
          <a:solidFill>
            <a:srgbClr val="FFFFFF"/>
          </a:solidFill>
          <a:ln/>
        </p:spPr>
      </p:sp>
      <p:sp>
        <p:nvSpPr>
          <p:cNvPr id="1126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Cherniavsky</a:t>
            </a:r>
            <a:r>
              <a:rPr lang="en-US" dirty="0" smtClean="0"/>
              <a:t> and Smith give an example of</a:t>
            </a:r>
            <a:r>
              <a:rPr lang="en-US" baseline="0" dirty="0" smtClean="0"/>
              <a:t> a nonsensical metric that satisfies the 9 properties</a:t>
            </a:r>
            <a:endParaRPr lang="en-US" dirty="0"/>
          </a:p>
        </p:txBody>
      </p:sp>
      <p:sp>
        <p:nvSpPr>
          <p:cNvPr id="4" name="Slide Number Placeholder 3"/>
          <p:cNvSpPr>
            <a:spLocks noGrp="1"/>
          </p:cNvSpPr>
          <p:nvPr>
            <p:ph type="sldNum" sz="quarter" idx="10"/>
          </p:nvPr>
        </p:nvSpPr>
        <p:spPr/>
        <p:txBody>
          <a:bodyPr/>
          <a:lstStyle/>
          <a:p>
            <a:pPr>
              <a:defRPr/>
            </a:pPr>
            <a:fld id="{7063BACB-2416-F44B-973A-6E16726DC59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26"/>
          <p:cNvSpPr>
            <a:spLocks noGrp="1" noRot="1" noChangeAspect="1" noChangeArrowheads="1" noTextEdit="1"/>
          </p:cNvSpPr>
          <p:nvPr>
            <p:ph type="sldImg"/>
          </p:nvPr>
        </p:nvSpPr>
        <p:spPr>
          <a:ln/>
        </p:spPr>
      </p:sp>
      <p:sp>
        <p:nvSpPr>
          <p:cNvPr id="58371"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a:ln/>
        </p:spPr>
      </p:sp>
      <p:sp>
        <p:nvSpPr>
          <p:cNvPr id="60419"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a:ln/>
        </p:spPr>
      </p:sp>
      <p:sp>
        <p:nvSpPr>
          <p:cNvPr id="62467"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050"/>
          <p:cNvSpPr>
            <a:spLocks noGrp="1" noRot="1" noChangeAspect="1" noChangeArrowheads="1" noTextEdit="1"/>
          </p:cNvSpPr>
          <p:nvPr>
            <p:ph type="sldImg"/>
          </p:nvPr>
        </p:nvSpPr>
        <p:spPr>
          <a:ln/>
        </p:spPr>
      </p:sp>
      <p:sp>
        <p:nvSpPr>
          <p:cNvPr id="66563" name="Rectangle 2051"/>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latin typeface="Helvetica" pitchFamily="-105" charset="0"/>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pitchFamily="-105"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defRPr/>
            </a:pPr>
            <a:endParaRPr lang="de-DE">
              <a:solidFill>
                <a:srgbClr val="BED3EA"/>
              </a:solidFill>
              <a:latin typeface="Times" pitchFamily="-105"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a:t>Click to edit Master subtitle style</a:t>
            </a:r>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pPr>
              <a:defRPr/>
            </a:pPr>
            <a:r>
              <a:rPr lang="en-US"/>
              <a:t>© Oscar Nierstrasz</a:t>
            </a:r>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en-US"/>
              <a:t>LECTURE TITLE</a:t>
            </a:r>
            <a:endParaRPr lang="de-CH"/>
          </a:p>
        </p:txBody>
      </p:sp>
      <p:sp>
        <p:nvSpPr>
          <p:cNvPr id="10" name="Rectangle 9"/>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pPr>
              <a:defRPr/>
            </a:pPr>
            <a:fld id="{DADA5506-5C45-9D4C-900C-0BADA768429B}" type="slidenum">
              <a:rPr lang="de-CH"/>
              <a:pPr>
                <a:defRPr/>
              </a:pPr>
              <a:t>‹#›</a:t>
            </a:fld>
            <a:endParaRPr lang="de-CH" sz="1400">
              <a:latin typeface="Times" pitchFamily="-105"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6" name="Rectangle 8"/>
          <p:cNvSpPr>
            <a:spLocks noGrp="1" noChangeArrowheads="1"/>
          </p:cNvSpPr>
          <p:nvPr>
            <p:ph type="sldNum" sz="quarter" idx="12"/>
          </p:nvPr>
        </p:nvSpPr>
        <p:spPr>
          <a:ln/>
        </p:spPr>
        <p:txBody>
          <a:bodyPr/>
          <a:lstStyle>
            <a:lvl1pPr>
              <a:defRPr/>
            </a:lvl1pPr>
          </a:lstStyle>
          <a:p>
            <a:pPr>
              <a:defRPr/>
            </a:pPr>
            <a:fld id="{67EDAA12-228B-B548-A94B-1F3AA1E24D74}"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7" name="Rectangle 8"/>
          <p:cNvSpPr>
            <a:spLocks noGrp="1" noChangeArrowheads="1"/>
          </p:cNvSpPr>
          <p:nvPr>
            <p:ph type="sldNum" sz="quarter" idx="12"/>
          </p:nvPr>
        </p:nvSpPr>
        <p:spPr>
          <a:ln/>
        </p:spPr>
        <p:txBody>
          <a:bodyPr/>
          <a:lstStyle>
            <a:lvl1pPr>
              <a:defRPr/>
            </a:lvl1pPr>
          </a:lstStyle>
          <a:p>
            <a:pPr>
              <a:defRPr/>
            </a:pPr>
            <a:fld id="{39DCC21D-4F6B-CA49-B377-5B630D81EE42}"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5" name="Rectangle 8"/>
          <p:cNvSpPr>
            <a:spLocks noGrp="1" noChangeArrowheads="1"/>
          </p:cNvSpPr>
          <p:nvPr>
            <p:ph type="sldNum" sz="quarter" idx="12"/>
          </p:nvPr>
        </p:nvSpPr>
        <p:spPr>
          <a:ln/>
        </p:spPr>
        <p:txBody>
          <a:bodyPr/>
          <a:lstStyle>
            <a:lvl1pPr>
              <a:defRPr/>
            </a:lvl1pPr>
          </a:lstStyle>
          <a:p>
            <a:pPr>
              <a:defRPr/>
            </a:pPr>
            <a:fld id="{17714398-D2F4-A444-8254-312F2E04E296}"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pPr>
              <a:defRPr/>
            </a:pPr>
            <a:r>
              <a:rPr lang="en-US"/>
              <a:t>LECTURE TITLE</a:t>
            </a:r>
            <a:endParaRPr lang="de-CH"/>
          </a:p>
        </p:txBody>
      </p:sp>
      <p:sp>
        <p:nvSpPr>
          <p:cNvPr id="4" name="Rectangle 8"/>
          <p:cNvSpPr>
            <a:spLocks noGrp="1" noChangeArrowheads="1"/>
          </p:cNvSpPr>
          <p:nvPr>
            <p:ph type="sldNum" sz="quarter" idx="12"/>
          </p:nvPr>
        </p:nvSpPr>
        <p:spPr>
          <a:ln/>
        </p:spPr>
        <p:txBody>
          <a:bodyPr/>
          <a:lstStyle>
            <a:lvl1pPr>
              <a:defRPr/>
            </a:lvl1pPr>
          </a:lstStyle>
          <a:p>
            <a:pPr>
              <a:defRPr/>
            </a:pPr>
            <a:fld id="{38618AAA-FA2D-774B-A66F-FE1BD316C993}"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654175"/>
            <a:ext cx="8061325" cy="4498975"/>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r>
              <a:rPr lang="de-CH"/>
              <a:t>© Oscar Nierstrasz</a:t>
            </a:r>
          </a:p>
        </p:txBody>
      </p:sp>
      <p:sp>
        <p:nvSpPr>
          <p:cNvPr id="5" name="Footer Placeholder 4"/>
          <p:cNvSpPr>
            <a:spLocks noGrp="1"/>
          </p:cNvSpPr>
          <p:nvPr>
            <p:ph type="ftr" sz="quarter" idx="11"/>
          </p:nvPr>
        </p:nvSpPr>
        <p:spPr/>
        <p:txBody>
          <a:bodyPr/>
          <a:lstStyle>
            <a:lvl1pPr>
              <a:defRPr/>
            </a:lvl1pPr>
          </a:lstStyle>
          <a:p>
            <a:pPr>
              <a:defRPr/>
            </a:pPr>
            <a:r>
              <a:rPr lang="de-CH"/>
              <a:t>ESE — Software Metrics</a:t>
            </a:r>
          </a:p>
        </p:txBody>
      </p:sp>
      <p:sp>
        <p:nvSpPr>
          <p:cNvPr id="6" name="Slide Number Placeholder 5"/>
          <p:cNvSpPr>
            <a:spLocks noGrp="1"/>
          </p:cNvSpPr>
          <p:nvPr>
            <p:ph type="sldNum" sz="quarter" idx="12"/>
          </p:nvPr>
        </p:nvSpPr>
        <p:spPr/>
        <p:txBody>
          <a:bodyPr/>
          <a:lstStyle>
            <a:lvl1pPr>
              <a:defRPr smtClean="0"/>
            </a:lvl1pPr>
          </a:lstStyle>
          <a:p>
            <a:pPr>
              <a:defRPr/>
            </a:pPr>
            <a:fld id="{B24CE97D-7C1D-974F-AA07-0089EF69863D}" type="slidenum">
              <a:rPr lang="de-CH" smtClean="0"/>
              <a:pPr>
                <a:defRPr/>
              </a:pPr>
              <a:t>‹#›</a:t>
            </a:fld>
            <a:endParaRPr lang="de-CH" sz="1400" dirty="0">
              <a:solidFill>
                <a:srgbClr val="7E7E7E"/>
              </a:solidFill>
              <a:latin typeface="Times" pitchFamily="-105"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latin typeface="Helvetica" pitchFamily="-105" charset="0"/>
            </a:endParaRPr>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pitchFamily="-105"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latin typeface="Helvetica" pitchFamily="-105" charset="0"/>
              </a:defRPr>
            </a:lvl1pPr>
          </a:lstStyle>
          <a:p>
            <a:pPr>
              <a:defRPr/>
            </a:pPr>
            <a:r>
              <a:rPr lang="en-US"/>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latin typeface="Helvetica" pitchFamily="-105" charset="0"/>
              </a:defRPr>
            </a:lvl1pPr>
          </a:lstStyle>
          <a:p>
            <a:pPr>
              <a:defRPr/>
            </a:pPr>
            <a:r>
              <a:rPr lang="en-US"/>
              <a:t>LECTURE TITLE</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latin typeface="Helvetica" pitchFamily="-105" charset="0"/>
              </a:defRPr>
            </a:lvl1pPr>
          </a:lstStyle>
          <a:p>
            <a:pPr>
              <a:defRPr/>
            </a:pPr>
            <a:fld id="{805D7472-0AC8-4B42-BC23-76A59445597B}" type="slidenum">
              <a:rPr lang="de-CH"/>
              <a:pPr>
                <a:defRPr/>
              </a:pPr>
              <a:t>‹#›</a:t>
            </a:fld>
            <a:endParaRPr lang="de-CH" sz="1400">
              <a:solidFill>
                <a:srgbClr val="7E7E7E"/>
              </a:solidFill>
              <a:latin typeface="Times" pitchFamily="-105" charset="0"/>
            </a:endParaRPr>
          </a:p>
        </p:txBody>
      </p:sp>
    </p:spTree>
  </p:cSld>
  <p:clrMap bg1="lt1" tx1="dk1" bg2="lt2" tx2="dk2" accent1="accent1" accent2="accent2" accent3="accent3" accent4="accent4" accent5="accent5" accent6="accent6" hlink="hlink" folHlink="folHlink"/>
  <p:sldLayoutIdLst>
    <p:sldLayoutId id="2147483725" r:id="rId1"/>
    <p:sldLayoutId id="2147483721" r:id="rId2"/>
    <p:sldLayoutId id="2147483722" r:id="rId3"/>
    <p:sldLayoutId id="2147483723" r:id="rId4"/>
    <p:sldLayoutId id="2147483724" r:id="rId5"/>
    <p:sldLayoutId id="2147483726" r:id="rId6"/>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2pPr>
      <a:lvl3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3pPr>
      <a:lvl4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4pPr>
      <a:lvl5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5pPr>
      <a:lvl6pPr marL="457200" algn="l" rtl="0" fontAlgn="base">
        <a:lnSpc>
          <a:spcPct val="90000"/>
        </a:lnSpc>
        <a:spcBef>
          <a:spcPct val="0"/>
        </a:spcBef>
        <a:spcAft>
          <a:spcPct val="0"/>
        </a:spcAft>
        <a:defRPr sz="2800" b="1">
          <a:solidFill>
            <a:srgbClr val="0A017F"/>
          </a:solidFill>
          <a:latin typeface="Helvetica" charset="0"/>
        </a:defRPr>
      </a:lvl6pPr>
      <a:lvl7pPr marL="914400" algn="l" rtl="0" fontAlgn="base">
        <a:lnSpc>
          <a:spcPct val="90000"/>
        </a:lnSpc>
        <a:spcBef>
          <a:spcPct val="0"/>
        </a:spcBef>
        <a:spcAft>
          <a:spcPct val="0"/>
        </a:spcAft>
        <a:defRPr sz="2800" b="1">
          <a:solidFill>
            <a:srgbClr val="0A017F"/>
          </a:solidFill>
          <a:latin typeface="Helvetica" charset="0"/>
        </a:defRPr>
      </a:lvl7pPr>
      <a:lvl8pPr marL="1371600" algn="l" rtl="0" fontAlgn="base">
        <a:lnSpc>
          <a:spcPct val="90000"/>
        </a:lnSpc>
        <a:spcBef>
          <a:spcPct val="0"/>
        </a:spcBef>
        <a:spcAft>
          <a:spcPct val="0"/>
        </a:spcAft>
        <a:defRPr sz="2800" b="1">
          <a:solidFill>
            <a:srgbClr val="0A017F"/>
          </a:solidFill>
          <a:latin typeface="Helvetica" charset="0"/>
        </a:defRPr>
      </a:lvl8pPr>
      <a:lvl9pPr marL="1828800" algn="l" rtl="0" fontAlgn="base">
        <a:lnSpc>
          <a:spcPct val="90000"/>
        </a:lnSpc>
        <a:spcBef>
          <a:spcPct val="0"/>
        </a:spcBef>
        <a:spcAft>
          <a:spcPct val="0"/>
        </a:spcAft>
        <a:defRPr sz="2800" b="1">
          <a:solidFill>
            <a:srgbClr val="0A017F"/>
          </a:solidFill>
          <a:latin typeface="Helvetica"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105" charset="0"/>
        <a:buChar char="&gt;"/>
        <a:defRPr sz="2400">
          <a:solidFill>
            <a:srgbClr val="0A017F"/>
          </a:solidFill>
          <a:latin typeface="+mn-lt"/>
          <a:ea typeface="ＭＳ Ｐゴシック" charset="-128"/>
          <a:cs typeface="ＭＳ Ｐゴシック" charset="-128"/>
        </a:defRPr>
      </a:lvl1pPr>
      <a:lvl2pPr marL="838200" indent="-381000" algn="l" rtl="0" eaLnBrk="0" fontAlgn="base" hangingPunct="0">
        <a:lnSpc>
          <a:spcPct val="95000"/>
        </a:lnSpc>
        <a:spcBef>
          <a:spcPct val="20000"/>
        </a:spcBef>
        <a:spcAft>
          <a:spcPct val="0"/>
        </a:spcAft>
        <a:buFont typeface="Helvetica CE" pitchFamily="-105" charset="0"/>
        <a:buChar char="—"/>
        <a:defRPr sz="2000">
          <a:solidFill>
            <a:srgbClr val="0A017F"/>
          </a:solidFill>
          <a:latin typeface="+mn-lt"/>
          <a:ea typeface="ＭＳ Ｐゴシック" charset="-128"/>
        </a:defRPr>
      </a:lvl2pPr>
      <a:lvl3pPr marL="1295400" indent="-381000" algn="l" rtl="0" eaLnBrk="0" fontAlgn="base" hangingPunct="0">
        <a:lnSpc>
          <a:spcPct val="95000"/>
        </a:lnSpc>
        <a:spcBef>
          <a:spcPct val="20000"/>
        </a:spcBef>
        <a:spcAft>
          <a:spcPct val="0"/>
        </a:spcAft>
        <a:buSzPct val="85000"/>
        <a:buFont typeface="Helvetica CE" pitchFamily="-105" charset="0"/>
        <a:buChar char="–"/>
        <a:defRPr i="1">
          <a:solidFill>
            <a:srgbClr val="7F0101"/>
          </a:solidFill>
          <a:latin typeface="+mn-lt"/>
          <a:ea typeface="ＭＳ Ｐゴシック" charset="-128"/>
        </a:defRPr>
      </a:lvl3pPr>
      <a:lvl4pPr marL="1714500" indent="-381000" algn="l" rtl="0" eaLnBrk="0" fontAlgn="base" hangingPunct="0">
        <a:lnSpc>
          <a:spcPct val="95000"/>
        </a:lnSpc>
        <a:spcBef>
          <a:spcPct val="20000"/>
        </a:spcBef>
        <a:spcAft>
          <a:spcPct val="0"/>
        </a:spcAft>
        <a:buSzPct val="85000"/>
        <a:buFont typeface="Helvetica CE" pitchFamily="-105" charset="0"/>
        <a:buChar char="–"/>
        <a:defRPr>
          <a:solidFill>
            <a:srgbClr val="0A017F"/>
          </a:solidFill>
          <a:latin typeface="+mn-lt"/>
          <a:ea typeface="ＭＳ Ｐゴシック"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105" charset="0"/>
        <a:buChar char="–"/>
        <a:defRPr>
          <a:solidFill>
            <a:srgbClr val="0A017F"/>
          </a:solidFill>
          <a:latin typeface="+mn-lt"/>
          <a:ea typeface="ＭＳ Ｐゴシック" charset="-128"/>
        </a:defRPr>
      </a:lvl5pPr>
      <a:lvl6pPr marL="27432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6pPr>
      <a:lvl7pPr marL="32004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7pPr>
      <a:lvl8pPr marL="36576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8pPr>
      <a:lvl9pPr marL="41148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dirty="0" smtClean="0"/>
              <a:t>Introduction to Software Engineering</a:t>
            </a:r>
            <a:endParaRPr lang="en-US" b="0" i="1" dirty="0"/>
          </a:p>
        </p:txBody>
      </p:sp>
      <p:sp>
        <p:nvSpPr>
          <p:cNvPr id="10243" name="Rectangle 3"/>
          <p:cNvSpPr>
            <a:spLocks noGrp="1" noChangeArrowheads="1"/>
          </p:cNvSpPr>
          <p:nvPr>
            <p:ph type="subTitle" idx="1"/>
          </p:nvPr>
        </p:nvSpPr>
        <p:spPr/>
        <p:txBody>
          <a:bodyPr/>
          <a:lstStyle/>
          <a:p>
            <a:pPr>
              <a:lnSpc>
                <a:spcPct val="100000"/>
              </a:lnSpc>
            </a:pPr>
            <a:r>
              <a:rPr lang="en-US" b="1" dirty="0"/>
              <a:t>12. Software </a:t>
            </a:r>
            <a:r>
              <a:rPr lang="en-US" b="1" dirty="0" smtClean="0"/>
              <a:t>Metrics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de-CH">
                <a:latin typeface="Helvetica" charset="0"/>
              </a:rPr>
              <a:t>© Oscar Nierstrasz</a:t>
            </a:r>
          </a:p>
        </p:txBody>
      </p:sp>
      <p:sp>
        <p:nvSpPr>
          <p:cNvPr id="28675" name="Footer Placeholder 4"/>
          <p:cNvSpPr>
            <a:spLocks noGrp="1"/>
          </p:cNvSpPr>
          <p:nvPr>
            <p:ph type="ftr" sz="quarter" idx="11"/>
          </p:nvPr>
        </p:nvSpPr>
        <p:spPr>
          <a:noFill/>
        </p:spPr>
        <p:txBody>
          <a:bodyPr/>
          <a:lstStyle/>
          <a:p>
            <a:r>
              <a:rPr lang="de-CH">
                <a:latin typeface="Helvetica" charset="0"/>
              </a:rPr>
              <a:t>ESE — Software Metrics</a:t>
            </a:r>
          </a:p>
        </p:txBody>
      </p:sp>
      <p:sp>
        <p:nvSpPr>
          <p:cNvPr id="28676" name="Slide Number Placeholder 5"/>
          <p:cNvSpPr>
            <a:spLocks noGrp="1"/>
          </p:cNvSpPr>
          <p:nvPr>
            <p:ph type="sldNum" sz="quarter" idx="12"/>
          </p:nvPr>
        </p:nvSpPr>
        <p:spPr>
          <a:noFill/>
        </p:spPr>
        <p:txBody>
          <a:bodyPr/>
          <a:lstStyle/>
          <a:p>
            <a:r>
              <a:rPr lang="de-CH">
                <a:latin typeface="Helvetica" charset="0"/>
              </a:rPr>
              <a:t>ESE 12.</a:t>
            </a:r>
            <a:fld id="{762C1FBC-65F8-AA4F-9DB3-371260F68F9B}" type="slidenum">
              <a:rPr lang="de-CH">
                <a:latin typeface="Helvetica" charset="0"/>
              </a:rPr>
              <a:pPr/>
              <a:t>10</a:t>
            </a:fld>
            <a:endParaRPr lang="de-CH" sz="1400">
              <a:solidFill>
                <a:srgbClr val="7E7E7E"/>
              </a:solidFill>
              <a:latin typeface="Times" charset="0"/>
            </a:endParaRPr>
          </a:p>
        </p:txBody>
      </p:sp>
      <p:sp>
        <p:nvSpPr>
          <p:cNvPr id="28677" name="Rectangle 2"/>
          <p:cNvSpPr>
            <a:spLocks noGrp="1" noChangeArrowheads="1"/>
          </p:cNvSpPr>
          <p:nvPr>
            <p:ph type="title"/>
          </p:nvPr>
        </p:nvSpPr>
        <p:spPr/>
        <p:txBody>
          <a:bodyPr/>
          <a:lstStyle/>
          <a:p>
            <a:r>
              <a:rPr lang="en-US"/>
              <a:t>Measurement Mapping</a:t>
            </a:r>
          </a:p>
        </p:txBody>
      </p:sp>
      <p:sp>
        <p:nvSpPr>
          <p:cNvPr id="28678" name="Rectangle 3"/>
          <p:cNvSpPr>
            <a:spLocks noGrp="1" noChangeArrowheads="1"/>
          </p:cNvSpPr>
          <p:nvPr>
            <p:ph type="body" idx="1"/>
          </p:nvPr>
        </p:nvSpPr>
        <p:spPr>
          <a:xfrm>
            <a:off x="539750" y="1654175"/>
            <a:ext cx="4032250" cy="3917950"/>
          </a:xfrm>
        </p:spPr>
        <p:txBody>
          <a:bodyPr/>
          <a:lstStyle/>
          <a:p>
            <a:pPr marL="0" indent="0">
              <a:buFont typeface="Helvetica CE" pitchFamily="-105" charset="0"/>
              <a:buNone/>
            </a:pPr>
            <a:r>
              <a:rPr lang="en-US" sz="1800" b="1" i="1"/>
              <a:t>Measure &amp; Measurement</a:t>
            </a:r>
          </a:p>
          <a:p>
            <a:pPr marL="0" indent="0">
              <a:buFont typeface="Helvetica CE" pitchFamily="-105" charset="0"/>
              <a:buNone/>
            </a:pPr>
            <a:r>
              <a:rPr lang="en-US" sz="1800"/>
              <a:t>A </a:t>
            </a:r>
            <a:r>
              <a:rPr lang="en-US" sz="1800" u="sng"/>
              <a:t>measure</a:t>
            </a:r>
            <a:r>
              <a:rPr lang="en-US" sz="1800"/>
              <a:t> is a function mapping an </a:t>
            </a:r>
            <a:r>
              <a:rPr lang="en-US" sz="1800" i="1">
                <a:solidFill>
                  <a:srgbClr val="7F0101"/>
                </a:solidFill>
              </a:rPr>
              <a:t>attribute</a:t>
            </a:r>
            <a:r>
              <a:rPr lang="en-US" sz="1800"/>
              <a:t> of a real world entity (= the domain) onto a </a:t>
            </a:r>
            <a:r>
              <a:rPr lang="en-US" sz="1800" i="1">
                <a:solidFill>
                  <a:srgbClr val="7F0101"/>
                </a:solidFill>
              </a:rPr>
              <a:t>symbol</a:t>
            </a:r>
            <a:r>
              <a:rPr lang="en-US" sz="1800"/>
              <a:t> in a set with known mathematical relations (= the range).</a:t>
            </a:r>
          </a:p>
          <a:p>
            <a:pPr marL="0" indent="0">
              <a:buFont typeface="Helvetica CE" pitchFamily="-105" charset="0"/>
              <a:buNone/>
            </a:pPr>
            <a:endParaRPr lang="en-US" sz="1800"/>
          </a:p>
          <a:p>
            <a:pPr marL="0" indent="0">
              <a:buFont typeface="Helvetica CE" pitchFamily="-105" charset="0"/>
              <a:buNone/>
            </a:pPr>
            <a:r>
              <a:rPr lang="en-US" sz="1800"/>
              <a:t>A </a:t>
            </a:r>
            <a:r>
              <a:rPr lang="en-US" sz="1800" u="sng"/>
              <a:t>measurement</a:t>
            </a:r>
            <a:r>
              <a:rPr lang="en-US" sz="1800"/>
              <a:t> is the symbol assigned to the real world attribute by the measure.</a:t>
            </a:r>
          </a:p>
        </p:txBody>
      </p:sp>
      <p:sp>
        <p:nvSpPr>
          <p:cNvPr id="28679" name="Oval 6"/>
          <p:cNvSpPr>
            <a:spLocks noChangeArrowheads="1"/>
          </p:cNvSpPr>
          <p:nvPr/>
        </p:nvSpPr>
        <p:spPr bwMode="auto">
          <a:xfrm>
            <a:off x="4749800" y="2057400"/>
            <a:ext cx="1524000" cy="1676400"/>
          </a:xfrm>
          <a:prstGeom prst="ellipse">
            <a:avLst/>
          </a:prstGeom>
          <a:noFill/>
          <a:ln w="12700">
            <a:solidFill>
              <a:srgbClr val="000000"/>
            </a:solidFill>
            <a:round/>
            <a:headEnd/>
            <a:tailEnd/>
          </a:ln>
        </p:spPr>
        <p:txBody>
          <a:bodyPr>
            <a:prstTxWarp prst="textNoShape">
              <a:avLst/>
            </a:prstTxWarp>
          </a:bodyPr>
          <a:lstStyle/>
          <a:p>
            <a:endParaRPr lang="en-US"/>
          </a:p>
        </p:txBody>
      </p:sp>
      <p:sp>
        <p:nvSpPr>
          <p:cNvPr id="28680" name="Oval 7"/>
          <p:cNvSpPr>
            <a:spLocks noChangeArrowheads="1"/>
          </p:cNvSpPr>
          <p:nvPr/>
        </p:nvSpPr>
        <p:spPr bwMode="auto">
          <a:xfrm>
            <a:off x="6883400" y="2057400"/>
            <a:ext cx="1524000" cy="1676400"/>
          </a:xfrm>
          <a:prstGeom prst="ellipse">
            <a:avLst/>
          </a:prstGeom>
          <a:noFill/>
          <a:ln w="12700">
            <a:solidFill>
              <a:srgbClr val="000000"/>
            </a:solidFill>
            <a:round/>
            <a:headEnd/>
            <a:tailEnd/>
          </a:ln>
        </p:spPr>
        <p:txBody>
          <a:bodyPr>
            <a:prstTxWarp prst="textNoShape">
              <a:avLst/>
            </a:prstTxWarp>
          </a:bodyPr>
          <a:lstStyle/>
          <a:p>
            <a:endParaRPr lang="en-US"/>
          </a:p>
        </p:txBody>
      </p:sp>
      <p:sp>
        <p:nvSpPr>
          <p:cNvPr id="28681" name="Oval 8"/>
          <p:cNvSpPr>
            <a:spLocks noChangeArrowheads="1"/>
          </p:cNvSpPr>
          <p:nvPr/>
        </p:nvSpPr>
        <p:spPr bwMode="auto">
          <a:xfrm>
            <a:off x="5207000" y="2362200"/>
            <a:ext cx="152400" cy="152400"/>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28682" name="Oval 9"/>
          <p:cNvSpPr>
            <a:spLocks noChangeArrowheads="1"/>
          </p:cNvSpPr>
          <p:nvPr/>
        </p:nvSpPr>
        <p:spPr bwMode="auto">
          <a:xfrm>
            <a:off x="5740400" y="2971800"/>
            <a:ext cx="152400" cy="152400"/>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28683" name="Oval 10"/>
          <p:cNvSpPr>
            <a:spLocks noChangeArrowheads="1"/>
          </p:cNvSpPr>
          <p:nvPr/>
        </p:nvSpPr>
        <p:spPr bwMode="auto">
          <a:xfrm>
            <a:off x="5207000" y="3276600"/>
            <a:ext cx="152400" cy="152400"/>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28684" name="Oval 11"/>
          <p:cNvSpPr>
            <a:spLocks noChangeArrowheads="1"/>
          </p:cNvSpPr>
          <p:nvPr/>
        </p:nvSpPr>
        <p:spPr bwMode="auto">
          <a:xfrm>
            <a:off x="7493000" y="2362200"/>
            <a:ext cx="152400" cy="152400"/>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28685" name="Oval 12"/>
          <p:cNvSpPr>
            <a:spLocks noChangeArrowheads="1"/>
          </p:cNvSpPr>
          <p:nvPr/>
        </p:nvSpPr>
        <p:spPr bwMode="auto">
          <a:xfrm>
            <a:off x="7340600" y="2667000"/>
            <a:ext cx="152400" cy="152400"/>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28686" name="Oval 13"/>
          <p:cNvSpPr>
            <a:spLocks noChangeArrowheads="1"/>
          </p:cNvSpPr>
          <p:nvPr/>
        </p:nvSpPr>
        <p:spPr bwMode="auto">
          <a:xfrm>
            <a:off x="7493000" y="3276600"/>
            <a:ext cx="152400" cy="152400"/>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28687" name="Rectangle 14"/>
          <p:cNvSpPr>
            <a:spLocks noChangeArrowheads="1"/>
          </p:cNvSpPr>
          <p:nvPr/>
        </p:nvSpPr>
        <p:spPr bwMode="auto">
          <a:xfrm>
            <a:off x="4972050" y="2495550"/>
            <a:ext cx="584200" cy="274638"/>
          </a:xfrm>
          <a:prstGeom prst="rect">
            <a:avLst/>
          </a:prstGeom>
          <a:noFill/>
          <a:ln w="9525">
            <a:noFill/>
            <a:miter lim="800000"/>
            <a:headEnd/>
            <a:tailEnd/>
          </a:ln>
        </p:spPr>
        <p:txBody>
          <a:bodyPr wrap="none" lIns="0" tIns="0" rIns="0" bIns="0">
            <a:prstTxWarp prst="textNoShape">
              <a:avLst/>
            </a:prstTxWarp>
            <a:spAutoFit/>
          </a:bodyPr>
          <a:lstStyle/>
          <a:p>
            <a:r>
              <a:rPr lang="en-US" sz="1800"/>
              <a:t>Frank</a:t>
            </a:r>
            <a:endParaRPr lang="en-US"/>
          </a:p>
        </p:txBody>
      </p:sp>
      <p:sp>
        <p:nvSpPr>
          <p:cNvPr id="28688" name="Rectangle 15"/>
          <p:cNvSpPr>
            <a:spLocks noChangeArrowheads="1"/>
          </p:cNvSpPr>
          <p:nvPr/>
        </p:nvSpPr>
        <p:spPr bwMode="auto">
          <a:xfrm>
            <a:off x="5619750" y="2667000"/>
            <a:ext cx="368300" cy="274638"/>
          </a:xfrm>
          <a:prstGeom prst="rect">
            <a:avLst/>
          </a:prstGeom>
          <a:noFill/>
          <a:ln w="9525">
            <a:noFill/>
            <a:miter lim="800000"/>
            <a:headEnd/>
            <a:tailEnd/>
          </a:ln>
        </p:spPr>
        <p:txBody>
          <a:bodyPr wrap="none" lIns="0" tIns="0" rIns="0" bIns="0">
            <a:prstTxWarp prst="textNoShape">
              <a:avLst/>
            </a:prstTxWarp>
            <a:spAutoFit/>
          </a:bodyPr>
          <a:lstStyle/>
          <a:p>
            <a:r>
              <a:rPr lang="en-US" sz="1800" dirty="0"/>
              <a:t>Joe</a:t>
            </a:r>
            <a:endParaRPr lang="en-US" dirty="0"/>
          </a:p>
        </p:txBody>
      </p:sp>
      <p:sp>
        <p:nvSpPr>
          <p:cNvPr id="28689" name="Rectangle 16"/>
          <p:cNvSpPr>
            <a:spLocks noChangeArrowheads="1"/>
          </p:cNvSpPr>
          <p:nvPr/>
        </p:nvSpPr>
        <p:spPr bwMode="auto">
          <a:xfrm>
            <a:off x="4876800" y="2971800"/>
            <a:ext cx="584200" cy="274638"/>
          </a:xfrm>
          <a:prstGeom prst="rect">
            <a:avLst/>
          </a:prstGeom>
          <a:noFill/>
          <a:ln w="9525">
            <a:noFill/>
            <a:miter lim="800000"/>
            <a:headEnd/>
            <a:tailEnd/>
          </a:ln>
        </p:spPr>
        <p:txBody>
          <a:bodyPr wrap="none" lIns="0" tIns="0" rIns="0" bIns="0">
            <a:prstTxWarp prst="textNoShape">
              <a:avLst/>
            </a:prstTxWarp>
            <a:spAutoFit/>
          </a:bodyPr>
          <a:lstStyle/>
          <a:p>
            <a:r>
              <a:rPr lang="en-US" sz="1800" dirty="0"/>
              <a:t>Laura</a:t>
            </a:r>
            <a:endParaRPr lang="en-US" dirty="0"/>
          </a:p>
        </p:txBody>
      </p:sp>
      <p:sp>
        <p:nvSpPr>
          <p:cNvPr id="28690" name="Rectangle 17"/>
          <p:cNvSpPr>
            <a:spLocks noChangeArrowheads="1"/>
          </p:cNvSpPr>
          <p:nvPr/>
        </p:nvSpPr>
        <p:spPr bwMode="auto">
          <a:xfrm>
            <a:off x="7689850" y="2330450"/>
            <a:ext cx="444500" cy="274638"/>
          </a:xfrm>
          <a:prstGeom prst="rect">
            <a:avLst/>
          </a:prstGeom>
          <a:noFill/>
          <a:ln w="9525">
            <a:noFill/>
            <a:miter lim="800000"/>
            <a:headEnd/>
            <a:tailEnd/>
          </a:ln>
        </p:spPr>
        <p:txBody>
          <a:bodyPr wrap="none" lIns="0" tIns="0" rIns="0" bIns="0">
            <a:prstTxWarp prst="textNoShape">
              <a:avLst/>
            </a:prstTxWarp>
            <a:spAutoFit/>
          </a:bodyPr>
          <a:lstStyle/>
          <a:p>
            <a:r>
              <a:rPr lang="en-US" sz="1800"/>
              <a:t>1.80</a:t>
            </a:r>
            <a:endParaRPr lang="en-US"/>
          </a:p>
        </p:txBody>
      </p:sp>
      <p:sp>
        <p:nvSpPr>
          <p:cNvPr id="28691" name="Rectangle 18"/>
          <p:cNvSpPr>
            <a:spLocks noChangeArrowheads="1"/>
          </p:cNvSpPr>
          <p:nvPr/>
        </p:nvSpPr>
        <p:spPr bwMode="auto">
          <a:xfrm>
            <a:off x="7550150" y="2562225"/>
            <a:ext cx="444500" cy="274638"/>
          </a:xfrm>
          <a:prstGeom prst="rect">
            <a:avLst/>
          </a:prstGeom>
          <a:noFill/>
          <a:ln w="9525">
            <a:noFill/>
            <a:miter lim="800000"/>
            <a:headEnd/>
            <a:tailEnd/>
          </a:ln>
        </p:spPr>
        <p:txBody>
          <a:bodyPr wrap="none" lIns="0" tIns="0" rIns="0" bIns="0">
            <a:prstTxWarp prst="textNoShape">
              <a:avLst/>
            </a:prstTxWarp>
            <a:spAutoFit/>
          </a:bodyPr>
          <a:lstStyle/>
          <a:p>
            <a:r>
              <a:rPr lang="en-US" sz="1800"/>
              <a:t>1.65</a:t>
            </a:r>
            <a:endParaRPr lang="en-US"/>
          </a:p>
        </p:txBody>
      </p:sp>
      <p:sp>
        <p:nvSpPr>
          <p:cNvPr id="28692" name="Rectangle 19"/>
          <p:cNvSpPr>
            <a:spLocks noChangeArrowheads="1"/>
          </p:cNvSpPr>
          <p:nvPr/>
        </p:nvSpPr>
        <p:spPr bwMode="auto">
          <a:xfrm>
            <a:off x="7688263" y="3232150"/>
            <a:ext cx="444500" cy="274638"/>
          </a:xfrm>
          <a:prstGeom prst="rect">
            <a:avLst/>
          </a:prstGeom>
          <a:noFill/>
          <a:ln w="9525">
            <a:noFill/>
            <a:miter lim="800000"/>
            <a:headEnd/>
            <a:tailEnd/>
          </a:ln>
        </p:spPr>
        <p:txBody>
          <a:bodyPr wrap="none" lIns="0" tIns="0" rIns="0" bIns="0">
            <a:prstTxWarp prst="textNoShape">
              <a:avLst/>
            </a:prstTxWarp>
            <a:spAutoFit/>
          </a:bodyPr>
          <a:lstStyle/>
          <a:p>
            <a:r>
              <a:rPr lang="en-US" sz="1800"/>
              <a:t>1.73</a:t>
            </a:r>
            <a:endParaRPr lang="en-US"/>
          </a:p>
        </p:txBody>
      </p:sp>
      <p:sp>
        <p:nvSpPr>
          <p:cNvPr id="28693" name="Freeform 20"/>
          <p:cNvSpPr>
            <a:spLocks/>
          </p:cNvSpPr>
          <p:nvPr/>
        </p:nvSpPr>
        <p:spPr bwMode="auto">
          <a:xfrm>
            <a:off x="7315200" y="2374900"/>
            <a:ext cx="152400" cy="88900"/>
          </a:xfrm>
          <a:custGeom>
            <a:avLst/>
            <a:gdLst>
              <a:gd name="T0" fmla="*/ 0 w 96"/>
              <a:gd name="T1" fmla="*/ 32 h 56"/>
              <a:gd name="T2" fmla="*/ 0 w 96"/>
              <a:gd name="T3" fmla="*/ 0 h 56"/>
              <a:gd name="T4" fmla="*/ 96 w 96"/>
              <a:gd name="T5" fmla="*/ 32 h 56"/>
              <a:gd name="T6" fmla="*/ 0 w 96"/>
              <a:gd name="T7" fmla="*/ 56 h 56"/>
              <a:gd name="T8" fmla="*/ 0 w 96"/>
              <a:gd name="T9" fmla="*/ 32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0" y="32"/>
                </a:moveTo>
                <a:lnTo>
                  <a:pt x="0" y="0"/>
                </a:lnTo>
                <a:lnTo>
                  <a:pt x="96" y="32"/>
                </a:lnTo>
                <a:lnTo>
                  <a:pt x="0" y="56"/>
                </a:lnTo>
                <a:lnTo>
                  <a:pt x="0" y="32"/>
                </a:lnTo>
                <a:close/>
              </a:path>
            </a:pathLst>
          </a:custGeom>
          <a:solidFill>
            <a:srgbClr val="000000"/>
          </a:solidFill>
          <a:ln w="12700">
            <a:solidFill>
              <a:srgbClr val="000000"/>
            </a:solidFill>
            <a:round/>
            <a:headEnd/>
            <a:tailEnd/>
          </a:ln>
        </p:spPr>
        <p:txBody>
          <a:bodyPr>
            <a:prstTxWarp prst="textNoShape">
              <a:avLst/>
            </a:prstTxWarp>
          </a:bodyPr>
          <a:lstStyle/>
          <a:p>
            <a:endParaRPr lang="en-US"/>
          </a:p>
        </p:txBody>
      </p:sp>
      <p:sp>
        <p:nvSpPr>
          <p:cNvPr id="28694" name="Line 21"/>
          <p:cNvSpPr>
            <a:spLocks noChangeShapeType="1"/>
          </p:cNvSpPr>
          <p:nvPr/>
        </p:nvSpPr>
        <p:spPr bwMode="auto">
          <a:xfrm>
            <a:off x="5270500" y="2425700"/>
            <a:ext cx="2044700"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28695" name="Freeform 22"/>
          <p:cNvSpPr>
            <a:spLocks/>
          </p:cNvSpPr>
          <p:nvPr/>
        </p:nvSpPr>
        <p:spPr bwMode="auto">
          <a:xfrm>
            <a:off x="7162800" y="2717800"/>
            <a:ext cx="152400" cy="88900"/>
          </a:xfrm>
          <a:custGeom>
            <a:avLst/>
            <a:gdLst>
              <a:gd name="T0" fmla="*/ 0 w 96"/>
              <a:gd name="T1" fmla="*/ 32 h 56"/>
              <a:gd name="T2" fmla="*/ 0 w 96"/>
              <a:gd name="T3" fmla="*/ 0 h 56"/>
              <a:gd name="T4" fmla="*/ 96 w 96"/>
              <a:gd name="T5" fmla="*/ 8 h 56"/>
              <a:gd name="T6" fmla="*/ 8 w 96"/>
              <a:gd name="T7" fmla="*/ 56 h 56"/>
              <a:gd name="T8" fmla="*/ 0 w 96"/>
              <a:gd name="T9" fmla="*/ 32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0" y="32"/>
                </a:moveTo>
                <a:lnTo>
                  <a:pt x="0" y="0"/>
                </a:lnTo>
                <a:lnTo>
                  <a:pt x="96" y="8"/>
                </a:lnTo>
                <a:lnTo>
                  <a:pt x="8" y="56"/>
                </a:lnTo>
                <a:lnTo>
                  <a:pt x="0" y="32"/>
                </a:lnTo>
                <a:close/>
              </a:path>
            </a:pathLst>
          </a:custGeom>
          <a:solidFill>
            <a:srgbClr val="000000"/>
          </a:solidFill>
          <a:ln w="12700">
            <a:solidFill>
              <a:srgbClr val="000000"/>
            </a:solidFill>
            <a:round/>
            <a:headEnd/>
            <a:tailEnd/>
          </a:ln>
        </p:spPr>
        <p:txBody>
          <a:bodyPr>
            <a:prstTxWarp prst="textNoShape">
              <a:avLst/>
            </a:prstTxWarp>
          </a:bodyPr>
          <a:lstStyle/>
          <a:p>
            <a:endParaRPr lang="en-US"/>
          </a:p>
        </p:txBody>
      </p:sp>
      <p:sp>
        <p:nvSpPr>
          <p:cNvPr id="28696" name="Line 23"/>
          <p:cNvSpPr>
            <a:spLocks noChangeShapeType="1"/>
          </p:cNvSpPr>
          <p:nvPr/>
        </p:nvSpPr>
        <p:spPr bwMode="auto">
          <a:xfrm flipV="1">
            <a:off x="5816600" y="2768600"/>
            <a:ext cx="1346200" cy="2794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28697" name="Freeform 24"/>
          <p:cNvSpPr>
            <a:spLocks/>
          </p:cNvSpPr>
          <p:nvPr/>
        </p:nvSpPr>
        <p:spPr bwMode="auto">
          <a:xfrm>
            <a:off x="7277100" y="3314700"/>
            <a:ext cx="152400" cy="76200"/>
          </a:xfrm>
          <a:custGeom>
            <a:avLst/>
            <a:gdLst>
              <a:gd name="T0" fmla="*/ 0 w 96"/>
              <a:gd name="T1" fmla="*/ 24 h 48"/>
              <a:gd name="T2" fmla="*/ 0 w 96"/>
              <a:gd name="T3" fmla="*/ 0 h 48"/>
              <a:gd name="T4" fmla="*/ 96 w 96"/>
              <a:gd name="T5" fmla="*/ 24 h 48"/>
              <a:gd name="T6" fmla="*/ 0 w 96"/>
              <a:gd name="T7" fmla="*/ 48 h 48"/>
              <a:gd name="T8" fmla="*/ 0 w 96"/>
              <a:gd name="T9" fmla="*/ 24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24"/>
                </a:moveTo>
                <a:lnTo>
                  <a:pt x="0" y="0"/>
                </a:lnTo>
                <a:lnTo>
                  <a:pt x="96" y="24"/>
                </a:lnTo>
                <a:lnTo>
                  <a:pt x="0" y="48"/>
                </a:lnTo>
                <a:lnTo>
                  <a:pt x="0" y="24"/>
                </a:lnTo>
                <a:close/>
              </a:path>
            </a:pathLst>
          </a:custGeom>
          <a:solidFill>
            <a:srgbClr val="000000"/>
          </a:solidFill>
          <a:ln w="12700">
            <a:solidFill>
              <a:srgbClr val="000000"/>
            </a:solidFill>
            <a:round/>
            <a:headEnd/>
            <a:tailEnd/>
          </a:ln>
        </p:spPr>
        <p:txBody>
          <a:bodyPr>
            <a:prstTxWarp prst="textNoShape">
              <a:avLst/>
            </a:prstTxWarp>
          </a:bodyPr>
          <a:lstStyle/>
          <a:p>
            <a:endParaRPr lang="en-US"/>
          </a:p>
        </p:txBody>
      </p:sp>
      <p:sp>
        <p:nvSpPr>
          <p:cNvPr id="28698" name="Line 25"/>
          <p:cNvSpPr>
            <a:spLocks noChangeShapeType="1"/>
          </p:cNvSpPr>
          <p:nvPr/>
        </p:nvSpPr>
        <p:spPr bwMode="auto">
          <a:xfrm>
            <a:off x="5295900" y="3352800"/>
            <a:ext cx="1981200"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28699" name="Rectangle 26"/>
          <p:cNvSpPr>
            <a:spLocks noChangeArrowheads="1"/>
          </p:cNvSpPr>
          <p:nvPr/>
        </p:nvSpPr>
        <p:spPr bwMode="auto">
          <a:xfrm>
            <a:off x="4818063" y="4006850"/>
            <a:ext cx="3595687" cy="274638"/>
          </a:xfrm>
          <a:prstGeom prst="rect">
            <a:avLst/>
          </a:prstGeom>
          <a:noFill/>
          <a:ln w="9525">
            <a:noFill/>
            <a:miter lim="800000"/>
            <a:headEnd/>
            <a:tailEnd/>
          </a:ln>
        </p:spPr>
        <p:txBody>
          <a:bodyPr wrap="none" lIns="0" tIns="0" rIns="0" bIns="0">
            <a:prstTxWarp prst="textNoShape">
              <a:avLst/>
            </a:prstTxWarp>
            <a:spAutoFit/>
          </a:bodyPr>
          <a:lstStyle/>
          <a:p>
            <a:r>
              <a:rPr lang="en-US" sz="1800" i="1"/>
              <a:t>Example: measure mapping height </a:t>
            </a:r>
            <a:endParaRPr lang="en-US"/>
          </a:p>
        </p:txBody>
      </p:sp>
      <p:sp>
        <p:nvSpPr>
          <p:cNvPr id="28700" name="Rectangle 27"/>
          <p:cNvSpPr>
            <a:spLocks noChangeArrowheads="1"/>
          </p:cNvSpPr>
          <p:nvPr/>
        </p:nvSpPr>
        <p:spPr bwMode="auto">
          <a:xfrm>
            <a:off x="5065713" y="4286250"/>
            <a:ext cx="3252787" cy="274638"/>
          </a:xfrm>
          <a:prstGeom prst="rect">
            <a:avLst/>
          </a:prstGeom>
          <a:noFill/>
          <a:ln w="9525">
            <a:noFill/>
            <a:miter lim="800000"/>
            <a:headEnd/>
            <a:tailEnd/>
          </a:ln>
        </p:spPr>
        <p:txBody>
          <a:bodyPr wrap="none" lIns="0" tIns="0" rIns="0" bIns="0">
            <a:prstTxWarp prst="textNoShape">
              <a:avLst/>
            </a:prstTxWarp>
            <a:spAutoFit/>
          </a:bodyPr>
          <a:lstStyle/>
          <a:p>
            <a:r>
              <a:rPr lang="en-US" sz="1800" i="1"/>
              <a:t>attribute of person on a number </a:t>
            </a:r>
            <a:endParaRPr lang="en-US"/>
          </a:p>
        </p:txBody>
      </p:sp>
      <p:sp>
        <p:nvSpPr>
          <p:cNvPr id="28701" name="Rectangle 28"/>
          <p:cNvSpPr>
            <a:spLocks noChangeArrowheads="1"/>
          </p:cNvSpPr>
          <p:nvPr/>
        </p:nvSpPr>
        <p:spPr bwMode="auto">
          <a:xfrm>
            <a:off x="5072063" y="4565650"/>
            <a:ext cx="3024187" cy="274638"/>
          </a:xfrm>
          <a:prstGeom prst="rect">
            <a:avLst/>
          </a:prstGeom>
          <a:noFill/>
          <a:ln w="9525">
            <a:noFill/>
            <a:miter lim="800000"/>
            <a:headEnd/>
            <a:tailEnd/>
          </a:ln>
        </p:spPr>
        <p:txBody>
          <a:bodyPr wrap="none" lIns="0" tIns="0" rIns="0" bIns="0">
            <a:prstTxWarp prst="textNoShape">
              <a:avLst/>
            </a:prstTxWarp>
            <a:spAutoFit/>
          </a:bodyPr>
          <a:lstStyle/>
          <a:p>
            <a:r>
              <a:rPr lang="en-US" sz="1800" i="1"/>
              <a:t>representing height in meters.</a:t>
            </a:r>
            <a:endParaRPr lang="en-US"/>
          </a:p>
        </p:txBody>
      </p:sp>
      <p:sp>
        <p:nvSpPr>
          <p:cNvPr id="28702" name="Rectangle 5"/>
          <p:cNvSpPr>
            <a:spLocks noChangeArrowheads="1"/>
          </p:cNvSpPr>
          <p:nvPr/>
        </p:nvSpPr>
        <p:spPr bwMode="auto">
          <a:xfrm>
            <a:off x="685800" y="5410200"/>
            <a:ext cx="7696200" cy="685800"/>
          </a:xfrm>
          <a:prstGeom prst="rect">
            <a:avLst/>
          </a:prstGeom>
          <a:noFill/>
          <a:ln w="9525">
            <a:noFill/>
            <a:miter lim="800000"/>
            <a:headEnd/>
            <a:tailEnd/>
          </a:ln>
        </p:spPr>
        <p:txBody>
          <a:bodyPr>
            <a:prstTxWarp prst="textNoShape">
              <a:avLst/>
            </a:prstTxWarp>
          </a:bodyPr>
          <a:lstStyle/>
          <a:p>
            <a:pPr eaLnBrk="1" hangingPunct="1">
              <a:lnSpc>
                <a:spcPct val="95000"/>
              </a:lnSpc>
              <a:spcBef>
                <a:spcPct val="20000"/>
              </a:spcBef>
              <a:buClr>
                <a:schemeClr val="hlink"/>
              </a:buClr>
              <a:buSzPct val="85000"/>
              <a:buFont typeface="Helvetica CE" pitchFamily="-105" charset="0"/>
              <a:buNone/>
            </a:pPr>
            <a:r>
              <a:rPr lang="en-US" sz="1800" b="1" i="1">
                <a:solidFill>
                  <a:srgbClr val="0A017F"/>
                </a:solidFill>
              </a:rPr>
              <a:t>Purpose:</a:t>
            </a:r>
            <a:r>
              <a:rPr lang="en-US" sz="1800">
                <a:solidFill>
                  <a:srgbClr val="0A017F"/>
                </a:solidFill>
              </a:rPr>
              <a:t> </a:t>
            </a:r>
            <a:r>
              <a:rPr lang="en-US" sz="1800" i="1">
                <a:solidFill>
                  <a:srgbClr val="7F0101"/>
                </a:solidFill>
              </a:rPr>
              <a:t>Manipulate symbol(s) in the range to draw conclusions about attribute(s) in the domain</a:t>
            </a:r>
            <a:endParaRPr lang="en-US" sz="1800">
              <a:solidFill>
                <a:srgbClr val="0A017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de-CH">
                <a:latin typeface="Helvetica" charset="0"/>
              </a:rPr>
              <a:t>© Oscar Nierstrasz</a:t>
            </a:r>
          </a:p>
        </p:txBody>
      </p:sp>
      <p:sp>
        <p:nvSpPr>
          <p:cNvPr id="30723" name="Footer Placeholder 4"/>
          <p:cNvSpPr>
            <a:spLocks noGrp="1"/>
          </p:cNvSpPr>
          <p:nvPr>
            <p:ph type="ftr" sz="quarter" idx="11"/>
          </p:nvPr>
        </p:nvSpPr>
        <p:spPr>
          <a:noFill/>
        </p:spPr>
        <p:txBody>
          <a:bodyPr/>
          <a:lstStyle/>
          <a:p>
            <a:r>
              <a:rPr lang="de-CH">
                <a:latin typeface="Helvetica" charset="0"/>
              </a:rPr>
              <a:t>ESE — Software Metrics</a:t>
            </a:r>
          </a:p>
        </p:txBody>
      </p:sp>
      <p:sp>
        <p:nvSpPr>
          <p:cNvPr id="30724" name="Slide Number Placeholder 5"/>
          <p:cNvSpPr>
            <a:spLocks noGrp="1"/>
          </p:cNvSpPr>
          <p:nvPr>
            <p:ph type="sldNum" sz="quarter" idx="12"/>
          </p:nvPr>
        </p:nvSpPr>
        <p:spPr>
          <a:noFill/>
        </p:spPr>
        <p:txBody>
          <a:bodyPr/>
          <a:lstStyle/>
          <a:p>
            <a:r>
              <a:rPr lang="de-CH">
                <a:latin typeface="Helvetica" charset="0"/>
              </a:rPr>
              <a:t>ESE 12.</a:t>
            </a:r>
            <a:fld id="{B6B6699F-A7DF-7E4D-B56C-C12375323092}" type="slidenum">
              <a:rPr lang="de-CH">
                <a:latin typeface="Helvetica" charset="0"/>
              </a:rPr>
              <a:pPr/>
              <a:t>11</a:t>
            </a:fld>
            <a:endParaRPr lang="de-CH" sz="1400">
              <a:solidFill>
                <a:srgbClr val="7E7E7E"/>
              </a:solidFill>
              <a:latin typeface="Times" charset="0"/>
            </a:endParaRPr>
          </a:p>
        </p:txBody>
      </p:sp>
      <p:sp>
        <p:nvSpPr>
          <p:cNvPr id="30725" name="Rectangle 2"/>
          <p:cNvSpPr>
            <a:spLocks noGrp="1" noChangeArrowheads="1"/>
          </p:cNvSpPr>
          <p:nvPr>
            <p:ph type="title"/>
          </p:nvPr>
        </p:nvSpPr>
        <p:spPr/>
        <p:txBody>
          <a:bodyPr/>
          <a:lstStyle/>
          <a:p>
            <a:r>
              <a:rPr lang="en-US"/>
              <a:t>Preciseness</a:t>
            </a:r>
          </a:p>
        </p:txBody>
      </p:sp>
      <p:sp>
        <p:nvSpPr>
          <p:cNvPr id="30726" name="Rectangle 3"/>
          <p:cNvSpPr>
            <a:spLocks noGrp="1" noChangeArrowheads="1"/>
          </p:cNvSpPr>
          <p:nvPr>
            <p:ph type="body" idx="1"/>
          </p:nvPr>
        </p:nvSpPr>
        <p:spPr/>
        <p:txBody>
          <a:bodyPr/>
          <a:lstStyle/>
          <a:p>
            <a:pPr>
              <a:buFont typeface="Helvetica CE" pitchFamily="-105" charset="0"/>
              <a:buNone/>
            </a:pPr>
            <a:r>
              <a:rPr lang="en-US"/>
              <a:t>To be </a:t>
            </a:r>
            <a:r>
              <a:rPr lang="en-US" u="sng"/>
              <a:t>precise</a:t>
            </a:r>
            <a:r>
              <a:rPr lang="en-US"/>
              <a:t>, the definition of the measure must specify:</a:t>
            </a:r>
          </a:p>
          <a:p>
            <a:r>
              <a:rPr lang="en-US" b="1" i="1"/>
              <a:t>domain:</a:t>
            </a:r>
            <a:r>
              <a:rPr lang="en-US"/>
              <a:t> do we measure people’s height or width?</a:t>
            </a:r>
          </a:p>
          <a:p>
            <a:r>
              <a:rPr lang="en-US" b="1" i="1"/>
              <a:t>range:</a:t>
            </a:r>
            <a:r>
              <a:rPr lang="en-US"/>
              <a:t> do we measure height in centimetres or inches?</a:t>
            </a:r>
          </a:p>
          <a:p>
            <a:r>
              <a:rPr lang="en-US" b="1" i="1"/>
              <a:t>mapping rules:</a:t>
            </a:r>
            <a:r>
              <a:rPr lang="en-US"/>
              <a:t> do we allow shoes to be worn?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de-CH">
                <a:latin typeface="Helvetica" charset="0"/>
              </a:rPr>
              <a:t>© Oscar Nierstrasz</a:t>
            </a:r>
          </a:p>
        </p:txBody>
      </p:sp>
      <p:sp>
        <p:nvSpPr>
          <p:cNvPr id="32771" name="Footer Placeholder 4"/>
          <p:cNvSpPr>
            <a:spLocks noGrp="1"/>
          </p:cNvSpPr>
          <p:nvPr>
            <p:ph type="ftr" sz="quarter" idx="11"/>
          </p:nvPr>
        </p:nvSpPr>
        <p:spPr>
          <a:noFill/>
        </p:spPr>
        <p:txBody>
          <a:bodyPr/>
          <a:lstStyle/>
          <a:p>
            <a:r>
              <a:rPr lang="de-CH">
                <a:latin typeface="Helvetica" charset="0"/>
              </a:rPr>
              <a:t>ESE — Software Metrics</a:t>
            </a:r>
          </a:p>
        </p:txBody>
      </p:sp>
      <p:sp>
        <p:nvSpPr>
          <p:cNvPr id="32772" name="Slide Number Placeholder 5"/>
          <p:cNvSpPr>
            <a:spLocks noGrp="1"/>
          </p:cNvSpPr>
          <p:nvPr>
            <p:ph type="sldNum" sz="quarter" idx="12"/>
          </p:nvPr>
        </p:nvSpPr>
        <p:spPr>
          <a:noFill/>
        </p:spPr>
        <p:txBody>
          <a:bodyPr/>
          <a:lstStyle/>
          <a:p>
            <a:r>
              <a:rPr lang="de-CH">
                <a:latin typeface="Helvetica" charset="0"/>
              </a:rPr>
              <a:t>ESE 12.</a:t>
            </a:r>
            <a:fld id="{58515F78-ED34-D946-8A3A-6E4E6039BC74}" type="slidenum">
              <a:rPr lang="de-CH">
                <a:latin typeface="Helvetica" charset="0"/>
              </a:rPr>
              <a:pPr/>
              <a:t>12</a:t>
            </a:fld>
            <a:endParaRPr lang="de-CH" sz="1400">
              <a:solidFill>
                <a:srgbClr val="7E7E7E"/>
              </a:solidFill>
              <a:latin typeface="Times" charset="0"/>
            </a:endParaRPr>
          </a:p>
        </p:txBody>
      </p:sp>
      <p:sp>
        <p:nvSpPr>
          <p:cNvPr id="32773" name="Rectangle 2"/>
          <p:cNvSpPr>
            <a:spLocks noGrp="1" noChangeArrowheads="1"/>
          </p:cNvSpPr>
          <p:nvPr>
            <p:ph type="title"/>
          </p:nvPr>
        </p:nvSpPr>
        <p:spPr/>
        <p:txBody>
          <a:bodyPr/>
          <a:lstStyle/>
          <a:p>
            <a:r>
              <a:rPr lang="en-US"/>
              <a:t>Possible Problems</a:t>
            </a:r>
          </a:p>
        </p:txBody>
      </p:sp>
      <p:graphicFrame>
        <p:nvGraphicFramePr>
          <p:cNvPr id="591905" name="Group 33"/>
          <p:cNvGraphicFramePr>
            <a:graphicFrameLocks noGrp="1"/>
          </p:cNvGraphicFramePr>
          <p:nvPr>
            <p:ph type="tbl" idx="1"/>
          </p:nvPr>
        </p:nvGraphicFramePr>
        <p:xfrm>
          <a:off x="609600" y="2209800"/>
          <a:ext cx="7772400" cy="3227832"/>
        </p:xfrm>
        <a:graphic>
          <a:graphicData uri="http://schemas.openxmlformats.org/drawingml/2006/table">
            <a:tbl>
              <a:tblPr/>
              <a:tblGrid>
                <a:gridCol w="2819400"/>
                <a:gridCol w="4953000"/>
              </a:tblGrid>
              <a:tr h="346075">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Do we use the same units to compare? </a:t>
                      </a:r>
                    </a:p>
                  </a:txBody>
                  <a:tcPr horzOverflow="overflow">
                    <a:lnL cap="flat">
                      <a:noFill/>
                    </a:lnL>
                    <a:lnR w="12700" cap="flat" cmpd="sng" algn="ctr">
                      <a:solidFill>
                        <a:srgbClr val="00027F"/>
                      </a:solidFill>
                      <a:prstDash val="solid"/>
                      <a:round/>
                      <a:headEnd type="none" w="med" len="med"/>
                      <a:tailEnd type="none" w="med" len="med"/>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What is a “line of code”?</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What is the “time unit”?</a:t>
                      </a:r>
                    </a:p>
                  </a:txBody>
                  <a:tcPr horzOverflow="overflow">
                    <a:lnL w="12700" cap="flat" cmpd="sng" algn="ctr">
                      <a:solidFill>
                        <a:srgbClr val="00027F"/>
                      </a:solidFill>
                      <a:prstDash val="solid"/>
                      <a:round/>
                      <a:headEnd type="none" w="med" len="med"/>
                      <a:tailEnd type="none" w="med" len="med"/>
                    </a:lnL>
                    <a:lnR cap="flat">
                      <a:noFill/>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Is the context the same?</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Were programmers familiar with the language? </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Is “code size” really what we want to produce? </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What about code quality?</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How do we want to interpret results? </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Average productivity of a programmer?</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Programmer X is twice as productive as Y?</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What do we want to do with the results? </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Do you reward “productive” programmers?</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Do you compare productivity of software processes?</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r>
            </a:tbl>
          </a:graphicData>
        </a:graphic>
      </p:graphicFrame>
      <p:sp>
        <p:nvSpPr>
          <p:cNvPr id="32792" name="Text Box 31"/>
          <p:cNvSpPr txBox="1">
            <a:spLocks noChangeArrowheads="1"/>
          </p:cNvSpPr>
          <p:nvPr/>
        </p:nvSpPr>
        <p:spPr bwMode="auto">
          <a:xfrm>
            <a:off x="457200" y="1660525"/>
            <a:ext cx="80010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i="1">
                <a:solidFill>
                  <a:srgbClr val="7F0101"/>
                </a:solidFill>
              </a:rPr>
              <a:t>Example: Compare productivity in lines of code per time unit.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de-CH">
                <a:latin typeface="Helvetica" charset="0"/>
              </a:rPr>
              <a:t>© Oscar Nierstrasz</a:t>
            </a:r>
          </a:p>
        </p:txBody>
      </p:sp>
      <p:sp>
        <p:nvSpPr>
          <p:cNvPr id="34819" name="Footer Placeholder 4"/>
          <p:cNvSpPr>
            <a:spLocks noGrp="1"/>
          </p:cNvSpPr>
          <p:nvPr>
            <p:ph type="ftr" sz="quarter" idx="11"/>
          </p:nvPr>
        </p:nvSpPr>
        <p:spPr>
          <a:noFill/>
        </p:spPr>
        <p:txBody>
          <a:bodyPr/>
          <a:lstStyle/>
          <a:p>
            <a:r>
              <a:rPr lang="de-CH">
                <a:latin typeface="Helvetica" charset="0"/>
              </a:rPr>
              <a:t>ESE — Software Metrics</a:t>
            </a:r>
          </a:p>
        </p:txBody>
      </p:sp>
      <p:sp>
        <p:nvSpPr>
          <p:cNvPr id="34820" name="Slide Number Placeholder 5"/>
          <p:cNvSpPr>
            <a:spLocks noGrp="1"/>
          </p:cNvSpPr>
          <p:nvPr>
            <p:ph type="sldNum" sz="quarter" idx="12"/>
          </p:nvPr>
        </p:nvSpPr>
        <p:spPr>
          <a:noFill/>
        </p:spPr>
        <p:txBody>
          <a:bodyPr/>
          <a:lstStyle/>
          <a:p>
            <a:r>
              <a:rPr lang="de-CH">
                <a:latin typeface="Helvetica" charset="0"/>
              </a:rPr>
              <a:t>ESE 12.</a:t>
            </a:r>
            <a:fld id="{CABFF35C-65C2-4141-8A85-77652A4BB40A}" type="slidenum">
              <a:rPr lang="de-CH">
                <a:latin typeface="Helvetica" charset="0"/>
              </a:rPr>
              <a:pPr/>
              <a:t>13</a:t>
            </a:fld>
            <a:endParaRPr lang="de-CH" sz="1400">
              <a:solidFill>
                <a:srgbClr val="7E7E7E"/>
              </a:solidFill>
              <a:latin typeface="Times" charset="0"/>
            </a:endParaRPr>
          </a:p>
        </p:txBody>
      </p:sp>
      <p:sp>
        <p:nvSpPr>
          <p:cNvPr id="34821" name="Rectangle 2"/>
          <p:cNvSpPr>
            <a:spLocks noGrp="1" noChangeArrowheads="1"/>
          </p:cNvSpPr>
          <p:nvPr>
            <p:ph type="title"/>
          </p:nvPr>
        </p:nvSpPr>
        <p:spPr/>
        <p:txBody>
          <a:bodyPr/>
          <a:lstStyle/>
          <a:p>
            <a:r>
              <a:rPr lang="en-US"/>
              <a:t>GQM</a:t>
            </a:r>
          </a:p>
        </p:txBody>
      </p:sp>
      <p:sp>
        <p:nvSpPr>
          <p:cNvPr id="34822" name="Rectangle 3"/>
          <p:cNvSpPr>
            <a:spLocks noGrp="1" noChangeArrowheads="1"/>
          </p:cNvSpPr>
          <p:nvPr>
            <p:ph type="body" idx="1"/>
          </p:nvPr>
        </p:nvSpPr>
        <p:spPr/>
        <p:txBody>
          <a:bodyPr/>
          <a:lstStyle/>
          <a:p>
            <a:pPr marL="342900" indent="-342900">
              <a:lnSpc>
                <a:spcPct val="90000"/>
              </a:lnSpc>
              <a:buFont typeface="Helvetica CE" pitchFamily="-105" charset="0"/>
              <a:buNone/>
            </a:pPr>
            <a:r>
              <a:rPr lang="en-US" sz="2000" b="1" i="1"/>
              <a:t>Goal — Question — Metrics approach</a:t>
            </a:r>
            <a:br>
              <a:rPr lang="en-US" sz="2000" b="1" i="1"/>
            </a:br>
            <a:r>
              <a:rPr lang="en-US" sz="2000"/>
              <a:t>[Basili et al. 1984]</a:t>
            </a:r>
          </a:p>
          <a:p>
            <a:pPr marL="342900" indent="-342900">
              <a:lnSpc>
                <a:spcPct val="90000"/>
              </a:lnSpc>
            </a:pPr>
            <a:r>
              <a:rPr lang="en-US" sz="2000"/>
              <a:t>Define </a:t>
            </a:r>
            <a:r>
              <a:rPr lang="en-US" sz="2000" i="1">
                <a:solidFill>
                  <a:srgbClr val="7F0101"/>
                </a:solidFill>
              </a:rPr>
              <a:t>Goal</a:t>
            </a:r>
            <a:endParaRPr lang="en-US" sz="2000"/>
          </a:p>
          <a:p>
            <a:pPr marL="742950" lvl="1" indent="-285750">
              <a:lnSpc>
                <a:spcPct val="90000"/>
              </a:lnSpc>
            </a:pPr>
            <a:r>
              <a:rPr lang="en-US" sz="1800"/>
              <a:t>e.g., “How effective is the coding standard XYZ?”</a:t>
            </a:r>
          </a:p>
          <a:p>
            <a:pPr marL="342900" indent="-342900">
              <a:lnSpc>
                <a:spcPct val="90000"/>
              </a:lnSpc>
            </a:pPr>
            <a:r>
              <a:rPr lang="en-US" sz="2000"/>
              <a:t>Break down into </a:t>
            </a:r>
            <a:r>
              <a:rPr lang="en-US" sz="2000" i="1">
                <a:solidFill>
                  <a:srgbClr val="7F0101"/>
                </a:solidFill>
              </a:rPr>
              <a:t>Questions</a:t>
            </a:r>
            <a:endParaRPr lang="en-US" sz="2000"/>
          </a:p>
          <a:p>
            <a:pPr marL="742950" lvl="1" indent="-285750">
              <a:lnSpc>
                <a:spcPct val="90000"/>
              </a:lnSpc>
            </a:pPr>
            <a:r>
              <a:rPr lang="en-US" sz="1800"/>
              <a:t>“Who is using XYZ?”</a:t>
            </a:r>
          </a:p>
          <a:p>
            <a:pPr marL="742950" lvl="1" indent="-285750">
              <a:lnSpc>
                <a:spcPct val="90000"/>
              </a:lnSpc>
            </a:pPr>
            <a:r>
              <a:rPr lang="en-US" sz="1800"/>
              <a:t>“What is productivity/quality with/without XYZ?”</a:t>
            </a:r>
          </a:p>
          <a:p>
            <a:pPr marL="342900" indent="-342900">
              <a:lnSpc>
                <a:spcPct val="90000"/>
              </a:lnSpc>
            </a:pPr>
            <a:r>
              <a:rPr lang="en-US" sz="2000"/>
              <a:t>Pick suitable </a:t>
            </a:r>
            <a:r>
              <a:rPr lang="en-US" sz="2000" i="1">
                <a:solidFill>
                  <a:srgbClr val="7F0101"/>
                </a:solidFill>
              </a:rPr>
              <a:t>Metrics</a:t>
            </a:r>
            <a:endParaRPr lang="en-US" sz="2000"/>
          </a:p>
          <a:p>
            <a:pPr marL="742950" lvl="1" indent="-285750">
              <a:lnSpc>
                <a:spcPct val="90000"/>
              </a:lnSpc>
            </a:pPr>
            <a:r>
              <a:rPr lang="en-US" sz="1800"/>
              <a:t>Proportion of developers using XYZ</a:t>
            </a:r>
          </a:p>
          <a:p>
            <a:pPr marL="742950" lvl="1" indent="-285750">
              <a:lnSpc>
                <a:spcPct val="90000"/>
              </a:lnSpc>
            </a:pPr>
            <a:r>
              <a:rPr lang="en-US" sz="1800"/>
              <a:t>Their experience with XYZ ...</a:t>
            </a:r>
          </a:p>
          <a:p>
            <a:pPr marL="742950" lvl="1" indent="-285750">
              <a:lnSpc>
                <a:spcPct val="90000"/>
              </a:lnSpc>
            </a:pPr>
            <a:r>
              <a:rPr lang="en-US" sz="1800"/>
              <a:t>Resulting code size, complexity, robustness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de-CH">
                <a:latin typeface="Helvetica" charset="0"/>
              </a:rPr>
              <a:t>© Oscar Nierstrasz</a:t>
            </a:r>
          </a:p>
        </p:txBody>
      </p:sp>
      <p:sp>
        <p:nvSpPr>
          <p:cNvPr id="36867" name="Footer Placeholder 4"/>
          <p:cNvSpPr>
            <a:spLocks noGrp="1"/>
          </p:cNvSpPr>
          <p:nvPr>
            <p:ph type="ftr" sz="quarter" idx="11"/>
          </p:nvPr>
        </p:nvSpPr>
        <p:spPr>
          <a:noFill/>
        </p:spPr>
        <p:txBody>
          <a:bodyPr/>
          <a:lstStyle/>
          <a:p>
            <a:r>
              <a:rPr lang="de-CH">
                <a:latin typeface="Helvetica" charset="0"/>
              </a:rPr>
              <a:t>ESE — Software Metrics</a:t>
            </a:r>
          </a:p>
        </p:txBody>
      </p:sp>
      <p:sp>
        <p:nvSpPr>
          <p:cNvPr id="36868" name="Slide Number Placeholder 5"/>
          <p:cNvSpPr>
            <a:spLocks noGrp="1"/>
          </p:cNvSpPr>
          <p:nvPr>
            <p:ph type="sldNum" sz="quarter" idx="12"/>
          </p:nvPr>
        </p:nvSpPr>
        <p:spPr>
          <a:noFill/>
        </p:spPr>
        <p:txBody>
          <a:bodyPr/>
          <a:lstStyle/>
          <a:p>
            <a:r>
              <a:rPr lang="de-CH">
                <a:latin typeface="Helvetica" charset="0"/>
              </a:rPr>
              <a:t>ESE 12.</a:t>
            </a:r>
            <a:fld id="{9761E2F0-44C8-C94E-B559-7342E4C04295}" type="slidenum">
              <a:rPr lang="de-CH">
                <a:latin typeface="Helvetica" charset="0"/>
              </a:rPr>
              <a:pPr/>
              <a:t>14</a:t>
            </a:fld>
            <a:endParaRPr lang="de-CH" sz="1400">
              <a:solidFill>
                <a:srgbClr val="7E7E7E"/>
              </a:solidFill>
              <a:latin typeface="Times" charset="0"/>
            </a:endParaRPr>
          </a:p>
        </p:txBody>
      </p:sp>
      <p:sp>
        <p:nvSpPr>
          <p:cNvPr id="36869" name="Rectangle 2"/>
          <p:cNvSpPr>
            <a:spLocks noGrp="1" noChangeArrowheads="1"/>
          </p:cNvSpPr>
          <p:nvPr>
            <p:ph type="title"/>
          </p:nvPr>
        </p:nvSpPr>
        <p:spPr/>
        <p:txBody>
          <a:bodyPr/>
          <a:lstStyle/>
          <a:p>
            <a:r>
              <a:rPr lang="en-US"/>
              <a:t>Validity and reliability</a:t>
            </a:r>
          </a:p>
        </p:txBody>
      </p:sp>
      <p:grpSp>
        <p:nvGrpSpPr>
          <p:cNvPr id="36870" name="Group 79"/>
          <p:cNvGrpSpPr>
            <a:grpSpLocks/>
          </p:cNvGrpSpPr>
          <p:nvPr/>
        </p:nvGrpSpPr>
        <p:grpSpPr bwMode="auto">
          <a:xfrm>
            <a:off x="1371600" y="2819400"/>
            <a:ext cx="1981200" cy="1981200"/>
            <a:chOff x="864" y="1776"/>
            <a:chExt cx="1248" cy="1248"/>
          </a:xfrm>
        </p:grpSpPr>
        <p:grpSp>
          <p:nvGrpSpPr>
            <p:cNvPr id="36916" name="Group 17"/>
            <p:cNvGrpSpPr>
              <a:grpSpLocks/>
            </p:cNvGrpSpPr>
            <p:nvPr/>
          </p:nvGrpSpPr>
          <p:grpSpPr bwMode="auto">
            <a:xfrm>
              <a:off x="864" y="1776"/>
              <a:ext cx="1248" cy="1248"/>
              <a:chOff x="864" y="1872"/>
              <a:chExt cx="1248" cy="1248"/>
            </a:xfrm>
          </p:grpSpPr>
          <p:sp>
            <p:nvSpPr>
              <p:cNvPr id="36929" name="Oval 11"/>
              <p:cNvSpPr>
                <a:spLocks noChangeArrowheads="1"/>
              </p:cNvSpPr>
              <p:nvPr/>
            </p:nvSpPr>
            <p:spPr bwMode="auto">
              <a:xfrm>
                <a:off x="1392" y="2400"/>
                <a:ext cx="192" cy="192"/>
              </a:xfrm>
              <a:prstGeom prst="ellipse">
                <a:avLst/>
              </a:prstGeom>
              <a:solidFill>
                <a:srgbClr val="0A017F"/>
              </a:solidFill>
              <a:ln w="9525">
                <a:solidFill>
                  <a:schemeClr val="tx1"/>
                </a:solidFill>
                <a:round/>
                <a:headEnd/>
                <a:tailEnd/>
              </a:ln>
            </p:spPr>
            <p:txBody>
              <a:bodyPr wrap="none" anchor="ctr">
                <a:prstTxWarp prst="textNoShape">
                  <a:avLst/>
                </a:prstTxWarp>
              </a:bodyPr>
              <a:lstStyle/>
              <a:p>
                <a:endParaRPr lang="en-US"/>
              </a:p>
            </p:txBody>
          </p:sp>
          <p:sp>
            <p:nvSpPr>
              <p:cNvPr id="36930" name="Oval 12"/>
              <p:cNvSpPr>
                <a:spLocks noChangeArrowheads="1"/>
              </p:cNvSpPr>
              <p:nvPr/>
            </p:nvSpPr>
            <p:spPr bwMode="auto">
              <a:xfrm>
                <a:off x="1296" y="2304"/>
                <a:ext cx="384" cy="384"/>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31" name="Oval 13"/>
              <p:cNvSpPr>
                <a:spLocks noChangeArrowheads="1"/>
              </p:cNvSpPr>
              <p:nvPr/>
            </p:nvSpPr>
            <p:spPr bwMode="auto">
              <a:xfrm>
                <a:off x="1200" y="2208"/>
                <a:ext cx="576" cy="576"/>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32" name="Oval 14"/>
              <p:cNvSpPr>
                <a:spLocks noChangeArrowheads="1"/>
              </p:cNvSpPr>
              <p:nvPr/>
            </p:nvSpPr>
            <p:spPr bwMode="auto">
              <a:xfrm>
                <a:off x="1104" y="2112"/>
                <a:ext cx="768" cy="768"/>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33" name="Oval 15"/>
              <p:cNvSpPr>
                <a:spLocks noChangeArrowheads="1"/>
              </p:cNvSpPr>
              <p:nvPr/>
            </p:nvSpPr>
            <p:spPr bwMode="auto">
              <a:xfrm>
                <a:off x="1008" y="2016"/>
                <a:ext cx="960" cy="960"/>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34" name="Rectangle 16"/>
              <p:cNvSpPr>
                <a:spLocks noChangeArrowheads="1"/>
              </p:cNvSpPr>
              <p:nvPr/>
            </p:nvSpPr>
            <p:spPr bwMode="auto">
              <a:xfrm>
                <a:off x="864" y="1872"/>
                <a:ext cx="1248" cy="1248"/>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sp>
          <p:nvSpPr>
            <p:cNvPr id="36917" name="Oval 32"/>
            <p:cNvSpPr>
              <a:spLocks noChangeArrowheads="1"/>
            </p:cNvSpPr>
            <p:nvPr/>
          </p:nvSpPr>
          <p:spPr bwMode="auto">
            <a:xfrm>
              <a:off x="1728" y="196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18" name="Oval 33"/>
            <p:cNvSpPr>
              <a:spLocks noChangeArrowheads="1"/>
            </p:cNvSpPr>
            <p:nvPr/>
          </p:nvSpPr>
          <p:spPr bwMode="auto">
            <a:xfrm>
              <a:off x="1776" y="2016"/>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19" name="Oval 34"/>
            <p:cNvSpPr>
              <a:spLocks noChangeArrowheads="1"/>
            </p:cNvSpPr>
            <p:nvPr/>
          </p:nvSpPr>
          <p:spPr bwMode="auto">
            <a:xfrm>
              <a:off x="1824" y="1920"/>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0" name="Oval 35"/>
            <p:cNvSpPr>
              <a:spLocks noChangeArrowheads="1"/>
            </p:cNvSpPr>
            <p:nvPr/>
          </p:nvSpPr>
          <p:spPr bwMode="auto">
            <a:xfrm>
              <a:off x="1872" y="2016"/>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1" name="Oval 36"/>
            <p:cNvSpPr>
              <a:spLocks noChangeArrowheads="1"/>
            </p:cNvSpPr>
            <p:nvPr/>
          </p:nvSpPr>
          <p:spPr bwMode="auto">
            <a:xfrm>
              <a:off x="1824" y="211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2" name="Oval 37"/>
            <p:cNvSpPr>
              <a:spLocks noChangeArrowheads="1"/>
            </p:cNvSpPr>
            <p:nvPr/>
          </p:nvSpPr>
          <p:spPr bwMode="auto">
            <a:xfrm>
              <a:off x="1680" y="2064"/>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3" name="Oval 38"/>
            <p:cNvSpPr>
              <a:spLocks noChangeArrowheads="1"/>
            </p:cNvSpPr>
            <p:nvPr/>
          </p:nvSpPr>
          <p:spPr bwMode="auto">
            <a:xfrm>
              <a:off x="1728" y="187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4" name="Oval 39"/>
            <p:cNvSpPr>
              <a:spLocks noChangeArrowheads="1"/>
            </p:cNvSpPr>
            <p:nvPr/>
          </p:nvSpPr>
          <p:spPr bwMode="auto">
            <a:xfrm>
              <a:off x="1968" y="196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5" name="Oval 40"/>
            <p:cNvSpPr>
              <a:spLocks noChangeArrowheads="1"/>
            </p:cNvSpPr>
            <p:nvPr/>
          </p:nvSpPr>
          <p:spPr bwMode="auto">
            <a:xfrm>
              <a:off x="1920" y="187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6" name="Oval 41"/>
            <p:cNvSpPr>
              <a:spLocks noChangeArrowheads="1"/>
            </p:cNvSpPr>
            <p:nvPr/>
          </p:nvSpPr>
          <p:spPr bwMode="auto">
            <a:xfrm>
              <a:off x="1920" y="211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7" name="Oval 42"/>
            <p:cNvSpPr>
              <a:spLocks noChangeArrowheads="1"/>
            </p:cNvSpPr>
            <p:nvPr/>
          </p:nvSpPr>
          <p:spPr bwMode="auto">
            <a:xfrm>
              <a:off x="1728" y="2160"/>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28" name="Oval 43"/>
            <p:cNvSpPr>
              <a:spLocks noChangeArrowheads="1"/>
            </p:cNvSpPr>
            <p:nvPr/>
          </p:nvSpPr>
          <p:spPr bwMode="auto">
            <a:xfrm>
              <a:off x="2016" y="2064"/>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grpSp>
      <p:grpSp>
        <p:nvGrpSpPr>
          <p:cNvPr id="36871" name="Group 80"/>
          <p:cNvGrpSpPr>
            <a:grpSpLocks/>
          </p:cNvGrpSpPr>
          <p:nvPr/>
        </p:nvGrpSpPr>
        <p:grpSpPr bwMode="auto">
          <a:xfrm>
            <a:off x="3581400" y="2819400"/>
            <a:ext cx="1981200" cy="1981200"/>
            <a:chOff x="2256" y="1776"/>
            <a:chExt cx="1248" cy="1248"/>
          </a:xfrm>
        </p:grpSpPr>
        <p:grpSp>
          <p:nvGrpSpPr>
            <p:cNvPr id="36897" name="Group 18"/>
            <p:cNvGrpSpPr>
              <a:grpSpLocks/>
            </p:cNvGrpSpPr>
            <p:nvPr/>
          </p:nvGrpSpPr>
          <p:grpSpPr bwMode="auto">
            <a:xfrm>
              <a:off x="2256" y="1776"/>
              <a:ext cx="1248" cy="1248"/>
              <a:chOff x="864" y="1872"/>
              <a:chExt cx="1248" cy="1248"/>
            </a:xfrm>
          </p:grpSpPr>
          <p:sp>
            <p:nvSpPr>
              <p:cNvPr id="36910" name="Oval 19"/>
              <p:cNvSpPr>
                <a:spLocks noChangeArrowheads="1"/>
              </p:cNvSpPr>
              <p:nvPr/>
            </p:nvSpPr>
            <p:spPr bwMode="auto">
              <a:xfrm>
                <a:off x="1392" y="2400"/>
                <a:ext cx="192" cy="192"/>
              </a:xfrm>
              <a:prstGeom prst="ellipse">
                <a:avLst/>
              </a:prstGeom>
              <a:solidFill>
                <a:srgbClr val="0A017F"/>
              </a:solidFill>
              <a:ln w="9525">
                <a:solidFill>
                  <a:schemeClr val="tx1"/>
                </a:solidFill>
                <a:round/>
                <a:headEnd/>
                <a:tailEnd/>
              </a:ln>
            </p:spPr>
            <p:txBody>
              <a:bodyPr wrap="none" anchor="ctr">
                <a:prstTxWarp prst="textNoShape">
                  <a:avLst/>
                </a:prstTxWarp>
              </a:bodyPr>
              <a:lstStyle/>
              <a:p>
                <a:endParaRPr lang="en-US"/>
              </a:p>
            </p:txBody>
          </p:sp>
          <p:sp>
            <p:nvSpPr>
              <p:cNvPr id="36911" name="Oval 20"/>
              <p:cNvSpPr>
                <a:spLocks noChangeArrowheads="1"/>
              </p:cNvSpPr>
              <p:nvPr/>
            </p:nvSpPr>
            <p:spPr bwMode="auto">
              <a:xfrm>
                <a:off x="1296" y="2304"/>
                <a:ext cx="384" cy="384"/>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12" name="Oval 21"/>
              <p:cNvSpPr>
                <a:spLocks noChangeArrowheads="1"/>
              </p:cNvSpPr>
              <p:nvPr/>
            </p:nvSpPr>
            <p:spPr bwMode="auto">
              <a:xfrm>
                <a:off x="1200" y="2208"/>
                <a:ext cx="576" cy="576"/>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13" name="Oval 22"/>
              <p:cNvSpPr>
                <a:spLocks noChangeArrowheads="1"/>
              </p:cNvSpPr>
              <p:nvPr/>
            </p:nvSpPr>
            <p:spPr bwMode="auto">
              <a:xfrm>
                <a:off x="1104" y="2112"/>
                <a:ext cx="768" cy="768"/>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14" name="Oval 23"/>
              <p:cNvSpPr>
                <a:spLocks noChangeArrowheads="1"/>
              </p:cNvSpPr>
              <p:nvPr/>
            </p:nvSpPr>
            <p:spPr bwMode="auto">
              <a:xfrm>
                <a:off x="1008" y="2016"/>
                <a:ext cx="960" cy="960"/>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915" name="Rectangle 24"/>
              <p:cNvSpPr>
                <a:spLocks noChangeArrowheads="1"/>
              </p:cNvSpPr>
              <p:nvPr/>
            </p:nvSpPr>
            <p:spPr bwMode="auto">
              <a:xfrm>
                <a:off x="864" y="1872"/>
                <a:ext cx="1248" cy="1248"/>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sp>
          <p:nvSpPr>
            <p:cNvPr id="36898" name="Oval 44"/>
            <p:cNvSpPr>
              <a:spLocks noChangeArrowheads="1"/>
            </p:cNvSpPr>
            <p:nvPr/>
          </p:nvSpPr>
          <p:spPr bwMode="auto">
            <a:xfrm>
              <a:off x="2736" y="211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99" name="Oval 46"/>
            <p:cNvSpPr>
              <a:spLocks noChangeArrowheads="1"/>
            </p:cNvSpPr>
            <p:nvPr/>
          </p:nvSpPr>
          <p:spPr bwMode="auto">
            <a:xfrm>
              <a:off x="2832" y="211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0" name="Oval 47"/>
            <p:cNvSpPr>
              <a:spLocks noChangeArrowheads="1"/>
            </p:cNvSpPr>
            <p:nvPr/>
          </p:nvSpPr>
          <p:spPr bwMode="auto">
            <a:xfrm>
              <a:off x="2976" y="2544"/>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1" name="Oval 48"/>
            <p:cNvSpPr>
              <a:spLocks noChangeArrowheads="1"/>
            </p:cNvSpPr>
            <p:nvPr/>
          </p:nvSpPr>
          <p:spPr bwMode="auto">
            <a:xfrm>
              <a:off x="3024" y="220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2" name="Oval 49"/>
            <p:cNvSpPr>
              <a:spLocks noChangeArrowheads="1"/>
            </p:cNvSpPr>
            <p:nvPr/>
          </p:nvSpPr>
          <p:spPr bwMode="auto">
            <a:xfrm>
              <a:off x="3120" y="2304"/>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3" name="Oval 50"/>
            <p:cNvSpPr>
              <a:spLocks noChangeArrowheads="1"/>
            </p:cNvSpPr>
            <p:nvPr/>
          </p:nvSpPr>
          <p:spPr bwMode="auto">
            <a:xfrm>
              <a:off x="3168" y="244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4" name="Oval 51"/>
            <p:cNvSpPr>
              <a:spLocks noChangeArrowheads="1"/>
            </p:cNvSpPr>
            <p:nvPr/>
          </p:nvSpPr>
          <p:spPr bwMode="auto">
            <a:xfrm>
              <a:off x="3120" y="259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5" name="Oval 52"/>
            <p:cNvSpPr>
              <a:spLocks noChangeArrowheads="1"/>
            </p:cNvSpPr>
            <p:nvPr/>
          </p:nvSpPr>
          <p:spPr bwMode="auto">
            <a:xfrm>
              <a:off x="2880" y="268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6" name="Oval 53"/>
            <p:cNvSpPr>
              <a:spLocks noChangeArrowheads="1"/>
            </p:cNvSpPr>
            <p:nvPr/>
          </p:nvSpPr>
          <p:spPr bwMode="auto">
            <a:xfrm>
              <a:off x="2736" y="259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7" name="Oval 54"/>
            <p:cNvSpPr>
              <a:spLocks noChangeArrowheads="1"/>
            </p:cNvSpPr>
            <p:nvPr/>
          </p:nvSpPr>
          <p:spPr bwMode="auto">
            <a:xfrm>
              <a:off x="2688" y="244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8" name="Oval 56"/>
            <p:cNvSpPr>
              <a:spLocks noChangeArrowheads="1"/>
            </p:cNvSpPr>
            <p:nvPr/>
          </p:nvSpPr>
          <p:spPr bwMode="auto">
            <a:xfrm>
              <a:off x="2544" y="2400"/>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909" name="Oval 57"/>
            <p:cNvSpPr>
              <a:spLocks noChangeArrowheads="1"/>
            </p:cNvSpPr>
            <p:nvPr/>
          </p:nvSpPr>
          <p:spPr bwMode="auto">
            <a:xfrm>
              <a:off x="2592" y="220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grpSp>
      <p:grpSp>
        <p:nvGrpSpPr>
          <p:cNvPr id="36872" name="Group 81"/>
          <p:cNvGrpSpPr>
            <a:grpSpLocks/>
          </p:cNvGrpSpPr>
          <p:nvPr/>
        </p:nvGrpSpPr>
        <p:grpSpPr bwMode="auto">
          <a:xfrm>
            <a:off x="5791200" y="2819400"/>
            <a:ext cx="1981200" cy="1981200"/>
            <a:chOff x="3648" y="1776"/>
            <a:chExt cx="1248" cy="1248"/>
          </a:xfrm>
        </p:grpSpPr>
        <p:grpSp>
          <p:nvGrpSpPr>
            <p:cNvPr id="36878" name="Group 25"/>
            <p:cNvGrpSpPr>
              <a:grpSpLocks/>
            </p:cNvGrpSpPr>
            <p:nvPr/>
          </p:nvGrpSpPr>
          <p:grpSpPr bwMode="auto">
            <a:xfrm>
              <a:off x="3648" y="1776"/>
              <a:ext cx="1248" cy="1248"/>
              <a:chOff x="864" y="1872"/>
              <a:chExt cx="1248" cy="1248"/>
            </a:xfrm>
          </p:grpSpPr>
          <p:sp>
            <p:nvSpPr>
              <p:cNvPr id="36891" name="Oval 26"/>
              <p:cNvSpPr>
                <a:spLocks noChangeArrowheads="1"/>
              </p:cNvSpPr>
              <p:nvPr/>
            </p:nvSpPr>
            <p:spPr bwMode="auto">
              <a:xfrm>
                <a:off x="1392" y="2400"/>
                <a:ext cx="192" cy="192"/>
              </a:xfrm>
              <a:prstGeom prst="ellipse">
                <a:avLst/>
              </a:prstGeom>
              <a:solidFill>
                <a:srgbClr val="0A017F"/>
              </a:solidFill>
              <a:ln w="9525">
                <a:solidFill>
                  <a:schemeClr val="tx1"/>
                </a:solidFill>
                <a:round/>
                <a:headEnd/>
                <a:tailEnd/>
              </a:ln>
            </p:spPr>
            <p:txBody>
              <a:bodyPr wrap="none" anchor="ctr">
                <a:prstTxWarp prst="textNoShape">
                  <a:avLst/>
                </a:prstTxWarp>
              </a:bodyPr>
              <a:lstStyle/>
              <a:p>
                <a:endParaRPr lang="en-US"/>
              </a:p>
            </p:txBody>
          </p:sp>
          <p:sp>
            <p:nvSpPr>
              <p:cNvPr id="36892" name="Oval 27"/>
              <p:cNvSpPr>
                <a:spLocks noChangeArrowheads="1"/>
              </p:cNvSpPr>
              <p:nvPr/>
            </p:nvSpPr>
            <p:spPr bwMode="auto">
              <a:xfrm>
                <a:off x="1296" y="2304"/>
                <a:ext cx="384" cy="384"/>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893" name="Oval 28"/>
              <p:cNvSpPr>
                <a:spLocks noChangeArrowheads="1"/>
              </p:cNvSpPr>
              <p:nvPr/>
            </p:nvSpPr>
            <p:spPr bwMode="auto">
              <a:xfrm>
                <a:off x="1200" y="2208"/>
                <a:ext cx="576" cy="576"/>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894" name="Oval 29"/>
              <p:cNvSpPr>
                <a:spLocks noChangeArrowheads="1"/>
              </p:cNvSpPr>
              <p:nvPr/>
            </p:nvSpPr>
            <p:spPr bwMode="auto">
              <a:xfrm>
                <a:off x="1104" y="2112"/>
                <a:ext cx="768" cy="768"/>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895" name="Oval 30"/>
              <p:cNvSpPr>
                <a:spLocks noChangeArrowheads="1"/>
              </p:cNvSpPr>
              <p:nvPr/>
            </p:nvSpPr>
            <p:spPr bwMode="auto">
              <a:xfrm>
                <a:off x="1008" y="2016"/>
                <a:ext cx="960" cy="960"/>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36896" name="Rectangle 31"/>
              <p:cNvSpPr>
                <a:spLocks noChangeArrowheads="1"/>
              </p:cNvSpPr>
              <p:nvPr/>
            </p:nvSpPr>
            <p:spPr bwMode="auto">
              <a:xfrm>
                <a:off x="864" y="1872"/>
                <a:ext cx="1248" cy="1248"/>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sp>
          <p:nvSpPr>
            <p:cNvPr id="36879" name="Oval 59"/>
            <p:cNvSpPr>
              <a:spLocks noChangeArrowheads="1"/>
            </p:cNvSpPr>
            <p:nvPr/>
          </p:nvSpPr>
          <p:spPr bwMode="auto">
            <a:xfrm>
              <a:off x="4128" y="2304"/>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0" name="Oval 60"/>
            <p:cNvSpPr>
              <a:spLocks noChangeArrowheads="1"/>
            </p:cNvSpPr>
            <p:nvPr/>
          </p:nvSpPr>
          <p:spPr bwMode="auto">
            <a:xfrm>
              <a:off x="4128" y="244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1" name="Oval 61"/>
            <p:cNvSpPr>
              <a:spLocks noChangeArrowheads="1"/>
            </p:cNvSpPr>
            <p:nvPr/>
          </p:nvSpPr>
          <p:spPr bwMode="auto">
            <a:xfrm>
              <a:off x="4224" y="2496"/>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2" name="Oval 62"/>
            <p:cNvSpPr>
              <a:spLocks noChangeArrowheads="1"/>
            </p:cNvSpPr>
            <p:nvPr/>
          </p:nvSpPr>
          <p:spPr bwMode="auto">
            <a:xfrm>
              <a:off x="4368" y="2496"/>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3" name="Oval 63"/>
            <p:cNvSpPr>
              <a:spLocks noChangeArrowheads="1"/>
            </p:cNvSpPr>
            <p:nvPr/>
          </p:nvSpPr>
          <p:spPr bwMode="auto">
            <a:xfrm>
              <a:off x="4368" y="2400"/>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4" name="Oval 64"/>
            <p:cNvSpPr>
              <a:spLocks noChangeArrowheads="1"/>
            </p:cNvSpPr>
            <p:nvPr/>
          </p:nvSpPr>
          <p:spPr bwMode="auto">
            <a:xfrm>
              <a:off x="4416" y="2304"/>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5" name="Oval 65"/>
            <p:cNvSpPr>
              <a:spLocks noChangeArrowheads="1"/>
            </p:cNvSpPr>
            <p:nvPr/>
          </p:nvSpPr>
          <p:spPr bwMode="auto">
            <a:xfrm>
              <a:off x="4320" y="2256"/>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6" name="Oval 66"/>
            <p:cNvSpPr>
              <a:spLocks noChangeArrowheads="1"/>
            </p:cNvSpPr>
            <p:nvPr/>
          </p:nvSpPr>
          <p:spPr bwMode="auto">
            <a:xfrm>
              <a:off x="4224" y="2208"/>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7" name="Oval 67"/>
            <p:cNvSpPr>
              <a:spLocks noChangeArrowheads="1"/>
            </p:cNvSpPr>
            <p:nvPr/>
          </p:nvSpPr>
          <p:spPr bwMode="auto">
            <a:xfrm>
              <a:off x="4176" y="2256"/>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8" name="Oval 68"/>
            <p:cNvSpPr>
              <a:spLocks noChangeArrowheads="1"/>
            </p:cNvSpPr>
            <p:nvPr/>
          </p:nvSpPr>
          <p:spPr bwMode="auto">
            <a:xfrm>
              <a:off x="4128" y="2400"/>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89" name="Oval 69"/>
            <p:cNvSpPr>
              <a:spLocks noChangeArrowheads="1"/>
            </p:cNvSpPr>
            <p:nvPr/>
          </p:nvSpPr>
          <p:spPr bwMode="auto">
            <a:xfrm>
              <a:off x="4272" y="2352"/>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sp>
          <p:nvSpPr>
            <p:cNvPr id="36890" name="Oval 70"/>
            <p:cNvSpPr>
              <a:spLocks noChangeArrowheads="1"/>
            </p:cNvSpPr>
            <p:nvPr/>
          </p:nvSpPr>
          <p:spPr bwMode="auto">
            <a:xfrm>
              <a:off x="4224" y="2400"/>
              <a:ext cx="48" cy="48"/>
            </a:xfrm>
            <a:prstGeom prst="ellipse">
              <a:avLst/>
            </a:prstGeom>
            <a:solidFill>
              <a:srgbClr val="7F0101"/>
            </a:solidFill>
            <a:ln w="9525">
              <a:solidFill>
                <a:schemeClr val="tx1"/>
              </a:solidFill>
              <a:round/>
              <a:headEnd/>
              <a:tailEnd/>
            </a:ln>
          </p:spPr>
          <p:txBody>
            <a:bodyPr wrap="none" anchor="ctr">
              <a:prstTxWarp prst="textNoShape">
                <a:avLst/>
              </a:prstTxWarp>
            </a:bodyPr>
            <a:lstStyle/>
            <a:p>
              <a:endParaRPr lang="en-US"/>
            </a:p>
          </p:txBody>
        </p:sp>
      </p:grpSp>
      <p:sp>
        <p:nvSpPr>
          <p:cNvPr id="36873" name="Text Box 71"/>
          <p:cNvSpPr txBox="1">
            <a:spLocks noChangeArrowheads="1"/>
          </p:cNvSpPr>
          <p:nvPr/>
        </p:nvSpPr>
        <p:spPr bwMode="auto">
          <a:xfrm>
            <a:off x="1371600" y="4848225"/>
            <a:ext cx="1981200" cy="641350"/>
          </a:xfrm>
          <a:prstGeom prst="rect">
            <a:avLst/>
          </a:prstGeom>
          <a:noFill/>
          <a:ln w="9525">
            <a:noFill/>
            <a:miter lim="800000"/>
            <a:headEnd/>
            <a:tailEnd/>
          </a:ln>
        </p:spPr>
        <p:txBody>
          <a:bodyPr>
            <a:prstTxWarp prst="textNoShape">
              <a:avLst/>
            </a:prstTxWarp>
            <a:spAutoFit/>
          </a:bodyPr>
          <a:lstStyle/>
          <a:p>
            <a:pPr algn="ctr"/>
            <a:r>
              <a:rPr lang="en-US" sz="1800"/>
              <a:t>Reliable but not valid</a:t>
            </a:r>
          </a:p>
        </p:txBody>
      </p:sp>
      <p:sp>
        <p:nvSpPr>
          <p:cNvPr id="36874" name="Text Box 72"/>
          <p:cNvSpPr txBox="1">
            <a:spLocks noChangeArrowheads="1"/>
          </p:cNvSpPr>
          <p:nvPr/>
        </p:nvSpPr>
        <p:spPr bwMode="auto">
          <a:xfrm>
            <a:off x="3581400" y="4845050"/>
            <a:ext cx="1981200" cy="641350"/>
          </a:xfrm>
          <a:prstGeom prst="rect">
            <a:avLst/>
          </a:prstGeom>
          <a:noFill/>
          <a:ln w="9525">
            <a:noFill/>
            <a:miter lim="800000"/>
            <a:headEnd/>
            <a:tailEnd/>
          </a:ln>
        </p:spPr>
        <p:txBody>
          <a:bodyPr>
            <a:prstTxWarp prst="textNoShape">
              <a:avLst/>
            </a:prstTxWarp>
            <a:spAutoFit/>
          </a:bodyPr>
          <a:lstStyle/>
          <a:p>
            <a:pPr algn="ctr"/>
            <a:r>
              <a:rPr lang="en-US" sz="1800"/>
              <a:t>Valid but not reliable</a:t>
            </a:r>
          </a:p>
        </p:txBody>
      </p:sp>
      <p:sp>
        <p:nvSpPr>
          <p:cNvPr id="36875" name="Text Box 75"/>
          <p:cNvSpPr txBox="1">
            <a:spLocks noChangeArrowheads="1"/>
          </p:cNvSpPr>
          <p:nvPr/>
        </p:nvSpPr>
        <p:spPr bwMode="auto">
          <a:xfrm>
            <a:off x="5791200" y="4800600"/>
            <a:ext cx="1981200" cy="366713"/>
          </a:xfrm>
          <a:prstGeom prst="rect">
            <a:avLst/>
          </a:prstGeom>
          <a:noFill/>
          <a:ln w="9525">
            <a:noFill/>
            <a:miter lim="800000"/>
            <a:headEnd/>
            <a:tailEnd/>
          </a:ln>
        </p:spPr>
        <p:txBody>
          <a:bodyPr>
            <a:prstTxWarp prst="textNoShape">
              <a:avLst/>
            </a:prstTxWarp>
            <a:spAutoFit/>
          </a:bodyPr>
          <a:lstStyle/>
          <a:p>
            <a:pPr algn="ctr"/>
            <a:r>
              <a:rPr lang="en-US" sz="1800"/>
              <a:t>Valid and reliable</a:t>
            </a:r>
          </a:p>
        </p:txBody>
      </p:sp>
      <p:sp>
        <p:nvSpPr>
          <p:cNvPr id="36876" name="Rectangle 76"/>
          <p:cNvSpPr>
            <a:spLocks noGrp="1" noChangeArrowheads="1"/>
          </p:cNvSpPr>
          <p:nvPr>
            <p:ph type="body" idx="1"/>
          </p:nvPr>
        </p:nvSpPr>
        <p:spPr>
          <a:xfrm>
            <a:off x="539750" y="1654175"/>
            <a:ext cx="8061325" cy="860425"/>
          </a:xfrm>
        </p:spPr>
        <p:txBody>
          <a:bodyPr anchor="t"/>
          <a:lstStyle/>
          <a:p>
            <a:r>
              <a:rPr lang="en-US" sz="2000"/>
              <a:t>A good metric is both </a:t>
            </a:r>
            <a:r>
              <a:rPr lang="en-US" sz="2000" u="sng"/>
              <a:t>valid</a:t>
            </a:r>
            <a:r>
              <a:rPr lang="en-US" sz="2000"/>
              <a:t> </a:t>
            </a:r>
            <a:r>
              <a:rPr lang="en-US" sz="2000" i="1">
                <a:solidFill>
                  <a:srgbClr val="7F0101"/>
                </a:solidFill>
              </a:rPr>
              <a:t>(measures what it is intended to measure)</a:t>
            </a:r>
            <a:r>
              <a:rPr lang="en-US" sz="2000"/>
              <a:t> and </a:t>
            </a:r>
            <a:r>
              <a:rPr lang="en-US" sz="2000" u="sng"/>
              <a:t>reliable</a:t>
            </a:r>
            <a:r>
              <a:rPr lang="en-US" sz="2000"/>
              <a:t> </a:t>
            </a:r>
            <a:r>
              <a:rPr lang="en-US" sz="2000" i="1">
                <a:solidFill>
                  <a:srgbClr val="7F0101"/>
                </a:solidFill>
              </a:rPr>
              <a:t>(yields consistent results)</a:t>
            </a:r>
            <a:endParaRPr lang="en-US" sz="2000"/>
          </a:p>
        </p:txBody>
      </p:sp>
      <p:sp>
        <p:nvSpPr>
          <p:cNvPr id="36877" name="Text Box 78"/>
          <p:cNvSpPr txBox="1">
            <a:spLocks noChangeArrowheads="1"/>
          </p:cNvSpPr>
          <p:nvPr/>
        </p:nvSpPr>
        <p:spPr bwMode="auto">
          <a:xfrm>
            <a:off x="4038600" y="5715000"/>
            <a:ext cx="4572000" cy="517525"/>
          </a:xfrm>
          <a:prstGeom prst="rect">
            <a:avLst/>
          </a:prstGeom>
          <a:noFill/>
          <a:ln w="9525">
            <a:noFill/>
            <a:miter lim="800000"/>
            <a:headEnd/>
            <a:tailEnd/>
          </a:ln>
        </p:spPr>
        <p:txBody>
          <a:bodyPr>
            <a:prstTxWarp prst="textNoShape">
              <a:avLst/>
            </a:prstTxWarp>
            <a:spAutoFit/>
          </a:bodyPr>
          <a:lstStyle/>
          <a:p>
            <a:r>
              <a:rPr lang="en-US" sz="1400"/>
              <a:t>See: Stephen H. Kan, </a:t>
            </a:r>
            <a:r>
              <a:rPr lang="en-US" sz="1400" i="1">
                <a:solidFill>
                  <a:srgbClr val="7F0101"/>
                </a:solidFill>
              </a:rPr>
              <a:t>Metrics and Models in Software Quality Engineering</a:t>
            </a:r>
            <a:r>
              <a:rPr lang="en-US" sz="1400"/>
              <a:t>, Addison Wesley, 2002. Ch. 3.4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de-CH">
                <a:latin typeface="Helvetica" charset="0"/>
              </a:rPr>
              <a:t>© Oscar Nierstrasz</a:t>
            </a:r>
          </a:p>
        </p:txBody>
      </p:sp>
      <p:sp>
        <p:nvSpPr>
          <p:cNvPr id="38915" name="Footer Placeholder 4"/>
          <p:cNvSpPr>
            <a:spLocks noGrp="1"/>
          </p:cNvSpPr>
          <p:nvPr>
            <p:ph type="ftr" sz="quarter" idx="11"/>
          </p:nvPr>
        </p:nvSpPr>
        <p:spPr>
          <a:noFill/>
        </p:spPr>
        <p:txBody>
          <a:bodyPr/>
          <a:lstStyle/>
          <a:p>
            <a:r>
              <a:rPr lang="de-CH">
                <a:latin typeface="Helvetica" charset="0"/>
              </a:rPr>
              <a:t>ESE — Software Metrics</a:t>
            </a:r>
          </a:p>
        </p:txBody>
      </p:sp>
      <p:sp>
        <p:nvSpPr>
          <p:cNvPr id="38916" name="Slide Number Placeholder 5"/>
          <p:cNvSpPr>
            <a:spLocks noGrp="1"/>
          </p:cNvSpPr>
          <p:nvPr>
            <p:ph type="sldNum" sz="quarter" idx="12"/>
          </p:nvPr>
        </p:nvSpPr>
        <p:spPr>
          <a:noFill/>
        </p:spPr>
        <p:txBody>
          <a:bodyPr/>
          <a:lstStyle/>
          <a:p>
            <a:r>
              <a:rPr lang="de-CH">
                <a:latin typeface="Helvetica" charset="0"/>
              </a:rPr>
              <a:t>ESE 12.</a:t>
            </a:r>
            <a:fld id="{30D203B2-01E8-5748-B9DD-1A8B77D0475E}" type="slidenum">
              <a:rPr lang="de-CH">
                <a:latin typeface="Helvetica" charset="0"/>
              </a:rPr>
              <a:pPr/>
              <a:t>15</a:t>
            </a:fld>
            <a:endParaRPr lang="de-CH" sz="1400">
              <a:solidFill>
                <a:srgbClr val="7E7E7E"/>
              </a:solidFill>
              <a:latin typeface="Times" charset="0"/>
            </a:endParaRPr>
          </a:p>
        </p:txBody>
      </p:sp>
      <p:sp>
        <p:nvSpPr>
          <p:cNvPr id="38917" name="Rectangle 2"/>
          <p:cNvSpPr>
            <a:spLocks noGrp="1" noChangeArrowheads="1"/>
          </p:cNvSpPr>
          <p:nvPr>
            <p:ph type="title"/>
          </p:nvPr>
        </p:nvSpPr>
        <p:spPr/>
        <p:txBody>
          <a:bodyPr/>
          <a:lstStyle/>
          <a:p>
            <a:r>
              <a:rPr lang="en-US"/>
              <a:t>Some Desirable Properties of Metrics</a:t>
            </a:r>
          </a:p>
        </p:txBody>
      </p:sp>
      <p:sp>
        <p:nvSpPr>
          <p:cNvPr id="38918" name="Rectangle 3"/>
          <p:cNvSpPr>
            <a:spLocks noGrp="1" noChangeArrowheads="1"/>
          </p:cNvSpPr>
          <p:nvPr>
            <p:ph type="body" idx="1"/>
          </p:nvPr>
        </p:nvSpPr>
        <p:spPr/>
        <p:txBody>
          <a:bodyPr/>
          <a:lstStyle/>
          <a:p>
            <a:r>
              <a:rPr lang="en-US" dirty="0"/>
              <a:t>Valid and reliable (consistent)</a:t>
            </a:r>
          </a:p>
          <a:p>
            <a:r>
              <a:rPr lang="en-US" dirty="0"/>
              <a:t>Objective, precise</a:t>
            </a:r>
          </a:p>
          <a:p>
            <a:r>
              <a:rPr lang="en-US" dirty="0"/>
              <a:t>Intuitive</a:t>
            </a:r>
          </a:p>
          <a:p>
            <a:r>
              <a:rPr lang="en-US" dirty="0"/>
              <a:t>Robust (failure-tolerant)</a:t>
            </a:r>
          </a:p>
          <a:p>
            <a:r>
              <a:rPr lang="en-US" dirty="0"/>
              <a:t>Automatable and economical (practical)</a:t>
            </a:r>
          </a:p>
          <a:p>
            <a:r>
              <a:rPr lang="en-US" dirty="0"/>
              <a:t>…</a:t>
            </a:r>
          </a:p>
          <a:p>
            <a:endParaRPr lang="en-US" dirty="0"/>
          </a:p>
        </p:txBody>
      </p:sp>
      <p:sp>
        <p:nvSpPr>
          <p:cNvPr id="649220" name="Text Box 4"/>
          <p:cNvSpPr txBox="1">
            <a:spLocks noChangeArrowheads="1"/>
          </p:cNvSpPr>
          <p:nvPr/>
        </p:nvSpPr>
        <p:spPr bwMode="auto">
          <a:xfrm>
            <a:off x="2895600" y="5410200"/>
            <a:ext cx="6019800" cy="620939"/>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eaLnBrk="1" hangingPunct="1">
              <a:lnSpc>
                <a:spcPct val="95000"/>
              </a:lnSpc>
              <a:spcBef>
                <a:spcPct val="20000"/>
              </a:spcBef>
              <a:buFont typeface="Helvetica CE" pitchFamily="-105" charset="-18"/>
              <a:buNone/>
              <a:defRPr/>
            </a:pPr>
            <a:r>
              <a:rPr lang="en-US" sz="1800" dirty="0">
                <a:solidFill>
                  <a:srgbClr val="0A017F"/>
                </a:solidFill>
                <a:latin typeface="Helvetica" pitchFamily="-105" charset="0"/>
              </a:rPr>
              <a:t>See: 2.Brian Henderson-Sellers, </a:t>
            </a:r>
            <a:r>
              <a:rPr lang="en-US" sz="1800" i="1" dirty="0">
                <a:solidFill>
                  <a:srgbClr val="7F0101"/>
                </a:solidFill>
                <a:latin typeface="Helvetica" pitchFamily="-105" charset="0"/>
              </a:rPr>
              <a:t>Object-Oriented Metrics: Measures of Complexity</a:t>
            </a:r>
            <a:r>
              <a:rPr lang="en-US" sz="1800" i="1" dirty="0">
                <a:solidFill>
                  <a:srgbClr val="0A017F"/>
                </a:solidFill>
                <a:latin typeface="Helvetica" pitchFamily="-105" charset="0"/>
              </a:rPr>
              <a:t>, Prentice-Hall, 1996, Ch. 2.6</a:t>
            </a:r>
            <a:endParaRPr lang="en-US" sz="3200" dirty="0">
              <a:latin typeface="Helvetica" pitchFamily="-105" charset="0"/>
            </a:endParaRPr>
          </a:p>
        </p:txBody>
      </p:sp>
      <p:sp>
        <p:nvSpPr>
          <p:cNvPr id="38920" name="AutoShape 5"/>
          <p:cNvSpPr>
            <a:spLocks noChangeArrowheads="1"/>
          </p:cNvSpPr>
          <p:nvPr/>
        </p:nvSpPr>
        <p:spPr bwMode="auto">
          <a:xfrm>
            <a:off x="5943600" y="2133600"/>
            <a:ext cx="2743200" cy="1828800"/>
          </a:xfrm>
          <a:prstGeom prst="foldedCorner">
            <a:avLst>
              <a:gd name="adj" fmla="val 12500"/>
            </a:avLst>
          </a:prstGeom>
          <a:solidFill>
            <a:schemeClr val="accent1"/>
          </a:solidFill>
          <a:ln w="9525">
            <a:solidFill>
              <a:schemeClr val="tx1"/>
            </a:solidFill>
            <a:round/>
            <a:headEnd/>
            <a:tailEnd/>
          </a:ln>
        </p:spPr>
        <p:txBody>
          <a:bodyPr anchor="ctr">
            <a:prstTxWarp prst="textNoShape">
              <a:avLst/>
            </a:prstTxWarp>
          </a:bodyPr>
          <a:lstStyle/>
          <a:p>
            <a:pPr algn="ctr"/>
            <a:r>
              <a:rPr lang="en-US" sz="2000" i="1">
                <a:solidFill>
                  <a:srgbClr val="7F0101"/>
                </a:solidFill>
              </a:rPr>
              <a:t>Caveat: Attempts to define formally desirable properties have been heavily disputed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Weyuker’s</a:t>
            </a:r>
            <a:r>
              <a:rPr lang="en-US" dirty="0" smtClean="0"/>
              <a:t> Axioms for Software Complexity Measures</a:t>
            </a:r>
            <a:endParaRPr lang="en-US" dirty="0"/>
          </a:p>
        </p:txBody>
      </p:sp>
      <p:sp>
        <p:nvSpPr>
          <p:cNvPr id="8" name="Content Placeholder 7"/>
          <p:cNvSpPr>
            <a:spLocks noGrp="1"/>
          </p:cNvSpPr>
          <p:nvPr>
            <p:ph idx="1"/>
          </p:nvPr>
        </p:nvSpPr>
        <p:spPr/>
        <p:txBody>
          <a:bodyPr anchor="t"/>
          <a:lstStyle/>
          <a:p>
            <a:pPr marL="457200" indent="-457200">
              <a:buFont typeface="+mj-lt"/>
              <a:buAutoNum type="arabicPeriod"/>
            </a:pPr>
            <a:r>
              <a:rPr lang="en-US" sz="2000" dirty="0" smtClean="0"/>
              <a:t>At least two programs have different measures</a:t>
            </a:r>
          </a:p>
          <a:p>
            <a:pPr marL="457200" indent="-457200">
              <a:buFont typeface="+mj-lt"/>
              <a:buAutoNum type="arabicPeriod"/>
            </a:pPr>
            <a:r>
              <a:rPr lang="en-US" sz="2000" dirty="0" smtClean="0"/>
              <a:t>Only finitely many programs have</a:t>
            </a:r>
            <a:r>
              <a:rPr lang="en-US" sz="2000" dirty="0" smtClean="0"/>
              <a:t> the same complexity</a:t>
            </a:r>
          </a:p>
          <a:p>
            <a:pPr marL="457200" indent="-457200">
              <a:buFont typeface="+mj-lt"/>
              <a:buAutoNum type="arabicPeriod"/>
            </a:pPr>
            <a:r>
              <a:rPr lang="en-US" sz="2000" dirty="0" smtClean="0"/>
              <a:t>There exist</a:t>
            </a:r>
            <a:r>
              <a:rPr lang="en-US" sz="2000" dirty="0" smtClean="0"/>
              <a:t> multiple programs </a:t>
            </a:r>
            <a:r>
              <a:rPr lang="en-US" sz="2000" dirty="0" smtClean="0"/>
              <a:t>with the same complexity</a:t>
            </a:r>
            <a:r>
              <a:rPr lang="en-US" sz="2000" dirty="0" smtClean="0"/>
              <a:t> </a:t>
            </a:r>
          </a:p>
          <a:p>
            <a:pPr marL="457200" indent="-457200">
              <a:buFont typeface="+mj-lt"/>
              <a:buAutoNum type="arabicPeriod"/>
            </a:pPr>
            <a:r>
              <a:rPr lang="en-US" sz="2000" dirty="0" smtClean="0"/>
              <a:t>There exist</a:t>
            </a:r>
            <a:r>
              <a:rPr lang="en-US" sz="2000" dirty="0" smtClean="0"/>
              <a:t> equivalent programs with different </a:t>
            </a:r>
            <a:r>
              <a:rPr lang="en-US" sz="2000" dirty="0" smtClean="0"/>
              <a:t>complexity</a:t>
            </a:r>
          </a:p>
          <a:p>
            <a:pPr marL="457200" indent="-457200">
              <a:buFont typeface="+mj-lt"/>
              <a:buAutoNum type="arabicPeriod"/>
            </a:pPr>
            <a:r>
              <a:rPr lang="en-US" sz="2000" dirty="0" smtClean="0"/>
              <a:t>The complexity of P is less than or equal to an extension of </a:t>
            </a:r>
            <a:r>
              <a:rPr lang="en-US" sz="2000" dirty="0" smtClean="0"/>
              <a:t>P</a:t>
            </a:r>
          </a:p>
          <a:p>
            <a:pPr marL="457200" indent="-457200">
              <a:buFont typeface="+mj-lt"/>
              <a:buAutoNum type="arabicPeriod"/>
            </a:pPr>
            <a:r>
              <a:rPr lang="en-US" sz="2000" dirty="0" smtClean="0"/>
              <a:t>…</a:t>
            </a:r>
          </a:p>
          <a:p>
            <a:pPr marL="457200" indent="-457200">
              <a:buNone/>
            </a:pPr>
            <a:endParaRPr lang="en-US" sz="2000" dirty="0" smtClean="0"/>
          </a:p>
          <a:p>
            <a:pPr marL="457200" indent="-457200">
              <a:buNone/>
            </a:pPr>
            <a:endParaRPr lang="en-US" sz="2000" dirty="0" smtClean="0"/>
          </a:p>
          <a:p>
            <a:pPr marL="457200" indent="-457200">
              <a:buNone/>
            </a:pPr>
            <a:r>
              <a:rPr lang="en-US" sz="2000" b="1" dirty="0" smtClean="0"/>
              <a:t>But, also useless metrics satisfy these properties!</a:t>
            </a:r>
          </a:p>
          <a:p>
            <a:pPr marL="457200" indent="-457200">
              <a:buNone/>
            </a:pPr>
            <a:endParaRPr lang="en-US" sz="2000" b="1" dirty="0" smtClean="0"/>
          </a:p>
          <a:p>
            <a:pPr marL="457200" indent="-457200">
              <a:buNone/>
            </a:pPr>
            <a:r>
              <a:rPr lang="en-US" sz="2000" dirty="0" smtClean="0"/>
              <a:t>	“in </a:t>
            </a:r>
            <a:r>
              <a:rPr lang="en-US" sz="2000" dirty="0" smtClean="0"/>
              <a:t>practice, almost any complexity measure can be successfully used in software </a:t>
            </a:r>
            <a:r>
              <a:rPr lang="en-US" sz="2000" dirty="0" smtClean="0"/>
              <a:t>development</a:t>
            </a:r>
            <a:r>
              <a:rPr lang="en-US" sz="2000" b="1" dirty="0" smtClean="0"/>
              <a:t>”</a:t>
            </a:r>
            <a:endParaRPr lang="en-US" sz="2000" dirty="0" smtClean="0"/>
          </a:p>
        </p:txBody>
      </p:sp>
      <p:sp>
        <p:nvSpPr>
          <p:cNvPr id="4" name="Date Placeholder 3"/>
          <p:cNvSpPr>
            <a:spLocks noGrp="1"/>
          </p:cNvSpPr>
          <p:nvPr>
            <p:ph type="dt" sz="half" idx="10"/>
          </p:nvPr>
        </p:nvSpPr>
        <p:spPr/>
        <p:txBody>
          <a:bodyPr/>
          <a:lstStyle/>
          <a:p>
            <a:r>
              <a:rPr lang="en-US" dirty="0" smtClean="0"/>
              <a:t>© Oscar Nierstrasz</a:t>
            </a:r>
            <a:endParaRPr lang="de-CH" dirty="0"/>
          </a:p>
        </p:txBody>
      </p:sp>
      <p:sp>
        <p:nvSpPr>
          <p:cNvPr id="5" name="Footer Placeholder 4"/>
          <p:cNvSpPr>
            <a:spLocks noGrp="1"/>
          </p:cNvSpPr>
          <p:nvPr>
            <p:ph type="ftr" sz="quarter" idx="11"/>
          </p:nvPr>
        </p:nvSpPr>
        <p:spPr/>
        <p:txBody>
          <a:bodyPr/>
          <a:lstStyle/>
          <a:p>
            <a:r>
              <a:rPr lang="en-US" smtClean="0"/>
              <a:t>LECTURE TITLE</a:t>
            </a:r>
            <a:endParaRPr lang="de-CH"/>
          </a:p>
        </p:txBody>
      </p:sp>
      <p:sp>
        <p:nvSpPr>
          <p:cNvPr id="6" name="Slide Number Placeholder 5"/>
          <p:cNvSpPr>
            <a:spLocks noGrp="1"/>
          </p:cNvSpPr>
          <p:nvPr>
            <p:ph type="sldNum" sz="quarter" idx="12"/>
          </p:nvPr>
        </p:nvSpPr>
        <p:spPr/>
        <p:txBody>
          <a:bodyPr/>
          <a:lstStyle/>
          <a:p>
            <a:fld id="{67EDAA12-228B-B548-A94B-1F3AA1E24D74}" type="slidenum">
              <a:rPr lang="de-CH" smtClean="0"/>
              <a:pPr/>
              <a:t>16</a:t>
            </a:fld>
            <a:endParaRPr lang="de-CH"/>
          </a:p>
        </p:txBody>
      </p:sp>
      <p:sp>
        <p:nvSpPr>
          <p:cNvPr id="15" name="Rectangle 14"/>
          <p:cNvSpPr/>
          <p:nvPr/>
        </p:nvSpPr>
        <p:spPr>
          <a:xfrm>
            <a:off x="5029200" y="3429000"/>
            <a:ext cx="3810000" cy="461665"/>
          </a:xfrm>
          <a:prstGeom prst="rect">
            <a:avLst/>
          </a:prstGeom>
          <a:solidFill>
            <a:schemeClr val="accent1"/>
          </a:solidFill>
        </p:spPr>
        <p:txBody>
          <a:bodyPr wrap="square">
            <a:spAutoFit/>
          </a:bodyPr>
          <a:lstStyle/>
          <a:p>
            <a:r>
              <a:rPr lang="en-US" sz="1200" dirty="0" err="1" smtClean="0"/>
              <a:t>Weyuker</a:t>
            </a:r>
            <a:r>
              <a:rPr lang="en-US" sz="1200" dirty="0" smtClean="0"/>
              <a:t>. </a:t>
            </a:r>
            <a:r>
              <a:rPr lang="en-US" sz="1200" i="1" dirty="0" smtClean="0"/>
              <a:t>Evaluating Software Complexity Measures. </a:t>
            </a:r>
            <a:r>
              <a:rPr lang="en-US" sz="1200" dirty="0" smtClean="0"/>
              <a:t>IEEE TSE 14(9) </a:t>
            </a:r>
            <a:r>
              <a:rPr lang="en-US" sz="1200" dirty="0" err="1" smtClean="0"/>
              <a:t>p</a:t>
            </a:r>
            <a:r>
              <a:rPr lang="en-US" sz="1200" dirty="0" smtClean="0"/>
              <a:t>. 1357—1365, 1988</a:t>
            </a:r>
            <a:endParaRPr lang="en-US" sz="1200" dirty="0"/>
          </a:p>
        </p:txBody>
      </p:sp>
      <p:sp>
        <p:nvSpPr>
          <p:cNvPr id="16" name="Rectangle 15"/>
          <p:cNvSpPr/>
          <p:nvPr/>
        </p:nvSpPr>
        <p:spPr>
          <a:xfrm>
            <a:off x="4572000" y="5638800"/>
            <a:ext cx="4419600" cy="461665"/>
          </a:xfrm>
          <a:prstGeom prst="rect">
            <a:avLst/>
          </a:prstGeom>
          <a:solidFill>
            <a:schemeClr val="accent1"/>
          </a:solidFill>
        </p:spPr>
        <p:txBody>
          <a:bodyPr wrap="square">
            <a:spAutoFit/>
          </a:bodyPr>
          <a:lstStyle/>
          <a:p>
            <a:r>
              <a:rPr lang="en-US" sz="1200" dirty="0" err="1" smtClean="0"/>
              <a:t>Cherniavsky</a:t>
            </a:r>
            <a:r>
              <a:rPr lang="en-US" sz="1200" dirty="0" smtClean="0"/>
              <a:t>, Smith. </a:t>
            </a:r>
            <a:r>
              <a:rPr lang="en-US" sz="1200" i="1" dirty="0" smtClean="0"/>
              <a:t>On </a:t>
            </a:r>
            <a:r>
              <a:rPr lang="en-US" sz="1200" i="1" dirty="0" err="1" smtClean="0"/>
              <a:t>Weyuker's</a:t>
            </a:r>
            <a:r>
              <a:rPr lang="en-US" sz="1200" i="1" dirty="0" smtClean="0"/>
              <a:t> Axioms for Software Complexity Measures.</a:t>
            </a:r>
            <a:r>
              <a:rPr lang="en-US" sz="1200" dirty="0" smtClean="0"/>
              <a:t> IEEE TSE 17 </a:t>
            </a:r>
            <a:r>
              <a:rPr lang="en-US" sz="1200" dirty="0" err="1" smtClean="0"/>
              <a:t>p</a:t>
            </a:r>
            <a:r>
              <a:rPr lang="en-US" sz="1200" dirty="0" smtClean="0"/>
              <a:t>. 636—638, June 1991</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de-CH">
                <a:latin typeface="Helvetica" charset="0"/>
              </a:rPr>
              <a:t>© Oscar Nierstrasz</a:t>
            </a:r>
          </a:p>
        </p:txBody>
      </p:sp>
      <p:sp>
        <p:nvSpPr>
          <p:cNvPr id="40963" name="Footer Placeholder 4"/>
          <p:cNvSpPr>
            <a:spLocks noGrp="1"/>
          </p:cNvSpPr>
          <p:nvPr>
            <p:ph type="ftr" sz="quarter" idx="11"/>
          </p:nvPr>
        </p:nvSpPr>
        <p:spPr>
          <a:noFill/>
        </p:spPr>
        <p:txBody>
          <a:bodyPr/>
          <a:lstStyle/>
          <a:p>
            <a:r>
              <a:rPr lang="de-CH">
                <a:latin typeface="Helvetica" charset="0"/>
              </a:rPr>
              <a:t>ESE — Software Metrics</a:t>
            </a:r>
          </a:p>
        </p:txBody>
      </p:sp>
      <p:sp>
        <p:nvSpPr>
          <p:cNvPr id="40964" name="Slide Number Placeholder 5"/>
          <p:cNvSpPr>
            <a:spLocks noGrp="1"/>
          </p:cNvSpPr>
          <p:nvPr>
            <p:ph type="sldNum" sz="quarter" idx="12"/>
          </p:nvPr>
        </p:nvSpPr>
        <p:spPr>
          <a:noFill/>
        </p:spPr>
        <p:txBody>
          <a:bodyPr/>
          <a:lstStyle/>
          <a:p>
            <a:r>
              <a:rPr lang="de-CH">
                <a:latin typeface="Helvetica" charset="0"/>
              </a:rPr>
              <a:t>ESE 12.</a:t>
            </a:r>
            <a:fld id="{030D9E5A-8278-DF41-9D6A-43BB9C8F9C1F}" type="slidenum">
              <a:rPr lang="de-CH">
                <a:latin typeface="Helvetica" charset="0"/>
              </a:rPr>
              <a:pPr/>
              <a:t>17</a:t>
            </a:fld>
            <a:endParaRPr lang="de-CH" sz="1400">
              <a:solidFill>
                <a:srgbClr val="7E7E7E"/>
              </a:solidFill>
              <a:latin typeface="Times" charset="0"/>
            </a:endParaRPr>
          </a:p>
        </p:txBody>
      </p:sp>
      <p:sp>
        <p:nvSpPr>
          <p:cNvPr id="40965"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40966" name="Rectangle 3"/>
          <p:cNvSpPr>
            <a:spLocks noGrp="1" noChangeArrowheads="1"/>
          </p:cNvSpPr>
          <p:nvPr>
            <p:ph type="title"/>
          </p:nvPr>
        </p:nvSpPr>
        <p:spPr/>
        <p:txBody>
          <a:bodyPr/>
          <a:lstStyle/>
          <a:p>
            <a:r>
              <a:rPr lang="en-US"/>
              <a:t>Roadmap</a:t>
            </a:r>
          </a:p>
        </p:txBody>
      </p:sp>
      <p:pic>
        <p:nvPicPr>
          <p:cNvPr id="40967"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40968" name="Rectangle 5"/>
          <p:cNvSpPr>
            <a:spLocks noGrp="1" noChangeArrowheads="1"/>
          </p:cNvSpPr>
          <p:nvPr>
            <p:ph type="body" idx="1"/>
          </p:nvPr>
        </p:nvSpPr>
        <p:spPr/>
        <p:txBody>
          <a:bodyPr/>
          <a:lstStyle/>
          <a:p>
            <a:r>
              <a:rPr lang="en-US"/>
              <a:t>What are metrics? Why do we need them?</a:t>
            </a:r>
          </a:p>
          <a:p>
            <a:r>
              <a:rPr lang="en-US" b="1"/>
              <a:t>Metrics for cost estimation</a:t>
            </a:r>
          </a:p>
          <a:p>
            <a:r>
              <a:rPr lang="en-US"/>
              <a:t>Metrics for software quality evaluation</a:t>
            </a:r>
          </a:p>
          <a:p>
            <a:r>
              <a:rPr lang="en-US"/>
              <a:t>Object-Oriented metrics in practice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de-CH">
                <a:latin typeface="Helvetica" charset="0"/>
              </a:rPr>
              <a:t>© Oscar Nierstrasz</a:t>
            </a:r>
          </a:p>
        </p:txBody>
      </p:sp>
      <p:sp>
        <p:nvSpPr>
          <p:cNvPr id="43011" name="Footer Placeholder 4"/>
          <p:cNvSpPr>
            <a:spLocks noGrp="1"/>
          </p:cNvSpPr>
          <p:nvPr>
            <p:ph type="ftr" sz="quarter" idx="11"/>
          </p:nvPr>
        </p:nvSpPr>
        <p:spPr>
          <a:noFill/>
        </p:spPr>
        <p:txBody>
          <a:bodyPr/>
          <a:lstStyle/>
          <a:p>
            <a:r>
              <a:rPr lang="de-CH">
                <a:latin typeface="Helvetica" charset="0"/>
              </a:rPr>
              <a:t>ESE — Software Metrics</a:t>
            </a:r>
          </a:p>
        </p:txBody>
      </p:sp>
      <p:sp>
        <p:nvSpPr>
          <p:cNvPr id="43012" name="Slide Number Placeholder 5"/>
          <p:cNvSpPr>
            <a:spLocks noGrp="1"/>
          </p:cNvSpPr>
          <p:nvPr>
            <p:ph type="sldNum" sz="quarter" idx="12"/>
          </p:nvPr>
        </p:nvSpPr>
        <p:spPr>
          <a:noFill/>
        </p:spPr>
        <p:txBody>
          <a:bodyPr/>
          <a:lstStyle/>
          <a:p>
            <a:r>
              <a:rPr lang="de-CH">
                <a:latin typeface="Helvetica" charset="0"/>
              </a:rPr>
              <a:t>ESE 12.</a:t>
            </a:r>
            <a:fld id="{ABF561CA-581E-A143-AE67-F5588F29E9E2}" type="slidenum">
              <a:rPr lang="de-CH">
                <a:latin typeface="Helvetica" charset="0"/>
              </a:rPr>
              <a:pPr/>
              <a:t>18</a:t>
            </a:fld>
            <a:endParaRPr lang="de-CH" sz="1400">
              <a:solidFill>
                <a:srgbClr val="7E7E7E"/>
              </a:solidFill>
              <a:latin typeface="Times" charset="0"/>
            </a:endParaRPr>
          </a:p>
        </p:txBody>
      </p:sp>
      <p:sp>
        <p:nvSpPr>
          <p:cNvPr id="43013" name="Rectangle 2"/>
          <p:cNvSpPr>
            <a:spLocks noGrp="1" noChangeArrowheads="1"/>
          </p:cNvSpPr>
          <p:nvPr>
            <p:ph type="title"/>
          </p:nvPr>
        </p:nvSpPr>
        <p:spPr/>
        <p:txBody>
          <a:bodyPr/>
          <a:lstStyle/>
          <a:p>
            <a:r>
              <a:rPr lang="en-US"/>
              <a:t>Cost estimation objectives</a:t>
            </a:r>
          </a:p>
        </p:txBody>
      </p:sp>
      <p:sp>
        <p:nvSpPr>
          <p:cNvPr id="43014" name="Rectangle 3"/>
          <p:cNvSpPr>
            <a:spLocks noGrp="1" noChangeArrowheads="1"/>
          </p:cNvSpPr>
          <p:nvPr>
            <p:ph type="body" idx="1"/>
          </p:nvPr>
        </p:nvSpPr>
        <p:spPr/>
        <p:txBody>
          <a:bodyPr/>
          <a:lstStyle/>
          <a:p>
            <a:pPr marL="342900" indent="-342900">
              <a:buFont typeface="Helvetica CE" pitchFamily="-105" charset="0"/>
              <a:buNone/>
            </a:pPr>
            <a:r>
              <a:rPr lang="en-US" sz="2000" i="1">
                <a:solidFill>
                  <a:srgbClr val="7F0101"/>
                </a:solidFill>
              </a:rPr>
              <a:t>Cost estimation and planning/scheduling are closely related activities</a:t>
            </a:r>
          </a:p>
          <a:p>
            <a:pPr marL="342900" indent="-342900"/>
            <a:endParaRPr lang="en-US" sz="2000"/>
          </a:p>
          <a:p>
            <a:pPr marL="342900" indent="-342900">
              <a:buFont typeface="Helvetica CE" pitchFamily="-105" charset="0"/>
              <a:buNone/>
            </a:pPr>
            <a:r>
              <a:rPr lang="en-US" sz="2000" b="1" i="1"/>
              <a:t>Goals</a:t>
            </a:r>
            <a:endParaRPr lang="en-US" sz="2000"/>
          </a:p>
          <a:p>
            <a:pPr marL="342900" indent="-342900"/>
            <a:r>
              <a:rPr lang="en-US" sz="2000"/>
              <a:t>To establish a budget for a software project</a:t>
            </a:r>
          </a:p>
          <a:p>
            <a:pPr marL="342900" indent="-342900"/>
            <a:r>
              <a:rPr lang="en-US" sz="2000"/>
              <a:t>To provide a means of controlling project costs</a:t>
            </a:r>
          </a:p>
          <a:p>
            <a:pPr marL="342900" indent="-342900"/>
            <a:r>
              <a:rPr lang="en-US" sz="2000"/>
              <a:t>To monitor progress against the budget </a:t>
            </a:r>
          </a:p>
          <a:p>
            <a:pPr marL="742950" lvl="1" indent="-285750"/>
            <a:r>
              <a:rPr lang="en-US" sz="1800"/>
              <a:t>comparing planned with estimated costs</a:t>
            </a:r>
          </a:p>
          <a:p>
            <a:pPr marL="342900" indent="-342900"/>
            <a:r>
              <a:rPr lang="en-US" sz="2000"/>
              <a:t>To establish a cost database for future estimation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de-CH">
                <a:latin typeface="Helvetica" charset="0"/>
              </a:rPr>
              <a:t>© Oscar Nierstrasz</a:t>
            </a:r>
          </a:p>
        </p:txBody>
      </p:sp>
      <p:sp>
        <p:nvSpPr>
          <p:cNvPr id="45059" name="Footer Placeholder 4"/>
          <p:cNvSpPr>
            <a:spLocks noGrp="1"/>
          </p:cNvSpPr>
          <p:nvPr>
            <p:ph type="ftr" sz="quarter" idx="11"/>
          </p:nvPr>
        </p:nvSpPr>
        <p:spPr>
          <a:noFill/>
        </p:spPr>
        <p:txBody>
          <a:bodyPr/>
          <a:lstStyle/>
          <a:p>
            <a:r>
              <a:rPr lang="de-CH">
                <a:latin typeface="Helvetica" charset="0"/>
              </a:rPr>
              <a:t>ESE — Software Metrics</a:t>
            </a:r>
          </a:p>
        </p:txBody>
      </p:sp>
      <p:sp>
        <p:nvSpPr>
          <p:cNvPr id="45060" name="Slide Number Placeholder 5"/>
          <p:cNvSpPr>
            <a:spLocks noGrp="1"/>
          </p:cNvSpPr>
          <p:nvPr>
            <p:ph type="sldNum" sz="quarter" idx="12"/>
          </p:nvPr>
        </p:nvSpPr>
        <p:spPr>
          <a:noFill/>
        </p:spPr>
        <p:txBody>
          <a:bodyPr/>
          <a:lstStyle/>
          <a:p>
            <a:r>
              <a:rPr lang="de-CH">
                <a:latin typeface="Helvetica" charset="0"/>
              </a:rPr>
              <a:t>ESE 12.</a:t>
            </a:r>
            <a:fld id="{5C650105-98DE-8242-89D9-EDBFBEC0DA82}" type="slidenum">
              <a:rPr lang="de-CH">
                <a:latin typeface="Helvetica" charset="0"/>
              </a:rPr>
              <a:pPr/>
              <a:t>19</a:t>
            </a:fld>
            <a:endParaRPr lang="de-CH" sz="1400">
              <a:solidFill>
                <a:srgbClr val="7E7E7E"/>
              </a:solidFill>
              <a:latin typeface="Times" charset="0"/>
            </a:endParaRPr>
          </a:p>
        </p:txBody>
      </p:sp>
      <p:sp>
        <p:nvSpPr>
          <p:cNvPr id="45061" name="Rectangle 2"/>
          <p:cNvSpPr>
            <a:spLocks noGrp="1" noChangeArrowheads="1"/>
          </p:cNvSpPr>
          <p:nvPr>
            <p:ph type="title"/>
          </p:nvPr>
        </p:nvSpPr>
        <p:spPr/>
        <p:txBody>
          <a:bodyPr/>
          <a:lstStyle/>
          <a:p>
            <a:r>
              <a:rPr lang="en-US"/>
              <a:t>Estimation techniques</a:t>
            </a:r>
          </a:p>
        </p:txBody>
      </p:sp>
      <p:sp>
        <p:nvSpPr>
          <p:cNvPr id="45062" name="Rectangle 3"/>
          <p:cNvSpPr>
            <a:spLocks noGrp="1" noChangeArrowheads="1"/>
          </p:cNvSpPr>
          <p:nvPr>
            <p:ph type="body" idx="4294967295"/>
          </p:nvPr>
        </p:nvSpPr>
        <p:spPr>
          <a:xfrm>
            <a:off x="539750" y="5064125"/>
            <a:ext cx="6875463" cy="871538"/>
          </a:xfrm>
        </p:spPr>
        <p:txBody>
          <a:bodyPr/>
          <a:lstStyle/>
          <a:p>
            <a:pPr marL="0" indent="0">
              <a:buFont typeface="Helvetica CE" pitchFamily="-105" charset="0"/>
              <a:buNone/>
            </a:pPr>
            <a:r>
              <a:rPr lang="en-US" sz="1800" i="1">
                <a:solidFill>
                  <a:srgbClr val="7F0101"/>
                </a:solidFill>
              </a:rPr>
              <a:t>Each method has strengths and weaknesses!</a:t>
            </a:r>
          </a:p>
          <a:p>
            <a:pPr marL="0" indent="0">
              <a:buFont typeface="Helvetica CE" pitchFamily="-105" charset="0"/>
              <a:buNone/>
            </a:pPr>
            <a:r>
              <a:rPr lang="en-US" sz="1800"/>
              <a:t>Estimation should be based on several methods</a:t>
            </a:r>
          </a:p>
        </p:txBody>
      </p:sp>
      <p:graphicFrame>
        <p:nvGraphicFramePr>
          <p:cNvPr id="594987" name="Group 43"/>
          <p:cNvGraphicFramePr>
            <a:graphicFrameLocks noGrp="1"/>
          </p:cNvGraphicFramePr>
          <p:nvPr>
            <p:ph type="tbl" idx="1"/>
          </p:nvPr>
        </p:nvGraphicFramePr>
        <p:xfrm>
          <a:off x="539750" y="2017713"/>
          <a:ext cx="7429500" cy="2724912"/>
        </p:xfrm>
        <a:graphic>
          <a:graphicData uri="http://schemas.openxmlformats.org/drawingml/2006/table">
            <a:tbl>
              <a:tblPr/>
              <a:tblGrid>
                <a:gridCol w="2805113"/>
                <a:gridCol w="4624387"/>
              </a:tblGrid>
              <a:tr h="2619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Expert judgement</a:t>
                      </a:r>
                    </a:p>
                  </a:txBody>
                  <a:tcPr horzOverflow="overflow">
                    <a:lnL cap="flat">
                      <a:noFill/>
                    </a:lnL>
                    <a:lnR w="12700" cap="flat" cmpd="sng" algn="ctr">
                      <a:solidFill>
                        <a:srgbClr val="00027F"/>
                      </a:solidFill>
                      <a:prstDash val="solid"/>
                      <a:round/>
                      <a:headEnd type="none" w="med" len="med"/>
                      <a:tailEnd type="none" w="med" len="med"/>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cheap, but risky!</a:t>
                      </a:r>
                    </a:p>
                  </a:txBody>
                  <a:tcPr horzOverflow="overflow">
                    <a:lnL w="12700" cap="flat" cmpd="sng" algn="ctr">
                      <a:solidFill>
                        <a:srgbClr val="00027F"/>
                      </a:solidFill>
                      <a:prstDash val="solid"/>
                      <a:round/>
                      <a:headEnd type="none" w="med" len="med"/>
                      <a:tailEnd type="none" w="med" len="med"/>
                    </a:lnL>
                    <a:lnR cap="flat">
                      <a:noFill/>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Estimation by analogy</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limited applicability</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Parkinson's Law</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unlimited risk!</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Pricing to win</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i.e., you do what you can with the money</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Top-down estimation</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may miss low-level problems</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Bottom-up estimation</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may underestimate integration costs</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Algorithmic cost modelling</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0" u="none" strike="noStrike" cap="none" normalizeH="0" baseline="0">
                          <a:ln>
                            <a:noFill/>
                          </a:ln>
                          <a:solidFill>
                            <a:srgbClr val="0A017F"/>
                          </a:solidFill>
                          <a:effectLst/>
                          <a:latin typeface="Helvetica" pitchFamily="-105" charset="0"/>
                        </a:rPr>
                        <a:t>requires correlation data</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de-CH">
                <a:latin typeface="Helvetica" charset="0"/>
              </a:rPr>
              <a:t>© Oscar Nierstrasz</a:t>
            </a:r>
          </a:p>
        </p:txBody>
      </p:sp>
      <p:sp>
        <p:nvSpPr>
          <p:cNvPr id="12291" name="Footer Placeholder 4"/>
          <p:cNvSpPr>
            <a:spLocks noGrp="1"/>
          </p:cNvSpPr>
          <p:nvPr>
            <p:ph type="ftr" sz="quarter" idx="11"/>
          </p:nvPr>
        </p:nvSpPr>
        <p:spPr>
          <a:noFill/>
        </p:spPr>
        <p:txBody>
          <a:bodyPr/>
          <a:lstStyle/>
          <a:p>
            <a:r>
              <a:rPr lang="de-CH">
                <a:latin typeface="Helvetica" charset="0"/>
              </a:rPr>
              <a:t>ESE — Software Metrics</a:t>
            </a:r>
          </a:p>
        </p:txBody>
      </p:sp>
      <p:sp>
        <p:nvSpPr>
          <p:cNvPr id="12292" name="Slide Number Placeholder 5"/>
          <p:cNvSpPr>
            <a:spLocks noGrp="1"/>
          </p:cNvSpPr>
          <p:nvPr>
            <p:ph type="sldNum" sz="quarter" idx="12"/>
          </p:nvPr>
        </p:nvSpPr>
        <p:spPr>
          <a:xfrm>
            <a:off x="7488237" y="6553200"/>
            <a:ext cx="1350963" cy="179388"/>
          </a:xfrm>
          <a:noFill/>
        </p:spPr>
        <p:txBody>
          <a:bodyPr/>
          <a:lstStyle/>
          <a:p>
            <a:r>
              <a:rPr lang="de-CH" dirty="0">
                <a:latin typeface="Helvetica" charset="0"/>
              </a:rPr>
              <a:t>ESE 12.</a:t>
            </a:r>
            <a:fld id="{D0A8D287-8A0A-B343-8A66-9800C7F20090}" type="slidenum">
              <a:rPr lang="de-CH">
                <a:latin typeface="Helvetica" charset="0"/>
              </a:rPr>
              <a:pPr/>
              <a:t>2</a:t>
            </a:fld>
            <a:endParaRPr lang="de-CH" sz="1400" dirty="0">
              <a:solidFill>
                <a:srgbClr val="7E7E7E"/>
              </a:solidFill>
              <a:latin typeface="Times" charset="0"/>
            </a:endParaRPr>
          </a:p>
        </p:txBody>
      </p:sp>
      <p:sp>
        <p:nvSpPr>
          <p:cNvPr id="12293"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12294" name="Rectangle 4"/>
          <p:cNvSpPr>
            <a:spLocks noGrp="1" noChangeArrowheads="1"/>
          </p:cNvSpPr>
          <p:nvPr>
            <p:ph type="title"/>
          </p:nvPr>
        </p:nvSpPr>
        <p:spPr/>
        <p:txBody>
          <a:bodyPr/>
          <a:lstStyle/>
          <a:p>
            <a:r>
              <a:rPr lang="en-US"/>
              <a:t>Roadmap</a:t>
            </a:r>
          </a:p>
        </p:txBody>
      </p:sp>
      <p:pic>
        <p:nvPicPr>
          <p:cNvPr id="12295" name="Picture 6"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12296" name="Rectangle 5"/>
          <p:cNvSpPr>
            <a:spLocks noGrp="1" noChangeArrowheads="1"/>
          </p:cNvSpPr>
          <p:nvPr>
            <p:ph type="body" idx="1"/>
          </p:nvPr>
        </p:nvSpPr>
        <p:spPr/>
        <p:txBody>
          <a:bodyPr/>
          <a:lstStyle/>
          <a:p>
            <a:r>
              <a:rPr lang="en-US"/>
              <a:t>What are metrics? Why do we need them?</a:t>
            </a:r>
          </a:p>
          <a:p>
            <a:r>
              <a:rPr lang="en-US"/>
              <a:t>Metrics for cost estimation</a:t>
            </a:r>
          </a:p>
          <a:p>
            <a:r>
              <a:rPr lang="en-US"/>
              <a:t>Metrics for software quality evaluation</a:t>
            </a:r>
          </a:p>
          <a:p>
            <a:r>
              <a:rPr lang="en-US"/>
              <a:t>Object-Oriented metrics in practice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r>
              <a:rPr lang="de-CH">
                <a:latin typeface="Helvetica" charset="0"/>
              </a:rPr>
              <a:t>© Oscar Nierstrasz</a:t>
            </a:r>
          </a:p>
        </p:txBody>
      </p:sp>
      <p:sp>
        <p:nvSpPr>
          <p:cNvPr id="47107" name="Footer Placeholder 4"/>
          <p:cNvSpPr>
            <a:spLocks noGrp="1"/>
          </p:cNvSpPr>
          <p:nvPr>
            <p:ph type="ftr" sz="quarter" idx="11"/>
          </p:nvPr>
        </p:nvSpPr>
        <p:spPr>
          <a:noFill/>
        </p:spPr>
        <p:txBody>
          <a:bodyPr/>
          <a:lstStyle/>
          <a:p>
            <a:r>
              <a:rPr lang="de-CH">
                <a:latin typeface="Helvetica" charset="0"/>
              </a:rPr>
              <a:t>ESE — Software Metrics</a:t>
            </a:r>
          </a:p>
        </p:txBody>
      </p:sp>
      <p:sp>
        <p:nvSpPr>
          <p:cNvPr id="47108" name="Slide Number Placeholder 5"/>
          <p:cNvSpPr>
            <a:spLocks noGrp="1"/>
          </p:cNvSpPr>
          <p:nvPr>
            <p:ph type="sldNum" sz="quarter" idx="12"/>
          </p:nvPr>
        </p:nvSpPr>
        <p:spPr>
          <a:noFill/>
        </p:spPr>
        <p:txBody>
          <a:bodyPr/>
          <a:lstStyle/>
          <a:p>
            <a:r>
              <a:rPr lang="de-CH">
                <a:latin typeface="Helvetica" charset="0"/>
              </a:rPr>
              <a:t>ESE 12.</a:t>
            </a:r>
            <a:fld id="{CB53764B-7E48-F141-B5D9-AE9B9360CF8E}" type="slidenum">
              <a:rPr lang="de-CH">
                <a:latin typeface="Helvetica" charset="0"/>
              </a:rPr>
              <a:pPr/>
              <a:t>20</a:t>
            </a:fld>
            <a:endParaRPr lang="de-CH" sz="1400">
              <a:solidFill>
                <a:srgbClr val="7E7E7E"/>
              </a:solidFill>
              <a:latin typeface="Times" charset="0"/>
            </a:endParaRPr>
          </a:p>
        </p:txBody>
      </p:sp>
      <p:sp>
        <p:nvSpPr>
          <p:cNvPr id="47109" name="Rectangle 2"/>
          <p:cNvSpPr>
            <a:spLocks noGrp="1" noChangeArrowheads="1"/>
          </p:cNvSpPr>
          <p:nvPr>
            <p:ph type="title"/>
          </p:nvPr>
        </p:nvSpPr>
        <p:spPr/>
        <p:txBody>
          <a:bodyPr/>
          <a:lstStyle/>
          <a:p>
            <a:r>
              <a:rPr lang="en-US"/>
              <a:t>Algorithmic cost modelling</a:t>
            </a:r>
          </a:p>
        </p:txBody>
      </p:sp>
      <p:sp>
        <p:nvSpPr>
          <p:cNvPr id="47110" name="Rectangle 3"/>
          <p:cNvSpPr>
            <a:spLocks noGrp="1" noChangeArrowheads="1"/>
          </p:cNvSpPr>
          <p:nvPr>
            <p:ph type="body" idx="1"/>
          </p:nvPr>
        </p:nvSpPr>
        <p:spPr/>
        <p:txBody>
          <a:bodyPr/>
          <a:lstStyle/>
          <a:p>
            <a:pPr marL="342900" indent="-342900"/>
            <a:r>
              <a:rPr lang="en-US" sz="2000"/>
              <a:t>Cost is estimated as a </a:t>
            </a:r>
            <a:r>
              <a:rPr lang="en-US" sz="2000" i="1">
                <a:solidFill>
                  <a:srgbClr val="7F0101"/>
                </a:solidFill>
              </a:rPr>
              <a:t>mathematical function of product, project and process attributes</a:t>
            </a:r>
            <a:r>
              <a:rPr lang="en-US" sz="2000"/>
              <a:t> whose values are estimated by project managers</a:t>
            </a:r>
          </a:p>
          <a:p>
            <a:pPr marL="342900" indent="-342900"/>
            <a:r>
              <a:rPr lang="en-US" sz="2000"/>
              <a:t>The function is derived from a study of </a:t>
            </a:r>
            <a:r>
              <a:rPr lang="en-US" sz="2000" i="1">
                <a:solidFill>
                  <a:srgbClr val="7F0101"/>
                </a:solidFill>
              </a:rPr>
              <a:t>historical costing data</a:t>
            </a:r>
          </a:p>
          <a:p>
            <a:pPr marL="342900" indent="-342900"/>
            <a:r>
              <a:rPr lang="en-US" sz="2000"/>
              <a:t>Most commonly used product attribute for cost estimation is </a:t>
            </a:r>
            <a:r>
              <a:rPr lang="en-US" sz="2000" i="1">
                <a:solidFill>
                  <a:srgbClr val="7F0101"/>
                </a:solidFill>
              </a:rPr>
              <a:t>LOC</a:t>
            </a:r>
            <a:r>
              <a:rPr lang="en-US" sz="2000"/>
              <a:t> (code size)</a:t>
            </a:r>
          </a:p>
          <a:p>
            <a:pPr marL="342900" indent="-342900"/>
            <a:r>
              <a:rPr lang="en-US" sz="2000"/>
              <a:t>Most models are basically similar but with different attribute values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Date Placeholder 2"/>
          <p:cNvSpPr>
            <a:spLocks noGrp="1"/>
          </p:cNvSpPr>
          <p:nvPr>
            <p:ph type="dt" sz="quarter" idx="10"/>
          </p:nvPr>
        </p:nvSpPr>
        <p:spPr>
          <a:noFill/>
        </p:spPr>
        <p:txBody>
          <a:bodyPr/>
          <a:lstStyle/>
          <a:p>
            <a:r>
              <a:rPr lang="de-CH">
                <a:latin typeface="Helvetica" charset="0"/>
              </a:rPr>
              <a:t>© Oscar Nierstrasz</a:t>
            </a:r>
          </a:p>
        </p:txBody>
      </p:sp>
      <p:sp>
        <p:nvSpPr>
          <p:cNvPr id="49155" name="Footer Placeholder 3"/>
          <p:cNvSpPr>
            <a:spLocks noGrp="1"/>
          </p:cNvSpPr>
          <p:nvPr>
            <p:ph type="ftr" sz="quarter" idx="11"/>
          </p:nvPr>
        </p:nvSpPr>
        <p:spPr>
          <a:noFill/>
        </p:spPr>
        <p:txBody>
          <a:bodyPr/>
          <a:lstStyle/>
          <a:p>
            <a:r>
              <a:rPr lang="de-CH">
                <a:latin typeface="Helvetica" charset="0"/>
              </a:rPr>
              <a:t>ESE — Software Metrics</a:t>
            </a:r>
          </a:p>
        </p:txBody>
      </p:sp>
      <p:sp>
        <p:nvSpPr>
          <p:cNvPr id="49156" name="Slide Number Placeholder 4"/>
          <p:cNvSpPr>
            <a:spLocks noGrp="1"/>
          </p:cNvSpPr>
          <p:nvPr>
            <p:ph type="sldNum" sz="quarter" idx="12"/>
          </p:nvPr>
        </p:nvSpPr>
        <p:spPr>
          <a:noFill/>
        </p:spPr>
        <p:txBody>
          <a:bodyPr/>
          <a:lstStyle/>
          <a:p>
            <a:r>
              <a:rPr lang="de-CH">
                <a:latin typeface="Helvetica" charset="0"/>
              </a:rPr>
              <a:t>ESE 12.</a:t>
            </a:r>
            <a:fld id="{C52180E5-AEFF-4147-B294-F4EA3B20C0AC}" type="slidenum">
              <a:rPr lang="de-CH">
                <a:latin typeface="Helvetica" charset="0"/>
              </a:rPr>
              <a:pPr/>
              <a:t>21</a:t>
            </a:fld>
            <a:endParaRPr lang="de-CH" sz="1400">
              <a:solidFill>
                <a:srgbClr val="7E7E7E"/>
              </a:solidFill>
              <a:latin typeface="Times" charset="0"/>
            </a:endParaRPr>
          </a:p>
        </p:txBody>
      </p:sp>
      <p:sp>
        <p:nvSpPr>
          <p:cNvPr id="49157" name="Rectangle 2"/>
          <p:cNvSpPr>
            <a:spLocks noGrp="1" noChangeArrowheads="1"/>
          </p:cNvSpPr>
          <p:nvPr>
            <p:ph type="title"/>
          </p:nvPr>
        </p:nvSpPr>
        <p:spPr/>
        <p:txBody>
          <a:bodyPr/>
          <a:lstStyle/>
          <a:p>
            <a:r>
              <a:rPr lang="en-US"/>
              <a:t>Measurement-based estimation</a:t>
            </a:r>
          </a:p>
        </p:txBody>
      </p:sp>
      <p:sp>
        <p:nvSpPr>
          <p:cNvPr id="49158" name="Rectangle 4"/>
          <p:cNvSpPr>
            <a:spLocks noChangeArrowheads="1"/>
          </p:cNvSpPr>
          <p:nvPr/>
        </p:nvSpPr>
        <p:spPr bwMode="auto">
          <a:xfrm>
            <a:off x="508000" y="2051050"/>
            <a:ext cx="1625600" cy="365125"/>
          </a:xfrm>
          <a:prstGeom prst="rect">
            <a:avLst/>
          </a:prstGeom>
          <a:noFill/>
          <a:ln w="9525">
            <a:noFill/>
            <a:miter lim="800000"/>
            <a:headEnd/>
            <a:tailEnd/>
          </a:ln>
        </p:spPr>
        <p:txBody>
          <a:bodyPr wrap="none" lIns="0" tIns="0" rIns="0" bIns="0">
            <a:prstTxWarp prst="textNoShape">
              <a:avLst/>
            </a:prstTxWarp>
            <a:spAutoFit/>
          </a:bodyPr>
          <a:lstStyle/>
          <a:p>
            <a:r>
              <a:rPr lang="en-US" b="1"/>
              <a:t>A. Measure</a:t>
            </a:r>
            <a:endParaRPr lang="en-US"/>
          </a:p>
        </p:txBody>
      </p:sp>
      <p:sp>
        <p:nvSpPr>
          <p:cNvPr id="49159" name="Rectangle 5"/>
          <p:cNvSpPr>
            <a:spLocks noChangeArrowheads="1"/>
          </p:cNvSpPr>
          <p:nvPr/>
        </p:nvSpPr>
        <p:spPr bwMode="auto">
          <a:xfrm>
            <a:off x="508000" y="2444750"/>
            <a:ext cx="1457325" cy="365125"/>
          </a:xfrm>
          <a:prstGeom prst="rect">
            <a:avLst/>
          </a:prstGeom>
          <a:noFill/>
          <a:ln w="9525">
            <a:noFill/>
            <a:miter lim="800000"/>
            <a:headEnd/>
            <a:tailEnd/>
          </a:ln>
        </p:spPr>
        <p:txBody>
          <a:bodyPr wrap="none" lIns="0" tIns="0" rIns="0" bIns="0">
            <a:prstTxWarp prst="textNoShape">
              <a:avLst/>
            </a:prstTxWarp>
            <a:spAutoFit/>
          </a:bodyPr>
          <a:lstStyle/>
          <a:p>
            <a:r>
              <a:rPr lang="en-US"/>
              <a:t>Develop a </a:t>
            </a:r>
          </a:p>
        </p:txBody>
      </p:sp>
      <p:sp>
        <p:nvSpPr>
          <p:cNvPr id="49160" name="Rectangle 6"/>
          <p:cNvSpPr>
            <a:spLocks noChangeArrowheads="1"/>
          </p:cNvSpPr>
          <p:nvPr/>
        </p:nvSpPr>
        <p:spPr bwMode="auto">
          <a:xfrm>
            <a:off x="1955800" y="2451100"/>
            <a:ext cx="1965325" cy="365125"/>
          </a:xfrm>
          <a:prstGeom prst="rect">
            <a:avLst/>
          </a:prstGeom>
          <a:noFill/>
          <a:ln w="9525">
            <a:noFill/>
            <a:miter lim="800000"/>
            <a:headEnd/>
            <a:tailEnd/>
          </a:ln>
        </p:spPr>
        <p:txBody>
          <a:bodyPr wrap="none" lIns="0" tIns="0" rIns="0" bIns="0">
            <a:prstTxWarp prst="textNoShape">
              <a:avLst/>
            </a:prstTxWarp>
            <a:spAutoFit/>
          </a:bodyPr>
          <a:lstStyle/>
          <a:p>
            <a:r>
              <a:rPr lang="en-US" i="1">
                <a:solidFill>
                  <a:schemeClr val="accent2"/>
                </a:solidFill>
              </a:rPr>
              <a:t>system model </a:t>
            </a:r>
            <a:endParaRPr lang="en-US">
              <a:solidFill>
                <a:schemeClr val="accent2"/>
              </a:solidFill>
            </a:endParaRPr>
          </a:p>
        </p:txBody>
      </p:sp>
      <p:sp>
        <p:nvSpPr>
          <p:cNvPr id="49161" name="Rectangle 7"/>
          <p:cNvSpPr>
            <a:spLocks noChangeArrowheads="1"/>
          </p:cNvSpPr>
          <p:nvPr/>
        </p:nvSpPr>
        <p:spPr bwMode="auto">
          <a:xfrm>
            <a:off x="508000" y="2762250"/>
            <a:ext cx="2795588" cy="365125"/>
          </a:xfrm>
          <a:prstGeom prst="rect">
            <a:avLst/>
          </a:prstGeom>
          <a:noFill/>
          <a:ln w="9525">
            <a:noFill/>
            <a:miter lim="800000"/>
            <a:headEnd/>
            <a:tailEnd/>
          </a:ln>
        </p:spPr>
        <p:txBody>
          <a:bodyPr wrap="none" lIns="0" tIns="0" rIns="0" bIns="0">
            <a:prstTxWarp prst="textNoShape">
              <a:avLst/>
            </a:prstTxWarp>
            <a:spAutoFit/>
          </a:bodyPr>
          <a:lstStyle/>
          <a:p>
            <a:r>
              <a:rPr lang="en-US"/>
              <a:t>and measure its size</a:t>
            </a:r>
          </a:p>
        </p:txBody>
      </p:sp>
      <p:sp>
        <p:nvSpPr>
          <p:cNvPr id="49162" name="Rectangle 8"/>
          <p:cNvSpPr>
            <a:spLocks noChangeArrowheads="1"/>
          </p:cNvSpPr>
          <p:nvPr/>
        </p:nvSpPr>
        <p:spPr bwMode="auto">
          <a:xfrm>
            <a:off x="2306638" y="3752850"/>
            <a:ext cx="1660525" cy="365125"/>
          </a:xfrm>
          <a:prstGeom prst="rect">
            <a:avLst/>
          </a:prstGeom>
          <a:noFill/>
          <a:ln w="9525">
            <a:noFill/>
            <a:miter lim="800000"/>
            <a:headEnd/>
            <a:tailEnd/>
          </a:ln>
        </p:spPr>
        <p:txBody>
          <a:bodyPr wrap="none" lIns="0" tIns="0" rIns="0" bIns="0">
            <a:prstTxWarp prst="textNoShape">
              <a:avLst/>
            </a:prstTxWarp>
            <a:spAutoFit/>
          </a:bodyPr>
          <a:lstStyle/>
          <a:p>
            <a:r>
              <a:rPr lang="en-US" b="1"/>
              <a:t>B. Estimate</a:t>
            </a:r>
            <a:endParaRPr lang="en-US"/>
          </a:p>
        </p:txBody>
      </p:sp>
      <p:sp>
        <p:nvSpPr>
          <p:cNvPr id="49163" name="Rectangle 9"/>
          <p:cNvSpPr>
            <a:spLocks noChangeArrowheads="1"/>
          </p:cNvSpPr>
          <p:nvPr/>
        </p:nvSpPr>
        <p:spPr bwMode="auto">
          <a:xfrm>
            <a:off x="2306638" y="4146550"/>
            <a:ext cx="3405187" cy="365125"/>
          </a:xfrm>
          <a:prstGeom prst="rect">
            <a:avLst/>
          </a:prstGeom>
          <a:noFill/>
          <a:ln w="9525">
            <a:noFill/>
            <a:miter lim="800000"/>
            <a:headEnd/>
            <a:tailEnd/>
          </a:ln>
        </p:spPr>
        <p:txBody>
          <a:bodyPr wrap="none" lIns="0" tIns="0" rIns="0" bIns="0">
            <a:prstTxWarp prst="textNoShape">
              <a:avLst/>
            </a:prstTxWarp>
            <a:spAutoFit/>
          </a:bodyPr>
          <a:lstStyle/>
          <a:p>
            <a:r>
              <a:rPr lang="en-US"/>
              <a:t>Determine the effort with </a:t>
            </a:r>
          </a:p>
        </p:txBody>
      </p:sp>
      <p:sp>
        <p:nvSpPr>
          <p:cNvPr id="49164" name="Rectangle 10"/>
          <p:cNvSpPr>
            <a:spLocks noChangeArrowheads="1"/>
          </p:cNvSpPr>
          <p:nvPr/>
        </p:nvSpPr>
        <p:spPr bwMode="auto">
          <a:xfrm>
            <a:off x="2306638" y="4464050"/>
            <a:ext cx="1846262" cy="365125"/>
          </a:xfrm>
          <a:prstGeom prst="rect">
            <a:avLst/>
          </a:prstGeom>
          <a:noFill/>
          <a:ln w="9525">
            <a:noFill/>
            <a:miter lim="800000"/>
            <a:headEnd/>
            <a:tailEnd/>
          </a:ln>
        </p:spPr>
        <p:txBody>
          <a:bodyPr wrap="none" lIns="0" tIns="0" rIns="0" bIns="0">
            <a:prstTxWarp prst="textNoShape">
              <a:avLst/>
            </a:prstTxWarp>
            <a:spAutoFit/>
          </a:bodyPr>
          <a:lstStyle/>
          <a:p>
            <a:r>
              <a:rPr lang="en-US"/>
              <a:t>respect to an </a:t>
            </a:r>
          </a:p>
        </p:txBody>
      </p:sp>
      <p:sp>
        <p:nvSpPr>
          <p:cNvPr id="49165" name="Rectangle 11"/>
          <p:cNvSpPr>
            <a:spLocks noChangeArrowheads="1"/>
          </p:cNvSpPr>
          <p:nvPr/>
        </p:nvSpPr>
        <p:spPr bwMode="auto">
          <a:xfrm>
            <a:off x="4291013" y="4470400"/>
            <a:ext cx="1304925" cy="365125"/>
          </a:xfrm>
          <a:prstGeom prst="rect">
            <a:avLst/>
          </a:prstGeom>
          <a:noFill/>
          <a:ln w="9525">
            <a:noFill/>
            <a:miter lim="800000"/>
            <a:headEnd/>
            <a:tailEnd/>
          </a:ln>
        </p:spPr>
        <p:txBody>
          <a:bodyPr wrap="none" lIns="0" tIns="0" rIns="0" bIns="0">
            <a:prstTxWarp prst="textNoShape">
              <a:avLst/>
            </a:prstTxWarp>
            <a:spAutoFit/>
          </a:bodyPr>
          <a:lstStyle/>
          <a:p>
            <a:r>
              <a:rPr lang="en-US" i="1">
                <a:solidFill>
                  <a:schemeClr val="accent2"/>
                </a:solidFill>
              </a:rPr>
              <a:t>empirical </a:t>
            </a:r>
            <a:endParaRPr lang="en-US">
              <a:solidFill>
                <a:schemeClr val="accent2"/>
              </a:solidFill>
            </a:endParaRPr>
          </a:p>
        </p:txBody>
      </p:sp>
      <p:sp>
        <p:nvSpPr>
          <p:cNvPr id="49166" name="Rectangle 12"/>
          <p:cNvSpPr>
            <a:spLocks noChangeArrowheads="1"/>
          </p:cNvSpPr>
          <p:nvPr/>
        </p:nvSpPr>
        <p:spPr bwMode="auto">
          <a:xfrm>
            <a:off x="2306638" y="4787900"/>
            <a:ext cx="1254125" cy="365125"/>
          </a:xfrm>
          <a:prstGeom prst="rect">
            <a:avLst/>
          </a:prstGeom>
          <a:noFill/>
          <a:ln w="9525">
            <a:noFill/>
            <a:miter lim="800000"/>
            <a:headEnd/>
            <a:tailEnd/>
          </a:ln>
        </p:spPr>
        <p:txBody>
          <a:bodyPr wrap="none" lIns="0" tIns="0" rIns="0" bIns="0">
            <a:prstTxWarp prst="textNoShape">
              <a:avLst/>
            </a:prstTxWarp>
            <a:spAutoFit/>
          </a:bodyPr>
          <a:lstStyle/>
          <a:p>
            <a:r>
              <a:rPr lang="en-US" i="1">
                <a:solidFill>
                  <a:schemeClr val="accent2"/>
                </a:solidFill>
              </a:rPr>
              <a:t>database</a:t>
            </a:r>
            <a:endParaRPr lang="en-US">
              <a:solidFill>
                <a:schemeClr val="accent2"/>
              </a:solidFill>
            </a:endParaRPr>
          </a:p>
        </p:txBody>
      </p:sp>
      <p:sp>
        <p:nvSpPr>
          <p:cNvPr id="49167" name="Rectangle 13"/>
          <p:cNvSpPr>
            <a:spLocks noChangeArrowheads="1"/>
          </p:cNvSpPr>
          <p:nvPr/>
        </p:nvSpPr>
        <p:spPr bwMode="auto">
          <a:xfrm>
            <a:off x="3594100" y="4781550"/>
            <a:ext cx="2524125" cy="365125"/>
          </a:xfrm>
          <a:prstGeom prst="rect">
            <a:avLst/>
          </a:prstGeom>
          <a:noFill/>
          <a:ln w="9525">
            <a:noFill/>
            <a:miter lim="800000"/>
            <a:headEnd/>
            <a:tailEnd/>
          </a:ln>
        </p:spPr>
        <p:txBody>
          <a:bodyPr wrap="none" lIns="0" tIns="0" rIns="0" bIns="0">
            <a:prstTxWarp prst="textNoShape">
              <a:avLst/>
            </a:prstTxWarp>
            <a:spAutoFit/>
          </a:bodyPr>
          <a:lstStyle/>
          <a:p>
            <a:r>
              <a:rPr lang="en-US"/>
              <a:t> of measurements </a:t>
            </a:r>
          </a:p>
        </p:txBody>
      </p:sp>
      <p:sp>
        <p:nvSpPr>
          <p:cNvPr id="49168" name="Rectangle 14"/>
          <p:cNvSpPr>
            <a:spLocks noChangeArrowheads="1"/>
          </p:cNvSpPr>
          <p:nvPr/>
        </p:nvSpPr>
        <p:spPr bwMode="auto">
          <a:xfrm>
            <a:off x="2306638" y="5099050"/>
            <a:ext cx="693737" cy="365125"/>
          </a:xfrm>
          <a:prstGeom prst="rect">
            <a:avLst/>
          </a:prstGeom>
          <a:noFill/>
          <a:ln w="9525">
            <a:noFill/>
            <a:miter lim="800000"/>
            <a:headEnd/>
            <a:tailEnd/>
          </a:ln>
        </p:spPr>
        <p:txBody>
          <a:bodyPr wrap="none" lIns="0" tIns="0" rIns="0" bIns="0">
            <a:prstTxWarp prst="textNoShape">
              <a:avLst/>
            </a:prstTxWarp>
            <a:spAutoFit/>
          </a:bodyPr>
          <a:lstStyle/>
          <a:p>
            <a:r>
              <a:rPr lang="en-US"/>
              <a:t>from </a:t>
            </a:r>
          </a:p>
        </p:txBody>
      </p:sp>
      <p:sp>
        <p:nvSpPr>
          <p:cNvPr id="49169" name="Rectangle 15"/>
          <p:cNvSpPr>
            <a:spLocks noChangeArrowheads="1"/>
          </p:cNvSpPr>
          <p:nvPr/>
        </p:nvSpPr>
        <p:spPr bwMode="auto">
          <a:xfrm>
            <a:off x="3095625" y="5105400"/>
            <a:ext cx="2032000" cy="365125"/>
          </a:xfrm>
          <a:prstGeom prst="rect">
            <a:avLst/>
          </a:prstGeom>
          <a:noFill/>
          <a:ln w="9525">
            <a:noFill/>
            <a:miter lim="800000"/>
            <a:headEnd/>
            <a:tailEnd/>
          </a:ln>
        </p:spPr>
        <p:txBody>
          <a:bodyPr wrap="none" lIns="0" tIns="0" rIns="0" bIns="0">
            <a:prstTxWarp prst="textNoShape">
              <a:avLst/>
            </a:prstTxWarp>
            <a:spAutoFit/>
          </a:bodyPr>
          <a:lstStyle/>
          <a:p>
            <a:r>
              <a:rPr lang="en-US" i="1">
                <a:solidFill>
                  <a:schemeClr val="accent2"/>
                </a:solidFill>
              </a:rPr>
              <a:t>similar projects</a:t>
            </a:r>
            <a:endParaRPr lang="en-US">
              <a:solidFill>
                <a:schemeClr val="accent2"/>
              </a:solidFill>
            </a:endParaRPr>
          </a:p>
        </p:txBody>
      </p:sp>
      <p:sp>
        <p:nvSpPr>
          <p:cNvPr id="49170" name="Rectangle 16"/>
          <p:cNvSpPr>
            <a:spLocks noChangeArrowheads="1"/>
          </p:cNvSpPr>
          <p:nvPr/>
        </p:nvSpPr>
        <p:spPr bwMode="auto">
          <a:xfrm>
            <a:off x="5080000" y="1962150"/>
            <a:ext cx="1625600" cy="365125"/>
          </a:xfrm>
          <a:prstGeom prst="rect">
            <a:avLst/>
          </a:prstGeom>
          <a:noFill/>
          <a:ln w="9525">
            <a:noFill/>
            <a:miter lim="800000"/>
            <a:headEnd/>
            <a:tailEnd/>
          </a:ln>
        </p:spPr>
        <p:txBody>
          <a:bodyPr wrap="none" lIns="0" tIns="0" rIns="0" bIns="0">
            <a:prstTxWarp prst="textNoShape">
              <a:avLst/>
            </a:prstTxWarp>
            <a:spAutoFit/>
          </a:bodyPr>
          <a:lstStyle/>
          <a:p>
            <a:r>
              <a:rPr lang="en-US" b="1"/>
              <a:t>C. Interpret</a:t>
            </a:r>
            <a:endParaRPr lang="en-US"/>
          </a:p>
        </p:txBody>
      </p:sp>
      <p:sp>
        <p:nvSpPr>
          <p:cNvPr id="49171" name="Rectangle 17"/>
          <p:cNvSpPr>
            <a:spLocks noChangeArrowheads="1"/>
          </p:cNvSpPr>
          <p:nvPr/>
        </p:nvSpPr>
        <p:spPr bwMode="auto">
          <a:xfrm>
            <a:off x="5080000" y="2355850"/>
            <a:ext cx="2795588" cy="365125"/>
          </a:xfrm>
          <a:prstGeom prst="rect">
            <a:avLst/>
          </a:prstGeom>
          <a:noFill/>
          <a:ln w="9525">
            <a:noFill/>
            <a:miter lim="800000"/>
            <a:headEnd/>
            <a:tailEnd/>
          </a:ln>
        </p:spPr>
        <p:txBody>
          <a:bodyPr wrap="none" lIns="0" tIns="0" rIns="0" bIns="0">
            <a:prstTxWarp prst="textNoShape">
              <a:avLst/>
            </a:prstTxWarp>
            <a:spAutoFit/>
          </a:bodyPr>
          <a:lstStyle/>
          <a:p>
            <a:r>
              <a:rPr lang="en-US"/>
              <a:t>Adapt the effort with </a:t>
            </a:r>
          </a:p>
        </p:txBody>
      </p:sp>
      <p:sp>
        <p:nvSpPr>
          <p:cNvPr id="49172" name="Rectangle 18"/>
          <p:cNvSpPr>
            <a:spLocks noChangeArrowheads="1"/>
          </p:cNvSpPr>
          <p:nvPr/>
        </p:nvSpPr>
        <p:spPr bwMode="auto">
          <a:xfrm>
            <a:off x="5080000" y="2673350"/>
            <a:ext cx="2778125" cy="365125"/>
          </a:xfrm>
          <a:prstGeom prst="rect">
            <a:avLst/>
          </a:prstGeom>
          <a:noFill/>
          <a:ln w="9525">
            <a:noFill/>
            <a:miter lim="800000"/>
            <a:headEnd/>
            <a:tailEnd/>
          </a:ln>
        </p:spPr>
        <p:txBody>
          <a:bodyPr wrap="none" lIns="0" tIns="0" rIns="0" bIns="0">
            <a:prstTxWarp prst="textNoShape">
              <a:avLst/>
            </a:prstTxWarp>
            <a:spAutoFit/>
          </a:bodyPr>
          <a:lstStyle/>
          <a:p>
            <a:r>
              <a:rPr lang="en-US"/>
              <a:t>respect to a specific </a:t>
            </a:r>
          </a:p>
        </p:txBody>
      </p:sp>
      <p:sp>
        <p:nvSpPr>
          <p:cNvPr id="49173" name="Rectangle 19"/>
          <p:cNvSpPr>
            <a:spLocks noChangeArrowheads="1"/>
          </p:cNvSpPr>
          <p:nvPr/>
        </p:nvSpPr>
        <p:spPr bwMode="auto">
          <a:xfrm>
            <a:off x="5080000" y="2997200"/>
            <a:ext cx="3524250" cy="365125"/>
          </a:xfrm>
          <a:prstGeom prst="rect">
            <a:avLst/>
          </a:prstGeom>
          <a:noFill/>
          <a:ln w="9525">
            <a:noFill/>
            <a:miter lim="800000"/>
            <a:headEnd/>
            <a:tailEnd/>
          </a:ln>
        </p:spPr>
        <p:txBody>
          <a:bodyPr wrap="none" lIns="0" tIns="0" rIns="0" bIns="0">
            <a:prstTxWarp prst="textNoShape">
              <a:avLst/>
            </a:prstTxWarp>
            <a:spAutoFit/>
          </a:bodyPr>
          <a:lstStyle/>
          <a:p>
            <a:r>
              <a:rPr lang="en-US" i="1">
                <a:solidFill>
                  <a:schemeClr val="accent2"/>
                </a:solidFill>
              </a:rPr>
              <a:t>Development Project Plan</a:t>
            </a:r>
            <a:endParaRPr lang="en-US">
              <a:solidFill>
                <a:schemeClr val="accent2"/>
              </a:solidFill>
            </a:endParaRPr>
          </a:p>
        </p:txBody>
      </p:sp>
      <p:sp>
        <p:nvSpPr>
          <p:cNvPr id="49174" name="Freeform 21"/>
          <p:cNvSpPr>
            <a:spLocks/>
          </p:cNvSpPr>
          <p:nvPr/>
        </p:nvSpPr>
        <p:spPr bwMode="auto">
          <a:xfrm>
            <a:off x="609600" y="3467100"/>
            <a:ext cx="1257300" cy="1371600"/>
          </a:xfrm>
          <a:custGeom>
            <a:avLst/>
            <a:gdLst>
              <a:gd name="T0" fmla="*/ 96 w 792"/>
              <a:gd name="T1" fmla="*/ 0 h 864"/>
              <a:gd name="T2" fmla="*/ 96 w 792"/>
              <a:gd name="T3" fmla="*/ 0 h 864"/>
              <a:gd name="T4" fmla="*/ 96 w 792"/>
              <a:gd name="T5" fmla="*/ 0 h 864"/>
              <a:gd name="T6" fmla="*/ 64 w 792"/>
              <a:gd name="T7" fmla="*/ 88 h 864"/>
              <a:gd name="T8" fmla="*/ 56 w 792"/>
              <a:gd name="T9" fmla="*/ 168 h 864"/>
              <a:gd name="T10" fmla="*/ 72 w 792"/>
              <a:gd name="T11" fmla="*/ 248 h 864"/>
              <a:gd name="T12" fmla="*/ 112 w 792"/>
              <a:gd name="T13" fmla="*/ 320 h 864"/>
              <a:gd name="T14" fmla="*/ 168 w 792"/>
              <a:gd name="T15" fmla="*/ 392 h 864"/>
              <a:gd name="T16" fmla="*/ 256 w 792"/>
              <a:gd name="T17" fmla="*/ 464 h 864"/>
              <a:gd name="T18" fmla="*/ 512 w 792"/>
              <a:gd name="T19" fmla="*/ 592 h 864"/>
              <a:gd name="T20" fmla="*/ 512 w 792"/>
              <a:gd name="T21" fmla="*/ 592 h 864"/>
              <a:gd name="T22" fmla="*/ 512 w 792"/>
              <a:gd name="T23" fmla="*/ 592 h 864"/>
              <a:gd name="T24" fmla="*/ 520 w 792"/>
              <a:gd name="T25" fmla="*/ 592 h 864"/>
              <a:gd name="T26" fmla="*/ 552 w 792"/>
              <a:gd name="T27" fmla="*/ 536 h 864"/>
              <a:gd name="T28" fmla="*/ 584 w 792"/>
              <a:gd name="T29" fmla="*/ 488 h 864"/>
              <a:gd name="T30" fmla="*/ 584 w 792"/>
              <a:gd name="T31" fmla="*/ 480 h 864"/>
              <a:gd name="T32" fmla="*/ 600 w 792"/>
              <a:gd name="T33" fmla="*/ 496 h 864"/>
              <a:gd name="T34" fmla="*/ 688 w 792"/>
              <a:gd name="T35" fmla="*/ 656 h 864"/>
              <a:gd name="T36" fmla="*/ 784 w 792"/>
              <a:gd name="T37" fmla="*/ 808 h 864"/>
              <a:gd name="T38" fmla="*/ 792 w 792"/>
              <a:gd name="T39" fmla="*/ 832 h 864"/>
              <a:gd name="T40" fmla="*/ 768 w 792"/>
              <a:gd name="T41" fmla="*/ 840 h 864"/>
              <a:gd name="T42" fmla="*/ 600 w 792"/>
              <a:gd name="T43" fmla="*/ 848 h 864"/>
              <a:gd name="T44" fmla="*/ 432 w 792"/>
              <a:gd name="T45" fmla="*/ 864 h 864"/>
              <a:gd name="T46" fmla="*/ 408 w 792"/>
              <a:gd name="T47" fmla="*/ 864 h 864"/>
              <a:gd name="T48" fmla="*/ 416 w 792"/>
              <a:gd name="T49" fmla="*/ 856 h 864"/>
              <a:gd name="T50" fmla="*/ 424 w 792"/>
              <a:gd name="T51" fmla="*/ 816 h 864"/>
              <a:gd name="T52" fmla="*/ 440 w 792"/>
              <a:gd name="T53" fmla="*/ 784 h 864"/>
              <a:gd name="T54" fmla="*/ 448 w 792"/>
              <a:gd name="T55" fmla="*/ 776 h 864"/>
              <a:gd name="T56" fmla="*/ 448 w 792"/>
              <a:gd name="T57" fmla="*/ 776 h 864"/>
              <a:gd name="T58" fmla="*/ 448 w 792"/>
              <a:gd name="T59" fmla="*/ 776 h 864"/>
              <a:gd name="T60" fmla="*/ 304 w 792"/>
              <a:gd name="T61" fmla="*/ 720 h 864"/>
              <a:gd name="T62" fmla="*/ 184 w 792"/>
              <a:gd name="T63" fmla="*/ 648 h 864"/>
              <a:gd name="T64" fmla="*/ 96 w 792"/>
              <a:gd name="T65" fmla="*/ 552 h 864"/>
              <a:gd name="T66" fmla="*/ 32 w 792"/>
              <a:gd name="T67" fmla="*/ 456 h 864"/>
              <a:gd name="T68" fmla="*/ 8 w 792"/>
              <a:gd name="T69" fmla="*/ 344 h 864"/>
              <a:gd name="T70" fmla="*/ 0 w 792"/>
              <a:gd name="T71" fmla="*/ 232 h 864"/>
              <a:gd name="T72" fmla="*/ 32 w 792"/>
              <a:gd name="T73" fmla="*/ 112 h 864"/>
              <a:gd name="T74" fmla="*/ 96 w 792"/>
              <a:gd name="T75" fmla="*/ 0 h 864"/>
              <a:gd name="T76" fmla="*/ 96 w 792"/>
              <a:gd name="T77" fmla="*/ 0 h 8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92"/>
              <a:gd name="T118" fmla="*/ 0 h 864"/>
              <a:gd name="T119" fmla="*/ 792 w 792"/>
              <a:gd name="T120" fmla="*/ 864 h 8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92" h="864">
                <a:moveTo>
                  <a:pt x="96" y="0"/>
                </a:moveTo>
                <a:lnTo>
                  <a:pt x="96" y="0"/>
                </a:lnTo>
                <a:lnTo>
                  <a:pt x="64" y="88"/>
                </a:lnTo>
                <a:lnTo>
                  <a:pt x="56" y="168"/>
                </a:lnTo>
                <a:lnTo>
                  <a:pt x="72" y="248"/>
                </a:lnTo>
                <a:lnTo>
                  <a:pt x="112" y="320"/>
                </a:lnTo>
                <a:lnTo>
                  <a:pt x="168" y="392"/>
                </a:lnTo>
                <a:lnTo>
                  <a:pt x="256" y="464"/>
                </a:lnTo>
                <a:lnTo>
                  <a:pt x="512" y="592"/>
                </a:lnTo>
                <a:lnTo>
                  <a:pt x="520" y="592"/>
                </a:lnTo>
                <a:lnTo>
                  <a:pt x="552" y="536"/>
                </a:lnTo>
                <a:lnTo>
                  <a:pt x="584" y="488"/>
                </a:lnTo>
                <a:lnTo>
                  <a:pt x="584" y="480"/>
                </a:lnTo>
                <a:lnTo>
                  <a:pt x="600" y="496"/>
                </a:lnTo>
                <a:lnTo>
                  <a:pt x="688" y="656"/>
                </a:lnTo>
                <a:lnTo>
                  <a:pt x="784" y="808"/>
                </a:lnTo>
                <a:lnTo>
                  <a:pt x="792" y="832"/>
                </a:lnTo>
                <a:lnTo>
                  <a:pt x="768" y="840"/>
                </a:lnTo>
                <a:lnTo>
                  <a:pt x="600" y="848"/>
                </a:lnTo>
                <a:lnTo>
                  <a:pt x="432" y="864"/>
                </a:lnTo>
                <a:lnTo>
                  <a:pt x="408" y="864"/>
                </a:lnTo>
                <a:lnTo>
                  <a:pt x="416" y="856"/>
                </a:lnTo>
                <a:lnTo>
                  <a:pt x="424" y="816"/>
                </a:lnTo>
                <a:lnTo>
                  <a:pt x="440" y="784"/>
                </a:lnTo>
                <a:lnTo>
                  <a:pt x="448" y="776"/>
                </a:lnTo>
                <a:lnTo>
                  <a:pt x="304" y="720"/>
                </a:lnTo>
                <a:lnTo>
                  <a:pt x="184" y="648"/>
                </a:lnTo>
                <a:lnTo>
                  <a:pt x="96" y="552"/>
                </a:lnTo>
                <a:lnTo>
                  <a:pt x="32" y="456"/>
                </a:lnTo>
                <a:lnTo>
                  <a:pt x="8" y="344"/>
                </a:lnTo>
                <a:lnTo>
                  <a:pt x="0" y="232"/>
                </a:lnTo>
                <a:lnTo>
                  <a:pt x="32" y="112"/>
                </a:lnTo>
                <a:lnTo>
                  <a:pt x="96" y="0"/>
                </a:lnTo>
                <a:close/>
              </a:path>
            </a:pathLst>
          </a:custGeom>
          <a:solidFill>
            <a:srgbClr val="FFFFFF"/>
          </a:solidFill>
          <a:ln w="12700">
            <a:solidFill>
              <a:srgbClr val="170054"/>
            </a:solidFill>
            <a:round/>
            <a:headEnd/>
            <a:tailEnd/>
          </a:ln>
        </p:spPr>
        <p:txBody>
          <a:bodyPr>
            <a:prstTxWarp prst="textNoShape">
              <a:avLst/>
            </a:prstTxWarp>
          </a:bodyPr>
          <a:lstStyle/>
          <a:p>
            <a:endParaRPr lang="en-US"/>
          </a:p>
        </p:txBody>
      </p:sp>
      <p:sp>
        <p:nvSpPr>
          <p:cNvPr id="49175" name="Freeform 23"/>
          <p:cNvSpPr>
            <a:spLocks/>
          </p:cNvSpPr>
          <p:nvPr/>
        </p:nvSpPr>
        <p:spPr bwMode="auto">
          <a:xfrm>
            <a:off x="6477000" y="3733800"/>
            <a:ext cx="1371600" cy="1257300"/>
          </a:xfrm>
          <a:custGeom>
            <a:avLst/>
            <a:gdLst>
              <a:gd name="T0" fmla="*/ 0 w 864"/>
              <a:gd name="T1" fmla="*/ 696 h 792"/>
              <a:gd name="T2" fmla="*/ 0 w 864"/>
              <a:gd name="T3" fmla="*/ 696 h 792"/>
              <a:gd name="T4" fmla="*/ 0 w 864"/>
              <a:gd name="T5" fmla="*/ 696 h 792"/>
              <a:gd name="T6" fmla="*/ 88 w 864"/>
              <a:gd name="T7" fmla="*/ 728 h 792"/>
              <a:gd name="T8" fmla="*/ 168 w 864"/>
              <a:gd name="T9" fmla="*/ 736 h 792"/>
              <a:gd name="T10" fmla="*/ 248 w 864"/>
              <a:gd name="T11" fmla="*/ 720 h 792"/>
              <a:gd name="T12" fmla="*/ 320 w 864"/>
              <a:gd name="T13" fmla="*/ 680 h 792"/>
              <a:gd name="T14" fmla="*/ 392 w 864"/>
              <a:gd name="T15" fmla="*/ 624 h 792"/>
              <a:gd name="T16" fmla="*/ 464 w 864"/>
              <a:gd name="T17" fmla="*/ 536 h 792"/>
              <a:gd name="T18" fmla="*/ 592 w 864"/>
              <a:gd name="T19" fmla="*/ 280 h 792"/>
              <a:gd name="T20" fmla="*/ 592 w 864"/>
              <a:gd name="T21" fmla="*/ 280 h 792"/>
              <a:gd name="T22" fmla="*/ 592 w 864"/>
              <a:gd name="T23" fmla="*/ 280 h 792"/>
              <a:gd name="T24" fmla="*/ 592 w 864"/>
              <a:gd name="T25" fmla="*/ 272 h 792"/>
              <a:gd name="T26" fmla="*/ 536 w 864"/>
              <a:gd name="T27" fmla="*/ 240 h 792"/>
              <a:gd name="T28" fmla="*/ 488 w 864"/>
              <a:gd name="T29" fmla="*/ 208 h 792"/>
              <a:gd name="T30" fmla="*/ 480 w 864"/>
              <a:gd name="T31" fmla="*/ 208 h 792"/>
              <a:gd name="T32" fmla="*/ 496 w 864"/>
              <a:gd name="T33" fmla="*/ 192 h 792"/>
              <a:gd name="T34" fmla="*/ 656 w 864"/>
              <a:gd name="T35" fmla="*/ 104 h 792"/>
              <a:gd name="T36" fmla="*/ 808 w 864"/>
              <a:gd name="T37" fmla="*/ 8 h 792"/>
              <a:gd name="T38" fmla="*/ 832 w 864"/>
              <a:gd name="T39" fmla="*/ 0 h 792"/>
              <a:gd name="T40" fmla="*/ 840 w 864"/>
              <a:gd name="T41" fmla="*/ 24 h 792"/>
              <a:gd name="T42" fmla="*/ 848 w 864"/>
              <a:gd name="T43" fmla="*/ 192 h 792"/>
              <a:gd name="T44" fmla="*/ 864 w 864"/>
              <a:gd name="T45" fmla="*/ 360 h 792"/>
              <a:gd name="T46" fmla="*/ 864 w 864"/>
              <a:gd name="T47" fmla="*/ 384 h 792"/>
              <a:gd name="T48" fmla="*/ 856 w 864"/>
              <a:gd name="T49" fmla="*/ 376 h 792"/>
              <a:gd name="T50" fmla="*/ 816 w 864"/>
              <a:gd name="T51" fmla="*/ 368 h 792"/>
              <a:gd name="T52" fmla="*/ 784 w 864"/>
              <a:gd name="T53" fmla="*/ 352 h 792"/>
              <a:gd name="T54" fmla="*/ 776 w 864"/>
              <a:gd name="T55" fmla="*/ 344 h 792"/>
              <a:gd name="T56" fmla="*/ 776 w 864"/>
              <a:gd name="T57" fmla="*/ 344 h 792"/>
              <a:gd name="T58" fmla="*/ 776 w 864"/>
              <a:gd name="T59" fmla="*/ 344 h 792"/>
              <a:gd name="T60" fmla="*/ 720 w 864"/>
              <a:gd name="T61" fmla="*/ 488 h 792"/>
              <a:gd name="T62" fmla="*/ 648 w 864"/>
              <a:gd name="T63" fmla="*/ 608 h 792"/>
              <a:gd name="T64" fmla="*/ 552 w 864"/>
              <a:gd name="T65" fmla="*/ 696 h 792"/>
              <a:gd name="T66" fmla="*/ 456 w 864"/>
              <a:gd name="T67" fmla="*/ 760 h 792"/>
              <a:gd name="T68" fmla="*/ 344 w 864"/>
              <a:gd name="T69" fmla="*/ 784 h 792"/>
              <a:gd name="T70" fmla="*/ 232 w 864"/>
              <a:gd name="T71" fmla="*/ 792 h 792"/>
              <a:gd name="T72" fmla="*/ 112 w 864"/>
              <a:gd name="T73" fmla="*/ 760 h 792"/>
              <a:gd name="T74" fmla="*/ 0 w 864"/>
              <a:gd name="T75" fmla="*/ 696 h 792"/>
              <a:gd name="T76" fmla="*/ 0 w 864"/>
              <a:gd name="T77" fmla="*/ 696 h 7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4"/>
              <a:gd name="T118" fmla="*/ 0 h 792"/>
              <a:gd name="T119" fmla="*/ 864 w 864"/>
              <a:gd name="T120" fmla="*/ 792 h 7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4" h="792">
                <a:moveTo>
                  <a:pt x="0" y="696"/>
                </a:moveTo>
                <a:lnTo>
                  <a:pt x="0" y="696"/>
                </a:lnTo>
                <a:lnTo>
                  <a:pt x="88" y="728"/>
                </a:lnTo>
                <a:lnTo>
                  <a:pt x="168" y="736"/>
                </a:lnTo>
                <a:lnTo>
                  <a:pt x="248" y="720"/>
                </a:lnTo>
                <a:lnTo>
                  <a:pt x="320" y="680"/>
                </a:lnTo>
                <a:lnTo>
                  <a:pt x="392" y="624"/>
                </a:lnTo>
                <a:lnTo>
                  <a:pt x="464" y="536"/>
                </a:lnTo>
                <a:lnTo>
                  <a:pt x="592" y="280"/>
                </a:lnTo>
                <a:lnTo>
                  <a:pt x="592" y="272"/>
                </a:lnTo>
                <a:lnTo>
                  <a:pt x="536" y="240"/>
                </a:lnTo>
                <a:lnTo>
                  <a:pt x="488" y="208"/>
                </a:lnTo>
                <a:lnTo>
                  <a:pt x="480" y="208"/>
                </a:lnTo>
                <a:lnTo>
                  <a:pt x="496" y="192"/>
                </a:lnTo>
                <a:lnTo>
                  <a:pt x="656" y="104"/>
                </a:lnTo>
                <a:lnTo>
                  <a:pt x="808" y="8"/>
                </a:lnTo>
                <a:lnTo>
                  <a:pt x="832" y="0"/>
                </a:lnTo>
                <a:lnTo>
                  <a:pt x="840" y="24"/>
                </a:lnTo>
                <a:lnTo>
                  <a:pt x="848" y="192"/>
                </a:lnTo>
                <a:lnTo>
                  <a:pt x="864" y="360"/>
                </a:lnTo>
                <a:lnTo>
                  <a:pt x="864" y="384"/>
                </a:lnTo>
                <a:lnTo>
                  <a:pt x="856" y="376"/>
                </a:lnTo>
                <a:lnTo>
                  <a:pt x="816" y="368"/>
                </a:lnTo>
                <a:lnTo>
                  <a:pt x="784" y="352"/>
                </a:lnTo>
                <a:lnTo>
                  <a:pt x="776" y="344"/>
                </a:lnTo>
                <a:lnTo>
                  <a:pt x="720" y="488"/>
                </a:lnTo>
                <a:lnTo>
                  <a:pt x="648" y="608"/>
                </a:lnTo>
                <a:lnTo>
                  <a:pt x="552" y="696"/>
                </a:lnTo>
                <a:lnTo>
                  <a:pt x="456" y="760"/>
                </a:lnTo>
                <a:lnTo>
                  <a:pt x="344" y="784"/>
                </a:lnTo>
                <a:lnTo>
                  <a:pt x="232" y="792"/>
                </a:lnTo>
                <a:lnTo>
                  <a:pt x="112" y="760"/>
                </a:lnTo>
                <a:lnTo>
                  <a:pt x="0" y="696"/>
                </a:lnTo>
                <a:close/>
              </a:path>
            </a:pathLst>
          </a:custGeom>
          <a:solidFill>
            <a:srgbClr val="FFFFFF"/>
          </a:solidFill>
          <a:ln w="12700">
            <a:solidFill>
              <a:srgbClr val="170054"/>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r>
              <a:rPr lang="de-CH">
                <a:latin typeface="Helvetica" charset="0"/>
              </a:rPr>
              <a:t>© Oscar Nierstrasz</a:t>
            </a:r>
          </a:p>
        </p:txBody>
      </p:sp>
      <p:sp>
        <p:nvSpPr>
          <p:cNvPr id="51203" name="Footer Placeholder 4"/>
          <p:cNvSpPr>
            <a:spLocks noGrp="1"/>
          </p:cNvSpPr>
          <p:nvPr>
            <p:ph type="ftr" sz="quarter" idx="11"/>
          </p:nvPr>
        </p:nvSpPr>
        <p:spPr>
          <a:noFill/>
        </p:spPr>
        <p:txBody>
          <a:bodyPr/>
          <a:lstStyle/>
          <a:p>
            <a:r>
              <a:rPr lang="de-CH">
                <a:latin typeface="Helvetica" charset="0"/>
              </a:rPr>
              <a:t>ESE — Software Metrics</a:t>
            </a:r>
          </a:p>
        </p:txBody>
      </p:sp>
      <p:sp>
        <p:nvSpPr>
          <p:cNvPr id="51204" name="Slide Number Placeholder 5"/>
          <p:cNvSpPr>
            <a:spLocks noGrp="1"/>
          </p:cNvSpPr>
          <p:nvPr>
            <p:ph type="sldNum" sz="quarter" idx="12"/>
          </p:nvPr>
        </p:nvSpPr>
        <p:spPr>
          <a:noFill/>
        </p:spPr>
        <p:txBody>
          <a:bodyPr/>
          <a:lstStyle/>
          <a:p>
            <a:r>
              <a:rPr lang="de-CH">
                <a:latin typeface="Helvetica" charset="0"/>
              </a:rPr>
              <a:t>ESE 12.</a:t>
            </a:r>
            <a:fld id="{C60617B3-86A3-AD4F-823F-66BAF3BEB7F4}" type="slidenum">
              <a:rPr lang="de-CH">
                <a:latin typeface="Helvetica" charset="0"/>
              </a:rPr>
              <a:pPr/>
              <a:t>22</a:t>
            </a:fld>
            <a:endParaRPr lang="de-CH" sz="1400">
              <a:solidFill>
                <a:srgbClr val="7E7E7E"/>
              </a:solidFill>
              <a:latin typeface="Times" charset="0"/>
            </a:endParaRPr>
          </a:p>
        </p:txBody>
      </p:sp>
      <p:sp>
        <p:nvSpPr>
          <p:cNvPr id="51205" name="Rectangle 2"/>
          <p:cNvSpPr>
            <a:spLocks noGrp="1" noChangeArrowheads="1"/>
          </p:cNvSpPr>
          <p:nvPr>
            <p:ph type="title"/>
          </p:nvPr>
        </p:nvSpPr>
        <p:spPr/>
        <p:txBody>
          <a:bodyPr/>
          <a:lstStyle/>
          <a:p>
            <a:r>
              <a:rPr lang="en-US"/>
              <a:t>Lines of code</a:t>
            </a:r>
          </a:p>
        </p:txBody>
      </p:sp>
      <p:sp>
        <p:nvSpPr>
          <p:cNvPr id="51206" name="Rectangle 3"/>
          <p:cNvSpPr>
            <a:spLocks noGrp="1" noChangeArrowheads="1"/>
          </p:cNvSpPr>
          <p:nvPr>
            <p:ph type="body" idx="1"/>
          </p:nvPr>
        </p:nvSpPr>
        <p:spPr/>
        <p:txBody>
          <a:bodyPr/>
          <a:lstStyle/>
          <a:p>
            <a:pPr marL="342900" indent="-342900">
              <a:buFont typeface="Helvetica CE" pitchFamily="-105" charset="0"/>
              <a:buNone/>
            </a:pPr>
            <a:r>
              <a:rPr lang="en-US" sz="1800" b="1" i="1"/>
              <a:t>Lines of Code as a measure of system size?</a:t>
            </a:r>
          </a:p>
          <a:p>
            <a:pPr marL="342900" indent="-342900"/>
            <a:r>
              <a:rPr lang="en-US" sz="1800"/>
              <a:t>Easy to measure; but </a:t>
            </a:r>
            <a:r>
              <a:rPr lang="en-US" sz="1800" i="1">
                <a:solidFill>
                  <a:srgbClr val="7F0101"/>
                </a:solidFill>
              </a:rPr>
              <a:t>not well-defined</a:t>
            </a:r>
            <a:r>
              <a:rPr lang="en-US" sz="1800"/>
              <a:t> for modern languages</a:t>
            </a:r>
          </a:p>
          <a:p>
            <a:pPr marL="742950" lvl="1" indent="-285750"/>
            <a:r>
              <a:rPr lang="en-US" sz="1600" i="1">
                <a:solidFill>
                  <a:srgbClr val="7F0101"/>
                </a:solidFill>
              </a:rPr>
              <a:t>What's a line of code?</a:t>
            </a:r>
            <a:endParaRPr lang="en-US" sz="1600"/>
          </a:p>
          <a:p>
            <a:pPr marL="342900" indent="-342900"/>
            <a:endParaRPr lang="en-US" sz="1800"/>
          </a:p>
          <a:p>
            <a:pPr marL="342900" indent="-342900"/>
            <a:r>
              <a:rPr lang="en-US" sz="1800"/>
              <a:t>A </a:t>
            </a:r>
            <a:r>
              <a:rPr lang="en-US" sz="1800" i="1">
                <a:solidFill>
                  <a:srgbClr val="7F0101"/>
                </a:solidFill>
              </a:rPr>
              <a:t>poor indicator of productivity</a:t>
            </a:r>
            <a:endParaRPr lang="en-US" sz="1800"/>
          </a:p>
          <a:p>
            <a:pPr marL="742950" lvl="1" indent="-285750"/>
            <a:r>
              <a:rPr lang="en-US" sz="1600"/>
              <a:t>Ignores software reuse, code duplication, benefits of redesign</a:t>
            </a:r>
          </a:p>
          <a:p>
            <a:pPr marL="742950" lvl="1" indent="-285750"/>
            <a:r>
              <a:rPr lang="en-US" sz="1600"/>
              <a:t>The lower level the language, the more productive the programmer!</a:t>
            </a:r>
          </a:p>
          <a:p>
            <a:pPr marL="742950" lvl="1" indent="-285750"/>
            <a:r>
              <a:rPr lang="en-US" sz="1600"/>
              <a:t>The more verbose the programmer, the higher the productivity!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p>
            <a:r>
              <a:rPr lang="de-CH">
                <a:latin typeface="Helvetica" charset="0"/>
              </a:rPr>
              <a:t>© Oscar Nierstrasz</a:t>
            </a:r>
          </a:p>
        </p:txBody>
      </p:sp>
      <p:sp>
        <p:nvSpPr>
          <p:cNvPr id="53251" name="Footer Placeholder 4"/>
          <p:cNvSpPr>
            <a:spLocks noGrp="1"/>
          </p:cNvSpPr>
          <p:nvPr>
            <p:ph type="ftr" sz="quarter" idx="11"/>
          </p:nvPr>
        </p:nvSpPr>
        <p:spPr>
          <a:noFill/>
        </p:spPr>
        <p:txBody>
          <a:bodyPr/>
          <a:lstStyle/>
          <a:p>
            <a:r>
              <a:rPr lang="de-CH">
                <a:latin typeface="Helvetica" charset="0"/>
              </a:rPr>
              <a:t>ESE — Software Metrics</a:t>
            </a:r>
          </a:p>
        </p:txBody>
      </p:sp>
      <p:sp>
        <p:nvSpPr>
          <p:cNvPr id="53252" name="Slide Number Placeholder 5"/>
          <p:cNvSpPr>
            <a:spLocks noGrp="1"/>
          </p:cNvSpPr>
          <p:nvPr>
            <p:ph type="sldNum" sz="quarter" idx="12"/>
          </p:nvPr>
        </p:nvSpPr>
        <p:spPr>
          <a:noFill/>
        </p:spPr>
        <p:txBody>
          <a:bodyPr/>
          <a:lstStyle/>
          <a:p>
            <a:r>
              <a:rPr lang="de-CH">
                <a:latin typeface="Helvetica" charset="0"/>
              </a:rPr>
              <a:t>ESE 12.</a:t>
            </a:r>
            <a:fld id="{E31D4BC6-997C-CC41-9CE6-2E0127322527}" type="slidenum">
              <a:rPr lang="de-CH">
                <a:latin typeface="Helvetica" charset="0"/>
              </a:rPr>
              <a:pPr/>
              <a:t>23</a:t>
            </a:fld>
            <a:endParaRPr lang="de-CH" sz="1400">
              <a:solidFill>
                <a:srgbClr val="7E7E7E"/>
              </a:solidFill>
              <a:latin typeface="Times" charset="0"/>
            </a:endParaRPr>
          </a:p>
        </p:txBody>
      </p:sp>
      <p:sp>
        <p:nvSpPr>
          <p:cNvPr id="53253" name="Rectangle 2"/>
          <p:cNvSpPr>
            <a:spLocks noGrp="1" noChangeArrowheads="1"/>
          </p:cNvSpPr>
          <p:nvPr>
            <p:ph type="title"/>
          </p:nvPr>
        </p:nvSpPr>
        <p:spPr/>
        <p:txBody>
          <a:bodyPr/>
          <a:lstStyle/>
          <a:p>
            <a:r>
              <a:rPr lang="en-US"/>
              <a:t>Function points</a:t>
            </a:r>
          </a:p>
        </p:txBody>
      </p:sp>
      <p:sp>
        <p:nvSpPr>
          <p:cNvPr id="53254" name="Rectangle 3"/>
          <p:cNvSpPr>
            <a:spLocks noGrp="1" noChangeArrowheads="1"/>
          </p:cNvSpPr>
          <p:nvPr>
            <p:ph type="body" idx="1"/>
          </p:nvPr>
        </p:nvSpPr>
        <p:spPr/>
        <p:txBody>
          <a:bodyPr/>
          <a:lstStyle/>
          <a:p>
            <a:pPr marL="342900" indent="-342900">
              <a:buFont typeface="Helvetica CE" pitchFamily="-105" charset="0"/>
              <a:buNone/>
            </a:pPr>
            <a:r>
              <a:rPr lang="en-US" sz="1800" b="1" i="1"/>
              <a:t>Function Points (Albrecht, 1979)</a:t>
            </a:r>
          </a:p>
          <a:p>
            <a:pPr marL="342900" indent="-342900"/>
            <a:r>
              <a:rPr lang="en-US" sz="1800"/>
              <a:t>Based on a combination of program characteristics:</a:t>
            </a:r>
          </a:p>
          <a:p>
            <a:pPr marL="742950" lvl="1" indent="-285750"/>
            <a:r>
              <a:rPr lang="en-US" sz="1600"/>
              <a:t>external inputs and outputs</a:t>
            </a:r>
          </a:p>
          <a:p>
            <a:pPr marL="742950" lvl="1" indent="-285750"/>
            <a:r>
              <a:rPr lang="en-US" sz="1600"/>
              <a:t>user interactions</a:t>
            </a:r>
          </a:p>
          <a:p>
            <a:pPr marL="742950" lvl="1" indent="-285750"/>
            <a:r>
              <a:rPr lang="en-US" sz="1600"/>
              <a:t>external interfaces</a:t>
            </a:r>
          </a:p>
          <a:p>
            <a:pPr marL="742950" lvl="1" indent="-285750"/>
            <a:r>
              <a:rPr lang="en-US" sz="1600"/>
              <a:t>files used by the system</a:t>
            </a:r>
          </a:p>
          <a:p>
            <a:pPr marL="342900" indent="-342900"/>
            <a:r>
              <a:rPr lang="en-US" sz="1800"/>
              <a:t>A weight is associated with each of these</a:t>
            </a:r>
          </a:p>
          <a:p>
            <a:pPr marL="342900" indent="-342900"/>
            <a:r>
              <a:rPr lang="en-US" sz="1800"/>
              <a:t>The function point count is computed by multiplying each raw count by the weight and summing all values</a:t>
            </a:r>
          </a:p>
          <a:p>
            <a:pPr marL="342900" indent="-342900"/>
            <a:r>
              <a:rPr lang="en-US" sz="1800"/>
              <a:t>Function point count modified by complexity of the project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r>
              <a:rPr lang="de-CH">
                <a:latin typeface="Helvetica" charset="0"/>
              </a:rPr>
              <a:t>© Oscar Nierstrasz</a:t>
            </a:r>
          </a:p>
        </p:txBody>
      </p:sp>
      <p:sp>
        <p:nvSpPr>
          <p:cNvPr id="55299" name="Footer Placeholder 4"/>
          <p:cNvSpPr>
            <a:spLocks noGrp="1"/>
          </p:cNvSpPr>
          <p:nvPr>
            <p:ph type="ftr" sz="quarter" idx="11"/>
          </p:nvPr>
        </p:nvSpPr>
        <p:spPr>
          <a:noFill/>
        </p:spPr>
        <p:txBody>
          <a:bodyPr/>
          <a:lstStyle/>
          <a:p>
            <a:r>
              <a:rPr lang="de-CH">
                <a:latin typeface="Helvetica" charset="0"/>
              </a:rPr>
              <a:t>ESE — Software Metrics</a:t>
            </a:r>
          </a:p>
        </p:txBody>
      </p:sp>
      <p:sp>
        <p:nvSpPr>
          <p:cNvPr id="55300" name="Slide Number Placeholder 5"/>
          <p:cNvSpPr>
            <a:spLocks noGrp="1"/>
          </p:cNvSpPr>
          <p:nvPr>
            <p:ph type="sldNum" sz="quarter" idx="12"/>
          </p:nvPr>
        </p:nvSpPr>
        <p:spPr>
          <a:noFill/>
        </p:spPr>
        <p:txBody>
          <a:bodyPr/>
          <a:lstStyle/>
          <a:p>
            <a:r>
              <a:rPr lang="de-CH">
                <a:latin typeface="Helvetica" charset="0"/>
              </a:rPr>
              <a:t>ESE 12.</a:t>
            </a:r>
            <a:fld id="{24910333-95D5-B849-AD4C-C3102856E5D5}" type="slidenum">
              <a:rPr lang="de-CH">
                <a:latin typeface="Helvetica" charset="0"/>
              </a:rPr>
              <a:pPr/>
              <a:t>24</a:t>
            </a:fld>
            <a:endParaRPr lang="de-CH" sz="1400">
              <a:solidFill>
                <a:srgbClr val="7E7E7E"/>
              </a:solidFill>
              <a:latin typeface="Times" charset="0"/>
            </a:endParaRPr>
          </a:p>
        </p:txBody>
      </p:sp>
      <p:sp>
        <p:nvSpPr>
          <p:cNvPr id="55301" name="Rectangle 2"/>
          <p:cNvSpPr>
            <a:spLocks noGrp="1" noChangeArrowheads="1"/>
          </p:cNvSpPr>
          <p:nvPr>
            <p:ph type="title"/>
          </p:nvPr>
        </p:nvSpPr>
        <p:spPr/>
        <p:txBody>
          <a:bodyPr/>
          <a:lstStyle/>
          <a:p>
            <a:r>
              <a:rPr lang="en-US"/>
              <a:t>Function points</a:t>
            </a:r>
          </a:p>
        </p:txBody>
      </p:sp>
      <p:sp>
        <p:nvSpPr>
          <p:cNvPr id="55302" name="Rectangle 3"/>
          <p:cNvSpPr>
            <a:spLocks noGrp="1" noChangeArrowheads="1"/>
          </p:cNvSpPr>
          <p:nvPr>
            <p:ph type="body" idx="1"/>
          </p:nvPr>
        </p:nvSpPr>
        <p:spPr/>
        <p:txBody>
          <a:bodyPr/>
          <a:lstStyle/>
          <a:p>
            <a:pPr>
              <a:buFont typeface="Helvetica CE" pitchFamily="-105" charset="0"/>
              <a:buNone/>
            </a:pPr>
            <a:r>
              <a:rPr lang="en-US" sz="2000" b="1" i="1"/>
              <a:t>Good points, bad points</a:t>
            </a:r>
            <a:endParaRPr lang="en-US" sz="2000"/>
          </a:p>
          <a:p>
            <a:r>
              <a:rPr lang="en-US" sz="2000"/>
              <a:t>Can be measured already after design</a:t>
            </a:r>
          </a:p>
          <a:p>
            <a:r>
              <a:rPr lang="en-US" sz="2000"/>
              <a:t>FPs can be used to estimate LOC depending on the average number of LOC per FP for a given language</a:t>
            </a:r>
          </a:p>
          <a:p>
            <a:r>
              <a:rPr lang="en-US" sz="2000"/>
              <a:t>LOC can vary wildly in relation to FP</a:t>
            </a:r>
          </a:p>
          <a:p>
            <a:r>
              <a:rPr lang="en-US" sz="2000"/>
              <a:t>FPs are very subjective — depend on the estimator. They cannot be counted automatically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r>
              <a:rPr lang="de-CH">
                <a:latin typeface="Helvetica" charset="0"/>
              </a:rPr>
              <a:t>© Oscar Nierstrasz</a:t>
            </a:r>
          </a:p>
        </p:txBody>
      </p:sp>
      <p:sp>
        <p:nvSpPr>
          <p:cNvPr id="57347" name="Footer Placeholder 4"/>
          <p:cNvSpPr>
            <a:spLocks noGrp="1"/>
          </p:cNvSpPr>
          <p:nvPr>
            <p:ph type="ftr" sz="quarter" idx="11"/>
          </p:nvPr>
        </p:nvSpPr>
        <p:spPr>
          <a:noFill/>
        </p:spPr>
        <p:txBody>
          <a:bodyPr/>
          <a:lstStyle/>
          <a:p>
            <a:r>
              <a:rPr lang="de-CH">
                <a:latin typeface="Helvetica" charset="0"/>
              </a:rPr>
              <a:t>ESE — Software Metrics</a:t>
            </a:r>
          </a:p>
        </p:txBody>
      </p:sp>
      <p:sp>
        <p:nvSpPr>
          <p:cNvPr id="57348" name="Slide Number Placeholder 5"/>
          <p:cNvSpPr>
            <a:spLocks noGrp="1"/>
          </p:cNvSpPr>
          <p:nvPr>
            <p:ph type="sldNum" sz="quarter" idx="12"/>
          </p:nvPr>
        </p:nvSpPr>
        <p:spPr>
          <a:noFill/>
        </p:spPr>
        <p:txBody>
          <a:bodyPr/>
          <a:lstStyle/>
          <a:p>
            <a:r>
              <a:rPr lang="de-CH">
                <a:latin typeface="Helvetica" charset="0"/>
              </a:rPr>
              <a:t>ESE 12.</a:t>
            </a:r>
            <a:fld id="{0529B004-0623-4C47-800A-C6BEDEC7873C}" type="slidenum">
              <a:rPr lang="de-CH">
                <a:latin typeface="Helvetica" charset="0"/>
              </a:rPr>
              <a:pPr/>
              <a:t>25</a:t>
            </a:fld>
            <a:endParaRPr lang="de-CH" sz="1400">
              <a:solidFill>
                <a:srgbClr val="7E7E7E"/>
              </a:solidFill>
              <a:latin typeface="Times" charset="0"/>
            </a:endParaRPr>
          </a:p>
        </p:txBody>
      </p:sp>
      <p:sp>
        <p:nvSpPr>
          <p:cNvPr id="57349" name="Rectangle 2"/>
          <p:cNvSpPr>
            <a:spLocks noGrp="1" noChangeArrowheads="1"/>
          </p:cNvSpPr>
          <p:nvPr>
            <p:ph type="title"/>
          </p:nvPr>
        </p:nvSpPr>
        <p:spPr/>
        <p:txBody>
          <a:bodyPr/>
          <a:lstStyle/>
          <a:p>
            <a:r>
              <a:rPr lang="en-US"/>
              <a:t>Programmer productivity</a:t>
            </a:r>
            <a:endParaRPr lang="en-US" sz="2400"/>
          </a:p>
        </p:txBody>
      </p:sp>
      <p:sp>
        <p:nvSpPr>
          <p:cNvPr id="57350" name="Rectangle 3"/>
          <p:cNvSpPr>
            <a:spLocks noGrp="1" noChangeArrowheads="1"/>
          </p:cNvSpPr>
          <p:nvPr>
            <p:ph type="body" idx="1"/>
          </p:nvPr>
        </p:nvSpPr>
        <p:spPr/>
        <p:txBody>
          <a:bodyPr/>
          <a:lstStyle/>
          <a:p>
            <a:pPr>
              <a:lnSpc>
                <a:spcPct val="80000"/>
              </a:lnSpc>
              <a:buFont typeface="Helvetica CE" pitchFamily="-105" charset="0"/>
              <a:buNone/>
            </a:pPr>
            <a:r>
              <a:rPr lang="en-US" sz="1800" i="1">
                <a:solidFill>
                  <a:srgbClr val="7F0101"/>
                </a:solidFill>
              </a:rPr>
              <a:t>A measure of the rate at which individual engineers involved in software development produce software and associated documentation</a:t>
            </a:r>
          </a:p>
          <a:p>
            <a:pPr>
              <a:lnSpc>
                <a:spcPct val="80000"/>
              </a:lnSpc>
              <a:buFont typeface="Helvetica CE" pitchFamily="-105" charset="0"/>
              <a:buNone/>
            </a:pPr>
            <a:endParaRPr lang="en-US" sz="1800" i="1">
              <a:solidFill>
                <a:srgbClr val="7F0101"/>
              </a:solidFill>
            </a:endParaRPr>
          </a:p>
          <a:p>
            <a:pPr>
              <a:lnSpc>
                <a:spcPct val="80000"/>
              </a:lnSpc>
              <a:buFont typeface="Helvetica CE" pitchFamily="-105" charset="0"/>
              <a:buNone/>
            </a:pPr>
            <a:r>
              <a:rPr lang="en-US" sz="1800" b="1" i="1"/>
              <a:t>Productivity metrics</a:t>
            </a:r>
          </a:p>
          <a:p>
            <a:pPr>
              <a:lnSpc>
                <a:spcPct val="80000"/>
              </a:lnSpc>
            </a:pPr>
            <a:r>
              <a:rPr lang="en-US" sz="1800"/>
              <a:t>Size-related measures based on some output from the software process. This may be lines of delivered source code, object code instructions, etc.</a:t>
            </a:r>
          </a:p>
          <a:p>
            <a:pPr>
              <a:lnSpc>
                <a:spcPct val="80000"/>
              </a:lnSpc>
            </a:pPr>
            <a:r>
              <a:rPr lang="en-US" sz="1800"/>
              <a:t>Function-related measures based on an estimate of the functionality of the delivered software. Function-points are the best known of this type of measure</a:t>
            </a:r>
          </a:p>
          <a:p>
            <a:pPr>
              <a:lnSpc>
                <a:spcPct val="80000"/>
              </a:lnSpc>
            </a:pPr>
            <a:endParaRPr lang="en-US" sz="1800"/>
          </a:p>
          <a:p>
            <a:pPr algn="r">
              <a:lnSpc>
                <a:spcPct val="80000"/>
              </a:lnSpc>
              <a:buFont typeface="Helvetica CE" pitchFamily="-105" charset="0"/>
              <a:buNone/>
            </a:pPr>
            <a:r>
              <a:rPr lang="en-US" sz="180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r>
              <a:rPr lang="de-CH">
                <a:latin typeface="Helvetica" charset="0"/>
              </a:rPr>
              <a:t>© Oscar Nierstrasz</a:t>
            </a:r>
          </a:p>
        </p:txBody>
      </p:sp>
      <p:sp>
        <p:nvSpPr>
          <p:cNvPr id="59395" name="Footer Placeholder 4"/>
          <p:cNvSpPr>
            <a:spLocks noGrp="1"/>
          </p:cNvSpPr>
          <p:nvPr>
            <p:ph type="ftr" sz="quarter" idx="11"/>
          </p:nvPr>
        </p:nvSpPr>
        <p:spPr>
          <a:noFill/>
        </p:spPr>
        <p:txBody>
          <a:bodyPr/>
          <a:lstStyle/>
          <a:p>
            <a:r>
              <a:rPr lang="de-CH">
                <a:latin typeface="Helvetica" charset="0"/>
              </a:rPr>
              <a:t>ESE — Software Metrics</a:t>
            </a:r>
          </a:p>
        </p:txBody>
      </p:sp>
      <p:sp>
        <p:nvSpPr>
          <p:cNvPr id="59396" name="Slide Number Placeholder 5"/>
          <p:cNvSpPr>
            <a:spLocks noGrp="1"/>
          </p:cNvSpPr>
          <p:nvPr>
            <p:ph type="sldNum" sz="quarter" idx="12"/>
          </p:nvPr>
        </p:nvSpPr>
        <p:spPr>
          <a:noFill/>
        </p:spPr>
        <p:txBody>
          <a:bodyPr/>
          <a:lstStyle/>
          <a:p>
            <a:r>
              <a:rPr lang="de-CH">
                <a:latin typeface="Helvetica" charset="0"/>
              </a:rPr>
              <a:t>ESE 12.</a:t>
            </a:r>
            <a:fld id="{D564F9B9-AFD1-2647-B6BA-F419BDDFA79A}" type="slidenum">
              <a:rPr lang="de-CH">
                <a:latin typeface="Helvetica" charset="0"/>
              </a:rPr>
              <a:pPr/>
              <a:t>26</a:t>
            </a:fld>
            <a:endParaRPr lang="de-CH" sz="1400">
              <a:solidFill>
                <a:srgbClr val="7E7E7E"/>
              </a:solidFill>
              <a:latin typeface="Times" charset="0"/>
            </a:endParaRPr>
          </a:p>
        </p:txBody>
      </p:sp>
      <p:sp>
        <p:nvSpPr>
          <p:cNvPr id="59397" name="Rectangle 2"/>
          <p:cNvSpPr>
            <a:spLocks noGrp="1" noChangeArrowheads="1"/>
          </p:cNvSpPr>
          <p:nvPr>
            <p:ph type="title"/>
          </p:nvPr>
        </p:nvSpPr>
        <p:spPr/>
        <p:txBody>
          <a:bodyPr/>
          <a:lstStyle/>
          <a:p>
            <a:r>
              <a:rPr lang="en-US"/>
              <a:t>Programmer productivity …</a:t>
            </a:r>
            <a:endParaRPr lang="en-US" sz="2400"/>
          </a:p>
        </p:txBody>
      </p:sp>
      <p:sp>
        <p:nvSpPr>
          <p:cNvPr id="59398" name="Rectangle 3"/>
          <p:cNvSpPr>
            <a:spLocks noGrp="1" noChangeArrowheads="1"/>
          </p:cNvSpPr>
          <p:nvPr>
            <p:ph type="body" idx="1"/>
          </p:nvPr>
        </p:nvSpPr>
        <p:spPr/>
        <p:txBody>
          <a:bodyPr/>
          <a:lstStyle/>
          <a:p>
            <a:pPr>
              <a:lnSpc>
                <a:spcPct val="80000"/>
              </a:lnSpc>
              <a:buFont typeface="Helvetica CE" pitchFamily="-105" charset="0"/>
              <a:buNone/>
            </a:pPr>
            <a:r>
              <a:rPr lang="en-US" sz="1800" b="1" i="1"/>
              <a:t>Productivity estimates</a:t>
            </a:r>
          </a:p>
          <a:p>
            <a:pPr>
              <a:lnSpc>
                <a:spcPct val="80000"/>
              </a:lnSpc>
            </a:pPr>
            <a:r>
              <a:rPr lang="en-US" sz="1800"/>
              <a:t>Real-time embedded systems, 40-160 LOC/P-month</a:t>
            </a:r>
          </a:p>
          <a:p>
            <a:pPr>
              <a:lnSpc>
                <a:spcPct val="80000"/>
              </a:lnSpc>
            </a:pPr>
            <a:r>
              <a:rPr lang="en-US" sz="1800"/>
              <a:t>Systems programs , 150-400 LOC/P-month</a:t>
            </a:r>
          </a:p>
          <a:p>
            <a:pPr>
              <a:lnSpc>
                <a:spcPct val="80000"/>
              </a:lnSpc>
            </a:pPr>
            <a:r>
              <a:rPr lang="en-US" sz="1800"/>
              <a:t>Commercial applications, 200-800 LOC/P-month</a:t>
            </a:r>
          </a:p>
          <a:p>
            <a:pPr>
              <a:lnSpc>
                <a:spcPct val="80000"/>
              </a:lnSpc>
            </a:pPr>
            <a:endParaRPr lang="en-US" sz="1800"/>
          </a:p>
          <a:p>
            <a:pPr>
              <a:buFont typeface="Helvetica CE" pitchFamily="-105" charset="0"/>
              <a:buNone/>
            </a:pPr>
            <a:r>
              <a:rPr lang="en-US" sz="1800" b="1" i="1"/>
              <a:t>Quality and productivity</a:t>
            </a:r>
          </a:p>
          <a:p>
            <a:r>
              <a:rPr lang="en-US" sz="1800" i="1">
                <a:solidFill>
                  <a:srgbClr val="7F0101"/>
                </a:solidFill>
              </a:rPr>
              <a:t>All metrics based on volume/unit time are flawed because they do not take quality into account</a:t>
            </a:r>
          </a:p>
          <a:p>
            <a:pPr lvl="1"/>
            <a:r>
              <a:rPr lang="en-US" sz="1600"/>
              <a:t>Productivity may generally be increased at the cost of quality</a:t>
            </a:r>
          </a:p>
          <a:p>
            <a:pPr lvl="1"/>
            <a:r>
              <a:rPr lang="en-US" sz="1600"/>
              <a:t>It is not clear how productivity/quality metrics are related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de-CH">
                <a:latin typeface="Helvetica" charset="0"/>
              </a:rPr>
              <a:t>© Oscar Nierstrasz</a:t>
            </a:r>
          </a:p>
        </p:txBody>
      </p:sp>
      <p:sp>
        <p:nvSpPr>
          <p:cNvPr id="61443" name="Footer Placeholder 4"/>
          <p:cNvSpPr>
            <a:spLocks noGrp="1"/>
          </p:cNvSpPr>
          <p:nvPr>
            <p:ph type="ftr" sz="quarter" idx="11"/>
          </p:nvPr>
        </p:nvSpPr>
        <p:spPr>
          <a:noFill/>
        </p:spPr>
        <p:txBody>
          <a:bodyPr/>
          <a:lstStyle/>
          <a:p>
            <a:r>
              <a:rPr lang="de-CH">
                <a:latin typeface="Helvetica" charset="0"/>
              </a:rPr>
              <a:t>ESE — Software Metrics</a:t>
            </a:r>
          </a:p>
        </p:txBody>
      </p:sp>
      <p:sp>
        <p:nvSpPr>
          <p:cNvPr id="61444" name="Slide Number Placeholder 5"/>
          <p:cNvSpPr>
            <a:spLocks noGrp="1"/>
          </p:cNvSpPr>
          <p:nvPr>
            <p:ph type="sldNum" sz="quarter" idx="12"/>
          </p:nvPr>
        </p:nvSpPr>
        <p:spPr>
          <a:noFill/>
        </p:spPr>
        <p:txBody>
          <a:bodyPr/>
          <a:lstStyle/>
          <a:p>
            <a:r>
              <a:rPr lang="de-CH">
                <a:latin typeface="Helvetica" charset="0"/>
              </a:rPr>
              <a:t>ESE 12.</a:t>
            </a:r>
            <a:fld id="{87C22955-999D-3544-BBEB-3A21E31DB71C}" type="slidenum">
              <a:rPr lang="de-CH">
                <a:latin typeface="Helvetica" charset="0"/>
              </a:rPr>
              <a:pPr/>
              <a:t>27</a:t>
            </a:fld>
            <a:endParaRPr lang="de-CH" sz="1400">
              <a:solidFill>
                <a:srgbClr val="7E7E7E"/>
              </a:solidFill>
              <a:latin typeface="Times" charset="0"/>
            </a:endParaRPr>
          </a:p>
        </p:txBody>
      </p:sp>
      <p:sp>
        <p:nvSpPr>
          <p:cNvPr id="61445" name="Rectangle 2"/>
          <p:cNvSpPr>
            <a:spLocks noGrp="1" noChangeArrowheads="1"/>
          </p:cNvSpPr>
          <p:nvPr>
            <p:ph type="title"/>
          </p:nvPr>
        </p:nvSpPr>
        <p:spPr/>
        <p:txBody>
          <a:bodyPr/>
          <a:lstStyle/>
          <a:p>
            <a:r>
              <a:rPr lang="en-US"/>
              <a:t>The COCOMO model</a:t>
            </a:r>
          </a:p>
        </p:txBody>
      </p:sp>
      <p:sp>
        <p:nvSpPr>
          <p:cNvPr id="61446" name="Rectangle 3"/>
          <p:cNvSpPr>
            <a:spLocks noGrp="1" noChangeArrowheads="1"/>
          </p:cNvSpPr>
          <p:nvPr>
            <p:ph type="body" idx="1"/>
          </p:nvPr>
        </p:nvSpPr>
        <p:spPr/>
        <p:txBody>
          <a:bodyPr/>
          <a:lstStyle/>
          <a:p>
            <a:pPr marL="533400" indent="-533400"/>
            <a:r>
              <a:rPr lang="en-US" sz="2000"/>
              <a:t>Developed at TRW, a US defence contractor</a:t>
            </a:r>
          </a:p>
          <a:p>
            <a:pPr marL="533400" indent="-533400"/>
            <a:endParaRPr lang="en-US" sz="2000"/>
          </a:p>
          <a:p>
            <a:pPr marL="533400" indent="-533400"/>
            <a:r>
              <a:rPr lang="en-US" sz="2000"/>
              <a:t>Based on a </a:t>
            </a:r>
            <a:r>
              <a:rPr lang="en-US" sz="2000" i="1">
                <a:solidFill>
                  <a:srgbClr val="7F0101"/>
                </a:solidFill>
              </a:rPr>
              <a:t>cost database</a:t>
            </a:r>
            <a:r>
              <a:rPr lang="en-US" sz="2000"/>
              <a:t> of more than 60 different projects</a:t>
            </a:r>
          </a:p>
          <a:p>
            <a:pPr marL="533400" indent="-533400"/>
            <a:endParaRPr lang="en-US" sz="2000"/>
          </a:p>
          <a:p>
            <a:pPr marL="533400" indent="-533400"/>
            <a:r>
              <a:rPr lang="en-US" sz="2000"/>
              <a:t>Exists in three stages</a:t>
            </a:r>
          </a:p>
          <a:p>
            <a:pPr marL="914400" lvl="1" indent="-457200">
              <a:buFont typeface="Times" charset="0"/>
              <a:buAutoNum type="arabicPeriod"/>
            </a:pPr>
            <a:r>
              <a:rPr lang="en-US" sz="1800" b="1" i="1"/>
              <a:t>Basic</a:t>
            </a:r>
            <a:r>
              <a:rPr lang="en-US" sz="1800"/>
              <a:t> — Gives a “ball-park” estimate based on product attributes</a:t>
            </a:r>
            <a:endParaRPr lang="en-US" sz="1800" b="1" i="1"/>
          </a:p>
          <a:p>
            <a:pPr marL="914400" lvl="1" indent="-457200">
              <a:buFont typeface="Times" charset="0"/>
              <a:buAutoNum type="arabicPeriod"/>
            </a:pPr>
            <a:r>
              <a:rPr lang="en-US" sz="1800" b="1" i="1"/>
              <a:t>Intermediate</a:t>
            </a:r>
            <a:r>
              <a:rPr lang="en-US" sz="1800"/>
              <a:t> — Modifies basic estimate using project and process attributes</a:t>
            </a:r>
            <a:endParaRPr lang="en-US" sz="1800" b="1" i="1"/>
          </a:p>
          <a:p>
            <a:pPr marL="914400" lvl="1" indent="-457200">
              <a:buFont typeface="Times" charset="0"/>
              <a:buAutoNum type="arabicPeriod"/>
            </a:pPr>
            <a:r>
              <a:rPr lang="en-US" sz="1800" b="1" i="1"/>
              <a:t>Advanced</a:t>
            </a:r>
            <a:r>
              <a:rPr lang="en-US" sz="1800"/>
              <a:t> — Estimates project phases and parts separately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p:spPr>
        <p:txBody>
          <a:bodyPr/>
          <a:lstStyle/>
          <a:p>
            <a:r>
              <a:rPr lang="de-CH">
                <a:latin typeface="Helvetica" charset="0"/>
              </a:rPr>
              <a:t>© Oscar Nierstrasz</a:t>
            </a:r>
          </a:p>
        </p:txBody>
      </p:sp>
      <p:sp>
        <p:nvSpPr>
          <p:cNvPr id="63491" name="Footer Placeholder 4"/>
          <p:cNvSpPr>
            <a:spLocks noGrp="1"/>
          </p:cNvSpPr>
          <p:nvPr>
            <p:ph type="ftr" sz="quarter" idx="11"/>
          </p:nvPr>
        </p:nvSpPr>
        <p:spPr>
          <a:noFill/>
        </p:spPr>
        <p:txBody>
          <a:bodyPr/>
          <a:lstStyle/>
          <a:p>
            <a:r>
              <a:rPr lang="de-CH">
                <a:latin typeface="Helvetica" charset="0"/>
              </a:rPr>
              <a:t>ESE — Software Metrics</a:t>
            </a:r>
          </a:p>
        </p:txBody>
      </p:sp>
      <p:sp>
        <p:nvSpPr>
          <p:cNvPr id="63492" name="Slide Number Placeholder 5"/>
          <p:cNvSpPr>
            <a:spLocks noGrp="1"/>
          </p:cNvSpPr>
          <p:nvPr>
            <p:ph type="sldNum" sz="quarter" idx="12"/>
          </p:nvPr>
        </p:nvSpPr>
        <p:spPr>
          <a:noFill/>
        </p:spPr>
        <p:txBody>
          <a:bodyPr/>
          <a:lstStyle/>
          <a:p>
            <a:r>
              <a:rPr lang="de-CH">
                <a:latin typeface="Helvetica" charset="0"/>
              </a:rPr>
              <a:t>ESE 12.</a:t>
            </a:r>
            <a:fld id="{72DAABD7-CAC8-064F-A518-8F40EE233EBA}" type="slidenum">
              <a:rPr lang="de-CH">
                <a:latin typeface="Helvetica" charset="0"/>
              </a:rPr>
              <a:pPr/>
              <a:t>28</a:t>
            </a:fld>
            <a:endParaRPr lang="de-CH" sz="1400">
              <a:solidFill>
                <a:srgbClr val="7E7E7E"/>
              </a:solidFill>
              <a:latin typeface="Times" charset="0"/>
            </a:endParaRPr>
          </a:p>
        </p:txBody>
      </p:sp>
      <p:sp>
        <p:nvSpPr>
          <p:cNvPr id="63493" name="Rectangle 2"/>
          <p:cNvSpPr>
            <a:spLocks noGrp="1" noChangeArrowheads="1"/>
          </p:cNvSpPr>
          <p:nvPr>
            <p:ph type="title"/>
          </p:nvPr>
        </p:nvSpPr>
        <p:spPr/>
        <p:txBody>
          <a:bodyPr/>
          <a:lstStyle/>
          <a:p>
            <a:r>
              <a:rPr lang="en-US"/>
              <a:t>Basic COCOMO Formula</a:t>
            </a:r>
          </a:p>
        </p:txBody>
      </p:sp>
      <p:sp>
        <p:nvSpPr>
          <p:cNvPr id="63494" name="Rectangle 3"/>
          <p:cNvSpPr>
            <a:spLocks noGrp="1" noChangeArrowheads="1"/>
          </p:cNvSpPr>
          <p:nvPr>
            <p:ph type="body" idx="1"/>
          </p:nvPr>
        </p:nvSpPr>
        <p:spPr/>
        <p:txBody>
          <a:bodyPr/>
          <a:lstStyle/>
          <a:p>
            <a:r>
              <a:rPr lang="en-US"/>
              <a:t>Effort = C </a:t>
            </a:r>
            <a:r>
              <a:rPr lang="en-US">
                <a:sym typeface="Symbol" charset="2"/>
              </a:rPr>
              <a:t></a:t>
            </a:r>
            <a:r>
              <a:rPr lang="en-US"/>
              <a:t> PM</a:t>
            </a:r>
            <a:r>
              <a:rPr lang="en-US" baseline="30000"/>
              <a:t>S</a:t>
            </a:r>
            <a:r>
              <a:rPr lang="en-US"/>
              <a:t> </a:t>
            </a:r>
            <a:r>
              <a:rPr lang="en-US">
                <a:sym typeface="Symbol" charset="2"/>
              </a:rPr>
              <a:t></a:t>
            </a:r>
            <a:r>
              <a:rPr lang="en-US"/>
              <a:t> M</a:t>
            </a:r>
          </a:p>
          <a:p>
            <a:pPr lvl="1"/>
            <a:r>
              <a:rPr lang="en-US"/>
              <a:t>Effort is measured in person-months</a:t>
            </a:r>
          </a:p>
          <a:p>
            <a:pPr lvl="1"/>
            <a:r>
              <a:rPr lang="en-US"/>
              <a:t>C is a </a:t>
            </a:r>
            <a:r>
              <a:rPr lang="en-US" i="1">
                <a:solidFill>
                  <a:srgbClr val="7F0101"/>
                </a:solidFill>
              </a:rPr>
              <a:t>complexity factor</a:t>
            </a:r>
            <a:endParaRPr lang="en-US"/>
          </a:p>
          <a:p>
            <a:pPr lvl="1"/>
            <a:r>
              <a:rPr lang="en-US"/>
              <a:t>PM is a product metric (size or functionality, usually KLOC)</a:t>
            </a:r>
          </a:p>
          <a:p>
            <a:pPr lvl="1"/>
            <a:r>
              <a:rPr lang="en-US"/>
              <a:t>exponent S is close to </a:t>
            </a:r>
            <a:r>
              <a:rPr lang="en-US">
                <a:latin typeface="Arial" charset="0"/>
              </a:rPr>
              <a:t>1</a:t>
            </a:r>
            <a:r>
              <a:rPr lang="en-US"/>
              <a:t>, but increasing for large projects</a:t>
            </a:r>
          </a:p>
          <a:p>
            <a:pPr lvl="1"/>
            <a:r>
              <a:rPr lang="en-US"/>
              <a:t>M is a multiplier based on process, product and development attributes (~ </a:t>
            </a:r>
            <a:r>
              <a:rPr lang="en-US">
                <a:latin typeface="Arial" charset="0"/>
              </a:rPr>
              <a:t>1</a:t>
            </a:r>
            <a:r>
              <a:rPr lang="en-US"/>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p:spPr>
        <p:txBody>
          <a:bodyPr/>
          <a:lstStyle/>
          <a:p>
            <a:r>
              <a:rPr lang="de-CH">
                <a:latin typeface="Helvetica" charset="0"/>
              </a:rPr>
              <a:t>© Oscar Nierstrasz</a:t>
            </a:r>
          </a:p>
        </p:txBody>
      </p:sp>
      <p:sp>
        <p:nvSpPr>
          <p:cNvPr id="65539" name="Footer Placeholder 4"/>
          <p:cNvSpPr>
            <a:spLocks noGrp="1"/>
          </p:cNvSpPr>
          <p:nvPr>
            <p:ph type="ftr" sz="quarter" idx="11"/>
          </p:nvPr>
        </p:nvSpPr>
        <p:spPr>
          <a:noFill/>
        </p:spPr>
        <p:txBody>
          <a:bodyPr/>
          <a:lstStyle/>
          <a:p>
            <a:r>
              <a:rPr lang="de-CH">
                <a:latin typeface="Helvetica" charset="0"/>
              </a:rPr>
              <a:t>ESE — Software Metrics</a:t>
            </a:r>
          </a:p>
        </p:txBody>
      </p:sp>
      <p:sp>
        <p:nvSpPr>
          <p:cNvPr id="65540" name="Slide Number Placeholder 5"/>
          <p:cNvSpPr>
            <a:spLocks noGrp="1"/>
          </p:cNvSpPr>
          <p:nvPr>
            <p:ph type="sldNum" sz="quarter" idx="12"/>
          </p:nvPr>
        </p:nvSpPr>
        <p:spPr>
          <a:noFill/>
        </p:spPr>
        <p:txBody>
          <a:bodyPr/>
          <a:lstStyle/>
          <a:p>
            <a:r>
              <a:rPr lang="de-CH">
                <a:latin typeface="Helvetica" charset="0"/>
              </a:rPr>
              <a:t>ESE 12.</a:t>
            </a:r>
            <a:fld id="{2F4E69EE-070F-EB4C-A022-AF899BF3EFE4}" type="slidenum">
              <a:rPr lang="de-CH">
                <a:latin typeface="Helvetica" charset="0"/>
              </a:rPr>
              <a:pPr/>
              <a:t>29</a:t>
            </a:fld>
            <a:endParaRPr lang="de-CH" sz="1400">
              <a:solidFill>
                <a:srgbClr val="7E7E7E"/>
              </a:solidFill>
              <a:latin typeface="Times" charset="0"/>
            </a:endParaRPr>
          </a:p>
        </p:txBody>
      </p:sp>
      <p:sp>
        <p:nvSpPr>
          <p:cNvPr id="65541" name="Rectangle 2"/>
          <p:cNvSpPr>
            <a:spLocks noGrp="1" noChangeArrowheads="1"/>
          </p:cNvSpPr>
          <p:nvPr>
            <p:ph type="title"/>
          </p:nvPr>
        </p:nvSpPr>
        <p:spPr/>
        <p:txBody>
          <a:bodyPr/>
          <a:lstStyle/>
          <a:p>
            <a:r>
              <a:rPr lang="en-US"/>
              <a:t>COCOMO Project classes</a:t>
            </a:r>
          </a:p>
        </p:txBody>
      </p:sp>
      <p:graphicFrame>
        <p:nvGraphicFramePr>
          <p:cNvPr id="605210" name="Group 26"/>
          <p:cNvGraphicFramePr>
            <a:graphicFrameLocks noGrp="1"/>
          </p:cNvGraphicFramePr>
          <p:nvPr>
            <p:ph type="tbl" idx="1"/>
          </p:nvPr>
        </p:nvGraphicFramePr>
        <p:xfrm>
          <a:off x="539750" y="1798638"/>
          <a:ext cx="8061325" cy="3140964"/>
        </p:xfrm>
        <a:graphic>
          <a:graphicData uri="http://schemas.openxmlformats.org/drawingml/2006/table">
            <a:tbl>
              <a:tblPr/>
              <a:tblGrid>
                <a:gridCol w="4870450"/>
                <a:gridCol w="3190875"/>
              </a:tblGrid>
              <a:tr h="7874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1" i="1" u="none" strike="noStrike" cap="none" normalizeH="0" baseline="0">
                          <a:ln>
                            <a:noFill/>
                          </a:ln>
                          <a:solidFill>
                            <a:srgbClr val="0A017F"/>
                          </a:solidFill>
                          <a:effectLst/>
                          <a:latin typeface="Helvetica" pitchFamily="-105" charset="0"/>
                        </a:rPr>
                        <a:t>Organic mode:</a:t>
                      </a:r>
                      <a:r>
                        <a:rPr kumimoji="0" lang="en-US" sz="1800" b="0" i="0" u="none" strike="noStrike" cap="none" normalizeH="0" baseline="0">
                          <a:ln>
                            <a:noFill/>
                          </a:ln>
                          <a:solidFill>
                            <a:srgbClr val="0A017F"/>
                          </a:solidFill>
                          <a:effectLst/>
                          <a:latin typeface="Helvetica" pitchFamily="-105" charset="0"/>
                        </a:rPr>
                        <a:t> </a:t>
                      </a:r>
                      <a:r>
                        <a:rPr kumimoji="0" lang="en-US" sz="1800" b="0" i="1" u="none" strike="noStrike" cap="none" normalizeH="0" baseline="0">
                          <a:ln>
                            <a:noFill/>
                          </a:ln>
                          <a:solidFill>
                            <a:srgbClr val="7F0101"/>
                          </a:solidFill>
                          <a:effectLst/>
                          <a:latin typeface="Helvetica" pitchFamily="-105" charset="0"/>
                        </a:rPr>
                        <a:t>small teams</a:t>
                      </a:r>
                      <a:r>
                        <a:rPr kumimoji="0" lang="en-US" sz="1800" b="0" i="0" u="none" strike="noStrike" cap="none" normalizeH="0" baseline="0">
                          <a:ln>
                            <a:noFill/>
                          </a:ln>
                          <a:solidFill>
                            <a:srgbClr val="0A017F"/>
                          </a:solidFill>
                          <a:effectLst/>
                          <a:latin typeface="Helvetica" pitchFamily="-105" charset="0"/>
                        </a:rPr>
                        <a:t>, familiar environment, </a:t>
                      </a:r>
                      <a:r>
                        <a:rPr kumimoji="0" lang="en-US" sz="1800" b="0" i="1" u="none" strike="noStrike" cap="none" normalizeH="0" baseline="0">
                          <a:ln>
                            <a:noFill/>
                          </a:ln>
                          <a:solidFill>
                            <a:srgbClr val="7F0101"/>
                          </a:solidFill>
                          <a:effectLst/>
                          <a:latin typeface="Helvetica" pitchFamily="-105" charset="0"/>
                        </a:rPr>
                        <a:t>well-understood applications</a:t>
                      </a:r>
                      <a:r>
                        <a:rPr kumimoji="0" lang="en-US" sz="1800" b="0" i="0" u="none" strike="noStrike" cap="none" normalizeH="0" baseline="0">
                          <a:ln>
                            <a:noFill/>
                          </a:ln>
                          <a:solidFill>
                            <a:srgbClr val="0A017F"/>
                          </a:solidFill>
                          <a:effectLst/>
                          <a:latin typeface="Helvetica" pitchFamily="-105" charset="0"/>
                        </a:rPr>
                        <a:t>, no difficult non-functional requirements (EASY)</a:t>
                      </a:r>
                    </a:p>
                  </a:txBody>
                  <a:tcPr horzOverflow="overflow">
                    <a:lnL cap="flat">
                      <a:noFill/>
                    </a:lnL>
                    <a:lnR w="12700" cap="flat" cmpd="sng" algn="ctr">
                      <a:solidFill>
                        <a:srgbClr val="00027F"/>
                      </a:solidFill>
                      <a:prstDash val="solid"/>
                      <a:round/>
                      <a:headEnd type="none" w="med" len="med"/>
                      <a:tailEnd type="none" w="med" len="med"/>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Effort = 2.4 (KDSI) </a:t>
                      </a:r>
                      <a:r>
                        <a:rPr kumimoji="0" lang="en-US" sz="1800" b="0" i="1" u="none" strike="noStrike" cap="none" normalizeH="0" baseline="30000">
                          <a:ln>
                            <a:noFill/>
                          </a:ln>
                          <a:solidFill>
                            <a:srgbClr val="0A017F"/>
                          </a:solidFill>
                          <a:effectLst/>
                          <a:latin typeface="Helvetica" pitchFamily="-105" charset="0"/>
                        </a:rPr>
                        <a:t>1.05</a:t>
                      </a:r>
                      <a:r>
                        <a:rPr kumimoji="0" lang="en-US" sz="1800" b="0" i="1" u="none" strike="noStrike" cap="none" normalizeH="0" baseline="0">
                          <a:ln>
                            <a:noFill/>
                          </a:ln>
                          <a:solidFill>
                            <a:srgbClr val="0A017F"/>
                          </a:solidFill>
                          <a:effectLst/>
                          <a:latin typeface="Helvetica" pitchFamily="-105" charset="0"/>
                        </a:rPr>
                        <a:t> </a:t>
                      </a:r>
                      <a:r>
                        <a:rPr kumimoji="0" lang="en-US" sz="1800" b="0" i="0" u="none" strike="noStrike" cap="none" normalizeH="0" baseline="0">
                          <a:ln>
                            <a:noFill/>
                          </a:ln>
                          <a:solidFill>
                            <a:srgbClr val="0A017F"/>
                          </a:solidFill>
                          <a:effectLst/>
                          <a:latin typeface="Helvetica" pitchFamily="-105" charset="0"/>
                          <a:sym typeface="Symbol" pitchFamily="-105" charset="2"/>
                        </a:rPr>
                        <a:t></a:t>
                      </a:r>
                      <a:r>
                        <a:rPr kumimoji="0" lang="en-US" sz="1800" b="0" i="1" u="none" strike="noStrike" cap="none" normalizeH="0" baseline="0">
                          <a:ln>
                            <a:noFill/>
                          </a:ln>
                          <a:solidFill>
                            <a:srgbClr val="0A017F"/>
                          </a:solidFill>
                          <a:effectLst/>
                          <a:latin typeface="Helvetica" pitchFamily="-105" charset="0"/>
                        </a:rPr>
                        <a:t> M</a:t>
                      </a:r>
                    </a:p>
                  </a:txBody>
                  <a:tcPr anchor="ctr" horzOverflow="overflow">
                    <a:lnL w="12700" cap="flat" cmpd="sng" algn="ctr">
                      <a:solidFill>
                        <a:srgbClr val="00027F"/>
                      </a:solidFill>
                      <a:prstDash val="solid"/>
                      <a:round/>
                      <a:headEnd type="none" w="med" len="med"/>
                      <a:tailEnd type="none" w="med" len="med"/>
                    </a:lnL>
                    <a:lnR cap="flat">
                      <a:noFill/>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1" i="1" u="none" strike="noStrike" cap="none" normalizeH="0" baseline="0">
                          <a:ln>
                            <a:noFill/>
                          </a:ln>
                          <a:solidFill>
                            <a:srgbClr val="0A017F"/>
                          </a:solidFill>
                          <a:effectLst/>
                          <a:latin typeface="Helvetica" pitchFamily="-105" charset="0"/>
                        </a:rPr>
                        <a:t>Semi-detached mode:</a:t>
                      </a:r>
                      <a:r>
                        <a:rPr kumimoji="0" lang="en-US" sz="1800" b="0" i="0" u="none" strike="noStrike" cap="none" normalizeH="0" baseline="0">
                          <a:ln>
                            <a:noFill/>
                          </a:ln>
                          <a:solidFill>
                            <a:srgbClr val="0A017F"/>
                          </a:solidFill>
                          <a:effectLst/>
                          <a:latin typeface="Helvetica" pitchFamily="-105" charset="0"/>
                        </a:rPr>
                        <a:t> Project team may have </a:t>
                      </a:r>
                      <a:r>
                        <a:rPr kumimoji="0" lang="en-US" sz="1800" b="0" i="1" u="none" strike="noStrike" cap="none" normalizeH="0" baseline="0">
                          <a:ln>
                            <a:noFill/>
                          </a:ln>
                          <a:solidFill>
                            <a:srgbClr val="7F0101"/>
                          </a:solidFill>
                          <a:effectLst/>
                          <a:latin typeface="Helvetica" pitchFamily="-105" charset="0"/>
                        </a:rPr>
                        <a:t>experience mixture</a:t>
                      </a:r>
                      <a:r>
                        <a:rPr kumimoji="0" lang="en-US" sz="1800" b="0" i="0" u="none" strike="noStrike" cap="none" normalizeH="0" baseline="0">
                          <a:ln>
                            <a:noFill/>
                          </a:ln>
                          <a:solidFill>
                            <a:srgbClr val="0A017F"/>
                          </a:solidFill>
                          <a:effectLst/>
                          <a:latin typeface="Helvetica" pitchFamily="-105" charset="0"/>
                        </a:rPr>
                        <a:t>, system may have more </a:t>
                      </a:r>
                      <a:r>
                        <a:rPr kumimoji="0" lang="en-US" sz="1800" b="0" i="1" u="none" strike="noStrike" cap="none" normalizeH="0" baseline="0">
                          <a:ln>
                            <a:noFill/>
                          </a:ln>
                          <a:solidFill>
                            <a:srgbClr val="7F0101"/>
                          </a:solidFill>
                          <a:effectLst/>
                          <a:latin typeface="Helvetica" pitchFamily="-105" charset="0"/>
                        </a:rPr>
                        <a:t>significant non-functional constraints</a:t>
                      </a:r>
                      <a:r>
                        <a:rPr kumimoji="0" lang="en-US" sz="1800" b="0" i="0" u="none" strike="noStrike" cap="none" normalizeH="0" baseline="0">
                          <a:ln>
                            <a:noFill/>
                          </a:ln>
                          <a:solidFill>
                            <a:srgbClr val="0A017F"/>
                          </a:solidFill>
                          <a:effectLst/>
                          <a:latin typeface="Helvetica" pitchFamily="-105" charset="0"/>
                        </a:rPr>
                        <a:t>, organization may have less familiarity with application (HARDER)</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Effort = 3 (KDSI) </a:t>
                      </a:r>
                      <a:r>
                        <a:rPr kumimoji="0" lang="en-US" sz="1800" b="0" i="1" u="none" strike="noStrike" cap="none" normalizeH="0" baseline="30000">
                          <a:ln>
                            <a:noFill/>
                          </a:ln>
                          <a:solidFill>
                            <a:srgbClr val="0A017F"/>
                          </a:solidFill>
                          <a:effectLst/>
                          <a:latin typeface="Helvetica" pitchFamily="-105" charset="0"/>
                        </a:rPr>
                        <a:t>1.12</a:t>
                      </a:r>
                      <a:r>
                        <a:rPr kumimoji="0" lang="en-US" sz="1800" b="0" i="1" u="none" strike="noStrike" cap="none" normalizeH="0" baseline="0">
                          <a:ln>
                            <a:noFill/>
                          </a:ln>
                          <a:solidFill>
                            <a:srgbClr val="0A017F"/>
                          </a:solidFill>
                          <a:effectLst/>
                          <a:latin typeface="Helvetica" pitchFamily="-105" charset="0"/>
                        </a:rPr>
                        <a:t> </a:t>
                      </a:r>
                      <a:r>
                        <a:rPr kumimoji="0" lang="en-US" sz="1800" b="0" i="0" u="none" strike="noStrike" cap="none" normalizeH="0" baseline="0">
                          <a:ln>
                            <a:noFill/>
                          </a:ln>
                          <a:solidFill>
                            <a:srgbClr val="0A017F"/>
                          </a:solidFill>
                          <a:effectLst/>
                          <a:latin typeface="Helvetica" pitchFamily="-105" charset="0"/>
                          <a:sym typeface="Symbol" pitchFamily="-105" charset="2"/>
                        </a:rPr>
                        <a:t></a:t>
                      </a:r>
                      <a:r>
                        <a:rPr kumimoji="0" lang="en-US" sz="1800" b="0" i="1" u="none" strike="noStrike" cap="none" normalizeH="0" baseline="0">
                          <a:ln>
                            <a:noFill/>
                          </a:ln>
                          <a:solidFill>
                            <a:srgbClr val="0A017F"/>
                          </a:solidFill>
                          <a:effectLst/>
                          <a:latin typeface="Helvetica" pitchFamily="-105" charset="0"/>
                        </a:rPr>
                        <a:t> M</a:t>
                      </a:r>
                    </a:p>
                  </a:txBody>
                  <a:tcPr anchor="ct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1" i="1" u="none" strike="noStrike" cap="none" normalizeH="0" baseline="0">
                          <a:ln>
                            <a:noFill/>
                          </a:ln>
                          <a:solidFill>
                            <a:srgbClr val="0A017F"/>
                          </a:solidFill>
                          <a:effectLst/>
                          <a:latin typeface="Helvetica" pitchFamily="-105" charset="0"/>
                        </a:rPr>
                        <a:t>Embedded:</a:t>
                      </a:r>
                      <a:r>
                        <a:rPr kumimoji="0" lang="en-US" sz="1800" b="0" i="0" u="none" strike="noStrike" cap="none" normalizeH="0" baseline="0">
                          <a:ln>
                            <a:noFill/>
                          </a:ln>
                          <a:solidFill>
                            <a:srgbClr val="0A017F"/>
                          </a:solidFill>
                          <a:effectLst/>
                          <a:latin typeface="Helvetica" pitchFamily="-105" charset="0"/>
                        </a:rPr>
                        <a:t> </a:t>
                      </a:r>
                      <a:r>
                        <a:rPr kumimoji="0" lang="en-US" sz="1800" b="0" i="1" u="none" strike="noStrike" cap="none" normalizeH="0" baseline="0">
                          <a:ln>
                            <a:noFill/>
                          </a:ln>
                          <a:solidFill>
                            <a:srgbClr val="7F0101"/>
                          </a:solidFill>
                          <a:effectLst/>
                          <a:latin typeface="Helvetica" pitchFamily="-105" charset="0"/>
                        </a:rPr>
                        <a:t>Hardware/software systems</a:t>
                      </a:r>
                      <a:r>
                        <a:rPr kumimoji="0" lang="en-US" sz="1800" b="0" i="0" u="none" strike="noStrike" cap="none" normalizeH="0" baseline="0">
                          <a:ln>
                            <a:noFill/>
                          </a:ln>
                          <a:solidFill>
                            <a:srgbClr val="0A017F"/>
                          </a:solidFill>
                          <a:effectLst/>
                          <a:latin typeface="Helvetica" pitchFamily="-105" charset="0"/>
                        </a:rPr>
                        <a:t>, </a:t>
                      </a:r>
                      <a:r>
                        <a:rPr kumimoji="0" lang="en-US" sz="1800" b="0" i="1" u="none" strike="noStrike" cap="none" normalizeH="0" baseline="0">
                          <a:ln>
                            <a:noFill/>
                          </a:ln>
                          <a:solidFill>
                            <a:srgbClr val="7F0101"/>
                          </a:solidFill>
                          <a:effectLst/>
                          <a:latin typeface="Helvetica" pitchFamily="-105" charset="0"/>
                        </a:rPr>
                        <a:t>tight constraints</a:t>
                      </a:r>
                      <a:r>
                        <a:rPr kumimoji="0" lang="en-US" sz="1800" b="0" i="0" u="none" strike="noStrike" cap="none" normalizeH="0" baseline="0">
                          <a:ln>
                            <a:noFill/>
                          </a:ln>
                          <a:solidFill>
                            <a:srgbClr val="0A017F"/>
                          </a:solidFill>
                          <a:effectLst/>
                          <a:latin typeface="Helvetica" pitchFamily="-105" charset="0"/>
                        </a:rPr>
                        <a:t>, unusual for team to have deep application experience (HARD)</a:t>
                      </a:r>
                    </a:p>
                  </a:txBody>
                  <a:tcP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1800" b="0" i="1" u="none" strike="noStrike" cap="none" normalizeH="0" baseline="0">
                          <a:ln>
                            <a:noFill/>
                          </a:ln>
                          <a:solidFill>
                            <a:srgbClr val="0A017F"/>
                          </a:solidFill>
                          <a:effectLst/>
                          <a:latin typeface="Helvetica" pitchFamily="-105" charset="0"/>
                        </a:rPr>
                        <a:t>Effort = 3.6 (KDSI) </a:t>
                      </a:r>
                      <a:r>
                        <a:rPr kumimoji="0" lang="en-US" sz="1800" b="0" i="1" u="none" strike="noStrike" cap="none" normalizeH="0" baseline="30000">
                          <a:ln>
                            <a:noFill/>
                          </a:ln>
                          <a:solidFill>
                            <a:srgbClr val="0A017F"/>
                          </a:solidFill>
                          <a:effectLst/>
                          <a:latin typeface="Helvetica" pitchFamily="-105" charset="0"/>
                        </a:rPr>
                        <a:t>1.2</a:t>
                      </a:r>
                      <a:r>
                        <a:rPr kumimoji="0" lang="en-US" sz="1800" b="0" i="1" u="none" strike="noStrike" cap="none" normalizeH="0" baseline="0">
                          <a:ln>
                            <a:noFill/>
                          </a:ln>
                          <a:solidFill>
                            <a:srgbClr val="0A017F"/>
                          </a:solidFill>
                          <a:effectLst/>
                          <a:latin typeface="Helvetica" pitchFamily="-105" charset="0"/>
                        </a:rPr>
                        <a:t> </a:t>
                      </a:r>
                      <a:r>
                        <a:rPr kumimoji="0" lang="en-US" sz="1800" b="0" i="0" u="none" strike="noStrike" cap="none" normalizeH="0" baseline="0">
                          <a:ln>
                            <a:noFill/>
                          </a:ln>
                          <a:solidFill>
                            <a:srgbClr val="0A017F"/>
                          </a:solidFill>
                          <a:effectLst/>
                          <a:latin typeface="Helvetica" pitchFamily="-105" charset="0"/>
                          <a:sym typeface="Symbol" pitchFamily="-105" charset="2"/>
                        </a:rPr>
                        <a:t></a:t>
                      </a:r>
                      <a:r>
                        <a:rPr kumimoji="0" lang="en-US" sz="1800" b="0" i="1" u="none" strike="noStrike" cap="none" normalizeH="0" baseline="0">
                          <a:ln>
                            <a:noFill/>
                          </a:ln>
                          <a:solidFill>
                            <a:srgbClr val="0A017F"/>
                          </a:solidFill>
                          <a:effectLst/>
                          <a:latin typeface="Helvetica" pitchFamily="-105" charset="0"/>
                        </a:rPr>
                        <a:t> M</a:t>
                      </a:r>
                    </a:p>
                  </a:txBody>
                  <a:tcPr anchor="ct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r>
            </a:tbl>
          </a:graphicData>
        </a:graphic>
      </p:graphicFrame>
      <p:sp>
        <p:nvSpPr>
          <p:cNvPr id="65554" name="Rectangle 21"/>
          <p:cNvSpPr>
            <a:spLocks noChangeArrowheads="1"/>
          </p:cNvSpPr>
          <p:nvPr/>
        </p:nvSpPr>
        <p:spPr bwMode="auto">
          <a:xfrm>
            <a:off x="5029200" y="5638800"/>
            <a:ext cx="3470275" cy="304800"/>
          </a:xfrm>
          <a:prstGeom prst="rect">
            <a:avLst/>
          </a:prstGeom>
          <a:noFill/>
          <a:ln w="9525">
            <a:noFill/>
            <a:miter lim="800000"/>
            <a:headEnd/>
            <a:tailEnd/>
          </a:ln>
        </p:spPr>
        <p:txBody>
          <a:bodyPr wrap="none">
            <a:prstTxWarp prst="textNoShape">
              <a:avLst/>
            </a:prstTxWarp>
            <a:spAutoFit/>
          </a:bodyPr>
          <a:lstStyle/>
          <a:p>
            <a:r>
              <a:rPr lang="en-US" sz="1400">
                <a:solidFill>
                  <a:srgbClr val="00027F"/>
                </a:solidFill>
              </a:rPr>
              <a:t>KDSI = Kilo Delivered Source Instructions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de-CH">
                <a:latin typeface="Helvetica" charset="0"/>
              </a:rPr>
              <a:t>© Oscar Nierstrasz</a:t>
            </a:r>
          </a:p>
        </p:txBody>
      </p:sp>
      <p:sp>
        <p:nvSpPr>
          <p:cNvPr id="14339" name="Footer Placeholder 4"/>
          <p:cNvSpPr>
            <a:spLocks noGrp="1"/>
          </p:cNvSpPr>
          <p:nvPr>
            <p:ph type="ftr" sz="quarter" idx="11"/>
          </p:nvPr>
        </p:nvSpPr>
        <p:spPr>
          <a:noFill/>
        </p:spPr>
        <p:txBody>
          <a:bodyPr/>
          <a:lstStyle/>
          <a:p>
            <a:r>
              <a:rPr lang="de-CH">
                <a:latin typeface="Helvetica" charset="0"/>
              </a:rPr>
              <a:t>ESE — Software Metrics</a:t>
            </a:r>
          </a:p>
        </p:txBody>
      </p:sp>
      <p:sp>
        <p:nvSpPr>
          <p:cNvPr id="14340" name="Slide Number Placeholder 5"/>
          <p:cNvSpPr>
            <a:spLocks noGrp="1"/>
          </p:cNvSpPr>
          <p:nvPr>
            <p:ph type="sldNum" sz="quarter" idx="12"/>
          </p:nvPr>
        </p:nvSpPr>
        <p:spPr>
          <a:noFill/>
        </p:spPr>
        <p:txBody>
          <a:bodyPr/>
          <a:lstStyle/>
          <a:p>
            <a:r>
              <a:rPr lang="de-CH" dirty="0">
                <a:latin typeface="Helvetica" charset="0"/>
              </a:rPr>
              <a:t>ESE 12.</a:t>
            </a:r>
            <a:fld id="{273091C8-3677-8C46-B584-8B3989884E08}" type="slidenum">
              <a:rPr lang="de-CH">
                <a:latin typeface="Helvetica" charset="0"/>
              </a:rPr>
              <a:pPr/>
              <a:t>3</a:t>
            </a:fld>
            <a:endParaRPr lang="de-CH" sz="1400" dirty="0">
              <a:solidFill>
                <a:srgbClr val="7E7E7E"/>
              </a:solidFill>
              <a:latin typeface="Times" charset="0"/>
            </a:endParaRPr>
          </a:p>
        </p:txBody>
      </p:sp>
      <p:sp>
        <p:nvSpPr>
          <p:cNvPr id="14341" name="Rectangle 2"/>
          <p:cNvSpPr>
            <a:spLocks noGrp="1" noChangeArrowheads="1"/>
          </p:cNvSpPr>
          <p:nvPr>
            <p:ph type="title"/>
          </p:nvPr>
        </p:nvSpPr>
        <p:spPr/>
        <p:txBody>
          <a:bodyPr/>
          <a:lstStyle/>
          <a:p>
            <a:r>
              <a:rPr lang="en-US"/>
              <a:t>Sources</a:t>
            </a:r>
          </a:p>
        </p:txBody>
      </p:sp>
      <p:sp>
        <p:nvSpPr>
          <p:cNvPr id="14342" name="Rectangle 3"/>
          <p:cNvSpPr>
            <a:spLocks noGrp="1" noChangeArrowheads="1"/>
          </p:cNvSpPr>
          <p:nvPr>
            <p:ph type="body" idx="1"/>
          </p:nvPr>
        </p:nvSpPr>
        <p:spPr/>
        <p:txBody>
          <a:bodyPr/>
          <a:lstStyle/>
          <a:p>
            <a:pPr>
              <a:lnSpc>
                <a:spcPct val="90000"/>
              </a:lnSpc>
            </a:pPr>
            <a:r>
              <a:rPr lang="en-US" i="1">
                <a:solidFill>
                  <a:srgbClr val="7F0101"/>
                </a:solidFill>
              </a:rPr>
              <a:t>Software Engineering</a:t>
            </a:r>
            <a:r>
              <a:rPr lang="en-US"/>
              <a:t>, I. Sommerville, Addison-Wesley, Fifth Edn., 1996.</a:t>
            </a:r>
          </a:p>
          <a:p>
            <a:pPr>
              <a:lnSpc>
                <a:spcPct val="90000"/>
              </a:lnSpc>
            </a:pPr>
            <a:r>
              <a:rPr lang="en-US" i="1">
                <a:solidFill>
                  <a:srgbClr val="7F0101"/>
                </a:solidFill>
              </a:rPr>
              <a:t>Software Metrics: A Rigorous &amp; Practical Approach</a:t>
            </a:r>
            <a:r>
              <a:rPr lang="en-US"/>
              <a:t>, Norman E. Fenton, Shari l. Pfleeger, Thompson Computer Press, 1996.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p:spPr>
        <p:txBody>
          <a:bodyPr/>
          <a:lstStyle/>
          <a:p>
            <a:r>
              <a:rPr lang="de-CH">
                <a:latin typeface="Helvetica" charset="0"/>
              </a:rPr>
              <a:t>© Oscar Nierstrasz</a:t>
            </a:r>
          </a:p>
        </p:txBody>
      </p:sp>
      <p:sp>
        <p:nvSpPr>
          <p:cNvPr id="67587" name="Footer Placeholder 4"/>
          <p:cNvSpPr>
            <a:spLocks noGrp="1"/>
          </p:cNvSpPr>
          <p:nvPr>
            <p:ph type="ftr" sz="quarter" idx="11"/>
          </p:nvPr>
        </p:nvSpPr>
        <p:spPr>
          <a:noFill/>
        </p:spPr>
        <p:txBody>
          <a:bodyPr/>
          <a:lstStyle/>
          <a:p>
            <a:r>
              <a:rPr lang="de-CH">
                <a:latin typeface="Helvetica" charset="0"/>
              </a:rPr>
              <a:t>ESE — Software Metrics</a:t>
            </a:r>
          </a:p>
        </p:txBody>
      </p:sp>
      <p:sp>
        <p:nvSpPr>
          <p:cNvPr id="67588" name="Slide Number Placeholder 5"/>
          <p:cNvSpPr>
            <a:spLocks noGrp="1"/>
          </p:cNvSpPr>
          <p:nvPr>
            <p:ph type="sldNum" sz="quarter" idx="12"/>
          </p:nvPr>
        </p:nvSpPr>
        <p:spPr>
          <a:noFill/>
        </p:spPr>
        <p:txBody>
          <a:bodyPr/>
          <a:lstStyle/>
          <a:p>
            <a:r>
              <a:rPr lang="de-CH">
                <a:latin typeface="Helvetica" charset="0"/>
              </a:rPr>
              <a:t>ESE 12.</a:t>
            </a:r>
            <a:fld id="{02CC065E-C07B-E843-9094-105D53EB800B}" type="slidenum">
              <a:rPr lang="de-CH">
                <a:latin typeface="Helvetica" charset="0"/>
              </a:rPr>
              <a:pPr/>
              <a:t>30</a:t>
            </a:fld>
            <a:endParaRPr lang="de-CH" sz="1400">
              <a:solidFill>
                <a:srgbClr val="7E7E7E"/>
              </a:solidFill>
              <a:latin typeface="Times" charset="0"/>
            </a:endParaRPr>
          </a:p>
        </p:txBody>
      </p:sp>
      <p:sp>
        <p:nvSpPr>
          <p:cNvPr id="67589" name="Rectangle 2"/>
          <p:cNvSpPr>
            <a:spLocks noGrp="1" noChangeArrowheads="1"/>
          </p:cNvSpPr>
          <p:nvPr>
            <p:ph type="title"/>
          </p:nvPr>
        </p:nvSpPr>
        <p:spPr/>
        <p:txBody>
          <a:bodyPr/>
          <a:lstStyle/>
          <a:p>
            <a:r>
              <a:rPr lang="en-US"/>
              <a:t>COCOMO assumptions and problems</a:t>
            </a:r>
          </a:p>
        </p:txBody>
      </p:sp>
      <p:sp>
        <p:nvSpPr>
          <p:cNvPr id="67590" name="Rectangle 3"/>
          <p:cNvSpPr>
            <a:spLocks noGrp="1" noChangeArrowheads="1"/>
          </p:cNvSpPr>
          <p:nvPr>
            <p:ph type="body" idx="1"/>
          </p:nvPr>
        </p:nvSpPr>
        <p:spPr>
          <a:xfrm>
            <a:off x="539750" y="1654175"/>
            <a:ext cx="8061325" cy="2322513"/>
          </a:xfrm>
        </p:spPr>
        <p:txBody>
          <a:bodyPr anchor="t"/>
          <a:lstStyle/>
          <a:p>
            <a:pPr marL="342900" indent="-342900"/>
            <a:r>
              <a:rPr lang="en-US" sz="2000"/>
              <a:t>Implicit productivity estimate </a:t>
            </a:r>
          </a:p>
          <a:p>
            <a:pPr marL="742950" lvl="1" indent="-285750"/>
            <a:r>
              <a:rPr lang="en-US" sz="1800"/>
              <a:t>Organic mode = 16 LOC/day</a:t>
            </a:r>
          </a:p>
          <a:p>
            <a:pPr marL="742950" lvl="1" indent="-285750"/>
            <a:r>
              <a:rPr lang="en-US" sz="1800"/>
              <a:t>Embedded mode = 4 LOC/day</a:t>
            </a:r>
          </a:p>
          <a:p>
            <a:pPr marL="342900" indent="-342900"/>
            <a:r>
              <a:rPr lang="en-US" sz="2000"/>
              <a:t>Time required is a function of total effort </a:t>
            </a:r>
            <a:r>
              <a:rPr lang="en-US" sz="2000" i="1">
                <a:solidFill>
                  <a:srgbClr val="7F0101"/>
                </a:solidFill>
              </a:rPr>
              <a:t>not team size</a:t>
            </a:r>
            <a:endParaRPr lang="en-US" sz="2000"/>
          </a:p>
          <a:p>
            <a:pPr marL="342900" indent="-342900"/>
            <a:r>
              <a:rPr lang="en-US" sz="2000"/>
              <a:t>Not clear how to adapt model to </a:t>
            </a:r>
            <a:r>
              <a:rPr lang="en-US" sz="2000" i="1">
                <a:solidFill>
                  <a:srgbClr val="7F0101"/>
                </a:solidFill>
              </a:rPr>
              <a:t>personnel availability</a:t>
            </a:r>
          </a:p>
        </p:txBody>
      </p:sp>
      <p:pic>
        <p:nvPicPr>
          <p:cNvPr id="67591" name="Picture 4"/>
          <p:cNvPicPr>
            <a:picLocks noChangeAspect="1" noChangeArrowheads="1"/>
          </p:cNvPicPr>
          <p:nvPr/>
        </p:nvPicPr>
        <p:blipFill>
          <a:blip r:embed="rId3"/>
          <a:srcRect/>
          <a:stretch>
            <a:fillRect/>
          </a:stretch>
        </p:blipFill>
        <p:spPr bwMode="auto">
          <a:xfrm>
            <a:off x="762000" y="3505200"/>
            <a:ext cx="7607300" cy="2725738"/>
          </a:xfrm>
          <a:prstGeom prst="rect">
            <a:avLst/>
          </a:prstGeom>
          <a:noFill/>
          <a:ln w="9525">
            <a:noFill/>
            <a:miter lim="800000"/>
            <a:headEnd/>
            <a:tailEnd/>
          </a:ln>
        </p:spPr>
      </p:pic>
      <p:sp>
        <p:nvSpPr>
          <p:cNvPr id="67592" name="Rectangle 5"/>
          <p:cNvSpPr>
            <a:spLocks noChangeArrowheads="1"/>
          </p:cNvSpPr>
          <p:nvPr/>
        </p:nvSpPr>
        <p:spPr bwMode="auto">
          <a:xfrm>
            <a:off x="4495800" y="6400800"/>
            <a:ext cx="3473450" cy="274638"/>
          </a:xfrm>
          <a:prstGeom prst="rect">
            <a:avLst/>
          </a:prstGeom>
          <a:solidFill>
            <a:schemeClr val="accent1"/>
          </a:solidFill>
          <a:ln w="9525">
            <a:noFill/>
            <a:miter lim="800000"/>
            <a:headEnd/>
            <a:tailEnd/>
          </a:ln>
        </p:spPr>
        <p:txBody>
          <a:bodyPr wrap="none">
            <a:prstTxWarp prst="textNoShape">
              <a:avLst/>
            </a:prstTxWarp>
            <a:spAutoFit/>
          </a:bodyPr>
          <a:lstStyle/>
          <a:p>
            <a:r>
              <a:rPr lang="en-US" sz="1200">
                <a:latin typeface="Courier" charset="0"/>
              </a:rPr>
              <a:t>http://en.wikipedia.org/wiki/Fair_use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Date Placeholder 3"/>
          <p:cNvSpPr>
            <a:spLocks noGrp="1"/>
          </p:cNvSpPr>
          <p:nvPr>
            <p:ph type="dt" sz="quarter" idx="10"/>
          </p:nvPr>
        </p:nvSpPr>
        <p:spPr>
          <a:noFill/>
        </p:spPr>
        <p:txBody>
          <a:bodyPr/>
          <a:lstStyle/>
          <a:p>
            <a:r>
              <a:rPr lang="de-CH">
                <a:latin typeface="Helvetica" charset="0"/>
              </a:rPr>
              <a:t>© Oscar Nierstrasz</a:t>
            </a:r>
          </a:p>
        </p:txBody>
      </p:sp>
      <p:sp>
        <p:nvSpPr>
          <p:cNvPr id="69635" name="Footer Placeholder 4"/>
          <p:cNvSpPr>
            <a:spLocks noGrp="1"/>
          </p:cNvSpPr>
          <p:nvPr>
            <p:ph type="ftr" sz="quarter" idx="11"/>
          </p:nvPr>
        </p:nvSpPr>
        <p:spPr>
          <a:noFill/>
        </p:spPr>
        <p:txBody>
          <a:bodyPr/>
          <a:lstStyle/>
          <a:p>
            <a:r>
              <a:rPr lang="de-CH">
                <a:latin typeface="Helvetica" charset="0"/>
              </a:rPr>
              <a:t>ESE — Software Metrics</a:t>
            </a:r>
          </a:p>
        </p:txBody>
      </p:sp>
      <p:sp>
        <p:nvSpPr>
          <p:cNvPr id="69636" name="Slide Number Placeholder 5"/>
          <p:cNvSpPr>
            <a:spLocks noGrp="1"/>
          </p:cNvSpPr>
          <p:nvPr>
            <p:ph type="sldNum" sz="quarter" idx="12"/>
          </p:nvPr>
        </p:nvSpPr>
        <p:spPr>
          <a:noFill/>
        </p:spPr>
        <p:txBody>
          <a:bodyPr/>
          <a:lstStyle/>
          <a:p>
            <a:r>
              <a:rPr lang="de-CH">
                <a:latin typeface="Helvetica" charset="0"/>
              </a:rPr>
              <a:t>ESE 12.</a:t>
            </a:r>
            <a:fld id="{1D85D672-1ED5-5E49-B66A-A8EC55685B26}" type="slidenum">
              <a:rPr lang="de-CH">
                <a:latin typeface="Helvetica" charset="0"/>
              </a:rPr>
              <a:pPr/>
              <a:t>31</a:t>
            </a:fld>
            <a:endParaRPr lang="de-CH" sz="1400">
              <a:solidFill>
                <a:srgbClr val="7E7E7E"/>
              </a:solidFill>
              <a:latin typeface="Times" charset="0"/>
            </a:endParaRPr>
          </a:p>
        </p:txBody>
      </p:sp>
      <p:sp>
        <p:nvSpPr>
          <p:cNvPr id="69637" name="Rectangle 2"/>
          <p:cNvSpPr>
            <a:spLocks noGrp="1" noChangeArrowheads="1"/>
          </p:cNvSpPr>
          <p:nvPr>
            <p:ph type="title"/>
          </p:nvPr>
        </p:nvSpPr>
        <p:spPr/>
        <p:txBody>
          <a:bodyPr/>
          <a:lstStyle/>
          <a:p>
            <a:r>
              <a:rPr lang="en-US"/>
              <a:t>COCOMO assumptions and problems ...</a:t>
            </a:r>
          </a:p>
        </p:txBody>
      </p:sp>
      <p:sp>
        <p:nvSpPr>
          <p:cNvPr id="69638" name="Rectangle 3"/>
          <p:cNvSpPr>
            <a:spLocks noGrp="1" noChangeArrowheads="1"/>
          </p:cNvSpPr>
          <p:nvPr>
            <p:ph type="body" idx="1"/>
          </p:nvPr>
        </p:nvSpPr>
        <p:spPr/>
        <p:txBody>
          <a:bodyPr/>
          <a:lstStyle/>
          <a:p>
            <a:pPr marL="342900" indent="-342900"/>
            <a:r>
              <a:rPr lang="en-US" sz="2000" i="1">
                <a:solidFill>
                  <a:srgbClr val="7F0101"/>
                </a:solidFill>
              </a:rPr>
              <a:t>Staff required</a:t>
            </a:r>
            <a:r>
              <a:rPr lang="en-US" sz="2000"/>
              <a:t> can’t be computed by dividing the development time by the required schedule</a:t>
            </a:r>
          </a:p>
          <a:p>
            <a:pPr marL="342900" indent="-342900"/>
            <a:endParaRPr lang="en-US" sz="2000"/>
          </a:p>
          <a:p>
            <a:pPr marL="342900" indent="-342900"/>
            <a:r>
              <a:rPr lang="en-US" sz="2000"/>
              <a:t>The number of people working on a project varies depending on the </a:t>
            </a:r>
            <a:r>
              <a:rPr lang="en-US" sz="2000" i="1">
                <a:solidFill>
                  <a:srgbClr val="7F0101"/>
                </a:solidFill>
              </a:rPr>
              <a:t>phase of the project</a:t>
            </a:r>
            <a:endParaRPr lang="en-US" sz="2000"/>
          </a:p>
          <a:p>
            <a:pPr marL="342900" indent="-342900"/>
            <a:endParaRPr lang="en-US" sz="2000"/>
          </a:p>
          <a:p>
            <a:pPr marL="342900" indent="-342900"/>
            <a:r>
              <a:rPr lang="en-US" sz="2000"/>
              <a:t>The more people who work on the project, the </a:t>
            </a:r>
            <a:r>
              <a:rPr lang="en-US" sz="2000" i="1">
                <a:solidFill>
                  <a:srgbClr val="7F0101"/>
                </a:solidFill>
              </a:rPr>
              <a:t>more total effort</a:t>
            </a:r>
            <a:r>
              <a:rPr lang="en-US" sz="2000"/>
              <a:t> is usually required (!)</a:t>
            </a:r>
          </a:p>
          <a:p>
            <a:pPr marL="342900" indent="-342900"/>
            <a:endParaRPr lang="en-US" sz="2000"/>
          </a:p>
          <a:p>
            <a:pPr marL="342900" indent="-342900"/>
            <a:r>
              <a:rPr lang="en-US" sz="2000"/>
              <a:t>Very </a:t>
            </a:r>
            <a:r>
              <a:rPr lang="en-US" sz="2000" i="1">
                <a:solidFill>
                  <a:srgbClr val="7F0101"/>
                </a:solidFill>
              </a:rPr>
              <a:t>rapid build-up</a:t>
            </a:r>
            <a:r>
              <a:rPr lang="en-US" sz="2000"/>
              <a:t> of people often correlates with </a:t>
            </a:r>
            <a:r>
              <a:rPr lang="en-US" sz="2000" i="1">
                <a:solidFill>
                  <a:srgbClr val="7F0101"/>
                </a:solidFill>
              </a:rPr>
              <a:t>schedule slippage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noFill/>
        </p:spPr>
        <p:txBody>
          <a:bodyPr/>
          <a:lstStyle/>
          <a:p>
            <a:r>
              <a:rPr lang="de-CH">
                <a:latin typeface="Helvetica" charset="0"/>
              </a:rPr>
              <a:t>© Oscar Nierstrasz</a:t>
            </a:r>
          </a:p>
        </p:txBody>
      </p:sp>
      <p:sp>
        <p:nvSpPr>
          <p:cNvPr id="71683" name="Footer Placeholder 4"/>
          <p:cNvSpPr>
            <a:spLocks noGrp="1"/>
          </p:cNvSpPr>
          <p:nvPr>
            <p:ph type="ftr" sz="quarter" idx="11"/>
          </p:nvPr>
        </p:nvSpPr>
        <p:spPr>
          <a:noFill/>
        </p:spPr>
        <p:txBody>
          <a:bodyPr/>
          <a:lstStyle/>
          <a:p>
            <a:r>
              <a:rPr lang="de-CH">
                <a:latin typeface="Helvetica" charset="0"/>
              </a:rPr>
              <a:t>ESE — Software Metrics</a:t>
            </a:r>
          </a:p>
        </p:txBody>
      </p:sp>
      <p:sp>
        <p:nvSpPr>
          <p:cNvPr id="71684" name="Slide Number Placeholder 5"/>
          <p:cNvSpPr>
            <a:spLocks noGrp="1"/>
          </p:cNvSpPr>
          <p:nvPr>
            <p:ph type="sldNum" sz="quarter" idx="12"/>
          </p:nvPr>
        </p:nvSpPr>
        <p:spPr>
          <a:noFill/>
        </p:spPr>
        <p:txBody>
          <a:bodyPr/>
          <a:lstStyle/>
          <a:p>
            <a:r>
              <a:rPr lang="de-CH">
                <a:latin typeface="Helvetica" charset="0"/>
              </a:rPr>
              <a:t>ESE 12.</a:t>
            </a:r>
            <a:fld id="{88211E15-A27B-2943-8F9D-2028364C260E}" type="slidenum">
              <a:rPr lang="de-CH">
                <a:latin typeface="Helvetica" charset="0"/>
              </a:rPr>
              <a:pPr/>
              <a:t>32</a:t>
            </a:fld>
            <a:endParaRPr lang="de-CH" sz="1400">
              <a:solidFill>
                <a:srgbClr val="7E7E7E"/>
              </a:solidFill>
              <a:latin typeface="Times" charset="0"/>
            </a:endParaRPr>
          </a:p>
        </p:txBody>
      </p:sp>
      <p:sp>
        <p:nvSpPr>
          <p:cNvPr id="71685"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71686" name="Rectangle 3"/>
          <p:cNvSpPr>
            <a:spLocks noGrp="1" noChangeArrowheads="1"/>
          </p:cNvSpPr>
          <p:nvPr>
            <p:ph type="title"/>
          </p:nvPr>
        </p:nvSpPr>
        <p:spPr/>
        <p:txBody>
          <a:bodyPr/>
          <a:lstStyle/>
          <a:p>
            <a:r>
              <a:rPr lang="en-US"/>
              <a:t>Roadmap</a:t>
            </a:r>
          </a:p>
        </p:txBody>
      </p:sp>
      <p:pic>
        <p:nvPicPr>
          <p:cNvPr id="71687"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71688" name="Rectangle 5"/>
          <p:cNvSpPr>
            <a:spLocks noGrp="1" noChangeArrowheads="1"/>
          </p:cNvSpPr>
          <p:nvPr>
            <p:ph type="body" idx="1"/>
          </p:nvPr>
        </p:nvSpPr>
        <p:spPr/>
        <p:txBody>
          <a:bodyPr/>
          <a:lstStyle/>
          <a:p>
            <a:r>
              <a:rPr lang="en-US"/>
              <a:t>What are metrics? Why do we need them?</a:t>
            </a:r>
          </a:p>
          <a:p>
            <a:r>
              <a:rPr lang="en-US"/>
              <a:t>Metrics for cost estimation</a:t>
            </a:r>
          </a:p>
          <a:p>
            <a:r>
              <a:rPr lang="en-US" b="1"/>
              <a:t>Metrics for software quality evaluation</a:t>
            </a:r>
          </a:p>
          <a:p>
            <a:r>
              <a:rPr lang="en-US"/>
              <a:t>Object-Oriented metrics in practice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p:spPr>
        <p:txBody>
          <a:bodyPr/>
          <a:lstStyle/>
          <a:p>
            <a:r>
              <a:rPr lang="de-CH">
                <a:latin typeface="Helvetica" charset="0"/>
              </a:rPr>
              <a:t>© Oscar Nierstrasz</a:t>
            </a:r>
          </a:p>
        </p:txBody>
      </p:sp>
      <p:sp>
        <p:nvSpPr>
          <p:cNvPr id="73731" name="Footer Placeholder 4"/>
          <p:cNvSpPr>
            <a:spLocks noGrp="1"/>
          </p:cNvSpPr>
          <p:nvPr>
            <p:ph type="ftr" sz="quarter" idx="11"/>
          </p:nvPr>
        </p:nvSpPr>
        <p:spPr>
          <a:noFill/>
        </p:spPr>
        <p:txBody>
          <a:bodyPr/>
          <a:lstStyle/>
          <a:p>
            <a:r>
              <a:rPr lang="de-CH">
                <a:latin typeface="Helvetica" charset="0"/>
              </a:rPr>
              <a:t>ESE — Software Metrics</a:t>
            </a:r>
          </a:p>
        </p:txBody>
      </p:sp>
      <p:sp>
        <p:nvSpPr>
          <p:cNvPr id="73732" name="Slide Number Placeholder 5"/>
          <p:cNvSpPr>
            <a:spLocks noGrp="1"/>
          </p:cNvSpPr>
          <p:nvPr>
            <p:ph type="sldNum" sz="quarter" idx="12"/>
          </p:nvPr>
        </p:nvSpPr>
        <p:spPr>
          <a:noFill/>
        </p:spPr>
        <p:txBody>
          <a:bodyPr/>
          <a:lstStyle/>
          <a:p>
            <a:r>
              <a:rPr lang="de-CH">
                <a:latin typeface="Helvetica" charset="0"/>
              </a:rPr>
              <a:t>ESE 12.</a:t>
            </a:r>
            <a:fld id="{1517FDA4-4EF2-6C48-BB96-19BCE2DF85F9}" type="slidenum">
              <a:rPr lang="de-CH">
                <a:latin typeface="Helvetica" charset="0"/>
              </a:rPr>
              <a:pPr/>
              <a:t>33</a:t>
            </a:fld>
            <a:endParaRPr lang="de-CH" sz="1400">
              <a:solidFill>
                <a:srgbClr val="7E7E7E"/>
              </a:solidFill>
              <a:latin typeface="Times" charset="0"/>
            </a:endParaRPr>
          </a:p>
        </p:txBody>
      </p:sp>
      <p:sp>
        <p:nvSpPr>
          <p:cNvPr id="73733" name="Rectangle 2"/>
          <p:cNvSpPr>
            <a:spLocks noGrp="1" noChangeArrowheads="1"/>
          </p:cNvSpPr>
          <p:nvPr>
            <p:ph type="title"/>
          </p:nvPr>
        </p:nvSpPr>
        <p:spPr/>
        <p:txBody>
          <a:bodyPr/>
          <a:lstStyle/>
          <a:p>
            <a:r>
              <a:rPr lang="en-US"/>
              <a:t>Quantitative Quality Model</a:t>
            </a:r>
          </a:p>
        </p:txBody>
      </p:sp>
      <p:sp>
        <p:nvSpPr>
          <p:cNvPr id="73734" name="Rectangle 3"/>
          <p:cNvSpPr>
            <a:spLocks noGrp="1" noChangeArrowheads="1"/>
          </p:cNvSpPr>
          <p:nvPr>
            <p:ph type="body" idx="1"/>
          </p:nvPr>
        </p:nvSpPr>
        <p:spPr>
          <a:xfrm>
            <a:off x="539750" y="1654175"/>
            <a:ext cx="8061325" cy="1160463"/>
          </a:xfrm>
        </p:spPr>
        <p:txBody>
          <a:bodyPr/>
          <a:lstStyle/>
          <a:p>
            <a:pPr marL="342900" indent="-342900">
              <a:buFont typeface="Helvetica CE" pitchFamily="-105" charset="0"/>
              <a:buNone/>
            </a:pPr>
            <a:r>
              <a:rPr lang="en-US" sz="1800" b="1" i="1"/>
              <a:t>Quality according to ISO 9126 standard</a:t>
            </a:r>
          </a:p>
          <a:p>
            <a:pPr marL="342900" indent="-342900"/>
            <a:r>
              <a:rPr lang="en-US" sz="1800"/>
              <a:t>Divide-and conquer approach via “hierarchical quality model”</a:t>
            </a:r>
          </a:p>
          <a:p>
            <a:pPr marL="342900" indent="-342900"/>
            <a:r>
              <a:rPr lang="en-US" sz="1800"/>
              <a:t>Leaves are simple metrics, measuring basic attributes</a:t>
            </a:r>
          </a:p>
        </p:txBody>
      </p:sp>
      <p:sp>
        <p:nvSpPr>
          <p:cNvPr id="73735" name="Rectangle 5"/>
          <p:cNvSpPr>
            <a:spLocks noChangeArrowheads="1"/>
          </p:cNvSpPr>
          <p:nvPr/>
        </p:nvSpPr>
        <p:spPr bwMode="auto">
          <a:xfrm>
            <a:off x="1246188" y="3905250"/>
            <a:ext cx="752475" cy="228600"/>
          </a:xfrm>
          <a:prstGeom prst="rect">
            <a:avLst/>
          </a:prstGeom>
          <a:noFill/>
          <a:ln w="9525">
            <a:noFill/>
            <a:miter lim="800000"/>
            <a:headEnd/>
            <a:tailEnd/>
          </a:ln>
        </p:spPr>
        <p:txBody>
          <a:bodyPr wrap="none" lIns="0" tIns="0" rIns="0" bIns="0">
            <a:prstTxWarp prst="textNoShape">
              <a:avLst/>
            </a:prstTxWarp>
            <a:spAutoFit/>
          </a:bodyPr>
          <a:lstStyle/>
          <a:p>
            <a:r>
              <a:rPr lang="en-US" sz="1500"/>
              <a:t>Software</a:t>
            </a:r>
            <a:endParaRPr lang="en-US"/>
          </a:p>
        </p:txBody>
      </p:sp>
      <p:sp>
        <p:nvSpPr>
          <p:cNvPr id="73736" name="Rectangle 6"/>
          <p:cNvSpPr>
            <a:spLocks noChangeArrowheads="1"/>
          </p:cNvSpPr>
          <p:nvPr/>
        </p:nvSpPr>
        <p:spPr bwMode="auto">
          <a:xfrm>
            <a:off x="1322388" y="4057650"/>
            <a:ext cx="592137" cy="228600"/>
          </a:xfrm>
          <a:prstGeom prst="rect">
            <a:avLst/>
          </a:prstGeom>
          <a:noFill/>
          <a:ln w="9525">
            <a:noFill/>
            <a:miter lim="800000"/>
            <a:headEnd/>
            <a:tailEnd/>
          </a:ln>
        </p:spPr>
        <p:txBody>
          <a:bodyPr wrap="none" lIns="0" tIns="0" rIns="0" bIns="0">
            <a:prstTxWarp prst="textNoShape">
              <a:avLst/>
            </a:prstTxWarp>
            <a:spAutoFit/>
          </a:bodyPr>
          <a:lstStyle/>
          <a:p>
            <a:r>
              <a:rPr lang="en-US" sz="1500"/>
              <a:t>Quality</a:t>
            </a:r>
            <a:endParaRPr lang="en-US"/>
          </a:p>
        </p:txBody>
      </p:sp>
      <p:sp>
        <p:nvSpPr>
          <p:cNvPr id="73737" name="Oval 7"/>
          <p:cNvSpPr>
            <a:spLocks noChangeArrowheads="1"/>
          </p:cNvSpPr>
          <p:nvPr/>
        </p:nvSpPr>
        <p:spPr bwMode="auto">
          <a:xfrm>
            <a:off x="1143000" y="3729038"/>
            <a:ext cx="914400" cy="720725"/>
          </a:xfrm>
          <a:prstGeom prst="ellipse">
            <a:avLst/>
          </a:prstGeom>
          <a:noFill/>
          <a:ln w="9525">
            <a:solidFill>
              <a:srgbClr val="000000"/>
            </a:solidFill>
            <a:round/>
            <a:headEnd/>
            <a:tailEnd/>
          </a:ln>
        </p:spPr>
        <p:txBody>
          <a:bodyPr>
            <a:prstTxWarp prst="textNoShape">
              <a:avLst/>
            </a:prstTxWarp>
          </a:bodyPr>
          <a:lstStyle/>
          <a:p>
            <a:endParaRPr lang="en-US"/>
          </a:p>
        </p:txBody>
      </p:sp>
      <p:sp>
        <p:nvSpPr>
          <p:cNvPr id="73738" name="Rectangle 8"/>
          <p:cNvSpPr>
            <a:spLocks noChangeArrowheads="1"/>
          </p:cNvSpPr>
          <p:nvPr/>
        </p:nvSpPr>
        <p:spPr bwMode="auto">
          <a:xfrm>
            <a:off x="2946400" y="3103563"/>
            <a:ext cx="1069975" cy="228600"/>
          </a:xfrm>
          <a:prstGeom prst="rect">
            <a:avLst/>
          </a:prstGeom>
          <a:noFill/>
          <a:ln w="9525">
            <a:noFill/>
            <a:miter lim="800000"/>
            <a:headEnd/>
            <a:tailEnd/>
          </a:ln>
        </p:spPr>
        <p:txBody>
          <a:bodyPr wrap="none" lIns="0" tIns="0" rIns="0" bIns="0">
            <a:prstTxWarp prst="textNoShape">
              <a:avLst/>
            </a:prstTxWarp>
            <a:spAutoFit/>
          </a:bodyPr>
          <a:lstStyle/>
          <a:p>
            <a:r>
              <a:rPr lang="en-US" sz="1500"/>
              <a:t>Functionality</a:t>
            </a:r>
            <a:endParaRPr lang="en-US"/>
          </a:p>
        </p:txBody>
      </p:sp>
      <p:sp>
        <p:nvSpPr>
          <p:cNvPr id="73739" name="Rectangle 9"/>
          <p:cNvSpPr>
            <a:spLocks noChangeArrowheads="1"/>
          </p:cNvSpPr>
          <p:nvPr/>
        </p:nvSpPr>
        <p:spPr bwMode="auto">
          <a:xfrm>
            <a:off x="3071813" y="3498850"/>
            <a:ext cx="815975" cy="228600"/>
          </a:xfrm>
          <a:prstGeom prst="rect">
            <a:avLst/>
          </a:prstGeom>
          <a:noFill/>
          <a:ln w="9525">
            <a:noFill/>
            <a:miter lim="800000"/>
            <a:headEnd/>
            <a:tailEnd/>
          </a:ln>
        </p:spPr>
        <p:txBody>
          <a:bodyPr wrap="none" lIns="0" tIns="0" rIns="0" bIns="0">
            <a:prstTxWarp prst="textNoShape">
              <a:avLst/>
            </a:prstTxWarp>
            <a:spAutoFit/>
          </a:bodyPr>
          <a:lstStyle/>
          <a:p>
            <a:r>
              <a:rPr lang="en-US" sz="1500"/>
              <a:t>Reliability</a:t>
            </a:r>
            <a:endParaRPr lang="en-US"/>
          </a:p>
        </p:txBody>
      </p:sp>
      <p:sp>
        <p:nvSpPr>
          <p:cNvPr id="73740" name="Rectangle 10"/>
          <p:cNvSpPr>
            <a:spLocks noChangeArrowheads="1"/>
          </p:cNvSpPr>
          <p:nvPr/>
        </p:nvSpPr>
        <p:spPr bwMode="auto">
          <a:xfrm>
            <a:off x="3055938" y="3886200"/>
            <a:ext cx="815975" cy="228600"/>
          </a:xfrm>
          <a:prstGeom prst="rect">
            <a:avLst/>
          </a:prstGeom>
          <a:noFill/>
          <a:ln w="9525">
            <a:noFill/>
            <a:miter lim="800000"/>
            <a:headEnd/>
            <a:tailEnd/>
          </a:ln>
        </p:spPr>
        <p:txBody>
          <a:bodyPr wrap="none" lIns="0" tIns="0" rIns="0" bIns="0">
            <a:prstTxWarp prst="textNoShape">
              <a:avLst/>
            </a:prstTxWarp>
            <a:spAutoFit/>
          </a:bodyPr>
          <a:lstStyle/>
          <a:p>
            <a:r>
              <a:rPr lang="en-US" sz="1500"/>
              <a:t>Efficiency</a:t>
            </a:r>
            <a:endParaRPr lang="en-US"/>
          </a:p>
        </p:txBody>
      </p:sp>
      <p:sp>
        <p:nvSpPr>
          <p:cNvPr id="73741" name="Rectangle 11"/>
          <p:cNvSpPr>
            <a:spLocks noChangeArrowheads="1"/>
          </p:cNvSpPr>
          <p:nvPr/>
        </p:nvSpPr>
        <p:spPr bwMode="auto">
          <a:xfrm>
            <a:off x="3117850" y="4271963"/>
            <a:ext cx="719138" cy="228600"/>
          </a:xfrm>
          <a:prstGeom prst="rect">
            <a:avLst/>
          </a:prstGeom>
          <a:noFill/>
          <a:ln w="9525">
            <a:noFill/>
            <a:miter lim="800000"/>
            <a:headEnd/>
            <a:tailEnd/>
          </a:ln>
        </p:spPr>
        <p:txBody>
          <a:bodyPr wrap="none" lIns="0" tIns="0" rIns="0" bIns="0">
            <a:prstTxWarp prst="textNoShape">
              <a:avLst/>
            </a:prstTxWarp>
            <a:spAutoFit/>
          </a:bodyPr>
          <a:lstStyle/>
          <a:p>
            <a:r>
              <a:rPr lang="en-US" sz="1500"/>
              <a:t>Usability</a:t>
            </a:r>
            <a:endParaRPr lang="en-US"/>
          </a:p>
        </p:txBody>
      </p:sp>
      <p:sp>
        <p:nvSpPr>
          <p:cNvPr id="73742" name="Rectangle 12"/>
          <p:cNvSpPr>
            <a:spLocks noChangeArrowheads="1"/>
          </p:cNvSpPr>
          <p:nvPr/>
        </p:nvSpPr>
        <p:spPr bwMode="auto">
          <a:xfrm>
            <a:off x="2865438" y="4657725"/>
            <a:ext cx="1206500" cy="228600"/>
          </a:xfrm>
          <a:prstGeom prst="rect">
            <a:avLst/>
          </a:prstGeom>
          <a:noFill/>
          <a:ln w="9525">
            <a:noFill/>
            <a:miter lim="800000"/>
            <a:headEnd/>
            <a:tailEnd/>
          </a:ln>
        </p:spPr>
        <p:txBody>
          <a:bodyPr wrap="none" lIns="0" tIns="0" rIns="0" bIns="0">
            <a:prstTxWarp prst="textNoShape">
              <a:avLst/>
            </a:prstTxWarp>
            <a:spAutoFit/>
          </a:bodyPr>
          <a:lstStyle/>
          <a:p>
            <a:r>
              <a:rPr lang="en-US" sz="1500"/>
              <a:t>Maintainability</a:t>
            </a:r>
            <a:endParaRPr lang="en-US"/>
          </a:p>
        </p:txBody>
      </p:sp>
      <p:sp>
        <p:nvSpPr>
          <p:cNvPr id="73743" name="Rectangle 13"/>
          <p:cNvSpPr>
            <a:spLocks noChangeArrowheads="1"/>
          </p:cNvSpPr>
          <p:nvPr/>
        </p:nvSpPr>
        <p:spPr bwMode="auto">
          <a:xfrm>
            <a:off x="3046413" y="5043488"/>
            <a:ext cx="836612" cy="228600"/>
          </a:xfrm>
          <a:prstGeom prst="rect">
            <a:avLst/>
          </a:prstGeom>
          <a:noFill/>
          <a:ln w="9525">
            <a:noFill/>
            <a:miter lim="800000"/>
            <a:headEnd/>
            <a:tailEnd/>
          </a:ln>
        </p:spPr>
        <p:txBody>
          <a:bodyPr wrap="none" lIns="0" tIns="0" rIns="0" bIns="0">
            <a:prstTxWarp prst="textNoShape">
              <a:avLst/>
            </a:prstTxWarp>
            <a:spAutoFit/>
          </a:bodyPr>
          <a:lstStyle/>
          <a:p>
            <a:r>
              <a:rPr lang="en-US" sz="1500"/>
              <a:t>Portability</a:t>
            </a:r>
            <a:endParaRPr lang="en-US"/>
          </a:p>
        </p:txBody>
      </p:sp>
      <p:sp>
        <p:nvSpPr>
          <p:cNvPr id="73744" name="Rectangle 14"/>
          <p:cNvSpPr>
            <a:spLocks noChangeArrowheads="1"/>
          </p:cNvSpPr>
          <p:nvPr/>
        </p:nvSpPr>
        <p:spPr bwMode="auto">
          <a:xfrm>
            <a:off x="1157288" y="5672138"/>
            <a:ext cx="804862" cy="228600"/>
          </a:xfrm>
          <a:prstGeom prst="rect">
            <a:avLst/>
          </a:prstGeom>
          <a:noFill/>
          <a:ln w="9525">
            <a:noFill/>
            <a:miter lim="800000"/>
            <a:headEnd/>
            <a:tailEnd/>
          </a:ln>
        </p:spPr>
        <p:txBody>
          <a:bodyPr wrap="none" lIns="0" tIns="0" rIns="0" bIns="0">
            <a:prstTxWarp prst="textNoShape">
              <a:avLst/>
            </a:prstTxWarp>
            <a:spAutoFit/>
          </a:bodyPr>
          <a:lstStyle/>
          <a:p>
            <a:r>
              <a:rPr lang="en-US" sz="1500"/>
              <a:t>ISO 9126</a:t>
            </a:r>
            <a:endParaRPr lang="en-US"/>
          </a:p>
        </p:txBody>
      </p:sp>
      <p:sp>
        <p:nvSpPr>
          <p:cNvPr id="73745" name="Rectangle 15"/>
          <p:cNvSpPr>
            <a:spLocks noChangeArrowheads="1"/>
          </p:cNvSpPr>
          <p:nvPr/>
        </p:nvSpPr>
        <p:spPr bwMode="auto">
          <a:xfrm>
            <a:off x="3203575" y="5672138"/>
            <a:ext cx="539750" cy="228600"/>
          </a:xfrm>
          <a:prstGeom prst="rect">
            <a:avLst/>
          </a:prstGeom>
          <a:noFill/>
          <a:ln w="9525">
            <a:noFill/>
            <a:miter lim="800000"/>
            <a:headEnd/>
            <a:tailEnd/>
          </a:ln>
        </p:spPr>
        <p:txBody>
          <a:bodyPr wrap="none" lIns="0" tIns="0" rIns="0" bIns="0">
            <a:prstTxWarp prst="textNoShape">
              <a:avLst/>
            </a:prstTxWarp>
            <a:spAutoFit/>
          </a:bodyPr>
          <a:lstStyle/>
          <a:p>
            <a:r>
              <a:rPr lang="en-US" sz="1500"/>
              <a:t>Factor</a:t>
            </a:r>
            <a:endParaRPr lang="en-US"/>
          </a:p>
        </p:txBody>
      </p:sp>
      <p:sp>
        <p:nvSpPr>
          <p:cNvPr id="73746" name="Freeform 16"/>
          <p:cNvSpPr>
            <a:spLocks/>
          </p:cNvSpPr>
          <p:nvPr/>
        </p:nvSpPr>
        <p:spPr bwMode="auto">
          <a:xfrm>
            <a:off x="1011238" y="5535613"/>
            <a:ext cx="1309687" cy="314325"/>
          </a:xfrm>
          <a:custGeom>
            <a:avLst/>
            <a:gdLst>
              <a:gd name="T0" fmla="*/ 0 w 825"/>
              <a:gd name="T1" fmla="*/ 198 h 198"/>
              <a:gd name="T2" fmla="*/ 0 w 825"/>
              <a:gd name="T3" fmla="*/ 70 h 198"/>
              <a:gd name="T4" fmla="*/ 409 w 825"/>
              <a:gd name="T5" fmla="*/ 0 h 198"/>
              <a:gd name="T6" fmla="*/ 825 w 825"/>
              <a:gd name="T7" fmla="*/ 70 h 198"/>
              <a:gd name="T8" fmla="*/ 825 w 825"/>
              <a:gd name="T9" fmla="*/ 198 h 198"/>
              <a:gd name="T10" fmla="*/ 0 w 825"/>
              <a:gd name="T11" fmla="*/ 198 h 198"/>
              <a:gd name="T12" fmla="*/ 0 60000 65536"/>
              <a:gd name="T13" fmla="*/ 0 60000 65536"/>
              <a:gd name="T14" fmla="*/ 0 60000 65536"/>
              <a:gd name="T15" fmla="*/ 0 60000 65536"/>
              <a:gd name="T16" fmla="*/ 0 60000 65536"/>
              <a:gd name="T17" fmla="*/ 0 60000 65536"/>
              <a:gd name="T18" fmla="*/ 0 w 825"/>
              <a:gd name="T19" fmla="*/ 0 h 198"/>
              <a:gd name="T20" fmla="*/ 825 w 825"/>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825" h="198">
                <a:moveTo>
                  <a:pt x="0" y="198"/>
                </a:moveTo>
                <a:lnTo>
                  <a:pt x="0" y="70"/>
                </a:lnTo>
                <a:lnTo>
                  <a:pt x="409" y="0"/>
                </a:lnTo>
                <a:lnTo>
                  <a:pt x="825" y="70"/>
                </a:lnTo>
                <a:lnTo>
                  <a:pt x="825" y="198"/>
                </a:lnTo>
                <a:lnTo>
                  <a:pt x="0" y="198"/>
                </a:lnTo>
                <a:close/>
              </a:path>
            </a:pathLst>
          </a:custGeom>
          <a:noFill/>
          <a:ln w="9525">
            <a:solidFill>
              <a:srgbClr val="000000"/>
            </a:solidFill>
            <a:round/>
            <a:headEnd/>
            <a:tailEnd/>
          </a:ln>
        </p:spPr>
        <p:txBody>
          <a:bodyPr>
            <a:prstTxWarp prst="textNoShape">
              <a:avLst/>
            </a:prstTxWarp>
          </a:bodyPr>
          <a:lstStyle/>
          <a:p>
            <a:endParaRPr lang="en-US"/>
          </a:p>
        </p:txBody>
      </p:sp>
      <p:sp>
        <p:nvSpPr>
          <p:cNvPr id="73747" name="Freeform 17"/>
          <p:cNvSpPr>
            <a:spLocks/>
          </p:cNvSpPr>
          <p:nvPr/>
        </p:nvSpPr>
        <p:spPr bwMode="auto">
          <a:xfrm>
            <a:off x="2838450" y="5535613"/>
            <a:ext cx="1309688" cy="314325"/>
          </a:xfrm>
          <a:custGeom>
            <a:avLst/>
            <a:gdLst>
              <a:gd name="T0" fmla="*/ 0 w 825"/>
              <a:gd name="T1" fmla="*/ 198 h 198"/>
              <a:gd name="T2" fmla="*/ 0 w 825"/>
              <a:gd name="T3" fmla="*/ 70 h 198"/>
              <a:gd name="T4" fmla="*/ 410 w 825"/>
              <a:gd name="T5" fmla="*/ 0 h 198"/>
              <a:gd name="T6" fmla="*/ 825 w 825"/>
              <a:gd name="T7" fmla="*/ 70 h 198"/>
              <a:gd name="T8" fmla="*/ 825 w 825"/>
              <a:gd name="T9" fmla="*/ 198 h 198"/>
              <a:gd name="T10" fmla="*/ 0 w 825"/>
              <a:gd name="T11" fmla="*/ 198 h 198"/>
              <a:gd name="T12" fmla="*/ 0 60000 65536"/>
              <a:gd name="T13" fmla="*/ 0 60000 65536"/>
              <a:gd name="T14" fmla="*/ 0 60000 65536"/>
              <a:gd name="T15" fmla="*/ 0 60000 65536"/>
              <a:gd name="T16" fmla="*/ 0 60000 65536"/>
              <a:gd name="T17" fmla="*/ 0 60000 65536"/>
              <a:gd name="T18" fmla="*/ 0 w 825"/>
              <a:gd name="T19" fmla="*/ 0 h 198"/>
              <a:gd name="T20" fmla="*/ 825 w 825"/>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825" h="198">
                <a:moveTo>
                  <a:pt x="0" y="198"/>
                </a:moveTo>
                <a:lnTo>
                  <a:pt x="0" y="70"/>
                </a:lnTo>
                <a:lnTo>
                  <a:pt x="410" y="0"/>
                </a:lnTo>
                <a:lnTo>
                  <a:pt x="825" y="70"/>
                </a:lnTo>
                <a:lnTo>
                  <a:pt x="825" y="198"/>
                </a:lnTo>
                <a:lnTo>
                  <a:pt x="0" y="198"/>
                </a:lnTo>
                <a:close/>
              </a:path>
            </a:pathLst>
          </a:custGeom>
          <a:noFill/>
          <a:ln w="9525">
            <a:solidFill>
              <a:srgbClr val="000000"/>
            </a:solidFill>
            <a:round/>
            <a:headEnd/>
            <a:tailEnd/>
          </a:ln>
        </p:spPr>
        <p:txBody>
          <a:bodyPr>
            <a:prstTxWarp prst="textNoShape">
              <a:avLst/>
            </a:prstTxWarp>
          </a:bodyPr>
          <a:lstStyle/>
          <a:p>
            <a:endParaRPr lang="en-US"/>
          </a:p>
        </p:txBody>
      </p:sp>
      <p:sp>
        <p:nvSpPr>
          <p:cNvPr id="73748" name="Rectangle 18"/>
          <p:cNvSpPr>
            <a:spLocks noChangeArrowheads="1"/>
          </p:cNvSpPr>
          <p:nvPr/>
        </p:nvSpPr>
        <p:spPr bwMode="auto">
          <a:xfrm>
            <a:off x="4727575" y="5672138"/>
            <a:ext cx="1165225" cy="228600"/>
          </a:xfrm>
          <a:prstGeom prst="rect">
            <a:avLst/>
          </a:prstGeom>
          <a:noFill/>
          <a:ln w="9525">
            <a:noFill/>
            <a:miter lim="800000"/>
            <a:headEnd/>
            <a:tailEnd/>
          </a:ln>
        </p:spPr>
        <p:txBody>
          <a:bodyPr wrap="none" lIns="0" tIns="0" rIns="0" bIns="0">
            <a:prstTxWarp prst="textNoShape">
              <a:avLst/>
            </a:prstTxWarp>
            <a:spAutoFit/>
          </a:bodyPr>
          <a:lstStyle/>
          <a:p>
            <a:r>
              <a:rPr lang="en-US" sz="1500"/>
              <a:t>Characteristic</a:t>
            </a:r>
            <a:endParaRPr lang="en-US"/>
          </a:p>
        </p:txBody>
      </p:sp>
      <p:sp>
        <p:nvSpPr>
          <p:cNvPr id="73749" name="Freeform 19"/>
          <p:cNvSpPr>
            <a:spLocks/>
          </p:cNvSpPr>
          <p:nvPr/>
        </p:nvSpPr>
        <p:spPr bwMode="auto">
          <a:xfrm>
            <a:off x="4667250" y="5535613"/>
            <a:ext cx="1309688" cy="314325"/>
          </a:xfrm>
          <a:custGeom>
            <a:avLst/>
            <a:gdLst>
              <a:gd name="T0" fmla="*/ 0 w 825"/>
              <a:gd name="T1" fmla="*/ 198 h 198"/>
              <a:gd name="T2" fmla="*/ 0 w 825"/>
              <a:gd name="T3" fmla="*/ 70 h 198"/>
              <a:gd name="T4" fmla="*/ 409 w 825"/>
              <a:gd name="T5" fmla="*/ 0 h 198"/>
              <a:gd name="T6" fmla="*/ 825 w 825"/>
              <a:gd name="T7" fmla="*/ 70 h 198"/>
              <a:gd name="T8" fmla="*/ 825 w 825"/>
              <a:gd name="T9" fmla="*/ 198 h 198"/>
              <a:gd name="T10" fmla="*/ 0 w 825"/>
              <a:gd name="T11" fmla="*/ 198 h 198"/>
              <a:gd name="T12" fmla="*/ 0 60000 65536"/>
              <a:gd name="T13" fmla="*/ 0 60000 65536"/>
              <a:gd name="T14" fmla="*/ 0 60000 65536"/>
              <a:gd name="T15" fmla="*/ 0 60000 65536"/>
              <a:gd name="T16" fmla="*/ 0 60000 65536"/>
              <a:gd name="T17" fmla="*/ 0 60000 65536"/>
              <a:gd name="T18" fmla="*/ 0 w 825"/>
              <a:gd name="T19" fmla="*/ 0 h 198"/>
              <a:gd name="T20" fmla="*/ 825 w 825"/>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825" h="198">
                <a:moveTo>
                  <a:pt x="0" y="198"/>
                </a:moveTo>
                <a:lnTo>
                  <a:pt x="0" y="70"/>
                </a:lnTo>
                <a:lnTo>
                  <a:pt x="409" y="0"/>
                </a:lnTo>
                <a:lnTo>
                  <a:pt x="825" y="70"/>
                </a:lnTo>
                <a:lnTo>
                  <a:pt x="825" y="198"/>
                </a:lnTo>
                <a:lnTo>
                  <a:pt x="0" y="198"/>
                </a:lnTo>
                <a:close/>
              </a:path>
            </a:pathLst>
          </a:custGeom>
          <a:noFill/>
          <a:ln w="9525">
            <a:solidFill>
              <a:srgbClr val="000000"/>
            </a:solidFill>
            <a:round/>
            <a:headEnd/>
            <a:tailEnd/>
          </a:ln>
        </p:spPr>
        <p:txBody>
          <a:bodyPr>
            <a:prstTxWarp prst="textNoShape">
              <a:avLst/>
            </a:prstTxWarp>
          </a:bodyPr>
          <a:lstStyle/>
          <a:p>
            <a:endParaRPr lang="en-US"/>
          </a:p>
        </p:txBody>
      </p:sp>
      <p:sp>
        <p:nvSpPr>
          <p:cNvPr id="73750" name="Rectangle 20"/>
          <p:cNvSpPr>
            <a:spLocks noChangeArrowheads="1"/>
          </p:cNvSpPr>
          <p:nvPr/>
        </p:nvSpPr>
        <p:spPr bwMode="auto">
          <a:xfrm>
            <a:off x="6861175" y="5672138"/>
            <a:ext cx="519113" cy="228600"/>
          </a:xfrm>
          <a:prstGeom prst="rect">
            <a:avLst/>
          </a:prstGeom>
          <a:noFill/>
          <a:ln w="9525">
            <a:noFill/>
            <a:miter lim="800000"/>
            <a:headEnd/>
            <a:tailEnd/>
          </a:ln>
        </p:spPr>
        <p:txBody>
          <a:bodyPr wrap="none" lIns="0" tIns="0" rIns="0" bIns="0">
            <a:prstTxWarp prst="textNoShape">
              <a:avLst/>
            </a:prstTxWarp>
            <a:spAutoFit/>
          </a:bodyPr>
          <a:lstStyle/>
          <a:p>
            <a:r>
              <a:rPr lang="en-US" sz="1500"/>
              <a:t>Metric</a:t>
            </a:r>
            <a:endParaRPr lang="en-US"/>
          </a:p>
        </p:txBody>
      </p:sp>
      <p:sp>
        <p:nvSpPr>
          <p:cNvPr id="73751" name="Freeform 21"/>
          <p:cNvSpPr>
            <a:spLocks/>
          </p:cNvSpPr>
          <p:nvPr/>
        </p:nvSpPr>
        <p:spPr bwMode="auto">
          <a:xfrm>
            <a:off x="6494463" y="5535613"/>
            <a:ext cx="1309687" cy="314325"/>
          </a:xfrm>
          <a:custGeom>
            <a:avLst/>
            <a:gdLst>
              <a:gd name="T0" fmla="*/ 0 w 825"/>
              <a:gd name="T1" fmla="*/ 198 h 198"/>
              <a:gd name="T2" fmla="*/ 0 w 825"/>
              <a:gd name="T3" fmla="*/ 70 h 198"/>
              <a:gd name="T4" fmla="*/ 416 w 825"/>
              <a:gd name="T5" fmla="*/ 0 h 198"/>
              <a:gd name="T6" fmla="*/ 825 w 825"/>
              <a:gd name="T7" fmla="*/ 70 h 198"/>
              <a:gd name="T8" fmla="*/ 825 w 825"/>
              <a:gd name="T9" fmla="*/ 198 h 198"/>
              <a:gd name="T10" fmla="*/ 0 w 825"/>
              <a:gd name="T11" fmla="*/ 198 h 198"/>
              <a:gd name="T12" fmla="*/ 0 60000 65536"/>
              <a:gd name="T13" fmla="*/ 0 60000 65536"/>
              <a:gd name="T14" fmla="*/ 0 60000 65536"/>
              <a:gd name="T15" fmla="*/ 0 60000 65536"/>
              <a:gd name="T16" fmla="*/ 0 60000 65536"/>
              <a:gd name="T17" fmla="*/ 0 60000 65536"/>
              <a:gd name="T18" fmla="*/ 0 w 825"/>
              <a:gd name="T19" fmla="*/ 0 h 198"/>
              <a:gd name="T20" fmla="*/ 825 w 825"/>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825" h="198">
                <a:moveTo>
                  <a:pt x="0" y="198"/>
                </a:moveTo>
                <a:lnTo>
                  <a:pt x="0" y="70"/>
                </a:lnTo>
                <a:lnTo>
                  <a:pt x="416" y="0"/>
                </a:lnTo>
                <a:lnTo>
                  <a:pt x="825" y="70"/>
                </a:lnTo>
                <a:lnTo>
                  <a:pt x="825" y="198"/>
                </a:lnTo>
                <a:lnTo>
                  <a:pt x="0" y="198"/>
                </a:lnTo>
                <a:close/>
              </a:path>
            </a:pathLst>
          </a:custGeom>
          <a:noFill/>
          <a:ln w="9525">
            <a:solidFill>
              <a:srgbClr val="000000"/>
            </a:solidFill>
            <a:round/>
            <a:headEnd/>
            <a:tailEnd/>
          </a:ln>
        </p:spPr>
        <p:txBody>
          <a:bodyPr>
            <a:prstTxWarp prst="textNoShape">
              <a:avLst/>
            </a:prstTxWarp>
          </a:bodyPr>
          <a:lstStyle/>
          <a:p>
            <a:endParaRPr lang="en-US"/>
          </a:p>
        </p:txBody>
      </p:sp>
      <p:sp>
        <p:nvSpPr>
          <p:cNvPr id="73752" name="AutoShape 22"/>
          <p:cNvSpPr>
            <a:spLocks noChangeArrowheads="1"/>
          </p:cNvSpPr>
          <p:nvPr/>
        </p:nvSpPr>
        <p:spPr bwMode="auto">
          <a:xfrm>
            <a:off x="2838450" y="3048000"/>
            <a:ext cx="1320800" cy="325438"/>
          </a:xfrm>
          <a:prstGeom prst="roundRect">
            <a:avLst>
              <a:gd name="adj" fmla="val 46829"/>
            </a:avLst>
          </a:prstGeom>
          <a:noFill/>
          <a:ln w="9525">
            <a:solidFill>
              <a:srgbClr val="000000"/>
            </a:solidFill>
            <a:round/>
            <a:headEnd/>
            <a:tailEnd/>
          </a:ln>
        </p:spPr>
        <p:txBody>
          <a:bodyPr>
            <a:prstTxWarp prst="textNoShape">
              <a:avLst/>
            </a:prstTxWarp>
          </a:bodyPr>
          <a:lstStyle/>
          <a:p>
            <a:endParaRPr lang="en-US"/>
          </a:p>
        </p:txBody>
      </p:sp>
      <p:sp>
        <p:nvSpPr>
          <p:cNvPr id="73753" name="AutoShape 23"/>
          <p:cNvSpPr>
            <a:spLocks noChangeArrowheads="1"/>
          </p:cNvSpPr>
          <p:nvPr/>
        </p:nvSpPr>
        <p:spPr bwMode="auto">
          <a:xfrm>
            <a:off x="2838450" y="3443288"/>
            <a:ext cx="1320800" cy="325437"/>
          </a:xfrm>
          <a:prstGeom prst="roundRect">
            <a:avLst>
              <a:gd name="adj" fmla="val 46829"/>
            </a:avLst>
          </a:prstGeom>
          <a:noFill/>
          <a:ln w="9525">
            <a:solidFill>
              <a:srgbClr val="000000"/>
            </a:solidFill>
            <a:round/>
            <a:headEnd/>
            <a:tailEnd/>
          </a:ln>
        </p:spPr>
        <p:txBody>
          <a:bodyPr>
            <a:prstTxWarp prst="textNoShape">
              <a:avLst/>
            </a:prstTxWarp>
          </a:bodyPr>
          <a:lstStyle/>
          <a:p>
            <a:endParaRPr lang="en-US"/>
          </a:p>
        </p:txBody>
      </p:sp>
      <p:sp>
        <p:nvSpPr>
          <p:cNvPr id="73754" name="AutoShape 24"/>
          <p:cNvSpPr>
            <a:spLocks noChangeArrowheads="1"/>
          </p:cNvSpPr>
          <p:nvPr/>
        </p:nvSpPr>
        <p:spPr bwMode="auto">
          <a:xfrm>
            <a:off x="2838450" y="3840163"/>
            <a:ext cx="1320800" cy="314325"/>
          </a:xfrm>
          <a:prstGeom prst="roundRect">
            <a:avLst>
              <a:gd name="adj" fmla="val 48486"/>
            </a:avLst>
          </a:prstGeom>
          <a:noFill/>
          <a:ln w="9525">
            <a:solidFill>
              <a:srgbClr val="000000"/>
            </a:solidFill>
            <a:round/>
            <a:headEnd/>
            <a:tailEnd/>
          </a:ln>
        </p:spPr>
        <p:txBody>
          <a:bodyPr>
            <a:prstTxWarp prst="textNoShape">
              <a:avLst/>
            </a:prstTxWarp>
          </a:bodyPr>
          <a:lstStyle/>
          <a:p>
            <a:endParaRPr lang="en-US"/>
          </a:p>
        </p:txBody>
      </p:sp>
      <p:sp>
        <p:nvSpPr>
          <p:cNvPr id="73755" name="AutoShape 25"/>
          <p:cNvSpPr>
            <a:spLocks noChangeArrowheads="1"/>
          </p:cNvSpPr>
          <p:nvPr/>
        </p:nvSpPr>
        <p:spPr bwMode="auto">
          <a:xfrm>
            <a:off x="2838450" y="4235450"/>
            <a:ext cx="1320800" cy="315913"/>
          </a:xfrm>
          <a:prstGeom prst="roundRect">
            <a:avLst>
              <a:gd name="adj" fmla="val 48241"/>
            </a:avLst>
          </a:prstGeom>
          <a:noFill/>
          <a:ln w="9525">
            <a:solidFill>
              <a:srgbClr val="000000"/>
            </a:solidFill>
            <a:round/>
            <a:headEnd/>
            <a:tailEnd/>
          </a:ln>
        </p:spPr>
        <p:txBody>
          <a:bodyPr>
            <a:prstTxWarp prst="textNoShape">
              <a:avLst/>
            </a:prstTxWarp>
          </a:bodyPr>
          <a:lstStyle/>
          <a:p>
            <a:endParaRPr lang="en-US"/>
          </a:p>
        </p:txBody>
      </p:sp>
      <p:sp>
        <p:nvSpPr>
          <p:cNvPr id="73756" name="AutoShape 26"/>
          <p:cNvSpPr>
            <a:spLocks noChangeArrowheads="1"/>
          </p:cNvSpPr>
          <p:nvPr/>
        </p:nvSpPr>
        <p:spPr bwMode="auto">
          <a:xfrm>
            <a:off x="2838450" y="4621213"/>
            <a:ext cx="1320800" cy="325437"/>
          </a:xfrm>
          <a:prstGeom prst="roundRect">
            <a:avLst>
              <a:gd name="adj" fmla="val 46829"/>
            </a:avLst>
          </a:prstGeom>
          <a:noFill/>
          <a:ln w="9525">
            <a:solidFill>
              <a:srgbClr val="000000"/>
            </a:solidFill>
            <a:round/>
            <a:headEnd/>
            <a:tailEnd/>
          </a:ln>
        </p:spPr>
        <p:txBody>
          <a:bodyPr>
            <a:prstTxWarp prst="textNoShape">
              <a:avLst/>
            </a:prstTxWarp>
          </a:bodyPr>
          <a:lstStyle/>
          <a:p>
            <a:endParaRPr lang="en-US"/>
          </a:p>
        </p:txBody>
      </p:sp>
      <p:sp>
        <p:nvSpPr>
          <p:cNvPr id="73757" name="AutoShape 27"/>
          <p:cNvSpPr>
            <a:spLocks noChangeArrowheads="1"/>
          </p:cNvSpPr>
          <p:nvPr/>
        </p:nvSpPr>
        <p:spPr bwMode="auto">
          <a:xfrm>
            <a:off x="2838450" y="5018088"/>
            <a:ext cx="1320800" cy="325437"/>
          </a:xfrm>
          <a:prstGeom prst="roundRect">
            <a:avLst>
              <a:gd name="adj" fmla="val 46829"/>
            </a:avLst>
          </a:prstGeom>
          <a:noFill/>
          <a:ln w="9525">
            <a:solidFill>
              <a:srgbClr val="000000"/>
            </a:solidFill>
            <a:round/>
            <a:headEnd/>
            <a:tailEnd/>
          </a:ln>
        </p:spPr>
        <p:txBody>
          <a:bodyPr>
            <a:prstTxWarp prst="textNoShape">
              <a:avLst/>
            </a:prstTxWarp>
          </a:bodyPr>
          <a:lstStyle/>
          <a:p>
            <a:endParaRPr lang="en-US"/>
          </a:p>
        </p:txBody>
      </p:sp>
      <p:sp>
        <p:nvSpPr>
          <p:cNvPr id="73758" name="Rectangle 28"/>
          <p:cNvSpPr>
            <a:spLocks noChangeArrowheads="1"/>
          </p:cNvSpPr>
          <p:nvPr/>
        </p:nvSpPr>
        <p:spPr bwMode="auto">
          <a:xfrm>
            <a:off x="4659313" y="3205163"/>
            <a:ext cx="1260475" cy="228600"/>
          </a:xfrm>
          <a:prstGeom prst="rect">
            <a:avLst/>
          </a:prstGeom>
          <a:noFill/>
          <a:ln w="9525">
            <a:noFill/>
            <a:miter lim="800000"/>
            <a:headEnd/>
            <a:tailEnd/>
          </a:ln>
        </p:spPr>
        <p:txBody>
          <a:bodyPr wrap="none" lIns="0" tIns="0" rIns="0" bIns="0">
            <a:prstTxWarp prst="textNoShape">
              <a:avLst/>
            </a:prstTxWarp>
            <a:spAutoFit/>
          </a:bodyPr>
          <a:lstStyle/>
          <a:p>
            <a:r>
              <a:rPr lang="en-US" sz="1500"/>
              <a:t>Error tolerance</a:t>
            </a:r>
            <a:endParaRPr lang="en-US"/>
          </a:p>
        </p:txBody>
      </p:sp>
      <p:sp>
        <p:nvSpPr>
          <p:cNvPr id="73759" name="Rectangle 29"/>
          <p:cNvSpPr>
            <a:spLocks noChangeArrowheads="1"/>
          </p:cNvSpPr>
          <p:nvPr/>
        </p:nvSpPr>
        <p:spPr bwMode="auto">
          <a:xfrm>
            <a:off x="4667250" y="3149600"/>
            <a:ext cx="1319213" cy="325438"/>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760" name="Rectangle 30"/>
          <p:cNvSpPr>
            <a:spLocks noChangeArrowheads="1"/>
          </p:cNvSpPr>
          <p:nvPr/>
        </p:nvSpPr>
        <p:spPr bwMode="auto">
          <a:xfrm>
            <a:off x="4932363" y="3641725"/>
            <a:ext cx="782637" cy="228600"/>
          </a:xfrm>
          <a:prstGeom prst="rect">
            <a:avLst/>
          </a:prstGeom>
          <a:noFill/>
          <a:ln w="9525">
            <a:noFill/>
            <a:miter lim="800000"/>
            <a:headEnd/>
            <a:tailEnd/>
          </a:ln>
        </p:spPr>
        <p:txBody>
          <a:bodyPr wrap="none" lIns="0" tIns="0" rIns="0" bIns="0">
            <a:prstTxWarp prst="textNoShape">
              <a:avLst/>
            </a:prstTxWarp>
            <a:spAutoFit/>
          </a:bodyPr>
          <a:lstStyle/>
          <a:p>
            <a:r>
              <a:rPr lang="en-US" sz="1500"/>
              <a:t>Accuracy</a:t>
            </a:r>
            <a:endParaRPr lang="en-US"/>
          </a:p>
        </p:txBody>
      </p:sp>
      <p:sp>
        <p:nvSpPr>
          <p:cNvPr id="73761" name="Rectangle 31"/>
          <p:cNvSpPr>
            <a:spLocks noChangeArrowheads="1"/>
          </p:cNvSpPr>
          <p:nvPr/>
        </p:nvSpPr>
        <p:spPr bwMode="auto">
          <a:xfrm>
            <a:off x="4667250" y="3595688"/>
            <a:ext cx="1319213" cy="315912"/>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762" name="Rectangle 32"/>
          <p:cNvSpPr>
            <a:spLocks noChangeArrowheads="1"/>
          </p:cNvSpPr>
          <p:nvPr/>
        </p:nvSpPr>
        <p:spPr bwMode="auto">
          <a:xfrm>
            <a:off x="4903788" y="4525963"/>
            <a:ext cx="804862" cy="228600"/>
          </a:xfrm>
          <a:prstGeom prst="rect">
            <a:avLst/>
          </a:prstGeom>
          <a:noFill/>
          <a:ln w="9525">
            <a:noFill/>
            <a:miter lim="800000"/>
            <a:headEnd/>
            <a:tailEnd/>
          </a:ln>
        </p:spPr>
        <p:txBody>
          <a:bodyPr wrap="none" lIns="0" tIns="0" rIns="0" bIns="0">
            <a:prstTxWarp prst="textNoShape">
              <a:avLst/>
            </a:prstTxWarp>
            <a:spAutoFit/>
          </a:bodyPr>
          <a:lstStyle/>
          <a:p>
            <a:r>
              <a:rPr lang="en-US" sz="1500"/>
              <a:t>Simplicity</a:t>
            </a:r>
            <a:endParaRPr lang="en-US"/>
          </a:p>
        </p:txBody>
      </p:sp>
      <p:sp>
        <p:nvSpPr>
          <p:cNvPr id="73763" name="Rectangle 33"/>
          <p:cNvSpPr>
            <a:spLocks noChangeArrowheads="1"/>
          </p:cNvSpPr>
          <p:nvPr/>
        </p:nvSpPr>
        <p:spPr bwMode="auto">
          <a:xfrm>
            <a:off x="4667250" y="4479925"/>
            <a:ext cx="1319213" cy="314325"/>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764" name="Rectangle 34"/>
          <p:cNvSpPr>
            <a:spLocks noChangeArrowheads="1"/>
          </p:cNvSpPr>
          <p:nvPr/>
        </p:nvSpPr>
        <p:spPr bwMode="auto">
          <a:xfrm>
            <a:off x="4864100" y="4972050"/>
            <a:ext cx="879475" cy="228600"/>
          </a:xfrm>
          <a:prstGeom prst="rect">
            <a:avLst/>
          </a:prstGeom>
          <a:noFill/>
          <a:ln w="9525">
            <a:noFill/>
            <a:miter lim="800000"/>
            <a:headEnd/>
            <a:tailEnd/>
          </a:ln>
        </p:spPr>
        <p:txBody>
          <a:bodyPr wrap="none" lIns="0" tIns="0" rIns="0" bIns="0">
            <a:prstTxWarp prst="textNoShape">
              <a:avLst/>
            </a:prstTxWarp>
            <a:spAutoFit/>
          </a:bodyPr>
          <a:lstStyle/>
          <a:p>
            <a:r>
              <a:rPr lang="en-US" sz="1500"/>
              <a:t>Modularity</a:t>
            </a:r>
            <a:endParaRPr lang="en-US"/>
          </a:p>
        </p:txBody>
      </p:sp>
      <p:sp>
        <p:nvSpPr>
          <p:cNvPr id="73765" name="Rectangle 35"/>
          <p:cNvSpPr>
            <a:spLocks noChangeArrowheads="1"/>
          </p:cNvSpPr>
          <p:nvPr/>
        </p:nvSpPr>
        <p:spPr bwMode="auto">
          <a:xfrm>
            <a:off x="4667250" y="4916488"/>
            <a:ext cx="1319213" cy="3254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766" name="Rectangle 36"/>
          <p:cNvSpPr>
            <a:spLocks noChangeArrowheads="1"/>
          </p:cNvSpPr>
          <p:nvPr/>
        </p:nvSpPr>
        <p:spPr bwMode="auto">
          <a:xfrm>
            <a:off x="4824413" y="4087813"/>
            <a:ext cx="1038225" cy="228600"/>
          </a:xfrm>
          <a:prstGeom prst="rect">
            <a:avLst/>
          </a:prstGeom>
          <a:noFill/>
          <a:ln w="9525">
            <a:noFill/>
            <a:miter lim="800000"/>
            <a:headEnd/>
            <a:tailEnd/>
          </a:ln>
        </p:spPr>
        <p:txBody>
          <a:bodyPr wrap="none" lIns="0" tIns="0" rIns="0" bIns="0">
            <a:prstTxWarp prst="textNoShape">
              <a:avLst/>
            </a:prstTxWarp>
            <a:spAutoFit/>
          </a:bodyPr>
          <a:lstStyle/>
          <a:p>
            <a:r>
              <a:rPr lang="en-US" sz="1500"/>
              <a:t>Consistency</a:t>
            </a:r>
            <a:endParaRPr lang="en-US"/>
          </a:p>
        </p:txBody>
      </p:sp>
      <p:sp>
        <p:nvSpPr>
          <p:cNvPr id="73767" name="Rectangle 37"/>
          <p:cNvSpPr>
            <a:spLocks noChangeArrowheads="1"/>
          </p:cNvSpPr>
          <p:nvPr/>
        </p:nvSpPr>
        <p:spPr bwMode="auto">
          <a:xfrm>
            <a:off x="4667250" y="4032250"/>
            <a:ext cx="1319213" cy="325438"/>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768" name="Line 38"/>
          <p:cNvSpPr>
            <a:spLocks noChangeShapeType="1"/>
          </p:cNvSpPr>
          <p:nvPr/>
        </p:nvSpPr>
        <p:spPr bwMode="auto">
          <a:xfrm flipV="1">
            <a:off x="2057400" y="3251200"/>
            <a:ext cx="781050" cy="83185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69" name="Line 39"/>
          <p:cNvSpPr>
            <a:spLocks noChangeShapeType="1"/>
          </p:cNvSpPr>
          <p:nvPr/>
        </p:nvSpPr>
        <p:spPr bwMode="auto">
          <a:xfrm flipV="1">
            <a:off x="2057400" y="3667125"/>
            <a:ext cx="781050" cy="4159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0" name="Line 40"/>
          <p:cNvSpPr>
            <a:spLocks noChangeShapeType="1"/>
          </p:cNvSpPr>
          <p:nvPr/>
        </p:nvSpPr>
        <p:spPr bwMode="auto">
          <a:xfrm flipV="1">
            <a:off x="2057400" y="3981450"/>
            <a:ext cx="781050"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1" name="Line 41"/>
          <p:cNvSpPr>
            <a:spLocks noChangeShapeType="1"/>
          </p:cNvSpPr>
          <p:nvPr/>
        </p:nvSpPr>
        <p:spPr bwMode="auto">
          <a:xfrm>
            <a:off x="2057400" y="4083050"/>
            <a:ext cx="781050" cy="315913"/>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2" name="Line 42"/>
          <p:cNvSpPr>
            <a:spLocks noChangeShapeType="1"/>
          </p:cNvSpPr>
          <p:nvPr/>
        </p:nvSpPr>
        <p:spPr bwMode="auto">
          <a:xfrm>
            <a:off x="2057400" y="4083050"/>
            <a:ext cx="781050" cy="6302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3" name="Line 43"/>
          <p:cNvSpPr>
            <a:spLocks noChangeShapeType="1"/>
          </p:cNvSpPr>
          <p:nvPr/>
        </p:nvSpPr>
        <p:spPr bwMode="auto">
          <a:xfrm>
            <a:off x="2057400" y="4083050"/>
            <a:ext cx="781050" cy="10366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4" name="Line 44"/>
          <p:cNvSpPr>
            <a:spLocks noChangeShapeType="1"/>
          </p:cNvSpPr>
          <p:nvPr/>
        </p:nvSpPr>
        <p:spPr bwMode="auto">
          <a:xfrm flipV="1">
            <a:off x="4148138" y="3251200"/>
            <a:ext cx="519112" cy="3143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5" name="Line 45"/>
          <p:cNvSpPr>
            <a:spLocks noChangeShapeType="1"/>
          </p:cNvSpPr>
          <p:nvPr/>
        </p:nvSpPr>
        <p:spPr bwMode="auto">
          <a:xfrm>
            <a:off x="4148138" y="3565525"/>
            <a:ext cx="519112" cy="214313"/>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6" name="Line 46"/>
          <p:cNvSpPr>
            <a:spLocks noChangeShapeType="1"/>
          </p:cNvSpPr>
          <p:nvPr/>
        </p:nvSpPr>
        <p:spPr bwMode="auto">
          <a:xfrm>
            <a:off x="4148138" y="3565525"/>
            <a:ext cx="519112" cy="6191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7" name="Line 47"/>
          <p:cNvSpPr>
            <a:spLocks noChangeShapeType="1"/>
          </p:cNvSpPr>
          <p:nvPr/>
        </p:nvSpPr>
        <p:spPr bwMode="auto">
          <a:xfrm>
            <a:off x="4148138" y="3565525"/>
            <a:ext cx="519112" cy="10366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8" name="Line 48"/>
          <p:cNvSpPr>
            <a:spLocks noChangeShapeType="1"/>
          </p:cNvSpPr>
          <p:nvPr/>
        </p:nvSpPr>
        <p:spPr bwMode="auto">
          <a:xfrm>
            <a:off x="4148138" y="4814888"/>
            <a:ext cx="519112" cy="203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79" name="Line 49"/>
          <p:cNvSpPr>
            <a:spLocks noChangeShapeType="1"/>
          </p:cNvSpPr>
          <p:nvPr/>
        </p:nvSpPr>
        <p:spPr bwMode="auto">
          <a:xfrm flipV="1">
            <a:off x="4148138" y="4602163"/>
            <a:ext cx="519112" cy="2127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0" name="Line 50"/>
          <p:cNvSpPr>
            <a:spLocks noChangeShapeType="1"/>
          </p:cNvSpPr>
          <p:nvPr/>
        </p:nvSpPr>
        <p:spPr bwMode="auto">
          <a:xfrm flipV="1">
            <a:off x="4148138" y="4184650"/>
            <a:ext cx="519112" cy="6302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1" name="Line 51"/>
          <p:cNvSpPr>
            <a:spLocks noChangeShapeType="1"/>
          </p:cNvSpPr>
          <p:nvPr/>
        </p:nvSpPr>
        <p:spPr bwMode="auto">
          <a:xfrm>
            <a:off x="4148138" y="5180013"/>
            <a:ext cx="133350"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2" name="Line 52"/>
          <p:cNvSpPr>
            <a:spLocks noChangeShapeType="1"/>
          </p:cNvSpPr>
          <p:nvPr/>
        </p:nvSpPr>
        <p:spPr bwMode="auto">
          <a:xfrm>
            <a:off x="4148138" y="5180013"/>
            <a:ext cx="133350"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3" name="Line 53"/>
          <p:cNvSpPr>
            <a:spLocks noChangeShapeType="1"/>
          </p:cNvSpPr>
          <p:nvPr/>
        </p:nvSpPr>
        <p:spPr bwMode="auto">
          <a:xfrm flipV="1">
            <a:off x="4148138" y="5068888"/>
            <a:ext cx="133350" cy="1111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4" name="Line 54"/>
          <p:cNvSpPr>
            <a:spLocks noChangeShapeType="1"/>
          </p:cNvSpPr>
          <p:nvPr/>
        </p:nvSpPr>
        <p:spPr bwMode="auto">
          <a:xfrm>
            <a:off x="4148138" y="4398963"/>
            <a:ext cx="133350"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5" name="Line 55"/>
          <p:cNvSpPr>
            <a:spLocks noChangeShapeType="1"/>
          </p:cNvSpPr>
          <p:nvPr/>
        </p:nvSpPr>
        <p:spPr bwMode="auto">
          <a:xfrm>
            <a:off x="4148138" y="4398963"/>
            <a:ext cx="133350"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6" name="Line 56"/>
          <p:cNvSpPr>
            <a:spLocks noChangeShapeType="1"/>
          </p:cNvSpPr>
          <p:nvPr/>
        </p:nvSpPr>
        <p:spPr bwMode="auto">
          <a:xfrm flipV="1">
            <a:off x="4148138" y="4297363"/>
            <a:ext cx="133350"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7" name="Line 57"/>
          <p:cNvSpPr>
            <a:spLocks noChangeShapeType="1"/>
          </p:cNvSpPr>
          <p:nvPr/>
        </p:nvSpPr>
        <p:spPr bwMode="auto">
          <a:xfrm>
            <a:off x="4148138" y="3981450"/>
            <a:ext cx="133350"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8" name="Line 58"/>
          <p:cNvSpPr>
            <a:spLocks noChangeShapeType="1"/>
          </p:cNvSpPr>
          <p:nvPr/>
        </p:nvSpPr>
        <p:spPr bwMode="auto">
          <a:xfrm>
            <a:off x="4148138" y="3981450"/>
            <a:ext cx="133350"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89" name="Line 59"/>
          <p:cNvSpPr>
            <a:spLocks noChangeShapeType="1"/>
          </p:cNvSpPr>
          <p:nvPr/>
        </p:nvSpPr>
        <p:spPr bwMode="auto">
          <a:xfrm flipV="1">
            <a:off x="4148138" y="3881438"/>
            <a:ext cx="133350" cy="100012"/>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90" name="Line 60"/>
          <p:cNvSpPr>
            <a:spLocks noChangeShapeType="1"/>
          </p:cNvSpPr>
          <p:nvPr/>
        </p:nvSpPr>
        <p:spPr bwMode="auto">
          <a:xfrm>
            <a:off x="4148138" y="3200400"/>
            <a:ext cx="133350" cy="1111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91" name="Line 61"/>
          <p:cNvSpPr>
            <a:spLocks noChangeShapeType="1"/>
          </p:cNvSpPr>
          <p:nvPr/>
        </p:nvSpPr>
        <p:spPr bwMode="auto">
          <a:xfrm>
            <a:off x="4148138" y="3200400"/>
            <a:ext cx="133350"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92" name="Line 62"/>
          <p:cNvSpPr>
            <a:spLocks noChangeShapeType="1"/>
          </p:cNvSpPr>
          <p:nvPr/>
        </p:nvSpPr>
        <p:spPr bwMode="auto">
          <a:xfrm flipV="1">
            <a:off x="4148138" y="3098800"/>
            <a:ext cx="133350"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93" name="Rectangle 63"/>
          <p:cNvSpPr>
            <a:spLocks noChangeArrowheads="1"/>
          </p:cNvSpPr>
          <p:nvPr/>
        </p:nvSpPr>
        <p:spPr bwMode="auto">
          <a:xfrm>
            <a:off x="6362700" y="3667125"/>
            <a:ext cx="1584325" cy="528638"/>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794" name="Rectangle 64"/>
          <p:cNvSpPr>
            <a:spLocks noChangeArrowheads="1"/>
          </p:cNvSpPr>
          <p:nvPr/>
        </p:nvSpPr>
        <p:spPr bwMode="auto">
          <a:xfrm>
            <a:off x="6511925" y="3743325"/>
            <a:ext cx="1174750" cy="228600"/>
          </a:xfrm>
          <a:prstGeom prst="rect">
            <a:avLst/>
          </a:prstGeom>
          <a:noFill/>
          <a:ln w="9525">
            <a:noFill/>
            <a:miter lim="800000"/>
            <a:headEnd/>
            <a:tailEnd/>
          </a:ln>
        </p:spPr>
        <p:txBody>
          <a:bodyPr wrap="none" lIns="0" tIns="0" rIns="0" bIns="0">
            <a:prstTxWarp prst="textNoShape">
              <a:avLst/>
            </a:prstTxWarp>
            <a:spAutoFit/>
          </a:bodyPr>
          <a:lstStyle/>
          <a:p>
            <a:r>
              <a:rPr lang="en-US" sz="1500"/>
              <a:t>defect density</a:t>
            </a:r>
            <a:endParaRPr lang="en-US"/>
          </a:p>
        </p:txBody>
      </p:sp>
      <p:sp>
        <p:nvSpPr>
          <p:cNvPr id="73795" name="Rectangle 65"/>
          <p:cNvSpPr>
            <a:spLocks noChangeArrowheads="1"/>
          </p:cNvSpPr>
          <p:nvPr/>
        </p:nvSpPr>
        <p:spPr bwMode="auto">
          <a:xfrm>
            <a:off x="6384925" y="3895725"/>
            <a:ext cx="1381125" cy="228600"/>
          </a:xfrm>
          <a:prstGeom prst="rect">
            <a:avLst/>
          </a:prstGeom>
          <a:noFill/>
          <a:ln w="9525">
            <a:noFill/>
            <a:miter lim="800000"/>
            <a:headEnd/>
            <a:tailEnd/>
          </a:ln>
        </p:spPr>
        <p:txBody>
          <a:bodyPr wrap="none" lIns="0" tIns="0" rIns="0" bIns="0">
            <a:prstTxWarp prst="textNoShape">
              <a:avLst/>
            </a:prstTxWarp>
            <a:spAutoFit/>
          </a:bodyPr>
          <a:lstStyle/>
          <a:p>
            <a:r>
              <a:rPr lang="en-US" sz="1500"/>
              <a:t>= #defects / size</a:t>
            </a:r>
            <a:endParaRPr lang="en-US"/>
          </a:p>
        </p:txBody>
      </p:sp>
      <p:sp>
        <p:nvSpPr>
          <p:cNvPr id="73796" name="Line 66"/>
          <p:cNvSpPr>
            <a:spLocks noChangeShapeType="1"/>
          </p:cNvSpPr>
          <p:nvPr/>
        </p:nvSpPr>
        <p:spPr bwMode="auto">
          <a:xfrm>
            <a:off x="5976938" y="3779838"/>
            <a:ext cx="131762"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97" name="Line 67"/>
          <p:cNvSpPr>
            <a:spLocks noChangeShapeType="1"/>
          </p:cNvSpPr>
          <p:nvPr/>
        </p:nvSpPr>
        <p:spPr bwMode="auto">
          <a:xfrm>
            <a:off x="5976938" y="3779838"/>
            <a:ext cx="385762"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98" name="Line 68"/>
          <p:cNvSpPr>
            <a:spLocks noChangeShapeType="1"/>
          </p:cNvSpPr>
          <p:nvPr/>
        </p:nvSpPr>
        <p:spPr bwMode="auto">
          <a:xfrm flipV="1">
            <a:off x="5976938" y="3667125"/>
            <a:ext cx="131762" cy="112713"/>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799" name="Rectangle 69"/>
          <p:cNvSpPr>
            <a:spLocks noChangeArrowheads="1"/>
          </p:cNvSpPr>
          <p:nvPr/>
        </p:nvSpPr>
        <p:spPr bwMode="auto">
          <a:xfrm>
            <a:off x="6362700" y="4814888"/>
            <a:ext cx="1584325" cy="6302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800" name="Line 70"/>
          <p:cNvSpPr>
            <a:spLocks noChangeShapeType="1"/>
          </p:cNvSpPr>
          <p:nvPr/>
        </p:nvSpPr>
        <p:spPr bwMode="auto">
          <a:xfrm>
            <a:off x="5976938" y="5119688"/>
            <a:ext cx="131762" cy="1111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01" name="Line 71"/>
          <p:cNvSpPr>
            <a:spLocks noChangeShapeType="1"/>
          </p:cNvSpPr>
          <p:nvPr/>
        </p:nvSpPr>
        <p:spPr bwMode="auto">
          <a:xfrm>
            <a:off x="5976938" y="5119688"/>
            <a:ext cx="131762"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02" name="Line 72"/>
          <p:cNvSpPr>
            <a:spLocks noChangeShapeType="1"/>
          </p:cNvSpPr>
          <p:nvPr/>
        </p:nvSpPr>
        <p:spPr bwMode="auto">
          <a:xfrm flipV="1">
            <a:off x="5976938" y="4916488"/>
            <a:ext cx="385762" cy="203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03" name="Rectangle 73"/>
          <p:cNvSpPr>
            <a:spLocks noChangeArrowheads="1"/>
          </p:cNvSpPr>
          <p:nvPr/>
        </p:nvSpPr>
        <p:spPr bwMode="auto">
          <a:xfrm>
            <a:off x="6411913" y="4891088"/>
            <a:ext cx="1450975" cy="228600"/>
          </a:xfrm>
          <a:prstGeom prst="rect">
            <a:avLst/>
          </a:prstGeom>
          <a:noFill/>
          <a:ln w="9525">
            <a:noFill/>
            <a:miter lim="800000"/>
            <a:headEnd/>
            <a:tailEnd/>
          </a:ln>
        </p:spPr>
        <p:txBody>
          <a:bodyPr wrap="none" lIns="0" tIns="0" rIns="0" bIns="0">
            <a:prstTxWarp prst="textNoShape">
              <a:avLst/>
            </a:prstTxWarp>
            <a:spAutoFit/>
          </a:bodyPr>
          <a:lstStyle/>
          <a:p>
            <a:r>
              <a:rPr lang="en-US" sz="1500"/>
              <a:t>correction impact</a:t>
            </a:r>
            <a:endParaRPr lang="en-US"/>
          </a:p>
        </p:txBody>
      </p:sp>
      <p:sp>
        <p:nvSpPr>
          <p:cNvPr id="73804" name="Rectangle 74"/>
          <p:cNvSpPr>
            <a:spLocks noChangeArrowheads="1"/>
          </p:cNvSpPr>
          <p:nvPr/>
        </p:nvSpPr>
        <p:spPr bwMode="auto">
          <a:xfrm>
            <a:off x="6562725" y="5043488"/>
            <a:ext cx="1308100" cy="228600"/>
          </a:xfrm>
          <a:prstGeom prst="rect">
            <a:avLst/>
          </a:prstGeom>
          <a:noFill/>
          <a:ln w="9525">
            <a:noFill/>
            <a:miter lim="800000"/>
            <a:headEnd/>
            <a:tailEnd/>
          </a:ln>
        </p:spPr>
        <p:txBody>
          <a:bodyPr wrap="none" lIns="0" tIns="0" rIns="0" bIns="0">
            <a:prstTxWarp prst="textNoShape">
              <a:avLst/>
            </a:prstTxWarp>
            <a:spAutoFit/>
          </a:bodyPr>
          <a:lstStyle/>
          <a:p>
            <a:r>
              <a:rPr lang="en-US" sz="1500"/>
              <a:t>= #components</a:t>
            </a:r>
            <a:endParaRPr lang="en-US"/>
          </a:p>
        </p:txBody>
      </p:sp>
      <p:sp>
        <p:nvSpPr>
          <p:cNvPr id="73805" name="Rectangle 75"/>
          <p:cNvSpPr>
            <a:spLocks noChangeArrowheads="1"/>
          </p:cNvSpPr>
          <p:nvPr/>
        </p:nvSpPr>
        <p:spPr bwMode="auto">
          <a:xfrm>
            <a:off x="6862763" y="5205413"/>
            <a:ext cx="730250" cy="228600"/>
          </a:xfrm>
          <a:prstGeom prst="rect">
            <a:avLst/>
          </a:prstGeom>
          <a:noFill/>
          <a:ln w="9525">
            <a:noFill/>
            <a:miter lim="800000"/>
            <a:headEnd/>
            <a:tailEnd/>
          </a:ln>
        </p:spPr>
        <p:txBody>
          <a:bodyPr wrap="none" lIns="0" tIns="0" rIns="0" bIns="0">
            <a:prstTxWarp prst="textNoShape">
              <a:avLst/>
            </a:prstTxWarp>
            <a:spAutoFit/>
          </a:bodyPr>
          <a:lstStyle/>
          <a:p>
            <a:r>
              <a:rPr lang="en-US" sz="1500"/>
              <a:t>changed</a:t>
            </a:r>
            <a:endParaRPr lang="en-US"/>
          </a:p>
        </p:txBody>
      </p:sp>
      <p:sp>
        <p:nvSpPr>
          <p:cNvPr id="73806" name="Rectangle 76"/>
          <p:cNvSpPr>
            <a:spLocks noChangeArrowheads="1"/>
          </p:cNvSpPr>
          <p:nvPr/>
        </p:nvSpPr>
        <p:spPr bwMode="auto">
          <a:xfrm>
            <a:off x="6362700" y="4398963"/>
            <a:ext cx="1584325" cy="323850"/>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3807" name="Rectangle 77"/>
          <p:cNvSpPr>
            <a:spLocks noChangeArrowheads="1"/>
          </p:cNvSpPr>
          <p:nvPr/>
        </p:nvSpPr>
        <p:spPr bwMode="auto">
          <a:xfrm>
            <a:off x="6480175" y="4464050"/>
            <a:ext cx="1249363" cy="228600"/>
          </a:xfrm>
          <a:prstGeom prst="rect">
            <a:avLst/>
          </a:prstGeom>
          <a:noFill/>
          <a:ln w="9525">
            <a:noFill/>
            <a:miter lim="800000"/>
            <a:headEnd/>
            <a:tailEnd/>
          </a:ln>
        </p:spPr>
        <p:txBody>
          <a:bodyPr wrap="none" lIns="0" tIns="0" rIns="0" bIns="0">
            <a:prstTxWarp prst="textNoShape">
              <a:avLst/>
            </a:prstTxWarp>
            <a:spAutoFit/>
          </a:bodyPr>
          <a:lstStyle/>
          <a:p>
            <a:r>
              <a:rPr lang="en-US" sz="1500"/>
              <a:t>correction time</a:t>
            </a:r>
            <a:endParaRPr lang="en-US"/>
          </a:p>
        </p:txBody>
      </p:sp>
      <p:sp>
        <p:nvSpPr>
          <p:cNvPr id="73808" name="Line 78"/>
          <p:cNvSpPr>
            <a:spLocks noChangeShapeType="1"/>
          </p:cNvSpPr>
          <p:nvPr/>
        </p:nvSpPr>
        <p:spPr bwMode="auto">
          <a:xfrm>
            <a:off x="5976938" y="4602163"/>
            <a:ext cx="385762"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09" name="Line 79"/>
          <p:cNvSpPr>
            <a:spLocks noChangeShapeType="1"/>
          </p:cNvSpPr>
          <p:nvPr/>
        </p:nvSpPr>
        <p:spPr bwMode="auto">
          <a:xfrm>
            <a:off x="5976938" y="4602163"/>
            <a:ext cx="131762" cy="1111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10" name="Line 80"/>
          <p:cNvSpPr>
            <a:spLocks noChangeShapeType="1"/>
          </p:cNvSpPr>
          <p:nvPr/>
        </p:nvSpPr>
        <p:spPr bwMode="auto">
          <a:xfrm flipV="1">
            <a:off x="5976938" y="4500563"/>
            <a:ext cx="131762"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11" name="Line 81"/>
          <p:cNvSpPr>
            <a:spLocks noChangeShapeType="1"/>
          </p:cNvSpPr>
          <p:nvPr/>
        </p:nvSpPr>
        <p:spPr bwMode="auto">
          <a:xfrm>
            <a:off x="5976938" y="4184650"/>
            <a:ext cx="131762" cy="112713"/>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12" name="Line 82"/>
          <p:cNvSpPr>
            <a:spLocks noChangeShapeType="1"/>
          </p:cNvSpPr>
          <p:nvPr/>
        </p:nvSpPr>
        <p:spPr bwMode="auto">
          <a:xfrm>
            <a:off x="5976938" y="4184650"/>
            <a:ext cx="131762"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13" name="Line 83"/>
          <p:cNvSpPr>
            <a:spLocks noChangeShapeType="1"/>
          </p:cNvSpPr>
          <p:nvPr/>
        </p:nvSpPr>
        <p:spPr bwMode="auto">
          <a:xfrm flipV="1">
            <a:off x="5976938" y="4083050"/>
            <a:ext cx="131762" cy="101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14" name="Line 84"/>
          <p:cNvSpPr>
            <a:spLocks noChangeShapeType="1"/>
          </p:cNvSpPr>
          <p:nvPr/>
        </p:nvSpPr>
        <p:spPr bwMode="auto">
          <a:xfrm>
            <a:off x="5976938" y="3251200"/>
            <a:ext cx="131762" cy="1111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15" name="Line 85"/>
          <p:cNvSpPr>
            <a:spLocks noChangeShapeType="1"/>
          </p:cNvSpPr>
          <p:nvPr/>
        </p:nvSpPr>
        <p:spPr bwMode="auto">
          <a:xfrm>
            <a:off x="5976938" y="3251200"/>
            <a:ext cx="131762"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3816" name="Line 86"/>
          <p:cNvSpPr>
            <a:spLocks noChangeShapeType="1"/>
          </p:cNvSpPr>
          <p:nvPr/>
        </p:nvSpPr>
        <p:spPr bwMode="auto">
          <a:xfrm flipV="1">
            <a:off x="5976938" y="3149600"/>
            <a:ext cx="131762" cy="101600"/>
          </a:xfrm>
          <a:prstGeom prst="line">
            <a:avLst/>
          </a:prstGeom>
          <a:noFill/>
          <a:ln w="9525">
            <a:solidFill>
              <a:srgbClr val="00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p:spPr>
        <p:txBody>
          <a:bodyPr/>
          <a:lstStyle/>
          <a:p>
            <a:r>
              <a:rPr lang="de-CH">
                <a:latin typeface="Helvetica" charset="0"/>
              </a:rPr>
              <a:t>© Oscar Nierstrasz</a:t>
            </a:r>
          </a:p>
        </p:txBody>
      </p:sp>
      <p:sp>
        <p:nvSpPr>
          <p:cNvPr id="75779" name="Footer Placeholder 4"/>
          <p:cNvSpPr>
            <a:spLocks noGrp="1"/>
          </p:cNvSpPr>
          <p:nvPr>
            <p:ph type="ftr" sz="quarter" idx="11"/>
          </p:nvPr>
        </p:nvSpPr>
        <p:spPr>
          <a:noFill/>
        </p:spPr>
        <p:txBody>
          <a:bodyPr/>
          <a:lstStyle/>
          <a:p>
            <a:r>
              <a:rPr lang="de-CH">
                <a:latin typeface="Helvetica" charset="0"/>
              </a:rPr>
              <a:t>ESE — Software Metrics</a:t>
            </a:r>
          </a:p>
        </p:txBody>
      </p:sp>
      <p:sp>
        <p:nvSpPr>
          <p:cNvPr id="75780" name="Slide Number Placeholder 5"/>
          <p:cNvSpPr>
            <a:spLocks noGrp="1"/>
          </p:cNvSpPr>
          <p:nvPr>
            <p:ph type="sldNum" sz="quarter" idx="12"/>
          </p:nvPr>
        </p:nvSpPr>
        <p:spPr>
          <a:noFill/>
        </p:spPr>
        <p:txBody>
          <a:bodyPr/>
          <a:lstStyle/>
          <a:p>
            <a:r>
              <a:rPr lang="de-CH">
                <a:latin typeface="Helvetica" charset="0"/>
              </a:rPr>
              <a:t>ESE 12.</a:t>
            </a:r>
            <a:fld id="{0DE0B813-2B4D-8E4C-BF78-A7219492E115}" type="slidenum">
              <a:rPr lang="de-CH">
                <a:latin typeface="Helvetica" charset="0"/>
              </a:rPr>
              <a:pPr/>
              <a:t>34</a:t>
            </a:fld>
            <a:endParaRPr lang="de-CH" sz="1400">
              <a:solidFill>
                <a:srgbClr val="7E7E7E"/>
              </a:solidFill>
              <a:latin typeface="Times" charset="0"/>
            </a:endParaRPr>
          </a:p>
        </p:txBody>
      </p:sp>
      <p:sp>
        <p:nvSpPr>
          <p:cNvPr id="75781" name="Rectangle 2"/>
          <p:cNvSpPr>
            <a:spLocks noGrp="1" noChangeArrowheads="1"/>
          </p:cNvSpPr>
          <p:nvPr>
            <p:ph type="title"/>
          </p:nvPr>
        </p:nvSpPr>
        <p:spPr/>
        <p:txBody>
          <a:bodyPr/>
          <a:lstStyle/>
          <a:p>
            <a:r>
              <a:rPr lang="en-US"/>
              <a:t>“Define your own” Quality Model </a:t>
            </a:r>
          </a:p>
        </p:txBody>
      </p:sp>
      <p:sp>
        <p:nvSpPr>
          <p:cNvPr id="75782" name="Rectangle 3"/>
          <p:cNvSpPr>
            <a:spLocks noGrp="1" noChangeArrowheads="1"/>
          </p:cNvSpPr>
          <p:nvPr>
            <p:ph type="body" idx="1"/>
          </p:nvPr>
        </p:nvSpPr>
        <p:spPr>
          <a:xfrm>
            <a:off x="539750" y="1654175"/>
            <a:ext cx="8061325" cy="1450975"/>
          </a:xfrm>
        </p:spPr>
        <p:txBody>
          <a:bodyPr/>
          <a:lstStyle/>
          <a:p>
            <a:pPr marL="342900" indent="-342900">
              <a:buFont typeface="Helvetica CE" pitchFamily="-105" charset="0"/>
              <a:buNone/>
            </a:pPr>
            <a:r>
              <a:rPr lang="en-US" sz="2000" i="1">
                <a:solidFill>
                  <a:srgbClr val="7F0101"/>
                </a:solidFill>
              </a:rPr>
              <a:t>Define the quality model with the development team</a:t>
            </a:r>
          </a:p>
          <a:p>
            <a:pPr marL="342900" indent="-342900"/>
            <a:r>
              <a:rPr lang="en-US" sz="2000"/>
              <a:t>Team chooses the characteristics, design principles, metrics ... and the thresholds</a:t>
            </a:r>
          </a:p>
        </p:txBody>
      </p:sp>
      <p:sp>
        <p:nvSpPr>
          <p:cNvPr id="75783" name="Rectangle 52"/>
          <p:cNvSpPr>
            <a:spLocks noChangeArrowheads="1"/>
          </p:cNvSpPr>
          <p:nvPr/>
        </p:nvSpPr>
        <p:spPr bwMode="auto">
          <a:xfrm>
            <a:off x="1063625" y="4043363"/>
            <a:ext cx="1206500" cy="228600"/>
          </a:xfrm>
          <a:prstGeom prst="rect">
            <a:avLst/>
          </a:prstGeom>
          <a:noFill/>
          <a:ln w="9525">
            <a:noFill/>
            <a:miter lim="800000"/>
            <a:headEnd/>
            <a:tailEnd/>
          </a:ln>
        </p:spPr>
        <p:txBody>
          <a:bodyPr wrap="none" lIns="0" tIns="0" rIns="0" bIns="0">
            <a:prstTxWarp prst="textNoShape">
              <a:avLst/>
            </a:prstTxWarp>
            <a:spAutoFit/>
          </a:bodyPr>
          <a:lstStyle/>
          <a:p>
            <a:r>
              <a:rPr lang="en-US" sz="1500"/>
              <a:t>Maintainability</a:t>
            </a:r>
            <a:endParaRPr lang="en-US"/>
          </a:p>
        </p:txBody>
      </p:sp>
      <p:sp>
        <p:nvSpPr>
          <p:cNvPr id="75784" name="Rectangle 53"/>
          <p:cNvSpPr>
            <a:spLocks noChangeArrowheads="1"/>
          </p:cNvSpPr>
          <p:nvPr/>
        </p:nvSpPr>
        <p:spPr bwMode="auto">
          <a:xfrm>
            <a:off x="1420813" y="5981700"/>
            <a:ext cx="539750" cy="228600"/>
          </a:xfrm>
          <a:prstGeom prst="rect">
            <a:avLst/>
          </a:prstGeom>
          <a:noFill/>
          <a:ln w="9525">
            <a:noFill/>
            <a:miter lim="800000"/>
            <a:headEnd/>
            <a:tailEnd/>
          </a:ln>
        </p:spPr>
        <p:txBody>
          <a:bodyPr wrap="none" lIns="0" tIns="0" rIns="0" bIns="0">
            <a:prstTxWarp prst="textNoShape">
              <a:avLst/>
            </a:prstTxWarp>
            <a:spAutoFit/>
          </a:bodyPr>
          <a:lstStyle/>
          <a:p>
            <a:r>
              <a:rPr lang="en-US" sz="1500"/>
              <a:t>Factor</a:t>
            </a:r>
            <a:endParaRPr lang="en-US"/>
          </a:p>
        </p:txBody>
      </p:sp>
      <p:sp>
        <p:nvSpPr>
          <p:cNvPr id="75785" name="Rectangle 54"/>
          <p:cNvSpPr>
            <a:spLocks noChangeArrowheads="1"/>
          </p:cNvSpPr>
          <p:nvPr/>
        </p:nvSpPr>
        <p:spPr bwMode="auto">
          <a:xfrm>
            <a:off x="2609850" y="5981700"/>
            <a:ext cx="1165225" cy="228600"/>
          </a:xfrm>
          <a:prstGeom prst="rect">
            <a:avLst/>
          </a:prstGeom>
          <a:noFill/>
          <a:ln w="9525">
            <a:noFill/>
            <a:miter lim="800000"/>
            <a:headEnd/>
            <a:tailEnd/>
          </a:ln>
        </p:spPr>
        <p:txBody>
          <a:bodyPr wrap="none" lIns="0" tIns="0" rIns="0" bIns="0">
            <a:prstTxWarp prst="textNoShape">
              <a:avLst/>
            </a:prstTxWarp>
            <a:spAutoFit/>
          </a:bodyPr>
          <a:lstStyle/>
          <a:p>
            <a:r>
              <a:rPr lang="en-US" sz="1500"/>
              <a:t>Characteristic</a:t>
            </a:r>
            <a:endParaRPr lang="en-US"/>
          </a:p>
        </p:txBody>
      </p:sp>
      <p:sp>
        <p:nvSpPr>
          <p:cNvPr id="75786" name="Freeform 55"/>
          <p:cNvSpPr>
            <a:spLocks/>
          </p:cNvSpPr>
          <p:nvPr/>
        </p:nvSpPr>
        <p:spPr bwMode="auto">
          <a:xfrm>
            <a:off x="1082675" y="5805488"/>
            <a:ext cx="1217613" cy="365125"/>
          </a:xfrm>
          <a:custGeom>
            <a:avLst/>
            <a:gdLst>
              <a:gd name="T0" fmla="*/ 0 w 767"/>
              <a:gd name="T1" fmla="*/ 230 h 230"/>
              <a:gd name="T2" fmla="*/ 0 w 767"/>
              <a:gd name="T3" fmla="*/ 76 h 230"/>
              <a:gd name="T4" fmla="*/ 383 w 767"/>
              <a:gd name="T5" fmla="*/ 0 h 230"/>
              <a:gd name="T6" fmla="*/ 767 w 767"/>
              <a:gd name="T7" fmla="*/ 76 h 230"/>
              <a:gd name="T8" fmla="*/ 767 w 767"/>
              <a:gd name="T9" fmla="*/ 230 h 230"/>
              <a:gd name="T10" fmla="*/ 0 w 767"/>
              <a:gd name="T11" fmla="*/ 230 h 230"/>
              <a:gd name="T12" fmla="*/ 0 60000 65536"/>
              <a:gd name="T13" fmla="*/ 0 60000 65536"/>
              <a:gd name="T14" fmla="*/ 0 60000 65536"/>
              <a:gd name="T15" fmla="*/ 0 60000 65536"/>
              <a:gd name="T16" fmla="*/ 0 60000 65536"/>
              <a:gd name="T17" fmla="*/ 0 60000 65536"/>
              <a:gd name="T18" fmla="*/ 0 w 767"/>
              <a:gd name="T19" fmla="*/ 0 h 230"/>
              <a:gd name="T20" fmla="*/ 767 w 767"/>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767" h="230">
                <a:moveTo>
                  <a:pt x="0" y="230"/>
                </a:moveTo>
                <a:lnTo>
                  <a:pt x="0" y="76"/>
                </a:lnTo>
                <a:lnTo>
                  <a:pt x="383" y="0"/>
                </a:lnTo>
                <a:lnTo>
                  <a:pt x="767" y="76"/>
                </a:lnTo>
                <a:lnTo>
                  <a:pt x="767" y="230"/>
                </a:lnTo>
                <a:lnTo>
                  <a:pt x="0" y="230"/>
                </a:lnTo>
                <a:close/>
              </a:path>
            </a:pathLst>
          </a:custGeom>
          <a:noFill/>
          <a:ln w="9525">
            <a:solidFill>
              <a:srgbClr val="000000"/>
            </a:solidFill>
            <a:round/>
            <a:headEnd/>
            <a:tailEnd/>
          </a:ln>
        </p:spPr>
        <p:txBody>
          <a:bodyPr>
            <a:prstTxWarp prst="textNoShape">
              <a:avLst/>
            </a:prstTxWarp>
          </a:bodyPr>
          <a:lstStyle/>
          <a:p>
            <a:endParaRPr lang="en-US"/>
          </a:p>
        </p:txBody>
      </p:sp>
      <p:sp>
        <p:nvSpPr>
          <p:cNvPr id="75787" name="Freeform 56"/>
          <p:cNvSpPr>
            <a:spLocks/>
          </p:cNvSpPr>
          <p:nvPr/>
        </p:nvSpPr>
        <p:spPr bwMode="auto">
          <a:xfrm>
            <a:off x="2544763" y="5805488"/>
            <a:ext cx="1217612" cy="365125"/>
          </a:xfrm>
          <a:custGeom>
            <a:avLst/>
            <a:gdLst>
              <a:gd name="T0" fmla="*/ 0 w 767"/>
              <a:gd name="T1" fmla="*/ 230 h 230"/>
              <a:gd name="T2" fmla="*/ 0 w 767"/>
              <a:gd name="T3" fmla="*/ 76 h 230"/>
              <a:gd name="T4" fmla="*/ 383 w 767"/>
              <a:gd name="T5" fmla="*/ 0 h 230"/>
              <a:gd name="T6" fmla="*/ 767 w 767"/>
              <a:gd name="T7" fmla="*/ 76 h 230"/>
              <a:gd name="T8" fmla="*/ 767 w 767"/>
              <a:gd name="T9" fmla="*/ 230 h 230"/>
              <a:gd name="T10" fmla="*/ 0 w 767"/>
              <a:gd name="T11" fmla="*/ 230 h 230"/>
              <a:gd name="T12" fmla="*/ 0 60000 65536"/>
              <a:gd name="T13" fmla="*/ 0 60000 65536"/>
              <a:gd name="T14" fmla="*/ 0 60000 65536"/>
              <a:gd name="T15" fmla="*/ 0 60000 65536"/>
              <a:gd name="T16" fmla="*/ 0 60000 65536"/>
              <a:gd name="T17" fmla="*/ 0 60000 65536"/>
              <a:gd name="T18" fmla="*/ 0 w 767"/>
              <a:gd name="T19" fmla="*/ 0 h 230"/>
              <a:gd name="T20" fmla="*/ 767 w 767"/>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767" h="230">
                <a:moveTo>
                  <a:pt x="0" y="230"/>
                </a:moveTo>
                <a:lnTo>
                  <a:pt x="0" y="76"/>
                </a:lnTo>
                <a:lnTo>
                  <a:pt x="383" y="0"/>
                </a:lnTo>
                <a:lnTo>
                  <a:pt x="767" y="76"/>
                </a:lnTo>
                <a:lnTo>
                  <a:pt x="767" y="230"/>
                </a:lnTo>
                <a:lnTo>
                  <a:pt x="0" y="230"/>
                </a:lnTo>
                <a:close/>
              </a:path>
            </a:pathLst>
          </a:custGeom>
          <a:noFill/>
          <a:ln w="9525">
            <a:solidFill>
              <a:srgbClr val="000000"/>
            </a:solidFill>
            <a:round/>
            <a:headEnd/>
            <a:tailEnd/>
          </a:ln>
        </p:spPr>
        <p:txBody>
          <a:bodyPr>
            <a:prstTxWarp prst="textNoShape">
              <a:avLst/>
            </a:prstTxWarp>
          </a:bodyPr>
          <a:lstStyle/>
          <a:p>
            <a:endParaRPr lang="en-US"/>
          </a:p>
        </p:txBody>
      </p:sp>
      <p:sp>
        <p:nvSpPr>
          <p:cNvPr id="75788" name="Rectangle 57"/>
          <p:cNvSpPr>
            <a:spLocks noChangeArrowheads="1"/>
          </p:cNvSpPr>
          <p:nvPr/>
        </p:nvSpPr>
        <p:spPr bwMode="auto">
          <a:xfrm>
            <a:off x="4254500" y="5981700"/>
            <a:ext cx="1376363" cy="228600"/>
          </a:xfrm>
          <a:prstGeom prst="rect">
            <a:avLst/>
          </a:prstGeom>
          <a:noFill/>
          <a:ln w="9525">
            <a:noFill/>
            <a:miter lim="800000"/>
            <a:headEnd/>
            <a:tailEnd/>
          </a:ln>
        </p:spPr>
        <p:txBody>
          <a:bodyPr wrap="none" lIns="0" tIns="0" rIns="0" bIns="0">
            <a:prstTxWarp prst="textNoShape">
              <a:avLst/>
            </a:prstTxWarp>
            <a:spAutoFit/>
          </a:bodyPr>
          <a:lstStyle/>
          <a:p>
            <a:r>
              <a:rPr lang="en-US" sz="1500"/>
              <a:t>Design Principle</a:t>
            </a:r>
            <a:endParaRPr lang="en-US"/>
          </a:p>
        </p:txBody>
      </p:sp>
      <p:sp>
        <p:nvSpPr>
          <p:cNvPr id="75789" name="Freeform 58"/>
          <p:cNvSpPr>
            <a:spLocks/>
          </p:cNvSpPr>
          <p:nvPr/>
        </p:nvSpPr>
        <p:spPr bwMode="auto">
          <a:xfrm>
            <a:off x="4006850" y="5805488"/>
            <a:ext cx="1827213" cy="365125"/>
          </a:xfrm>
          <a:custGeom>
            <a:avLst/>
            <a:gdLst>
              <a:gd name="T0" fmla="*/ 0 w 1151"/>
              <a:gd name="T1" fmla="*/ 230 h 230"/>
              <a:gd name="T2" fmla="*/ 0 w 1151"/>
              <a:gd name="T3" fmla="*/ 76 h 230"/>
              <a:gd name="T4" fmla="*/ 575 w 1151"/>
              <a:gd name="T5" fmla="*/ 0 h 230"/>
              <a:gd name="T6" fmla="*/ 1151 w 1151"/>
              <a:gd name="T7" fmla="*/ 76 h 230"/>
              <a:gd name="T8" fmla="*/ 1151 w 1151"/>
              <a:gd name="T9" fmla="*/ 230 h 230"/>
              <a:gd name="T10" fmla="*/ 0 w 1151"/>
              <a:gd name="T11" fmla="*/ 230 h 230"/>
              <a:gd name="T12" fmla="*/ 0 60000 65536"/>
              <a:gd name="T13" fmla="*/ 0 60000 65536"/>
              <a:gd name="T14" fmla="*/ 0 60000 65536"/>
              <a:gd name="T15" fmla="*/ 0 60000 65536"/>
              <a:gd name="T16" fmla="*/ 0 60000 65536"/>
              <a:gd name="T17" fmla="*/ 0 60000 65536"/>
              <a:gd name="T18" fmla="*/ 0 w 1151"/>
              <a:gd name="T19" fmla="*/ 0 h 230"/>
              <a:gd name="T20" fmla="*/ 1151 w 115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1151" h="230">
                <a:moveTo>
                  <a:pt x="0" y="230"/>
                </a:moveTo>
                <a:lnTo>
                  <a:pt x="0" y="76"/>
                </a:lnTo>
                <a:lnTo>
                  <a:pt x="575" y="0"/>
                </a:lnTo>
                <a:lnTo>
                  <a:pt x="1151" y="76"/>
                </a:lnTo>
                <a:lnTo>
                  <a:pt x="1151" y="230"/>
                </a:lnTo>
                <a:lnTo>
                  <a:pt x="0" y="230"/>
                </a:lnTo>
                <a:close/>
              </a:path>
            </a:pathLst>
          </a:custGeom>
          <a:noFill/>
          <a:ln w="9525">
            <a:solidFill>
              <a:srgbClr val="000000"/>
            </a:solidFill>
            <a:round/>
            <a:headEnd/>
            <a:tailEnd/>
          </a:ln>
        </p:spPr>
        <p:txBody>
          <a:bodyPr>
            <a:prstTxWarp prst="textNoShape">
              <a:avLst/>
            </a:prstTxWarp>
          </a:bodyPr>
          <a:lstStyle/>
          <a:p>
            <a:endParaRPr lang="en-US"/>
          </a:p>
        </p:txBody>
      </p:sp>
      <p:sp>
        <p:nvSpPr>
          <p:cNvPr id="75790" name="Rectangle 59"/>
          <p:cNvSpPr>
            <a:spLocks noChangeArrowheads="1"/>
          </p:cNvSpPr>
          <p:nvPr/>
        </p:nvSpPr>
        <p:spPr bwMode="auto">
          <a:xfrm>
            <a:off x="6661150" y="5981700"/>
            <a:ext cx="519113" cy="228600"/>
          </a:xfrm>
          <a:prstGeom prst="rect">
            <a:avLst/>
          </a:prstGeom>
          <a:noFill/>
          <a:ln w="9525">
            <a:noFill/>
            <a:miter lim="800000"/>
            <a:headEnd/>
            <a:tailEnd/>
          </a:ln>
        </p:spPr>
        <p:txBody>
          <a:bodyPr wrap="none" lIns="0" tIns="0" rIns="0" bIns="0">
            <a:prstTxWarp prst="textNoShape">
              <a:avLst/>
            </a:prstTxWarp>
            <a:spAutoFit/>
          </a:bodyPr>
          <a:lstStyle/>
          <a:p>
            <a:r>
              <a:rPr lang="en-US" sz="1500"/>
              <a:t>Metric</a:t>
            </a:r>
            <a:endParaRPr lang="en-US"/>
          </a:p>
        </p:txBody>
      </p:sp>
      <p:sp>
        <p:nvSpPr>
          <p:cNvPr id="75791" name="Freeform 60"/>
          <p:cNvSpPr>
            <a:spLocks/>
          </p:cNvSpPr>
          <p:nvPr/>
        </p:nvSpPr>
        <p:spPr bwMode="auto">
          <a:xfrm>
            <a:off x="6076950" y="5805488"/>
            <a:ext cx="1828800" cy="365125"/>
          </a:xfrm>
          <a:custGeom>
            <a:avLst/>
            <a:gdLst>
              <a:gd name="T0" fmla="*/ 0 w 1152"/>
              <a:gd name="T1" fmla="*/ 230 h 230"/>
              <a:gd name="T2" fmla="*/ 0 w 1152"/>
              <a:gd name="T3" fmla="*/ 76 h 230"/>
              <a:gd name="T4" fmla="*/ 576 w 1152"/>
              <a:gd name="T5" fmla="*/ 0 h 230"/>
              <a:gd name="T6" fmla="*/ 1152 w 1152"/>
              <a:gd name="T7" fmla="*/ 76 h 230"/>
              <a:gd name="T8" fmla="*/ 1152 w 1152"/>
              <a:gd name="T9" fmla="*/ 230 h 230"/>
              <a:gd name="T10" fmla="*/ 0 w 1152"/>
              <a:gd name="T11" fmla="*/ 230 h 230"/>
              <a:gd name="T12" fmla="*/ 0 60000 65536"/>
              <a:gd name="T13" fmla="*/ 0 60000 65536"/>
              <a:gd name="T14" fmla="*/ 0 60000 65536"/>
              <a:gd name="T15" fmla="*/ 0 60000 65536"/>
              <a:gd name="T16" fmla="*/ 0 60000 65536"/>
              <a:gd name="T17" fmla="*/ 0 60000 65536"/>
              <a:gd name="T18" fmla="*/ 0 w 1152"/>
              <a:gd name="T19" fmla="*/ 0 h 230"/>
              <a:gd name="T20" fmla="*/ 1152 w 1152"/>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1152" h="230">
                <a:moveTo>
                  <a:pt x="0" y="230"/>
                </a:moveTo>
                <a:lnTo>
                  <a:pt x="0" y="76"/>
                </a:lnTo>
                <a:lnTo>
                  <a:pt x="576" y="0"/>
                </a:lnTo>
                <a:lnTo>
                  <a:pt x="1152" y="76"/>
                </a:lnTo>
                <a:lnTo>
                  <a:pt x="1152" y="230"/>
                </a:lnTo>
                <a:lnTo>
                  <a:pt x="0" y="230"/>
                </a:lnTo>
                <a:close/>
              </a:path>
            </a:pathLst>
          </a:custGeom>
          <a:noFill/>
          <a:ln w="9525">
            <a:solidFill>
              <a:srgbClr val="000000"/>
            </a:solidFill>
            <a:round/>
            <a:headEnd/>
            <a:tailEnd/>
          </a:ln>
        </p:spPr>
        <p:txBody>
          <a:bodyPr>
            <a:prstTxWarp prst="textNoShape">
              <a:avLst/>
            </a:prstTxWarp>
          </a:bodyPr>
          <a:lstStyle/>
          <a:p>
            <a:endParaRPr lang="en-US"/>
          </a:p>
        </p:txBody>
      </p:sp>
      <p:sp>
        <p:nvSpPr>
          <p:cNvPr id="75792" name="AutoShape 61"/>
          <p:cNvSpPr>
            <a:spLocks noChangeArrowheads="1"/>
          </p:cNvSpPr>
          <p:nvPr/>
        </p:nvSpPr>
        <p:spPr bwMode="auto">
          <a:xfrm>
            <a:off x="990600" y="3976688"/>
            <a:ext cx="1320800" cy="376237"/>
          </a:xfrm>
          <a:prstGeom prst="roundRect">
            <a:avLst>
              <a:gd name="adj" fmla="val 48523"/>
            </a:avLst>
          </a:prstGeom>
          <a:noFill/>
          <a:ln w="9525">
            <a:solidFill>
              <a:srgbClr val="000000"/>
            </a:solidFill>
            <a:round/>
            <a:headEnd/>
            <a:tailEnd/>
          </a:ln>
        </p:spPr>
        <p:txBody>
          <a:bodyPr>
            <a:prstTxWarp prst="textNoShape">
              <a:avLst/>
            </a:prstTxWarp>
          </a:bodyPr>
          <a:lstStyle/>
          <a:p>
            <a:endParaRPr lang="en-US"/>
          </a:p>
        </p:txBody>
      </p:sp>
      <p:sp>
        <p:nvSpPr>
          <p:cNvPr id="75793" name="Rectangle 62"/>
          <p:cNvSpPr>
            <a:spLocks noChangeArrowheads="1"/>
          </p:cNvSpPr>
          <p:nvPr/>
        </p:nvSpPr>
        <p:spPr bwMode="auto">
          <a:xfrm>
            <a:off x="4006850" y="3001963"/>
            <a:ext cx="1836738" cy="3762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794" name="Rectangle 63"/>
          <p:cNvSpPr>
            <a:spLocks noChangeArrowheads="1"/>
          </p:cNvSpPr>
          <p:nvPr/>
        </p:nvSpPr>
        <p:spPr bwMode="auto">
          <a:xfrm>
            <a:off x="2695575" y="4062413"/>
            <a:ext cx="879475" cy="228600"/>
          </a:xfrm>
          <a:prstGeom prst="rect">
            <a:avLst/>
          </a:prstGeom>
          <a:noFill/>
          <a:ln w="9525">
            <a:noFill/>
            <a:miter lim="800000"/>
            <a:headEnd/>
            <a:tailEnd/>
          </a:ln>
        </p:spPr>
        <p:txBody>
          <a:bodyPr wrap="none" lIns="0" tIns="0" rIns="0" bIns="0">
            <a:prstTxWarp prst="textNoShape">
              <a:avLst/>
            </a:prstTxWarp>
            <a:spAutoFit/>
          </a:bodyPr>
          <a:lstStyle/>
          <a:p>
            <a:r>
              <a:rPr lang="en-US" sz="1500"/>
              <a:t>Modularity</a:t>
            </a:r>
            <a:endParaRPr lang="en-US"/>
          </a:p>
        </p:txBody>
      </p:sp>
      <p:sp>
        <p:nvSpPr>
          <p:cNvPr id="75795" name="Rectangle 64"/>
          <p:cNvSpPr>
            <a:spLocks noChangeArrowheads="1"/>
          </p:cNvSpPr>
          <p:nvPr/>
        </p:nvSpPr>
        <p:spPr bwMode="auto">
          <a:xfrm>
            <a:off x="2544763" y="3976688"/>
            <a:ext cx="1228725" cy="3762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796" name="Line 65"/>
          <p:cNvSpPr>
            <a:spLocks noChangeShapeType="1"/>
          </p:cNvSpPr>
          <p:nvPr/>
        </p:nvSpPr>
        <p:spPr bwMode="auto">
          <a:xfrm>
            <a:off x="5834063" y="3124200"/>
            <a:ext cx="242887" cy="9747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797" name="Line 66"/>
          <p:cNvSpPr>
            <a:spLocks noChangeShapeType="1"/>
          </p:cNvSpPr>
          <p:nvPr/>
        </p:nvSpPr>
        <p:spPr bwMode="auto">
          <a:xfrm>
            <a:off x="5834063" y="3124200"/>
            <a:ext cx="242887"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798" name="Line 67"/>
          <p:cNvSpPr>
            <a:spLocks noChangeShapeType="1"/>
          </p:cNvSpPr>
          <p:nvPr/>
        </p:nvSpPr>
        <p:spPr bwMode="auto">
          <a:xfrm flipV="1">
            <a:off x="5834063" y="3246438"/>
            <a:ext cx="242887" cy="8524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799" name="Rectangle 68"/>
          <p:cNvSpPr>
            <a:spLocks noChangeArrowheads="1"/>
          </p:cNvSpPr>
          <p:nvPr/>
        </p:nvSpPr>
        <p:spPr bwMode="auto">
          <a:xfrm>
            <a:off x="4171950" y="2976563"/>
            <a:ext cx="1620838"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design class as an </a:t>
            </a:r>
            <a:endParaRPr lang="en-US"/>
          </a:p>
        </p:txBody>
      </p:sp>
      <p:sp>
        <p:nvSpPr>
          <p:cNvPr id="75800" name="Rectangle 69"/>
          <p:cNvSpPr>
            <a:spLocks noChangeArrowheads="1"/>
          </p:cNvSpPr>
          <p:nvPr/>
        </p:nvSpPr>
        <p:spPr bwMode="auto">
          <a:xfrm>
            <a:off x="4192588" y="3200400"/>
            <a:ext cx="1525587"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abstract data-type</a:t>
            </a:r>
            <a:endParaRPr lang="en-US"/>
          </a:p>
        </p:txBody>
      </p:sp>
      <p:sp>
        <p:nvSpPr>
          <p:cNvPr id="75801" name="Rectangle 70"/>
          <p:cNvSpPr>
            <a:spLocks noChangeArrowheads="1"/>
          </p:cNvSpPr>
          <p:nvPr/>
        </p:nvSpPr>
        <p:spPr bwMode="auto">
          <a:xfrm>
            <a:off x="4006850" y="3976688"/>
            <a:ext cx="1836738" cy="3762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802" name="Rectangle 71"/>
          <p:cNvSpPr>
            <a:spLocks noChangeArrowheads="1"/>
          </p:cNvSpPr>
          <p:nvPr/>
        </p:nvSpPr>
        <p:spPr bwMode="auto">
          <a:xfrm>
            <a:off x="4314825" y="3951288"/>
            <a:ext cx="1323975"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encapsulate all </a:t>
            </a:r>
            <a:endParaRPr lang="en-US"/>
          </a:p>
        </p:txBody>
      </p:sp>
      <p:sp>
        <p:nvSpPr>
          <p:cNvPr id="75803" name="Rectangle 72"/>
          <p:cNvSpPr>
            <a:spLocks noChangeArrowheads="1"/>
          </p:cNvSpPr>
          <p:nvPr/>
        </p:nvSpPr>
        <p:spPr bwMode="auto">
          <a:xfrm>
            <a:off x="4548188" y="4175125"/>
            <a:ext cx="784225"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attributes</a:t>
            </a:r>
            <a:endParaRPr lang="en-US"/>
          </a:p>
        </p:txBody>
      </p:sp>
      <p:sp>
        <p:nvSpPr>
          <p:cNvPr id="75804" name="Rectangle 73"/>
          <p:cNvSpPr>
            <a:spLocks noChangeArrowheads="1"/>
          </p:cNvSpPr>
          <p:nvPr/>
        </p:nvSpPr>
        <p:spPr bwMode="auto">
          <a:xfrm>
            <a:off x="4006850" y="4951413"/>
            <a:ext cx="1836738" cy="3762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805" name="Rectangle 74"/>
          <p:cNvSpPr>
            <a:spLocks noChangeArrowheads="1"/>
          </p:cNvSpPr>
          <p:nvPr/>
        </p:nvSpPr>
        <p:spPr bwMode="auto">
          <a:xfrm>
            <a:off x="4340225" y="4926013"/>
            <a:ext cx="1270000"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avoid complex </a:t>
            </a:r>
            <a:endParaRPr lang="en-US"/>
          </a:p>
        </p:txBody>
      </p:sp>
      <p:sp>
        <p:nvSpPr>
          <p:cNvPr id="75806" name="Rectangle 75"/>
          <p:cNvSpPr>
            <a:spLocks noChangeArrowheads="1"/>
          </p:cNvSpPr>
          <p:nvPr/>
        </p:nvSpPr>
        <p:spPr bwMode="auto">
          <a:xfrm>
            <a:off x="4527550" y="5149850"/>
            <a:ext cx="825500"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interfaces</a:t>
            </a:r>
            <a:endParaRPr lang="en-US"/>
          </a:p>
        </p:txBody>
      </p:sp>
      <p:sp>
        <p:nvSpPr>
          <p:cNvPr id="75807" name="Rectangle 76"/>
          <p:cNvSpPr>
            <a:spLocks noChangeArrowheads="1"/>
          </p:cNvSpPr>
          <p:nvPr/>
        </p:nvSpPr>
        <p:spPr bwMode="auto">
          <a:xfrm>
            <a:off x="6076950" y="3001963"/>
            <a:ext cx="1838325" cy="3762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808" name="Rectangle 77"/>
          <p:cNvSpPr>
            <a:spLocks noChangeArrowheads="1"/>
          </p:cNvSpPr>
          <p:nvPr/>
        </p:nvSpPr>
        <p:spPr bwMode="auto">
          <a:xfrm>
            <a:off x="6284913" y="2976563"/>
            <a:ext cx="1535112"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number of private </a:t>
            </a:r>
            <a:endParaRPr lang="en-US"/>
          </a:p>
        </p:txBody>
      </p:sp>
      <p:sp>
        <p:nvSpPr>
          <p:cNvPr id="75809" name="Rectangle 78"/>
          <p:cNvSpPr>
            <a:spLocks noChangeArrowheads="1"/>
          </p:cNvSpPr>
          <p:nvPr/>
        </p:nvSpPr>
        <p:spPr bwMode="auto">
          <a:xfrm>
            <a:off x="6340475" y="3200400"/>
            <a:ext cx="1366838"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attributes ]2, 10[</a:t>
            </a:r>
            <a:endParaRPr lang="en-US"/>
          </a:p>
        </p:txBody>
      </p:sp>
      <p:sp>
        <p:nvSpPr>
          <p:cNvPr id="75810" name="Rectangle 79"/>
          <p:cNvSpPr>
            <a:spLocks noChangeArrowheads="1"/>
          </p:cNvSpPr>
          <p:nvPr/>
        </p:nvSpPr>
        <p:spPr bwMode="auto">
          <a:xfrm>
            <a:off x="6076950" y="3976688"/>
            <a:ext cx="1838325" cy="376237"/>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811" name="Rectangle 80"/>
          <p:cNvSpPr>
            <a:spLocks noChangeArrowheads="1"/>
          </p:cNvSpPr>
          <p:nvPr/>
        </p:nvSpPr>
        <p:spPr bwMode="auto">
          <a:xfrm>
            <a:off x="6319838" y="3951288"/>
            <a:ext cx="1462087"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number of public </a:t>
            </a:r>
            <a:endParaRPr lang="en-US"/>
          </a:p>
        </p:txBody>
      </p:sp>
      <p:sp>
        <p:nvSpPr>
          <p:cNvPr id="75812" name="Rectangle 81"/>
          <p:cNvSpPr>
            <a:spLocks noChangeArrowheads="1"/>
          </p:cNvSpPr>
          <p:nvPr/>
        </p:nvSpPr>
        <p:spPr bwMode="auto">
          <a:xfrm>
            <a:off x="6391275" y="4175125"/>
            <a:ext cx="1260475"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attributes ]0, 0[</a:t>
            </a:r>
            <a:endParaRPr lang="en-US"/>
          </a:p>
        </p:txBody>
      </p:sp>
      <p:sp>
        <p:nvSpPr>
          <p:cNvPr id="75813" name="Rectangle 82"/>
          <p:cNvSpPr>
            <a:spLocks noChangeArrowheads="1"/>
          </p:cNvSpPr>
          <p:nvPr/>
        </p:nvSpPr>
        <p:spPr bwMode="auto">
          <a:xfrm>
            <a:off x="6076950" y="4708525"/>
            <a:ext cx="1838325" cy="374650"/>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814" name="Rectangle 83"/>
          <p:cNvSpPr>
            <a:spLocks noChangeArrowheads="1"/>
          </p:cNvSpPr>
          <p:nvPr/>
        </p:nvSpPr>
        <p:spPr bwMode="auto">
          <a:xfrm>
            <a:off x="6319838" y="4683125"/>
            <a:ext cx="1462087"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number of public </a:t>
            </a:r>
            <a:endParaRPr lang="en-US"/>
          </a:p>
        </p:txBody>
      </p:sp>
      <p:sp>
        <p:nvSpPr>
          <p:cNvPr id="75815" name="Rectangle 84"/>
          <p:cNvSpPr>
            <a:spLocks noChangeArrowheads="1"/>
          </p:cNvSpPr>
          <p:nvPr/>
        </p:nvSpPr>
        <p:spPr bwMode="auto">
          <a:xfrm>
            <a:off x="6365875" y="4905375"/>
            <a:ext cx="1312863"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methods ]5, 30[</a:t>
            </a:r>
            <a:endParaRPr lang="en-US"/>
          </a:p>
        </p:txBody>
      </p:sp>
      <p:sp>
        <p:nvSpPr>
          <p:cNvPr id="75816" name="Line 85"/>
          <p:cNvSpPr>
            <a:spLocks noChangeShapeType="1"/>
          </p:cNvSpPr>
          <p:nvPr/>
        </p:nvSpPr>
        <p:spPr bwMode="auto">
          <a:xfrm>
            <a:off x="2300288" y="4149725"/>
            <a:ext cx="244475" cy="6810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17" name="Line 86"/>
          <p:cNvSpPr>
            <a:spLocks noChangeShapeType="1"/>
          </p:cNvSpPr>
          <p:nvPr/>
        </p:nvSpPr>
        <p:spPr bwMode="auto">
          <a:xfrm>
            <a:off x="2300288" y="4149725"/>
            <a:ext cx="244475"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18" name="Line 87"/>
          <p:cNvSpPr>
            <a:spLocks noChangeShapeType="1"/>
          </p:cNvSpPr>
          <p:nvPr/>
        </p:nvSpPr>
        <p:spPr bwMode="auto">
          <a:xfrm flipV="1">
            <a:off x="2300288" y="3489325"/>
            <a:ext cx="244475" cy="6604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19" name="Line 88"/>
          <p:cNvSpPr>
            <a:spLocks noChangeShapeType="1"/>
          </p:cNvSpPr>
          <p:nvPr/>
        </p:nvSpPr>
        <p:spPr bwMode="auto">
          <a:xfrm>
            <a:off x="3762375" y="4170363"/>
            <a:ext cx="244475" cy="781050"/>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20" name="Line 89"/>
          <p:cNvSpPr>
            <a:spLocks noChangeShapeType="1"/>
          </p:cNvSpPr>
          <p:nvPr/>
        </p:nvSpPr>
        <p:spPr bwMode="auto">
          <a:xfrm>
            <a:off x="3762375" y="4170363"/>
            <a:ext cx="122238"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21" name="Line 90"/>
          <p:cNvSpPr>
            <a:spLocks noChangeShapeType="1"/>
          </p:cNvSpPr>
          <p:nvPr/>
        </p:nvSpPr>
        <p:spPr bwMode="auto">
          <a:xfrm flipV="1">
            <a:off x="3762375" y="3367088"/>
            <a:ext cx="244475" cy="8032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22" name="Line 91"/>
          <p:cNvSpPr>
            <a:spLocks noChangeShapeType="1"/>
          </p:cNvSpPr>
          <p:nvPr/>
        </p:nvSpPr>
        <p:spPr bwMode="auto">
          <a:xfrm>
            <a:off x="3762375" y="4170363"/>
            <a:ext cx="244475" cy="4159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23" name="Line 92"/>
          <p:cNvSpPr>
            <a:spLocks noChangeShapeType="1"/>
          </p:cNvSpPr>
          <p:nvPr/>
        </p:nvSpPr>
        <p:spPr bwMode="auto">
          <a:xfrm flipV="1">
            <a:off x="3762375" y="3733800"/>
            <a:ext cx="244475" cy="436563"/>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24" name="Line 93"/>
          <p:cNvSpPr>
            <a:spLocks noChangeShapeType="1"/>
          </p:cNvSpPr>
          <p:nvPr/>
        </p:nvSpPr>
        <p:spPr bwMode="auto">
          <a:xfrm>
            <a:off x="5834063" y="4098925"/>
            <a:ext cx="242887"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25" name="Line 94"/>
          <p:cNvSpPr>
            <a:spLocks noChangeShapeType="1"/>
          </p:cNvSpPr>
          <p:nvPr/>
        </p:nvSpPr>
        <p:spPr bwMode="auto">
          <a:xfrm flipV="1">
            <a:off x="5834063" y="4891088"/>
            <a:ext cx="242887" cy="182562"/>
          </a:xfrm>
          <a:prstGeom prst="line">
            <a:avLst/>
          </a:prstGeom>
          <a:noFill/>
          <a:ln w="9525">
            <a:solidFill>
              <a:srgbClr val="000000"/>
            </a:solidFill>
            <a:round/>
            <a:headEnd/>
            <a:tailEnd/>
          </a:ln>
        </p:spPr>
        <p:txBody>
          <a:bodyPr>
            <a:prstTxWarp prst="textNoShape">
              <a:avLst/>
            </a:prstTxWarp>
          </a:bodyPr>
          <a:lstStyle/>
          <a:p>
            <a:endParaRPr lang="en-US"/>
          </a:p>
        </p:txBody>
      </p:sp>
      <p:sp>
        <p:nvSpPr>
          <p:cNvPr id="75826" name="Rectangle 95"/>
          <p:cNvSpPr>
            <a:spLocks noChangeArrowheads="1"/>
          </p:cNvSpPr>
          <p:nvPr/>
        </p:nvSpPr>
        <p:spPr bwMode="auto">
          <a:xfrm>
            <a:off x="6076950" y="5195888"/>
            <a:ext cx="1838325" cy="374650"/>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75827" name="Rectangle 96"/>
          <p:cNvSpPr>
            <a:spLocks noChangeArrowheads="1"/>
          </p:cNvSpPr>
          <p:nvPr/>
        </p:nvSpPr>
        <p:spPr bwMode="auto">
          <a:xfrm>
            <a:off x="6229350" y="5170488"/>
            <a:ext cx="1652588"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average number of </a:t>
            </a:r>
            <a:endParaRPr lang="en-US"/>
          </a:p>
        </p:txBody>
      </p:sp>
      <p:sp>
        <p:nvSpPr>
          <p:cNvPr id="75828" name="Rectangle 97"/>
          <p:cNvSpPr>
            <a:spLocks noChangeArrowheads="1"/>
          </p:cNvSpPr>
          <p:nvPr/>
        </p:nvSpPr>
        <p:spPr bwMode="auto">
          <a:xfrm>
            <a:off x="6335713" y="5392738"/>
            <a:ext cx="1376362" cy="228600"/>
          </a:xfrm>
          <a:prstGeom prst="rect">
            <a:avLst/>
          </a:prstGeom>
          <a:noFill/>
          <a:ln w="9525">
            <a:noFill/>
            <a:miter lim="800000"/>
            <a:headEnd/>
            <a:tailEnd/>
          </a:ln>
        </p:spPr>
        <p:txBody>
          <a:bodyPr wrap="none" lIns="0" tIns="0" rIns="0" bIns="0">
            <a:prstTxWarp prst="textNoShape">
              <a:avLst/>
            </a:prstTxWarp>
            <a:spAutoFit/>
          </a:bodyPr>
          <a:lstStyle/>
          <a:p>
            <a:r>
              <a:rPr lang="en-US" sz="1500" i="1"/>
              <a:t>arguments [0, 4[</a:t>
            </a:r>
            <a:endParaRPr lang="en-US"/>
          </a:p>
        </p:txBody>
      </p:sp>
      <p:sp>
        <p:nvSpPr>
          <p:cNvPr id="75829" name="Line 98"/>
          <p:cNvSpPr>
            <a:spLocks noChangeShapeType="1"/>
          </p:cNvSpPr>
          <p:nvPr/>
        </p:nvSpPr>
        <p:spPr bwMode="auto">
          <a:xfrm>
            <a:off x="5834063" y="5154613"/>
            <a:ext cx="242887" cy="163512"/>
          </a:xfrm>
          <a:prstGeom prst="line">
            <a:avLst/>
          </a:prstGeom>
          <a:noFill/>
          <a:ln w="9525">
            <a:solidFill>
              <a:srgbClr val="00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p:spPr>
        <p:txBody>
          <a:bodyPr/>
          <a:lstStyle/>
          <a:p>
            <a:r>
              <a:rPr lang="de-CH">
                <a:latin typeface="Helvetica" charset="0"/>
              </a:rPr>
              <a:t>© Oscar Nierstrasz</a:t>
            </a:r>
          </a:p>
        </p:txBody>
      </p:sp>
      <p:sp>
        <p:nvSpPr>
          <p:cNvPr id="77827" name="Footer Placeholder 3"/>
          <p:cNvSpPr>
            <a:spLocks noGrp="1"/>
          </p:cNvSpPr>
          <p:nvPr>
            <p:ph type="ftr" sz="quarter" idx="11"/>
          </p:nvPr>
        </p:nvSpPr>
        <p:spPr>
          <a:noFill/>
        </p:spPr>
        <p:txBody>
          <a:bodyPr/>
          <a:lstStyle/>
          <a:p>
            <a:r>
              <a:rPr lang="de-CH">
                <a:latin typeface="Helvetica" charset="0"/>
              </a:rPr>
              <a:t>ESE — Software Metrics</a:t>
            </a:r>
          </a:p>
        </p:txBody>
      </p:sp>
      <p:sp>
        <p:nvSpPr>
          <p:cNvPr id="77828" name="Slide Number Placeholder 4"/>
          <p:cNvSpPr>
            <a:spLocks noGrp="1"/>
          </p:cNvSpPr>
          <p:nvPr>
            <p:ph type="sldNum" sz="quarter" idx="12"/>
          </p:nvPr>
        </p:nvSpPr>
        <p:spPr>
          <a:noFill/>
        </p:spPr>
        <p:txBody>
          <a:bodyPr/>
          <a:lstStyle/>
          <a:p>
            <a:r>
              <a:rPr lang="de-CH">
                <a:latin typeface="Helvetica" charset="0"/>
              </a:rPr>
              <a:t>ESE 12.</a:t>
            </a:r>
            <a:fld id="{7E9C8789-E946-884C-868B-25E325C1C734}" type="slidenum">
              <a:rPr lang="de-CH">
                <a:latin typeface="Helvetica" charset="0"/>
              </a:rPr>
              <a:pPr/>
              <a:t>35</a:t>
            </a:fld>
            <a:endParaRPr lang="de-CH" sz="1400">
              <a:solidFill>
                <a:srgbClr val="7E7E7E"/>
              </a:solidFill>
              <a:latin typeface="Times" charset="0"/>
            </a:endParaRPr>
          </a:p>
        </p:txBody>
      </p:sp>
      <p:sp>
        <p:nvSpPr>
          <p:cNvPr id="77829" name="Rectangle 2"/>
          <p:cNvSpPr>
            <a:spLocks noGrp="1" noChangeArrowheads="1"/>
          </p:cNvSpPr>
          <p:nvPr>
            <p:ph type="title"/>
          </p:nvPr>
        </p:nvSpPr>
        <p:spPr/>
        <p:txBody>
          <a:bodyPr/>
          <a:lstStyle/>
          <a:p>
            <a:r>
              <a:rPr lang="en-US"/>
              <a:t>Sample Size (and Inheritance) Metrics</a:t>
            </a:r>
          </a:p>
        </p:txBody>
      </p:sp>
      <p:sp>
        <p:nvSpPr>
          <p:cNvPr id="77830" name="Rectangle 4"/>
          <p:cNvSpPr>
            <a:spLocks noChangeArrowheads="1"/>
          </p:cNvSpPr>
          <p:nvPr/>
        </p:nvSpPr>
        <p:spPr bwMode="auto">
          <a:xfrm>
            <a:off x="3670300" y="3302000"/>
            <a:ext cx="762000" cy="6096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77831" name="Rectangle 5"/>
          <p:cNvSpPr>
            <a:spLocks noChangeArrowheads="1"/>
          </p:cNvSpPr>
          <p:nvPr/>
        </p:nvSpPr>
        <p:spPr bwMode="auto">
          <a:xfrm>
            <a:off x="3670300" y="3302000"/>
            <a:ext cx="774700" cy="622300"/>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77832" name="Rectangle 6"/>
          <p:cNvSpPr>
            <a:spLocks noChangeArrowheads="1"/>
          </p:cNvSpPr>
          <p:nvPr/>
        </p:nvSpPr>
        <p:spPr bwMode="auto">
          <a:xfrm>
            <a:off x="1443038" y="1670050"/>
            <a:ext cx="2082800" cy="274638"/>
          </a:xfrm>
          <a:prstGeom prst="rect">
            <a:avLst/>
          </a:prstGeom>
          <a:noFill/>
          <a:ln w="9525">
            <a:noFill/>
            <a:miter lim="800000"/>
            <a:headEnd/>
            <a:tailEnd/>
          </a:ln>
        </p:spPr>
        <p:txBody>
          <a:bodyPr wrap="none" lIns="0" tIns="0" rIns="0" bIns="0">
            <a:prstTxWarp prst="textNoShape">
              <a:avLst/>
            </a:prstTxWarp>
            <a:spAutoFit/>
          </a:bodyPr>
          <a:lstStyle/>
          <a:p>
            <a:r>
              <a:rPr lang="en-US" sz="1800" b="1"/>
              <a:t>Inheritance Metrics</a:t>
            </a:r>
            <a:endParaRPr lang="en-US"/>
          </a:p>
        </p:txBody>
      </p:sp>
      <p:sp>
        <p:nvSpPr>
          <p:cNvPr id="77833" name="Rectangle 7"/>
          <p:cNvSpPr>
            <a:spLocks noChangeArrowheads="1"/>
          </p:cNvSpPr>
          <p:nvPr/>
        </p:nvSpPr>
        <p:spPr bwMode="auto">
          <a:xfrm>
            <a:off x="255588" y="1949450"/>
            <a:ext cx="3087687" cy="274638"/>
          </a:xfrm>
          <a:prstGeom prst="rect">
            <a:avLst/>
          </a:prstGeom>
          <a:noFill/>
          <a:ln w="9525">
            <a:noFill/>
            <a:miter lim="800000"/>
            <a:headEnd/>
            <a:tailEnd/>
          </a:ln>
        </p:spPr>
        <p:txBody>
          <a:bodyPr wrap="none" lIns="0" tIns="0" rIns="0" bIns="0">
            <a:prstTxWarp prst="textNoShape">
              <a:avLst/>
            </a:prstTxWarp>
            <a:spAutoFit/>
          </a:bodyPr>
          <a:lstStyle/>
          <a:p>
            <a:r>
              <a:rPr lang="en-US" sz="1800"/>
              <a:t>- hierarchy nesting level (HNL)</a:t>
            </a:r>
            <a:endParaRPr lang="en-US"/>
          </a:p>
        </p:txBody>
      </p:sp>
      <p:sp>
        <p:nvSpPr>
          <p:cNvPr id="77834" name="Rectangle 8"/>
          <p:cNvSpPr>
            <a:spLocks noChangeArrowheads="1"/>
          </p:cNvSpPr>
          <p:nvPr/>
        </p:nvSpPr>
        <p:spPr bwMode="auto">
          <a:xfrm>
            <a:off x="255588" y="2228850"/>
            <a:ext cx="2971800" cy="274638"/>
          </a:xfrm>
          <a:prstGeom prst="rect">
            <a:avLst/>
          </a:prstGeom>
          <a:noFill/>
          <a:ln w="9525">
            <a:noFill/>
            <a:miter lim="800000"/>
            <a:headEnd/>
            <a:tailEnd/>
          </a:ln>
        </p:spPr>
        <p:txBody>
          <a:bodyPr wrap="none" lIns="0" tIns="0" rIns="0" bIns="0">
            <a:prstTxWarp prst="textNoShape">
              <a:avLst/>
            </a:prstTxWarp>
            <a:spAutoFit/>
          </a:bodyPr>
          <a:lstStyle/>
          <a:p>
            <a:r>
              <a:rPr lang="en-US" sz="1800"/>
              <a:t>- # immediate children (NOC)</a:t>
            </a:r>
            <a:endParaRPr lang="en-US"/>
          </a:p>
        </p:txBody>
      </p:sp>
      <p:sp>
        <p:nvSpPr>
          <p:cNvPr id="77835" name="Rectangle 9"/>
          <p:cNvSpPr>
            <a:spLocks noChangeArrowheads="1"/>
          </p:cNvSpPr>
          <p:nvPr/>
        </p:nvSpPr>
        <p:spPr bwMode="auto">
          <a:xfrm>
            <a:off x="255588" y="2508250"/>
            <a:ext cx="4027487" cy="274638"/>
          </a:xfrm>
          <a:prstGeom prst="rect">
            <a:avLst/>
          </a:prstGeom>
          <a:noFill/>
          <a:ln w="9525">
            <a:noFill/>
            <a:miter lim="800000"/>
            <a:headEnd/>
            <a:tailEnd/>
          </a:ln>
        </p:spPr>
        <p:txBody>
          <a:bodyPr wrap="none" lIns="0" tIns="0" rIns="0" bIns="0">
            <a:prstTxWarp prst="textNoShape">
              <a:avLst/>
            </a:prstTxWarp>
            <a:spAutoFit/>
          </a:bodyPr>
          <a:lstStyle/>
          <a:p>
            <a:r>
              <a:rPr lang="en-US" sz="1800"/>
              <a:t>- # inherited methods, unmodified (NMI)</a:t>
            </a:r>
            <a:endParaRPr lang="en-US"/>
          </a:p>
        </p:txBody>
      </p:sp>
      <p:sp>
        <p:nvSpPr>
          <p:cNvPr id="77836" name="Rectangle 10"/>
          <p:cNvSpPr>
            <a:spLocks noChangeArrowheads="1"/>
          </p:cNvSpPr>
          <p:nvPr/>
        </p:nvSpPr>
        <p:spPr bwMode="auto">
          <a:xfrm>
            <a:off x="255588" y="2787650"/>
            <a:ext cx="3036887" cy="274638"/>
          </a:xfrm>
          <a:prstGeom prst="rect">
            <a:avLst/>
          </a:prstGeom>
          <a:noFill/>
          <a:ln w="9525">
            <a:noFill/>
            <a:miter lim="800000"/>
            <a:headEnd/>
            <a:tailEnd/>
          </a:ln>
        </p:spPr>
        <p:txBody>
          <a:bodyPr wrap="none" lIns="0" tIns="0" rIns="0" bIns="0">
            <a:prstTxWarp prst="textNoShape">
              <a:avLst/>
            </a:prstTxWarp>
            <a:spAutoFit/>
          </a:bodyPr>
          <a:lstStyle/>
          <a:p>
            <a:r>
              <a:rPr lang="en-US" sz="1800"/>
              <a:t>- #overridden methods (NMO)</a:t>
            </a:r>
            <a:endParaRPr lang="en-US"/>
          </a:p>
        </p:txBody>
      </p:sp>
      <p:sp>
        <p:nvSpPr>
          <p:cNvPr id="77837" name="Rectangle 11"/>
          <p:cNvSpPr>
            <a:spLocks noChangeArrowheads="1"/>
          </p:cNvSpPr>
          <p:nvPr/>
        </p:nvSpPr>
        <p:spPr bwMode="auto">
          <a:xfrm>
            <a:off x="2908300" y="4521200"/>
            <a:ext cx="4267200" cy="4572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77838" name="Rectangle 12"/>
          <p:cNvSpPr>
            <a:spLocks noChangeArrowheads="1"/>
          </p:cNvSpPr>
          <p:nvPr/>
        </p:nvSpPr>
        <p:spPr bwMode="auto">
          <a:xfrm>
            <a:off x="2908300" y="4521200"/>
            <a:ext cx="4279900" cy="469900"/>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77839" name="Rectangle 13"/>
          <p:cNvSpPr>
            <a:spLocks noChangeArrowheads="1"/>
          </p:cNvSpPr>
          <p:nvPr/>
        </p:nvSpPr>
        <p:spPr bwMode="auto">
          <a:xfrm>
            <a:off x="1079500" y="4978400"/>
            <a:ext cx="1231900" cy="622300"/>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77840" name="Rectangle 14"/>
          <p:cNvSpPr>
            <a:spLocks noChangeArrowheads="1"/>
          </p:cNvSpPr>
          <p:nvPr/>
        </p:nvSpPr>
        <p:spPr bwMode="auto">
          <a:xfrm>
            <a:off x="4127500" y="3149600"/>
            <a:ext cx="1828800" cy="3048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77841" name="Rectangle 15"/>
          <p:cNvSpPr>
            <a:spLocks noChangeArrowheads="1"/>
          </p:cNvSpPr>
          <p:nvPr/>
        </p:nvSpPr>
        <p:spPr bwMode="auto">
          <a:xfrm>
            <a:off x="4127500" y="3149600"/>
            <a:ext cx="1841500" cy="317500"/>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77842" name="Rectangle 16"/>
          <p:cNvSpPr>
            <a:spLocks noChangeArrowheads="1"/>
          </p:cNvSpPr>
          <p:nvPr/>
        </p:nvSpPr>
        <p:spPr bwMode="auto">
          <a:xfrm>
            <a:off x="1993900" y="4826000"/>
            <a:ext cx="1828800" cy="3048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77843" name="Rectangle 17"/>
          <p:cNvSpPr>
            <a:spLocks noChangeArrowheads="1"/>
          </p:cNvSpPr>
          <p:nvPr/>
        </p:nvSpPr>
        <p:spPr bwMode="auto">
          <a:xfrm>
            <a:off x="1993900" y="4826000"/>
            <a:ext cx="1841500" cy="317500"/>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77844" name="Rectangle 18"/>
          <p:cNvSpPr>
            <a:spLocks noChangeArrowheads="1"/>
          </p:cNvSpPr>
          <p:nvPr/>
        </p:nvSpPr>
        <p:spPr bwMode="auto">
          <a:xfrm>
            <a:off x="6261100" y="4902200"/>
            <a:ext cx="1828800" cy="3048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77845" name="Rectangle 19"/>
          <p:cNvSpPr>
            <a:spLocks noChangeArrowheads="1"/>
          </p:cNvSpPr>
          <p:nvPr/>
        </p:nvSpPr>
        <p:spPr bwMode="auto">
          <a:xfrm>
            <a:off x="6705600" y="4870450"/>
            <a:ext cx="952500" cy="274638"/>
          </a:xfrm>
          <a:prstGeom prst="rect">
            <a:avLst/>
          </a:prstGeom>
          <a:noFill/>
          <a:ln w="9525">
            <a:noFill/>
            <a:miter lim="800000"/>
            <a:headEnd/>
            <a:tailEnd/>
          </a:ln>
        </p:spPr>
        <p:txBody>
          <a:bodyPr wrap="none" lIns="0" tIns="0" rIns="0" bIns="0">
            <a:prstTxWarp prst="textNoShape">
              <a:avLst/>
            </a:prstTxWarp>
            <a:spAutoFit/>
          </a:bodyPr>
          <a:lstStyle/>
          <a:p>
            <a:r>
              <a:rPr lang="en-US" sz="1800" b="1"/>
              <a:t>Attribute</a:t>
            </a:r>
            <a:endParaRPr lang="en-US"/>
          </a:p>
        </p:txBody>
      </p:sp>
      <p:sp>
        <p:nvSpPr>
          <p:cNvPr id="77846" name="Rectangle 20"/>
          <p:cNvSpPr>
            <a:spLocks noChangeArrowheads="1"/>
          </p:cNvSpPr>
          <p:nvPr/>
        </p:nvSpPr>
        <p:spPr bwMode="auto">
          <a:xfrm>
            <a:off x="6261100" y="4826000"/>
            <a:ext cx="1841500" cy="317500"/>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77847" name="Freeform 21"/>
          <p:cNvSpPr>
            <a:spLocks/>
          </p:cNvSpPr>
          <p:nvPr/>
        </p:nvSpPr>
        <p:spPr bwMode="auto">
          <a:xfrm>
            <a:off x="4889500" y="3454400"/>
            <a:ext cx="304800" cy="30480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96"/>
                </a:lnTo>
                <a:lnTo>
                  <a:pt x="96" y="192"/>
                </a:lnTo>
                <a:lnTo>
                  <a:pt x="192" y="96"/>
                </a:lnTo>
                <a:lnTo>
                  <a:pt x="96" y="0"/>
                </a:lnTo>
                <a:close/>
              </a:path>
            </a:pathLst>
          </a:custGeom>
          <a:noFill/>
          <a:ln w="12700">
            <a:solidFill>
              <a:srgbClr val="000000"/>
            </a:solidFill>
            <a:round/>
            <a:headEnd/>
            <a:tailEnd/>
          </a:ln>
        </p:spPr>
        <p:txBody>
          <a:bodyPr>
            <a:prstTxWarp prst="textNoShape">
              <a:avLst/>
            </a:prstTxWarp>
          </a:bodyPr>
          <a:lstStyle/>
          <a:p>
            <a:endParaRPr lang="en-US"/>
          </a:p>
        </p:txBody>
      </p:sp>
      <p:sp>
        <p:nvSpPr>
          <p:cNvPr id="77848" name="Line 22"/>
          <p:cNvSpPr>
            <a:spLocks noChangeShapeType="1"/>
          </p:cNvSpPr>
          <p:nvPr/>
        </p:nvSpPr>
        <p:spPr bwMode="auto">
          <a:xfrm>
            <a:off x="5041900" y="3759200"/>
            <a:ext cx="1588" cy="7620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77849" name="Rectangle 23"/>
          <p:cNvSpPr>
            <a:spLocks noChangeArrowheads="1"/>
          </p:cNvSpPr>
          <p:nvPr/>
        </p:nvSpPr>
        <p:spPr bwMode="auto">
          <a:xfrm>
            <a:off x="3219450" y="3879850"/>
            <a:ext cx="736600" cy="274638"/>
          </a:xfrm>
          <a:prstGeom prst="rect">
            <a:avLst/>
          </a:prstGeom>
          <a:noFill/>
          <a:ln w="9525">
            <a:noFill/>
            <a:miter lim="800000"/>
            <a:headEnd/>
            <a:tailEnd/>
          </a:ln>
        </p:spPr>
        <p:txBody>
          <a:bodyPr wrap="none" lIns="0" tIns="0" rIns="0" bIns="0">
            <a:prstTxWarp prst="textNoShape">
              <a:avLst/>
            </a:prstTxWarp>
            <a:spAutoFit/>
          </a:bodyPr>
          <a:lstStyle/>
          <a:p>
            <a:r>
              <a:rPr lang="en-US" sz="1800"/>
              <a:t>inherits</a:t>
            </a:r>
            <a:endParaRPr lang="en-US"/>
          </a:p>
        </p:txBody>
      </p:sp>
      <p:sp>
        <p:nvSpPr>
          <p:cNvPr id="77850" name="Rectangle 24"/>
          <p:cNvSpPr>
            <a:spLocks noChangeArrowheads="1"/>
          </p:cNvSpPr>
          <p:nvPr/>
        </p:nvSpPr>
        <p:spPr bwMode="auto">
          <a:xfrm>
            <a:off x="5124450" y="4032250"/>
            <a:ext cx="1066800" cy="274638"/>
          </a:xfrm>
          <a:prstGeom prst="rect">
            <a:avLst/>
          </a:prstGeom>
          <a:noFill/>
          <a:ln w="9525">
            <a:noFill/>
            <a:miter lim="800000"/>
            <a:headEnd/>
            <a:tailEnd/>
          </a:ln>
        </p:spPr>
        <p:txBody>
          <a:bodyPr wrap="none" lIns="0" tIns="0" rIns="0" bIns="0">
            <a:prstTxWarp prst="textNoShape">
              <a:avLst/>
            </a:prstTxWarp>
            <a:spAutoFit/>
          </a:bodyPr>
          <a:lstStyle/>
          <a:p>
            <a:r>
              <a:rPr lang="en-US" sz="1800"/>
              <a:t>belongsTo</a:t>
            </a:r>
            <a:endParaRPr lang="en-US"/>
          </a:p>
        </p:txBody>
      </p:sp>
      <p:sp>
        <p:nvSpPr>
          <p:cNvPr id="77851" name="Rectangle 25"/>
          <p:cNvSpPr>
            <a:spLocks noChangeArrowheads="1"/>
          </p:cNvSpPr>
          <p:nvPr/>
        </p:nvSpPr>
        <p:spPr bwMode="auto">
          <a:xfrm>
            <a:off x="4565650" y="4692650"/>
            <a:ext cx="711200" cy="274638"/>
          </a:xfrm>
          <a:prstGeom prst="rect">
            <a:avLst/>
          </a:prstGeom>
          <a:noFill/>
          <a:ln w="9525">
            <a:noFill/>
            <a:miter lim="800000"/>
            <a:headEnd/>
            <a:tailEnd/>
          </a:ln>
        </p:spPr>
        <p:txBody>
          <a:bodyPr wrap="none" lIns="0" tIns="0" rIns="0" bIns="0">
            <a:prstTxWarp prst="textNoShape">
              <a:avLst/>
            </a:prstTxWarp>
            <a:spAutoFit/>
          </a:bodyPr>
          <a:lstStyle/>
          <a:p>
            <a:r>
              <a:rPr lang="en-US" sz="1800"/>
              <a:t>access</a:t>
            </a:r>
            <a:endParaRPr lang="en-US"/>
          </a:p>
        </p:txBody>
      </p:sp>
      <p:sp>
        <p:nvSpPr>
          <p:cNvPr id="77852" name="Rectangle 26"/>
          <p:cNvSpPr>
            <a:spLocks noChangeArrowheads="1"/>
          </p:cNvSpPr>
          <p:nvPr/>
        </p:nvSpPr>
        <p:spPr bwMode="auto">
          <a:xfrm>
            <a:off x="933450" y="5556250"/>
            <a:ext cx="774700" cy="274638"/>
          </a:xfrm>
          <a:prstGeom prst="rect">
            <a:avLst/>
          </a:prstGeom>
          <a:noFill/>
          <a:ln w="9525">
            <a:noFill/>
            <a:miter lim="800000"/>
            <a:headEnd/>
            <a:tailEnd/>
          </a:ln>
        </p:spPr>
        <p:txBody>
          <a:bodyPr wrap="none" lIns="0" tIns="0" rIns="0" bIns="0">
            <a:prstTxWarp prst="textNoShape">
              <a:avLst/>
            </a:prstTxWarp>
            <a:spAutoFit/>
          </a:bodyPr>
          <a:lstStyle/>
          <a:p>
            <a:r>
              <a:rPr lang="en-US" sz="1800"/>
              <a:t>invokes</a:t>
            </a:r>
            <a:endParaRPr lang="en-US"/>
          </a:p>
        </p:txBody>
      </p:sp>
      <p:sp>
        <p:nvSpPr>
          <p:cNvPr id="77853" name="Rectangle 27"/>
          <p:cNvSpPr>
            <a:spLocks noChangeArrowheads="1"/>
          </p:cNvSpPr>
          <p:nvPr/>
        </p:nvSpPr>
        <p:spPr bwMode="auto">
          <a:xfrm>
            <a:off x="6272213" y="1568450"/>
            <a:ext cx="1995487" cy="274638"/>
          </a:xfrm>
          <a:prstGeom prst="rect">
            <a:avLst/>
          </a:prstGeom>
          <a:noFill/>
          <a:ln w="9525">
            <a:noFill/>
            <a:miter lim="800000"/>
            <a:headEnd/>
            <a:tailEnd/>
          </a:ln>
        </p:spPr>
        <p:txBody>
          <a:bodyPr wrap="none" lIns="0" tIns="0" rIns="0" bIns="0">
            <a:prstTxWarp prst="textNoShape">
              <a:avLst/>
            </a:prstTxWarp>
            <a:spAutoFit/>
          </a:bodyPr>
          <a:lstStyle/>
          <a:p>
            <a:r>
              <a:rPr lang="en-US" sz="1800" b="1"/>
              <a:t>Class Size Metrics</a:t>
            </a:r>
            <a:endParaRPr lang="en-US"/>
          </a:p>
        </p:txBody>
      </p:sp>
      <p:sp>
        <p:nvSpPr>
          <p:cNvPr id="77854" name="Rectangle 28"/>
          <p:cNvSpPr>
            <a:spLocks noChangeArrowheads="1"/>
          </p:cNvSpPr>
          <p:nvPr/>
        </p:nvSpPr>
        <p:spPr bwMode="auto">
          <a:xfrm>
            <a:off x="5632450" y="1847850"/>
            <a:ext cx="1955800" cy="274638"/>
          </a:xfrm>
          <a:prstGeom prst="rect">
            <a:avLst/>
          </a:prstGeom>
          <a:noFill/>
          <a:ln w="9525">
            <a:noFill/>
            <a:miter lim="800000"/>
            <a:headEnd/>
            <a:tailEnd/>
          </a:ln>
        </p:spPr>
        <p:txBody>
          <a:bodyPr wrap="none" lIns="0" tIns="0" rIns="0" bIns="0">
            <a:prstTxWarp prst="textNoShape">
              <a:avLst/>
            </a:prstTxWarp>
            <a:spAutoFit/>
          </a:bodyPr>
          <a:lstStyle/>
          <a:p>
            <a:r>
              <a:rPr lang="en-US" sz="1800"/>
              <a:t>- # methods (NOM)</a:t>
            </a:r>
            <a:endParaRPr lang="en-US"/>
          </a:p>
        </p:txBody>
      </p:sp>
      <p:sp>
        <p:nvSpPr>
          <p:cNvPr id="77855" name="Rectangle 29"/>
          <p:cNvSpPr>
            <a:spLocks noChangeArrowheads="1"/>
          </p:cNvSpPr>
          <p:nvPr/>
        </p:nvSpPr>
        <p:spPr bwMode="auto">
          <a:xfrm>
            <a:off x="5632450" y="2127250"/>
            <a:ext cx="2897188" cy="274638"/>
          </a:xfrm>
          <a:prstGeom prst="rect">
            <a:avLst/>
          </a:prstGeom>
          <a:noFill/>
          <a:ln w="9525">
            <a:noFill/>
            <a:miter lim="800000"/>
            <a:headEnd/>
            <a:tailEnd/>
          </a:ln>
        </p:spPr>
        <p:txBody>
          <a:bodyPr wrap="none" lIns="0" tIns="0" rIns="0" bIns="0">
            <a:prstTxWarp prst="textNoShape">
              <a:avLst/>
            </a:prstTxWarp>
            <a:spAutoFit/>
          </a:bodyPr>
          <a:lstStyle/>
          <a:p>
            <a:r>
              <a:rPr lang="en-US" sz="1800"/>
              <a:t>- # attributes, instance/class </a:t>
            </a:r>
            <a:endParaRPr lang="en-US"/>
          </a:p>
        </p:txBody>
      </p:sp>
      <p:sp>
        <p:nvSpPr>
          <p:cNvPr id="77856" name="Rectangle 30"/>
          <p:cNvSpPr>
            <a:spLocks noChangeArrowheads="1"/>
          </p:cNvSpPr>
          <p:nvPr/>
        </p:nvSpPr>
        <p:spPr bwMode="auto">
          <a:xfrm>
            <a:off x="5632450" y="2406650"/>
            <a:ext cx="1143000" cy="274638"/>
          </a:xfrm>
          <a:prstGeom prst="rect">
            <a:avLst/>
          </a:prstGeom>
          <a:noFill/>
          <a:ln w="9525">
            <a:noFill/>
            <a:miter lim="800000"/>
            <a:headEnd/>
            <a:tailEnd/>
          </a:ln>
        </p:spPr>
        <p:txBody>
          <a:bodyPr wrap="none" lIns="0" tIns="0" rIns="0" bIns="0">
            <a:prstTxWarp prst="textNoShape">
              <a:avLst/>
            </a:prstTxWarp>
            <a:spAutoFit/>
          </a:bodyPr>
          <a:lstStyle/>
          <a:p>
            <a:r>
              <a:rPr lang="en-US" sz="1800"/>
              <a:t>(NIA, NCA)</a:t>
            </a:r>
            <a:endParaRPr lang="en-US"/>
          </a:p>
        </p:txBody>
      </p:sp>
      <p:sp>
        <p:nvSpPr>
          <p:cNvPr id="77857" name="Rectangle 31"/>
          <p:cNvSpPr>
            <a:spLocks noChangeArrowheads="1"/>
          </p:cNvSpPr>
          <p:nvPr/>
        </p:nvSpPr>
        <p:spPr bwMode="auto">
          <a:xfrm>
            <a:off x="5632450" y="2686050"/>
            <a:ext cx="330200" cy="274638"/>
          </a:xfrm>
          <a:prstGeom prst="rect">
            <a:avLst/>
          </a:prstGeom>
          <a:noFill/>
          <a:ln w="9525">
            <a:noFill/>
            <a:miter lim="800000"/>
            <a:headEnd/>
            <a:tailEnd/>
          </a:ln>
        </p:spPr>
        <p:txBody>
          <a:bodyPr wrap="none" lIns="0" tIns="0" rIns="0" bIns="0">
            <a:prstTxWarp prst="textNoShape">
              <a:avLst/>
            </a:prstTxWarp>
            <a:spAutoFit/>
          </a:bodyPr>
          <a:lstStyle/>
          <a:p>
            <a:r>
              <a:rPr lang="en-US" sz="1800"/>
              <a:t>- # </a:t>
            </a:r>
            <a:endParaRPr lang="en-US"/>
          </a:p>
        </p:txBody>
      </p:sp>
      <p:sp>
        <p:nvSpPr>
          <p:cNvPr id="77858" name="Rectangle 32"/>
          <p:cNvSpPr>
            <a:spLocks noChangeArrowheads="1"/>
          </p:cNvSpPr>
          <p:nvPr/>
        </p:nvSpPr>
        <p:spPr bwMode="auto">
          <a:xfrm>
            <a:off x="5962650" y="2724150"/>
            <a:ext cx="152400" cy="274638"/>
          </a:xfrm>
          <a:prstGeom prst="rect">
            <a:avLst/>
          </a:prstGeom>
          <a:noFill/>
          <a:ln w="9525">
            <a:noFill/>
            <a:miter lim="800000"/>
            <a:headEnd/>
            <a:tailEnd/>
          </a:ln>
        </p:spPr>
        <p:txBody>
          <a:bodyPr wrap="none" lIns="0" tIns="0" rIns="0" bIns="0">
            <a:prstTxWarp prst="textNoShape">
              <a:avLst/>
            </a:prstTxWarp>
            <a:spAutoFit/>
          </a:bodyPr>
          <a:lstStyle/>
          <a:p>
            <a:r>
              <a:rPr lang="en-US" sz="1800">
                <a:sym typeface="Symbol" charset="2"/>
              </a:rPr>
              <a:t>S</a:t>
            </a:r>
            <a:endParaRPr lang="en-US"/>
          </a:p>
        </p:txBody>
      </p:sp>
      <p:sp>
        <p:nvSpPr>
          <p:cNvPr id="77859" name="Rectangle 33"/>
          <p:cNvSpPr>
            <a:spLocks noChangeArrowheads="1"/>
          </p:cNvSpPr>
          <p:nvPr/>
        </p:nvSpPr>
        <p:spPr bwMode="auto">
          <a:xfrm>
            <a:off x="6102350" y="2686050"/>
            <a:ext cx="2336800" cy="274638"/>
          </a:xfrm>
          <a:prstGeom prst="rect">
            <a:avLst/>
          </a:prstGeom>
          <a:noFill/>
          <a:ln w="9525">
            <a:noFill/>
            <a:miter lim="800000"/>
            <a:headEnd/>
            <a:tailEnd/>
          </a:ln>
        </p:spPr>
        <p:txBody>
          <a:bodyPr wrap="none" lIns="0" tIns="0" rIns="0" bIns="0">
            <a:prstTxWarp prst="textNoShape">
              <a:avLst/>
            </a:prstTxWarp>
            <a:spAutoFit/>
          </a:bodyPr>
          <a:lstStyle/>
          <a:p>
            <a:r>
              <a:rPr lang="en-US" sz="1800"/>
              <a:t> of method size (WMC)</a:t>
            </a:r>
            <a:endParaRPr lang="en-US"/>
          </a:p>
        </p:txBody>
      </p:sp>
      <p:sp>
        <p:nvSpPr>
          <p:cNvPr id="77860" name="Rectangle 34"/>
          <p:cNvSpPr>
            <a:spLocks noChangeArrowheads="1"/>
          </p:cNvSpPr>
          <p:nvPr/>
        </p:nvSpPr>
        <p:spPr bwMode="auto">
          <a:xfrm>
            <a:off x="3967163" y="5353050"/>
            <a:ext cx="2197100" cy="274638"/>
          </a:xfrm>
          <a:prstGeom prst="rect">
            <a:avLst/>
          </a:prstGeom>
          <a:noFill/>
          <a:ln w="9525">
            <a:noFill/>
            <a:miter lim="800000"/>
            <a:headEnd/>
            <a:tailEnd/>
          </a:ln>
        </p:spPr>
        <p:txBody>
          <a:bodyPr wrap="none" lIns="0" tIns="0" rIns="0" bIns="0">
            <a:prstTxWarp prst="textNoShape">
              <a:avLst/>
            </a:prstTxWarp>
            <a:spAutoFit/>
          </a:bodyPr>
          <a:lstStyle/>
          <a:p>
            <a:r>
              <a:rPr lang="en-US" sz="1800" b="1"/>
              <a:t>Method Size Metrics</a:t>
            </a:r>
            <a:endParaRPr lang="en-US"/>
          </a:p>
        </p:txBody>
      </p:sp>
      <p:sp>
        <p:nvSpPr>
          <p:cNvPr id="77861" name="Rectangle 35"/>
          <p:cNvSpPr>
            <a:spLocks noChangeArrowheads="1"/>
          </p:cNvSpPr>
          <p:nvPr/>
        </p:nvSpPr>
        <p:spPr bwMode="auto">
          <a:xfrm>
            <a:off x="3238500" y="5632450"/>
            <a:ext cx="2095500" cy="274638"/>
          </a:xfrm>
          <a:prstGeom prst="rect">
            <a:avLst/>
          </a:prstGeom>
          <a:noFill/>
          <a:ln w="9525">
            <a:noFill/>
            <a:miter lim="800000"/>
            <a:headEnd/>
            <a:tailEnd/>
          </a:ln>
        </p:spPr>
        <p:txBody>
          <a:bodyPr wrap="none" lIns="0" tIns="0" rIns="0" bIns="0">
            <a:prstTxWarp prst="textNoShape">
              <a:avLst/>
            </a:prstTxWarp>
            <a:spAutoFit/>
          </a:bodyPr>
          <a:lstStyle/>
          <a:p>
            <a:r>
              <a:rPr lang="en-US" sz="1800"/>
              <a:t>- # invocations (NOI)</a:t>
            </a:r>
            <a:endParaRPr lang="en-US"/>
          </a:p>
        </p:txBody>
      </p:sp>
      <p:sp>
        <p:nvSpPr>
          <p:cNvPr id="77862" name="Rectangle 36"/>
          <p:cNvSpPr>
            <a:spLocks noChangeArrowheads="1"/>
          </p:cNvSpPr>
          <p:nvPr/>
        </p:nvSpPr>
        <p:spPr bwMode="auto">
          <a:xfrm>
            <a:off x="3238500" y="5911850"/>
            <a:ext cx="2159000" cy="274638"/>
          </a:xfrm>
          <a:prstGeom prst="rect">
            <a:avLst/>
          </a:prstGeom>
          <a:noFill/>
          <a:ln w="9525">
            <a:noFill/>
            <a:miter lim="800000"/>
            <a:headEnd/>
            <a:tailEnd/>
          </a:ln>
        </p:spPr>
        <p:txBody>
          <a:bodyPr wrap="none" lIns="0" tIns="0" rIns="0" bIns="0">
            <a:prstTxWarp prst="textNoShape">
              <a:avLst/>
            </a:prstTxWarp>
            <a:spAutoFit/>
          </a:bodyPr>
          <a:lstStyle/>
          <a:p>
            <a:r>
              <a:rPr lang="en-US" sz="1800"/>
              <a:t>- # statements (NOS)</a:t>
            </a:r>
            <a:endParaRPr lang="en-US"/>
          </a:p>
        </p:txBody>
      </p:sp>
      <p:sp>
        <p:nvSpPr>
          <p:cNvPr id="77863" name="Rectangle 37"/>
          <p:cNvSpPr>
            <a:spLocks noChangeArrowheads="1"/>
          </p:cNvSpPr>
          <p:nvPr/>
        </p:nvSpPr>
        <p:spPr bwMode="auto">
          <a:xfrm>
            <a:off x="3238500" y="6191250"/>
            <a:ext cx="2300288" cy="274638"/>
          </a:xfrm>
          <a:prstGeom prst="rect">
            <a:avLst/>
          </a:prstGeom>
          <a:noFill/>
          <a:ln w="9525">
            <a:noFill/>
            <a:miter lim="800000"/>
            <a:headEnd/>
            <a:tailEnd/>
          </a:ln>
        </p:spPr>
        <p:txBody>
          <a:bodyPr wrap="none" lIns="0" tIns="0" rIns="0" bIns="0">
            <a:prstTxWarp prst="textNoShape">
              <a:avLst/>
            </a:prstTxWarp>
            <a:spAutoFit/>
          </a:bodyPr>
          <a:lstStyle/>
          <a:p>
            <a:r>
              <a:rPr lang="en-US" sz="1800"/>
              <a:t>- # lines of code (LOC)</a:t>
            </a:r>
            <a:endParaRPr lang="en-US"/>
          </a:p>
        </p:txBody>
      </p:sp>
      <p:sp>
        <p:nvSpPr>
          <p:cNvPr id="77864" name="Rectangle 38"/>
          <p:cNvSpPr>
            <a:spLocks noChangeArrowheads="1"/>
          </p:cNvSpPr>
          <p:nvPr/>
        </p:nvSpPr>
        <p:spPr bwMode="auto">
          <a:xfrm>
            <a:off x="3238500" y="6470650"/>
            <a:ext cx="2120900" cy="274638"/>
          </a:xfrm>
          <a:prstGeom prst="rect">
            <a:avLst/>
          </a:prstGeom>
          <a:noFill/>
          <a:ln w="9525">
            <a:noFill/>
            <a:miter lim="800000"/>
            <a:headEnd/>
            <a:tailEnd/>
          </a:ln>
        </p:spPr>
        <p:txBody>
          <a:bodyPr wrap="none" lIns="0" tIns="0" rIns="0" bIns="0">
            <a:prstTxWarp prst="textNoShape">
              <a:avLst/>
            </a:prstTxWarp>
            <a:spAutoFit/>
          </a:bodyPr>
          <a:lstStyle/>
          <a:p>
            <a:r>
              <a:rPr lang="en-US" sz="1800"/>
              <a:t>- # arguments (NOA)</a:t>
            </a:r>
            <a:endParaRPr lang="en-US"/>
          </a:p>
        </p:txBody>
      </p:sp>
      <p:sp>
        <p:nvSpPr>
          <p:cNvPr id="77865" name="Rectangle 39"/>
          <p:cNvSpPr>
            <a:spLocks noChangeArrowheads="1"/>
          </p:cNvSpPr>
          <p:nvPr/>
        </p:nvSpPr>
        <p:spPr bwMode="auto">
          <a:xfrm>
            <a:off x="4741863" y="3194050"/>
            <a:ext cx="609600" cy="274638"/>
          </a:xfrm>
          <a:prstGeom prst="rect">
            <a:avLst/>
          </a:prstGeom>
          <a:noFill/>
          <a:ln w="9525">
            <a:noFill/>
            <a:miter lim="800000"/>
            <a:headEnd/>
            <a:tailEnd/>
          </a:ln>
        </p:spPr>
        <p:txBody>
          <a:bodyPr wrap="none" lIns="0" tIns="0" rIns="0" bIns="0">
            <a:prstTxWarp prst="textNoShape">
              <a:avLst/>
            </a:prstTxWarp>
            <a:spAutoFit/>
          </a:bodyPr>
          <a:lstStyle/>
          <a:p>
            <a:r>
              <a:rPr lang="en-US" sz="1800" b="1"/>
              <a:t>Class</a:t>
            </a:r>
            <a:endParaRPr lang="en-US"/>
          </a:p>
        </p:txBody>
      </p:sp>
      <p:sp>
        <p:nvSpPr>
          <p:cNvPr id="77866" name="Rectangle 40"/>
          <p:cNvSpPr>
            <a:spLocks noChangeArrowheads="1"/>
          </p:cNvSpPr>
          <p:nvPr/>
        </p:nvSpPr>
        <p:spPr bwMode="auto">
          <a:xfrm>
            <a:off x="2508250" y="4870450"/>
            <a:ext cx="812800" cy="274638"/>
          </a:xfrm>
          <a:prstGeom prst="rect">
            <a:avLst/>
          </a:prstGeom>
          <a:noFill/>
          <a:ln w="9525">
            <a:noFill/>
            <a:miter lim="800000"/>
            <a:headEnd/>
            <a:tailEnd/>
          </a:ln>
        </p:spPr>
        <p:txBody>
          <a:bodyPr wrap="none" lIns="0" tIns="0" rIns="0" bIns="0">
            <a:prstTxWarp prst="textNoShape">
              <a:avLst/>
            </a:prstTxWarp>
            <a:spAutoFit/>
          </a:bodyPr>
          <a:lstStyle/>
          <a:p>
            <a:r>
              <a:rPr lang="en-US" sz="1800" b="1"/>
              <a:t>Method</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Date Placeholder 3"/>
          <p:cNvSpPr>
            <a:spLocks noGrp="1"/>
          </p:cNvSpPr>
          <p:nvPr>
            <p:ph type="dt" sz="quarter" idx="10"/>
          </p:nvPr>
        </p:nvSpPr>
        <p:spPr>
          <a:noFill/>
        </p:spPr>
        <p:txBody>
          <a:bodyPr/>
          <a:lstStyle/>
          <a:p>
            <a:r>
              <a:rPr lang="de-CH">
                <a:latin typeface="Helvetica" charset="0"/>
              </a:rPr>
              <a:t>© Oscar Nierstrasz</a:t>
            </a:r>
          </a:p>
        </p:txBody>
      </p:sp>
      <p:sp>
        <p:nvSpPr>
          <p:cNvPr id="79875" name="Footer Placeholder 4"/>
          <p:cNvSpPr>
            <a:spLocks noGrp="1"/>
          </p:cNvSpPr>
          <p:nvPr>
            <p:ph type="ftr" sz="quarter" idx="11"/>
          </p:nvPr>
        </p:nvSpPr>
        <p:spPr>
          <a:noFill/>
        </p:spPr>
        <p:txBody>
          <a:bodyPr/>
          <a:lstStyle/>
          <a:p>
            <a:r>
              <a:rPr lang="de-CH">
                <a:latin typeface="Helvetica" charset="0"/>
              </a:rPr>
              <a:t>ESE — Software Metrics</a:t>
            </a:r>
          </a:p>
        </p:txBody>
      </p:sp>
      <p:sp>
        <p:nvSpPr>
          <p:cNvPr id="79876" name="Slide Number Placeholder 5"/>
          <p:cNvSpPr>
            <a:spLocks noGrp="1"/>
          </p:cNvSpPr>
          <p:nvPr>
            <p:ph type="sldNum" sz="quarter" idx="12"/>
          </p:nvPr>
        </p:nvSpPr>
        <p:spPr>
          <a:noFill/>
        </p:spPr>
        <p:txBody>
          <a:bodyPr/>
          <a:lstStyle/>
          <a:p>
            <a:r>
              <a:rPr lang="de-CH">
                <a:latin typeface="Helvetica" charset="0"/>
              </a:rPr>
              <a:t>ESE 12.</a:t>
            </a:r>
            <a:fld id="{A88EB194-2DBC-3747-9A40-A64C97477F21}" type="slidenum">
              <a:rPr lang="de-CH">
                <a:latin typeface="Helvetica" charset="0"/>
              </a:rPr>
              <a:pPr/>
              <a:t>36</a:t>
            </a:fld>
            <a:endParaRPr lang="de-CH" sz="1400">
              <a:solidFill>
                <a:srgbClr val="7E7E7E"/>
              </a:solidFill>
              <a:latin typeface="Times" charset="0"/>
            </a:endParaRPr>
          </a:p>
        </p:txBody>
      </p:sp>
      <p:sp>
        <p:nvSpPr>
          <p:cNvPr id="79877" name="Rectangle 2"/>
          <p:cNvSpPr>
            <a:spLocks noGrp="1" noChangeArrowheads="1"/>
          </p:cNvSpPr>
          <p:nvPr>
            <p:ph type="title"/>
          </p:nvPr>
        </p:nvSpPr>
        <p:spPr/>
        <p:txBody>
          <a:bodyPr/>
          <a:lstStyle/>
          <a:p>
            <a:r>
              <a:rPr lang="en-US"/>
              <a:t>Sample Coupling &amp; Cohesion Metrics</a:t>
            </a:r>
          </a:p>
        </p:txBody>
      </p:sp>
      <p:sp>
        <p:nvSpPr>
          <p:cNvPr id="79878" name="Rectangle 3"/>
          <p:cNvSpPr>
            <a:spLocks noGrp="1" noChangeArrowheads="1"/>
          </p:cNvSpPr>
          <p:nvPr>
            <p:ph type="body" idx="1"/>
          </p:nvPr>
        </p:nvSpPr>
        <p:spPr/>
        <p:txBody>
          <a:bodyPr/>
          <a:lstStyle/>
          <a:p>
            <a:pPr marL="0" indent="0">
              <a:buFont typeface="Helvetica CE" pitchFamily="-105" charset="0"/>
              <a:buNone/>
            </a:pPr>
            <a:r>
              <a:rPr lang="en-US" sz="1800"/>
              <a:t>The following definitions stem from [Chid91a], later republished as [Chid94a]</a:t>
            </a:r>
          </a:p>
          <a:p>
            <a:pPr marL="0" indent="0">
              <a:buFont typeface="Helvetica CE" pitchFamily="-105" charset="0"/>
              <a:buNone/>
            </a:pPr>
            <a:endParaRPr lang="en-US" sz="1800"/>
          </a:p>
          <a:p>
            <a:pPr marL="0" indent="0">
              <a:buFont typeface="Helvetica CE" pitchFamily="-105" charset="0"/>
              <a:buNone/>
            </a:pPr>
            <a:r>
              <a:rPr lang="en-US" sz="1800" b="1" i="1"/>
              <a:t>Coupling Between Objects (CBO)</a:t>
            </a:r>
          </a:p>
          <a:p>
            <a:pPr marL="0" indent="0">
              <a:buFont typeface="Helvetica CE" pitchFamily="-105" charset="0"/>
              <a:buNone/>
            </a:pPr>
            <a:r>
              <a:rPr lang="en-US" sz="1800"/>
              <a:t>CBO = number of other classes to which given class is coupled</a:t>
            </a:r>
          </a:p>
          <a:p>
            <a:pPr marL="0" indent="0">
              <a:buFont typeface="Helvetica CE" pitchFamily="-105" charset="0"/>
              <a:buNone/>
            </a:pPr>
            <a:r>
              <a:rPr lang="en-US" sz="1800"/>
              <a:t>Interpret as “number of other classes a class requires to compile”</a:t>
            </a:r>
          </a:p>
          <a:p>
            <a:pPr marL="0" indent="0">
              <a:buFont typeface="Helvetica CE" pitchFamily="-105" charset="0"/>
              <a:buNone/>
            </a:pPr>
            <a:endParaRPr lang="en-US" sz="1800"/>
          </a:p>
          <a:p>
            <a:pPr marL="0" indent="0">
              <a:buFont typeface="Helvetica CE" pitchFamily="-105" charset="0"/>
              <a:buNone/>
            </a:pPr>
            <a:r>
              <a:rPr lang="en-US" sz="1800" b="1" i="1"/>
              <a:t>Lack of Cohesion in Methods (LCOM)</a:t>
            </a:r>
          </a:p>
          <a:p>
            <a:pPr marL="0" indent="0">
              <a:buFont typeface="Helvetica CE" pitchFamily="-105" charset="0"/>
              <a:buNone/>
            </a:pPr>
            <a:r>
              <a:rPr lang="en-US" sz="1800"/>
              <a:t>LCOM = number of disjoint sets (= not accessing same attribute) of local methods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Date Placeholder 3"/>
          <p:cNvSpPr>
            <a:spLocks noGrp="1"/>
          </p:cNvSpPr>
          <p:nvPr>
            <p:ph type="dt" sz="quarter" idx="10"/>
          </p:nvPr>
        </p:nvSpPr>
        <p:spPr>
          <a:noFill/>
        </p:spPr>
        <p:txBody>
          <a:bodyPr/>
          <a:lstStyle/>
          <a:p>
            <a:r>
              <a:rPr lang="de-CH">
                <a:latin typeface="Helvetica" charset="0"/>
              </a:rPr>
              <a:t>© Oscar Nierstrasz</a:t>
            </a:r>
          </a:p>
        </p:txBody>
      </p:sp>
      <p:sp>
        <p:nvSpPr>
          <p:cNvPr id="81923" name="Footer Placeholder 4"/>
          <p:cNvSpPr>
            <a:spLocks noGrp="1"/>
          </p:cNvSpPr>
          <p:nvPr>
            <p:ph type="ftr" sz="quarter" idx="11"/>
          </p:nvPr>
        </p:nvSpPr>
        <p:spPr>
          <a:noFill/>
        </p:spPr>
        <p:txBody>
          <a:bodyPr/>
          <a:lstStyle/>
          <a:p>
            <a:r>
              <a:rPr lang="de-CH">
                <a:latin typeface="Helvetica" charset="0"/>
              </a:rPr>
              <a:t>ESE — Software Metrics</a:t>
            </a:r>
          </a:p>
        </p:txBody>
      </p:sp>
      <p:sp>
        <p:nvSpPr>
          <p:cNvPr id="81924" name="Slide Number Placeholder 5"/>
          <p:cNvSpPr>
            <a:spLocks noGrp="1"/>
          </p:cNvSpPr>
          <p:nvPr>
            <p:ph type="sldNum" sz="quarter" idx="12"/>
          </p:nvPr>
        </p:nvSpPr>
        <p:spPr>
          <a:noFill/>
        </p:spPr>
        <p:txBody>
          <a:bodyPr/>
          <a:lstStyle/>
          <a:p>
            <a:r>
              <a:rPr lang="de-CH">
                <a:latin typeface="Helvetica" charset="0"/>
              </a:rPr>
              <a:t>ESE 12.</a:t>
            </a:r>
            <a:fld id="{0187D58E-80DE-6D4A-BA00-41DC2843D517}" type="slidenum">
              <a:rPr lang="de-CH">
                <a:latin typeface="Helvetica" charset="0"/>
              </a:rPr>
              <a:pPr/>
              <a:t>37</a:t>
            </a:fld>
            <a:endParaRPr lang="de-CH" sz="1400">
              <a:solidFill>
                <a:srgbClr val="7E7E7E"/>
              </a:solidFill>
              <a:latin typeface="Times" charset="0"/>
            </a:endParaRPr>
          </a:p>
        </p:txBody>
      </p:sp>
      <p:sp>
        <p:nvSpPr>
          <p:cNvPr id="81925" name="Rectangle 2"/>
          <p:cNvSpPr>
            <a:spLocks noGrp="1" noChangeArrowheads="1"/>
          </p:cNvSpPr>
          <p:nvPr>
            <p:ph type="title"/>
          </p:nvPr>
        </p:nvSpPr>
        <p:spPr/>
        <p:txBody>
          <a:bodyPr/>
          <a:lstStyle/>
          <a:p>
            <a:r>
              <a:rPr lang="en-US"/>
              <a:t>Coupling &amp; Cohesion Metrics</a:t>
            </a:r>
          </a:p>
        </p:txBody>
      </p:sp>
      <p:sp>
        <p:nvSpPr>
          <p:cNvPr id="81926" name="Rectangle 3"/>
          <p:cNvSpPr>
            <a:spLocks noGrp="1" noChangeArrowheads="1"/>
          </p:cNvSpPr>
          <p:nvPr>
            <p:ph type="body" idx="1"/>
          </p:nvPr>
        </p:nvSpPr>
        <p:spPr/>
        <p:txBody>
          <a:bodyPr/>
          <a:lstStyle/>
          <a:p>
            <a:pPr marL="342900" indent="-342900">
              <a:buFont typeface="Helvetica CE" pitchFamily="-105" charset="0"/>
              <a:buNone/>
            </a:pPr>
            <a:r>
              <a:rPr lang="en-US" sz="2000" b="1" i="1"/>
              <a:t>Beware!</a:t>
            </a:r>
          </a:p>
          <a:p>
            <a:pPr marL="342900" indent="-342900">
              <a:buFont typeface="Helvetica CE" pitchFamily="-105" charset="0"/>
              <a:buNone/>
            </a:pPr>
            <a:r>
              <a:rPr lang="en-US" sz="2000" i="1">
                <a:solidFill>
                  <a:srgbClr val="7F0101"/>
                </a:solidFill>
              </a:rPr>
              <a:t>Researchers disagree whether coupling/cohesion methods are valid</a:t>
            </a:r>
          </a:p>
          <a:p>
            <a:pPr marL="342900" indent="-342900"/>
            <a:r>
              <a:rPr lang="en-US" sz="2000"/>
              <a:t>Classes that are observed to be cohesive may have a high LCOM value</a:t>
            </a:r>
          </a:p>
          <a:p>
            <a:pPr marL="742950" lvl="1" indent="-285750"/>
            <a:r>
              <a:rPr lang="en-US" sz="1800"/>
              <a:t>due to accessor methods</a:t>
            </a:r>
          </a:p>
          <a:p>
            <a:pPr marL="342900" indent="-342900"/>
            <a:r>
              <a:rPr lang="en-US" sz="2000"/>
              <a:t>Classes that are not much coupled may have high CBO value</a:t>
            </a:r>
          </a:p>
          <a:p>
            <a:pPr marL="742950" lvl="1" indent="-285750"/>
            <a:r>
              <a:rPr lang="en-US" sz="1800"/>
              <a:t>no distinction between data, method or inheritance coupling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p:spPr>
        <p:txBody>
          <a:bodyPr/>
          <a:lstStyle/>
          <a:p>
            <a:r>
              <a:rPr lang="de-CH">
                <a:latin typeface="Helvetica" charset="0"/>
              </a:rPr>
              <a:t>© Oscar Nierstrasz</a:t>
            </a:r>
          </a:p>
        </p:txBody>
      </p:sp>
      <p:sp>
        <p:nvSpPr>
          <p:cNvPr id="83971" name="Footer Placeholder 4"/>
          <p:cNvSpPr>
            <a:spLocks noGrp="1"/>
          </p:cNvSpPr>
          <p:nvPr>
            <p:ph type="ftr" sz="quarter" idx="11"/>
          </p:nvPr>
        </p:nvSpPr>
        <p:spPr>
          <a:noFill/>
        </p:spPr>
        <p:txBody>
          <a:bodyPr/>
          <a:lstStyle/>
          <a:p>
            <a:r>
              <a:rPr lang="de-CH">
                <a:latin typeface="Helvetica" charset="0"/>
              </a:rPr>
              <a:t>ESE — Software Metrics</a:t>
            </a:r>
          </a:p>
        </p:txBody>
      </p:sp>
      <p:sp>
        <p:nvSpPr>
          <p:cNvPr id="83972" name="Slide Number Placeholder 5"/>
          <p:cNvSpPr>
            <a:spLocks noGrp="1"/>
          </p:cNvSpPr>
          <p:nvPr>
            <p:ph type="sldNum" sz="quarter" idx="12"/>
          </p:nvPr>
        </p:nvSpPr>
        <p:spPr>
          <a:noFill/>
        </p:spPr>
        <p:txBody>
          <a:bodyPr/>
          <a:lstStyle/>
          <a:p>
            <a:r>
              <a:rPr lang="de-CH">
                <a:latin typeface="Helvetica" charset="0"/>
              </a:rPr>
              <a:t>ESE 12.</a:t>
            </a:r>
            <a:fld id="{9C3C3FCC-5BCA-6047-BFCB-94D741972AA7}" type="slidenum">
              <a:rPr lang="de-CH">
                <a:latin typeface="Helvetica" charset="0"/>
              </a:rPr>
              <a:pPr/>
              <a:t>38</a:t>
            </a:fld>
            <a:endParaRPr lang="de-CH" sz="1400">
              <a:solidFill>
                <a:srgbClr val="7E7E7E"/>
              </a:solidFill>
              <a:latin typeface="Times" charset="0"/>
            </a:endParaRPr>
          </a:p>
        </p:txBody>
      </p:sp>
      <p:sp>
        <p:nvSpPr>
          <p:cNvPr id="83973" name="Rectangle 2"/>
          <p:cNvSpPr>
            <a:spLocks noGrp="1" noChangeArrowheads="1"/>
          </p:cNvSpPr>
          <p:nvPr>
            <p:ph type="title"/>
          </p:nvPr>
        </p:nvSpPr>
        <p:spPr/>
        <p:txBody>
          <a:bodyPr/>
          <a:lstStyle/>
          <a:p>
            <a:r>
              <a:rPr lang="en-US"/>
              <a:t>Sample Quality Metrics (I)</a:t>
            </a:r>
          </a:p>
        </p:txBody>
      </p:sp>
      <p:sp>
        <p:nvSpPr>
          <p:cNvPr id="83974" name="Rectangle 3"/>
          <p:cNvSpPr>
            <a:spLocks noGrp="1" noChangeArrowheads="1"/>
          </p:cNvSpPr>
          <p:nvPr>
            <p:ph type="body" idx="1"/>
          </p:nvPr>
        </p:nvSpPr>
        <p:spPr/>
        <p:txBody>
          <a:bodyPr/>
          <a:lstStyle/>
          <a:p>
            <a:pPr>
              <a:buFont typeface="Helvetica CE" pitchFamily="-105" charset="0"/>
              <a:buNone/>
            </a:pPr>
            <a:r>
              <a:rPr lang="en-US" b="1" i="1"/>
              <a:t>Productivity (Process Metric)</a:t>
            </a:r>
          </a:p>
          <a:p>
            <a:r>
              <a:rPr lang="en-US"/>
              <a:t>functionality / time</a:t>
            </a:r>
          </a:p>
          <a:p>
            <a:r>
              <a:rPr lang="en-US"/>
              <a:t>functionality in LOC or FP; time in hours, weeks, months</a:t>
            </a:r>
          </a:p>
          <a:p>
            <a:pPr lvl="1"/>
            <a:r>
              <a:rPr lang="en-US"/>
              <a:t>be careful to compare: the same unit does not always represent the same</a:t>
            </a:r>
          </a:p>
          <a:p>
            <a:r>
              <a:rPr lang="en-US"/>
              <a:t>Does not take into account the quality of the functionality!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Date Placeholder 3"/>
          <p:cNvSpPr>
            <a:spLocks noGrp="1"/>
          </p:cNvSpPr>
          <p:nvPr>
            <p:ph type="dt" sz="quarter" idx="10"/>
          </p:nvPr>
        </p:nvSpPr>
        <p:spPr>
          <a:noFill/>
        </p:spPr>
        <p:txBody>
          <a:bodyPr/>
          <a:lstStyle/>
          <a:p>
            <a:r>
              <a:rPr lang="de-CH">
                <a:latin typeface="Helvetica" charset="0"/>
              </a:rPr>
              <a:t>© Oscar Nierstrasz</a:t>
            </a:r>
          </a:p>
        </p:txBody>
      </p:sp>
      <p:sp>
        <p:nvSpPr>
          <p:cNvPr id="86019" name="Footer Placeholder 4"/>
          <p:cNvSpPr>
            <a:spLocks noGrp="1"/>
          </p:cNvSpPr>
          <p:nvPr>
            <p:ph type="ftr" sz="quarter" idx="11"/>
          </p:nvPr>
        </p:nvSpPr>
        <p:spPr>
          <a:noFill/>
        </p:spPr>
        <p:txBody>
          <a:bodyPr/>
          <a:lstStyle/>
          <a:p>
            <a:r>
              <a:rPr lang="de-CH">
                <a:latin typeface="Helvetica" charset="0"/>
              </a:rPr>
              <a:t>ESE — Software Metrics</a:t>
            </a:r>
          </a:p>
        </p:txBody>
      </p:sp>
      <p:sp>
        <p:nvSpPr>
          <p:cNvPr id="86020" name="Slide Number Placeholder 5"/>
          <p:cNvSpPr>
            <a:spLocks noGrp="1"/>
          </p:cNvSpPr>
          <p:nvPr>
            <p:ph type="sldNum" sz="quarter" idx="12"/>
          </p:nvPr>
        </p:nvSpPr>
        <p:spPr>
          <a:noFill/>
        </p:spPr>
        <p:txBody>
          <a:bodyPr/>
          <a:lstStyle/>
          <a:p>
            <a:r>
              <a:rPr lang="de-CH">
                <a:latin typeface="Helvetica" charset="0"/>
              </a:rPr>
              <a:t>ESE 12.</a:t>
            </a:r>
            <a:fld id="{75DBCE78-5DFB-6B46-9DFE-BAACC7478B86}" type="slidenum">
              <a:rPr lang="de-CH">
                <a:latin typeface="Helvetica" charset="0"/>
              </a:rPr>
              <a:pPr/>
              <a:t>39</a:t>
            </a:fld>
            <a:endParaRPr lang="de-CH" sz="1400">
              <a:solidFill>
                <a:srgbClr val="7E7E7E"/>
              </a:solidFill>
              <a:latin typeface="Times" charset="0"/>
            </a:endParaRPr>
          </a:p>
        </p:txBody>
      </p:sp>
      <p:sp>
        <p:nvSpPr>
          <p:cNvPr id="86021" name="Rectangle 2"/>
          <p:cNvSpPr>
            <a:spLocks noGrp="1" noChangeArrowheads="1"/>
          </p:cNvSpPr>
          <p:nvPr>
            <p:ph type="title"/>
          </p:nvPr>
        </p:nvSpPr>
        <p:spPr/>
        <p:txBody>
          <a:bodyPr/>
          <a:lstStyle/>
          <a:p>
            <a:r>
              <a:rPr lang="en-US"/>
              <a:t>Sample Quality Metrics (II)</a:t>
            </a:r>
          </a:p>
        </p:txBody>
      </p:sp>
      <p:sp>
        <p:nvSpPr>
          <p:cNvPr id="86022" name="Rectangle 3"/>
          <p:cNvSpPr>
            <a:spLocks noGrp="1" noChangeArrowheads="1"/>
          </p:cNvSpPr>
          <p:nvPr>
            <p:ph type="body" idx="1"/>
          </p:nvPr>
        </p:nvSpPr>
        <p:spPr/>
        <p:txBody>
          <a:bodyPr/>
          <a:lstStyle/>
          <a:p>
            <a:pPr marL="342900" indent="-342900">
              <a:buFont typeface="Helvetica CE" pitchFamily="-105" charset="0"/>
              <a:buNone/>
            </a:pPr>
            <a:r>
              <a:rPr lang="en-US" sz="1800" b="1" i="1"/>
              <a:t>Reliability (Product Metric)</a:t>
            </a:r>
          </a:p>
          <a:p>
            <a:pPr marL="342900" indent="-342900"/>
            <a:r>
              <a:rPr lang="en-US" sz="1800" u="sng"/>
              <a:t>mean time to failure</a:t>
            </a:r>
            <a:r>
              <a:rPr lang="en-US" sz="1800"/>
              <a:t> = </a:t>
            </a:r>
            <a:br>
              <a:rPr lang="en-US" sz="1800"/>
            </a:br>
            <a:r>
              <a:rPr lang="en-US" sz="1800"/>
              <a:t>mean of probability density function PDF</a:t>
            </a:r>
          </a:p>
          <a:p>
            <a:pPr marL="742950" lvl="1" indent="-285750"/>
            <a:r>
              <a:rPr lang="en-US" sz="1600"/>
              <a:t>for software one must take into account the fact that repairs will influence the rest of the function </a:t>
            </a:r>
            <a:r>
              <a:rPr lang="en-US" sz="1600">
                <a:sym typeface="Symbol" charset="2"/>
              </a:rPr>
              <a:t></a:t>
            </a:r>
            <a:r>
              <a:rPr lang="en-US" sz="1600"/>
              <a:t> quite complicated formulas</a:t>
            </a:r>
          </a:p>
          <a:p>
            <a:pPr marL="342900" indent="-342900"/>
            <a:r>
              <a:rPr lang="en-US" sz="1800" u="sng"/>
              <a:t>average time between failures</a:t>
            </a:r>
            <a:r>
              <a:rPr lang="en-US" sz="1800"/>
              <a:t> = # failures / time</a:t>
            </a:r>
          </a:p>
          <a:p>
            <a:pPr marL="742950" lvl="1" indent="-285750"/>
            <a:r>
              <a:rPr lang="en-US" sz="1600"/>
              <a:t>time in execution time or calendar time</a:t>
            </a:r>
          </a:p>
          <a:p>
            <a:pPr marL="742950" lvl="1" indent="-285750"/>
            <a:r>
              <a:rPr lang="en-US" sz="1600"/>
              <a:t>necessary to calibrate the probability density function</a:t>
            </a:r>
          </a:p>
          <a:p>
            <a:pPr marL="342900" indent="-342900"/>
            <a:r>
              <a:rPr lang="en-US" sz="1800" u="sng"/>
              <a:t>mean time between failure</a:t>
            </a:r>
            <a:r>
              <a:rPr lang="en-US" sz="1800"/>
              <a:t> = MTTF + mean time to repair</a:t>
            </a:r>
          </a:p>
          <a:p>
            <a:pPr marL="742950" lvl="1" indent="-285750"/>
            <a:r>
              <a:rPr lang="en-US" sz="1600"/>
              <a:t>to know when your system will be available, take into account repair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de-CH">
                <a:latin typeface="Helvetica" charset="0"/>
              </a:rPr>
              <a:t>© Oscar Nierstrasz</a:t>
            </a:r>
          </a:p>
        </p:txBody>
      </p:sp>
      <p:sp>
        <p:nvSpPr>
          <p:cNvPr id="16387" name="Footer Placeholder 4"/>
          <p:cNvSpPr>
            <a:spLocks noGrp="1"/>
          </p:cNvSpPr>
          <p:nvPr>
            <p:ph type="ftr" sz="quarter" idx="11"/>
          </p:nvPr>
        </p:nvSpPr>
        <p:spPr>
          <a:noFill/>
        </p:spPr>
        <p:txBody>
          <a:bodyPr/>
          <a:lstStyle/>
          <a:p>
            <a:r>
              <a:rPr lang="de-CH">
                <a:latin typeface="Helvetica" charset="0"/>
              </a:rPr>
              <a:t>ESE — Software Metrics</a:t>
            </a:r>
          </a:p>
        </p:txBody>
      </p:sp>
      <p:sp>
        <p:nvSpPr>
          <p:cNvPr id="16388" name="Slide Number Placeholder 5"/>
          <p:cNvSpPr>
            <a:spLocks noGrp="1"/>
          </p:cNvSpPr>
          <p:nvPr>
            <p:ph type="sldNum" sz="quarter" idx="12"/>
          </p:nvPr>
        </p:nvSpPr>
        <p:spPr>
          <a:noFill/>
        </p:spPr>
        <p:txBody>
          <a:bodyPr/>
          <a:lstStyle/>
          <a:p>
            <a:r>
              <a:rPr lang="de-CH">
                <a:latin typeface="Helvetica" charset="0"/>
              </a:rPr>
              <a:t>ESE 12.</a:t>
            </a:r>
            <a:fld id="{BB7F34FF-13F2-084A-80FC-68E70EEB2FE4}" type="slidenum">
              <a:rPr lang="de-CH">
                <a:latin typeface="Helvetica" charset="0"/>
              </a:rPr>
              <a:pPr/>
              <a:t>4</a:t>
            </a:fld>
            <a:endParaRPr lang="de-CH" sz="1400">
              <a:solidFill>
                <a:srgbClr val="7E7E7E"/>
              </a:solidFill>
              <a:latin typeface="Times" charset="0"/>
            </a:endParaRPr>
          </a:p>
        </p:txBody>
      </p:sp>
      <p:sp>
        <p:nvSpPr>
          <p:cNvPr id="16389"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16390" name="Rectangle 3"/>
          <p:cNvSpPr>
            <a:spLocks noGrp="1" noChangeArrowheads="1"/>
          </p:cNvSpPr>
          <p:nvPr>
            <p:ph type="title"/>
          </p:nvPr>
        </p:nvSpPr>
        <p:spPr/>
        <p:txBody>
          <a:bodyPr/>
          <a:lstStyle/>
          <a:p>
            <a:r>
              <a:rPr lang="en-US"/>
              <a:t>Roadmap</a:t>
            </a:r>
          </a:p>
        </p:txBody>
      </p:sp>
      <p:pic>
        <p:nvPicPr>
          <p:cNvPr id="16391"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16392" name="Rectangle 5"/>
          <p:cNvSpPr>
            <a:spLocks noGrp="1" noChangeArrowheads="1"/>
          </p:cNvSpPr>
          <p:nvPr>
            <p:ph type="body" idx="1"/>
          </p:nvPr>
        </p:nvSpPr>
        <p:spPr/>
        <p:txBody>
          <a:bodyPr/>
          <a:lstStyle/>
          <a:p>
            <a:r>
              <a:rPr lang="en-US" b="1"/>
              <a:t>What are metrics? Why do we need them?</a:t>
            </a:r>
          </a:p>
          <a:p>
            <a:r>
              <a:rPr lang="en-US"/>
              <a:t>Metrics for cost estimation</a:t>
            </a:r>
          </a:p>
          <a:p>
            <a:r>
              <a:rPr lang="en-US"/>
              <a:t>Metrics for software quality evaluation</a:t>
            </a:r>
          </a:p>
          <a:p>
            <a:r>
              <a:rPr lang="en-US"/>
              <a:t>Object-Oriented metrics in practice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p:spPr>
        <p:txBody>
          <a:bodyPr/>
          <a:lstStyle/>
          <a:p>
            <a:r>
              <a:rPr lang="de-CH">
                <a:latin typeface="Helvetica" charset="0"/>
              </a:rPr>
              <a:t>© Oscar Nierstrasz</a:t>
            </a:r>
          </a:p>
        </p:txBody>
      </p:sp>
      <p:sp>
        <p:nvSpPr>
          <p:cNvPr id="88067" name="Footer Placeholder 4"/>
          <p:cNvSpPr>
            <a:spLocks noGrp="1"/>
          </p:cNvSpPr>
          <p:nvPr>
            <p:ph type="ftr" sz="quarter" idx="11"/>
          </p:nvPr>
        </p:nvSpPr>
        <p:spPr>
          <a:noFill/>
        </p:spPr>
        <p:txBody>
          <a:bodyPr/>
          <a:lstStyle/>
          <a:p>
            <a:r>
              <a:rPr lang="de-CH">
                <a:latin typeface="Helvetica" charset="0"/>
              </a:rPr>
              <a:t>ESE — Software Metrics</a:t>
            </a:r>
          </a:p>
        </p:txBody>
      </p:sp>
      <p:sp>
        <p:nvSpPr>
          <p:cNvPr id="88068" name="Slide Number Placeholder 5"/>
          <p:cNvSpPr>
            <a:spLocks noGrp="1"/>
          </p:cNvSpPr>
          <p:nvPr>
            <p:ph type="sldNum" sz="quarter" idx="12"/>
          </p:nvPr>
        </p:nvSpPr>
        <p:spPr>
          <a:noFill/>
        </p:spPr>
        <p:txBody>
          <a:bodyPr/>
          <a:lstStyle/>
          <a:p>
            <a:r>
              <a:rPr lang="de-CH">
                <a:latin typeface="Helvetica" charset="0"/>
              </a:rPr>
              <a:t>ESE 12.</a:t>
            </a:r>
            <a:fld id="{1C7E2FAB-480B-8F49-8E0C-87A1BDAC2E84}" type="slidenum">
              <a:rPr lang="de-CH">
                <a:latin typeface="Helvetica" charset="0"/>
              </a:rPr>
              <a:pPr/>
              <a:t>40</a:t>
            </a:fld>
            <a:endParaRPr lang="de-CH" sz="1400">
              <a:solidFill>
                <a:srgbClr val="7E7E7E"/>
              </a:solidFill>
              <a:latin typeface="Times" charset="0"/>
            </a:endParaRPr>
          </a:p>
        </p:txBody>
      </p:sp>
      <p:sp>
        <p:nvSpPr>
          <p:cNvPr id="88069" name="Rectangle 2"/>
          <p:cNvSpPr>
            <a:spLocks noGrp="1" noChangeArrowheads="1"/>
          </p:cNvSpPr>
          <p:nvPr>
            <p:ph type="title"/>
          </p:nvPr>
        </p:nvSpPr>
        <p:spPr/>
        <p:txBody>
          <a:bodyPr/>
          <a:lstStyle/>
          <a:p>
            <a:r>
              <a:rPr lang="en-US"/>
              <a:t>Sample Quality Metrics (III)</a:t>
            </a:r>
          </a:p>
        </p:txBody>
      </p:sp>
      <p:sp>
        <p:nvSpPr>
          <p:cNvPr id="88070" name="Rectangle 3"/>
          <p:cNvSpPr>
            <a:spLocks noGrp="1" noChangeArrowheads="1"/>
          </p:cNvSpPr>
          <p:nvPr>
            <p:ph type="body" idx="1"/>
          </p:nvPr>
        </p:nvSpPr>
        <p:spPr/>
        <p:txBody>
          <a:bodyPr/>
          <a:lstStyle/>
          <a:p>
            <a:pPr marL="342900" indent="-342900">
              <a:lnSpc>
                <a:spcPct val="90000"/>
              </a:lnSpc>
              <a:buFont typeface="Helvetica CE" pitchFamily="-105" charset="0"/>
              <a:buNone/>
            </a:pPr>
            <a:r>
              <a:rPr lang="en-US" b="1" i="1"/>
              <a:t>Correctness (Product Metric)</a:t>
            </a:r>
          </a:p>
          <a:p>
            <a:pPr marL="342900" indent="-342900">
              <a:lnSpc>
                <a:spcPct val="90000"/>
              </a:lnSpc>
            </a:pPr>
            <a:r>
              <a:rPr lang="en-US"/>
              <a:t>“a system is correct or not, so one cannot measure correctness”</a:t>
            </a:r>
          </a:p>
          <a:p>
            <a:pPr marL="342900" indent="-342900">
              <a:lnSpc>
                <a:spcPct val="90000"/>
              </a:lnSpc>
            </a:pPr>
            <a:r>
              <a:rPr lang="en-US" u="sng"/>
              <a:t>defect density</a:t>
            </a:r>
            <a:r>
              <a:rPr lang="en-US"/>
              <a:t> = # known defects / product size</a:t>
            </a:r>
          </a:p>
          <a:p>
            <a:pPr marL="742950" lvl="1" indent="-285750">
              <a:lnSpc>
                <a:spcPct val="90000"/>
              </a:lnSpc>
            </a:pPr>
            <a:r>
              <a:rPr lang="en-US"/>
              <a:t>product size in LOC or FP</a:t>
            </a:r>
          </a:p>
          <a:p>
            <a:pPr marL="742950" lvl="1" indent="-285750">
              <a:lnSpc>
                <a:spcPct val="90000"/>
              </a:lnSpc>
            </a:pPr>
            <a:r>
              <a:rPr lang="en-US"/>
              <a:t># known defects is a time based count!</a:t>
            </a:r>
          </a:p>
          <a:p>
            <a:pPr marL="342900" indent="-342900">
              <a:lnSpc>
                <a:spcPct val="90000"/>
              </a:lnSpc>
            </a:pPr>
            <a:r>
              <a:rPr lang="en-US" i="1">
                <a:solidFill>
                  <a:srgbClr val="7F0101"/>
                </a:solidFill>
              </a:rPr>
              <a:t>do not compare across projects</a:t>
            </a:r>
            <a:r>
              <a:rPr lang="en-US"/>
              <a:t> unless your data collection is sound!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Date Placeholder 3"/>
          <p:cNvSpPr>
            <a:spLocks noGrp="1"/>
          </p:cNvSpPr>
          <p:nvPr>
            <p:ph type="dt" sz="quarter" idx="10"/>
          </p:nvPr>
        </p:nvSpPr>
        <p:spPr>
          <a:noFill/>
        </p:spPr>
        <p:txBody>
          <a:bodyPr/>
          <a:lstStyle/>
          <a:p>
            <a:r>
              <a:rPr lang="de-CH">
                <a:latin typeface="Helvetica" charset="0"/>
              </a:rPr>
              <a:t>© Oscar Nierstrasz</a:t>
            </a:r>
          </a:p>
        </p:txBody>
      </p:sp>
      <p:sp>
        <p:nvSpPr>
          <p:cNvPr id="90115" name="Footer Placeholder 4"/>
          <p:cNvSpPr>
            <a:spLocks noGrp="1"/>
          </p:cNvSpPr>
          <p:nvPr>
            <p:ph type="ftr" sz="quarter" idx="11"/>
          </p:nvPr>
        </p:nvSpPr>
        <p:spPr>
          <a:noFill/>
        </p:spPr>
        <p:txBody>
          <a:bodyPr/>
          <a:lstStyle/>
          <a:p>
            <a:r>
              <a:rPr lang="de-CH">
                <a:latin typeface="Helvetica" charset="0"/>
              </a:rPr>
              <a:t>ESE — Software Metrics</a:t>
            </a:r>
          </a:p>
        </p:txBody>
      </p:sp>
      <p:sp>
        <p:nvSpPr>
          <p:cNvPr id="90116" name="Slide Number Placeholder 5"/>
          <p:cNvSpPr>
            <a:spLocks noGrp="1"/>
          </p:cNvSpPr>
          <p:nvPr>
            <p:ph type="sldNum" sz="quarter" idx="12"/>
          </p:nvPr>
        </p:nvSpPr>
        <p:spPr>
          <a:noFill/>
        </p:spPr>
        <p:txBody>
          <a:bodyPr/>
          <a:lstStyle/>
          <a:p>
            <a:r>
              <a:rPr lang="de-CH">
                <a:latin typeface="Helvetica" charset="0"/>
              </a:rPr>
              <a:t>ESE 12.</a:t>
            </a:r>
            <a:fld id="{A6117AB0-4B43-F54C-8AA9-F143949B2A24}" type="slidenum">
              <a:rPr lang="de-CH">
                <a:latin typeface="Helvetica" charset="0"/>
              </a:rPr>
              <a:pPr/>
              <a:t>41</a:t>
            </a:fld>
            <a:endParaRPr lang="de-CH" sz="1400">
              <a:solidFill>
                <a:srgbClr val="7E7E7E"/>
              </a:solidFill>
              <a:latin typeface="Times" charset="0"/>
            </a:endParaRPr>
          </a:p>
        </p:txBody>
      </p:sp>
      <p:sp>
        <p:nvSpPr>
          <p:cNvPr id="90117" name="Rectangle 2"/>
          <p:cNvSpPr>
            <a:spLocks noGrp="1" noChangeArrowheads="1"/>
          </p:cNvSpPr>
          <p:nvPr>
            <p:ph type="title"/>
          </p:nvPr>
        </p:nvSpPr>
        <p:spPr/>
        <p:txBody>
          <a:bodyPr/>
          <a:lstStyle/>
          <a:p>
            <a:r>
              <a:rPr lang="en-US"/>
              <a:t>Sample Quality Metrics (IV)</a:t>
            </a:r>
          </a:p>
        </p:txBody>
      </p:sp>
      <p:sp>
        <p:nvSpPr>
          <p:cNvPr id="90118" name="Rectangle 3"/>
          <p:cNvSpPr>
            <a:spLocks noGrp="1" noChangeArrowheads="1"/>
          </p:cNvSpPr>
          <p:nvPr>
            <p:ph type="body" idx="1"/>
          </p:nvPr>
        </p:nvSpPr>
        <p:spPr/>
        <p:txBody>
          <a:bodyPr/>
          <a:lstStyle/>
          <a:p>
            <a:pPr marL="342900" indent="-342900">
              <a:lnSpc>
                <a:spcPct val="90000"/>
              </a:lnSpc>
              <a:buFont typeface="Helvetica CE" pitchFamily="-105" charset="0"/>
              <a:buNone/>
            </a:pPr>
            <a:r>
              <a:rPr lang="en-US" sz="2000" b="1" i="1"/>
              <a:t>Maintainability (Product Metric)</a:t>
            </a:r>
          </a:p>
          <a:p>
            <a:pPr marL="342900" indent="-342900">
              <a:lnSpc>
                <a:spcPct val="90000"/>
              </a:lnSpc>
            </a:pPr>
            <a:r>
              <a:rPr lang="en-US" sz="2000"/>
              <a:t>#time to repair certain categories of changes</a:t>
            </a:r>
          </a:p>
          <a:p>
            <a:pPr marL="342900" indent="-342900">
              <a:lnSpc>
                <a:spcPct val="90000"/>
              </a:lnSpc>
            </a:pPr>
            <a:r>
              <a:rPr lang="en-US" sz="2000"/>
              <a:t>“mean time to repair” vs. “average time to repair”</a:t>
            </a:r>
          </a:p>
          <a:p>
            <a:pPr marL="742950" lvl="1" indent="-285750">
              <a:lnSpc>
                <a:spcPct val="90000"/>
              </a:lnSpc>
            </a:pPr>
            <a:r>
              <a:rPr lang="en-US" sz="1800"/>
              <a:t>similar to “mean time to failure” and “average time between failures”</a:t>
            </a:r>
          </a:p>
          <a:p>
            <a:pPr marL="342900" indent="-342900">
              <a:lnSpc>
                <a:spcPct val="90000"/>
              </a:lnSpc>
            </a:pPr>
            <a:r>
              <a:rPr lang="en-US" sz="2000"/>
              <a:t>beware of the units</a:t>
            </a:r>
          </a:p>
          <a:p>
            <a:pPr marL="742950" lvl="1" indent="-285750">
              <a:lnSpc>
                <a:spcPct val="90000"/>
              </a:lnSpc>
            </a:pPr>
            <a:r>
              <a:rPr lang="en-US" sz="1800"/>
              <a:t>“categories of changes” is subjective</a:t>
            </a:r>
          </a:p>
          <a:p>
            <a:pPr marL="742950" lvl="1" indent="-285750">
              <a:lnSpc>
                <a:spcPct val="90000"/>
              </a:lnSpc>
            </a:pPr>
            <a:r>
              <a:rPr lang="en-US" sz="1800"/>
              <a:t>time =?</a:t>
            </a:r>
            <a:br>
              <a:rPr lang="en-US" sz="1800"/>
            </a:br>
            <a:r>
              <a:rPr lang="en-US" sz="1800"/>
              <a:t>problem recognition time + administrative delay time + problem analysis time + change time + testing &amp; reviewing time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a:noFill/>
        </p:spPr>
        <p:txBody>
          <a:bodyPr/>
          <a:lstStyle/>
          <a:p>
            <a:r>
              <a:rPr lang="de-CH">
                <a:latin typeface="Helvetica" charset="0"/>
              </a:rPr>
              <a:t>© Oscar Nierstrasz</a:t>
            </a:r>
          </a:p>
        </p:txBody>
      </p:sp>
      <p:sp>
        <p:nvSpPr>
          <p:cNvPr id="92163" name="Footer Placeholder 4"/>
          <p:cNvSpPr>
            <a:spLocks noGrp="1"/>
          </p:cNvSpPr>
          <p:nvPr>
            <p:ph type="ftr" sz="quarter" idx="11"/>
          </p:nvPr>
        </p:nvSpPr>
        <p:spPr>
          <a:noFill/>
        </p:spPr>
        <p:txBody>
          <a:bodyPr/>
          <a:lstStyle/>
          <a:p>
            <a:r>
              <a:rPr lang="de-CH">
                <a:latin typeface="Helvetica" charset="0"/>
              </a:rPr>
              <a:t>ESE — Software Metrics</a:t>
            </a:r>
          </a:p>
        </p:txBody>
      </p:sp>
      <p:sp>
        <p:nvSpPr>
          <p:cNvPr id="92164" name="Slide Number Placeholder 5"/>
          <p:cNvSpPr>
            <a:spLocks noGrp="1"/>
          </p:cNvSpPr>
          <p:nvPr>
            <p:ph type="sldNum" sz="quarter" idx="12"/>
          </p:nvPr>
        </p:nvSpPr>
        <p:spPr>
          <a:noFill/>
        </p:spPr>
        <p:txBody>
          <a:bodyPr/>
          <a:lstStyle/>
          <a:p>
            <a:r>
              <a:rPr lang="de-CH">
                <a:latin typeface="Helvetica" charset="0"/>
              </a:rPr>
              <a:t>ESE 12.</a:t>
            </a:r>
            <a:fld id="{A57008A7-27E8-9146-882E-CD41ADA54A9C}" type="slidenum">
              <a:rPr lang="de-CH">
                <a:latin typeface="Helvetica" charset="0"/>
              </a:rPr>
              <a:pPr/>
              <a:t>42</a:t>
            </a:fld>
            <a:endParaRPr lang="de-CH" sz="1400">
              <a:solidFill>
                <a:srgbClr val="7E7E7E"/>
              </a:solidFill>
              <a:latin typeface="Times" charset="0"/>
            </a:endParaRPr>
          </a:p>
        </p:txBody>
      </p:sp>
      <p:sp>
        <p:nvSpPr>
          <p:cNvPr id="92165"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sp>
        <p:nvSpPr>
          <p:cNvPr id="92166" name="Rectangle 3"/>
          <p:cNvSpPr>
            <a:spLocks noGrp="1" noChangeArrowheads="1"/>
          </p:cNvSpPr>
          <p:nvPr>
            <p:ph type="title"/>
          </p:nvPr>
        </p:nvSpPr>
        <p:spPr/>
        <p:txBody>
          <a:bodyPr/>
          <a:lstStyle/>
          <a:p>
            <a:r>
              <a:rPr lang="en-US"/>
              <a:t>Roadmap</a:t>
            </a:r>
          </a:p>
        </p:txBody>
      </p:sp>
      <p:pic>
        <p:nvPicPr>
          <p:cNvPr id="92167" name="Picture 4" descr="roadmap"/>
          <p:cNvPicPr>
            <a:picLocks noChangeAspect="1" noChangeArrowheads="1"/>
          </p:cNvPicPr>
          <p:nvPr/>
        </p:nvPicPr>
        <p:blipFill>
          <a:blip r:embed="rId3"/>
          <a:srcRect/>
          <a:stretch>
            <a:fillRect/>
          </a:stretch>
        </p:blipFill>
        <p:spPr bwMode="auto">
          <a:xfrm>
            <a:off x="4298950" y="1654175"/>
            <a:ext cx="4267200" cy="4754563"/>
          </a:xfrm>
          <a:prstGeom prst="rect">
            <a:avLst/>
          </a:prstGeom>
          <a:noFill/>
          <a:ln w="9525">
            <a:noFill/>
            <a:miter lim="800000"/>
            <a:headEnd/>
            <a:tailEnd/>
          </a:ln>
        </p:spPr>
      </p:pic>
      <p:sp>
        <p:nvSpPr>
          <p:cNvPr id="92168" name="Rectangle 5"/>
          <p:cNvSpPr>
            <a:spLocks noGrp="1" noChangeArrowheads="1"/>
          </p:cNvSpPr>
          <p:nvPr>
            <p:ph type="body" idx="1"/>
          </p:nvPr>
        </p:nvSpPr>
        <p:spPr/>
        <p:txBody>
          <a:bodyPr/>
          <a:lstStyle/>
          <a:p>
            <a:r>
              <a:rPr lang="en-US"/>
              <a:t>What are metrics? Why do we need them?</a:t>
            </a:r>
          </a:p>
          <a:p>
            <a:r>
              <a:rPr lang="en-US"/>
              <a:t>Metrics for cost estimation</a:t>
            </a:r>
          </a:p>
          <a:p>
            <a:r>
              <a:rPr lang="en-US"/>
              <a:t>Metrics for software quality evaluation</a:t>
            </a:r>
          </a:p>
          <a:p>
            <a:r>
              <a:rPr lang="en-US" b="1"/>
              <a:t>Object-Oriented metrics in practice</a:t>
            </a:r>
          </a:p>
        </p:txBody>
      </p:sp>
      <p:sp>
        <p:nvSpPr>
          <p:cNvPr id="92169" name="Rectangle 6"/>
          <p:cNvSpPr>
            <a:spLocks noChangeArrowheads="1"/>
          </p:cNvSpPr>
          <p:nvPr/>
        </p:nvSpPr>
        <p:spPr bwMode="auto">
          <a:xfrm>
            <a:off x="5181600" y="5867400"/>
            <a:ext cx="3124200" cy="730250"/>
          </a:xfrm>
          <a:prstGeom prst="rect">
            <a:avLst/>
          </a:prstGeom>
          <a:solidFill>
            <a:schemeClr val="accent1"/>
          </a:solidFill>
          <a:ln w="9525">
            <a:noFill/>
            <a:miter lim="800000"/>
            <a:headEnd/>
            <a:tailEnd/>
          </a:ln>
        </p:spPr>
        <p:txBody>
          <a:bodyPr>
            <a:prstTxWarp prst="textNoShape">
              <a:avLst/>
            </a:prstTxWarp>
            <a:spAutoFit/>
          </a:bodyPr>
          <a:lstStyle/>
          <a:p>
            <a:r>
              <a:rPr lang="en-US" sz="1400"/>
              <a:t>Michele Lanza and Radu Marinescu, </a:t>
            </a:r>
            <a:r>
              <a:rPr lang="en-US" sz="1400" i="1"/>
              <a:t>Object-Oriented Metrics in Practice</a:t>
            </a:r>
            <a:r>
              <a:rPr lang="en-US" sz="1400"/>
              <a:t>, Springer-Verlag, 2006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Date Placeholder 3"/>
          <p:cNvSpPr>
            <a:spLocks noGrp="1"/>
          </p:cNvSpPr>
          <p:nvPr>
            <p:ph type="dt" sz="quarter" idx="10"/>
          </p:nvPr>
        </p:nvSpPr>
        <p:spPr>
          <a:noFill/>
        </p:spPr>
        <p:txBody>
          <a:bodyPr/>
          <a:lstStyle/>
          <a:p>
            <a:r>
              <a:rPr lang="de-CH">
                <a:latin typeface="Helvetica" charset="0"/>
              </a:rPr>
              <a:t>© Oscar Nierstrasz</a:t>
            </a:r>
          </a:p>
        </p:txBody>
      </p:sp>
      <p:sp>
        <p:nvSpPr>
          <p:cNvPr id="94211" name="Footer Placeholder 4"/>
          <p:cNvSpPr>
            <a:spLocks noGrp="1"/>
          </p:cNvSpPr>
          <p:nvPr>
            <p:ph type="ftr" sz="quarter" idx="11"/>
          </p:nvPr>
        </p:nvSpPr>
        <p:spPr>
          <a:noFill/>
        </p:spPr>
        <p:txBody>
          <a:bodyPr/>
          <a:lstStyle/>
          <a:p>
            <a:r>
              <a:rPr lang="de-CH">
                <a:latin typeface="Helvetica" charset="0"/>
              </a:rPr>
              <a:t>ESE — Software Metrics</a:t>
            </a:r>
          </a:p>
        </p:txBody>
      </p:sp>
      <p:sp>
        <p:nvSpPr>
          <p:cNvPr id="94212" name="Slide Number Placeholder 5"/>
          <p:cNvSpPr>
            <a:spLocks noGrp="1"/>
          </p:cNvSpPr>
          <p:nvPr>
            <p:ph type="sldNum" sz="quarter" idx="12"/>
          </p:nvPr>
        </p:nvSpPr>
        <p:spPr>
          <a:noFill/>
        </p:spPr>
        <p:txBody>
          <a:bodyPr/>
          <a:lstStyle/>
          <a:p>
            <a:r>
              <a:rPr lang="de-CH">
                <a:latin typeface="Helvetica" charset="0"/>
              </a:rPr>
              <a:t>ESE 12.</a:t>
            </a:r>
            <a:fld id="{9ADEE946-36A0-2344-8D80-4B8FF30CD70D}" type="slidenum">
              <a:rPr lang="de-CH">
                <a:latin typeface="Helvetica" charset="0"/>
              </a:rPr>
              <a:pPr/>
              <a:t>43</a:t>
            </a:fld>
            <a:endParaRPr lang="de-CH" sz="1400">
              <a:solidFill>
                <a:srgbClr val="7E7E7E"/>
              </a:solidFill>
              <a:latin typeface="Times" charset="0"/>
            </a:endParaRPr>
          </a:p>
        </p:txBody>
      </p:sp>
      <p:sp>
        <p:nvSpPr>
          <p:cNvPr id="94213" name="Rectangle 2"/>
          <p:cNvSpPr>
            <a:spLocks noGrp="1" noChangeArrowheads="1"/>
          </p:cNvSpPr>
          <p:nvPr>
            <p:ph type="title"/>
          </p:nvPr>
        </p:nvSpPr>
        <p:spPr/>
        <p:txBody>
          <a:bodyPr/>
          <a:lstStyle/>
          <a:p>
            <a:r>
              <a:rPr lang="en-US"/>
              <a:t>Pattern: Study the Exceptional Entities</a:t>
            </a:r>
          </a:p>
        </p:txBody>
      </p:sp>
      <p:sp>
        <p:nvSpPr>
          <p:cNvPr id="684035" name="Rectangle 3"/>
          <p:cNvSpPr>
            <a:spLocks noGrp="1" noChangeArrowheads="1"/>
          </p:cNvSpPr>
          <p:nvPr>
            <p:ph type="body" idx="1"/>
          </p:nvPr>
        </p:nvSpPr>
        <p:spPr/>
        <p:txBody>
          <a:bodyPr/>
          <a:lstStyle/>
          <a:p>
            <a:pPr>
              <a:buFont typeface="Helvetica CE" pitchFamily="-105" charset="0"/>
              <a:buNone/>
            </a:pPr>
            <a:r>
              <a:rPr lang="en-US" b="1" i="1"/>
              <a:t>Problem</a:t>
            </a:r>
            <a:endParaRPr lang="en-US"/>
          </a:p>
          <a:p>
            <a:pPr lvl="1"/>
            <a:r>
              <a:rPr lang="en-US" b="1">
                <a:solidFill>
                  <a:schemeClr val="tx1"/>
                </a:solidFill>
              </a:rPr>
              <a:t>How can you quickly gain insight into complex software?</a:t>
            </a:r>
            <a:endParaRPr lang="en-US">
              <a:solidFill>
                <a:schemeClr val="tx1"/>
              </a:solidFill>
            </a:endParaRPr>
          </a:p>
          <a:p>
            <a:pPr>
              <a:buFont typeface="Helvetica CE" pitchFamily="-105" charset="0"/>
              <a:buNone/>
            </a:pPr>
            <a:r>
              <a:rPr lang="en-US" b="1" i="1"/>
              <a:t>Solution</a:t>
            </a:r>
          </a:p>
          <a:p>
            <a:pPr lvl="1"/>
            <a:r>
              <a:rPr lang="en-US" i="1">
                <a:solidFill>
                  <a:srgbClr val="7F0101"/>
                </a:solidFill>
              </a:rPr>
              <a:t>Measure</a:t>
            </a:r>
            <a:r>
              <a:rPr lang="en-US"/>
              <a:t> software entities and </a:t>
            </a:r>
            <a:r>
              <a:rPr lang="en-US" i="1">
                <a:solidFill>
                  <a:srgbClr val="7F0101"/>
                </a:solidFill>
              </a:rPr>
              <a:t>study the anomalous ones</a:t>
            </a:r>
            <a:endParaRPr lang="en-US"/>
          </a:p>
          <a:p>
            <a:endParaRPr lang="en-US"/>
          </a:p>
          <a:p>
            <a:pPr>
              <a:buFont typeface="Helvetica CE" pitchFamily="-105" charset="0"/>
              <a:buNone/>
            </a:pPr>
            <a:r>
              <a:rPr lang="en-US" b="1" i="1"/>
              <a:t>Steps</a:t>
            </a:r>
          </a:p>
          <a:p>
            <a:pPr lvl="1"/>
            <a:r>
              <a:rPr lang="en-US"/>
              <a:t>Use simple metrics</a:t>
            </a:r>
          </a:p>
          <a:p>
            <a:pPr lvl="1"/>
            <a:r>
              <a:rPr lang="en-US"/>
              <a:t>Visualize metrics to get an overview</a:t>
            </a:r>
          </a:p>
          <a:p>
            <a:pPr lvl="1"/>
            <a:r>
              <a:rPr lang="en-US"/>
              <a:t>Browse the code to get insight into the anomalies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8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8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8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40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840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840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8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Date Placeholder 2"/>
          <p:cNvSpPr>
            <a:spLocks noGrp="1"/>
          </p:cNvSpPr>
          <p:nvPr>
            <p:ph type="dt" sz="quarter" idx="10"/>
          </p:nvPr>
        </p:nvSpPr>
        <p:spPr>
          <a:noFill/>
        </p:spPr>
        <p:txBody>
          <a:bodyPr/>
          <a:lstStyle/>
          <a:p>
            <a:r>
              <a:rPr lang="de-CH">
                <a:latin typeface="Helvetica" charset="0"/>
              </a:rPr>
              <a:t>© Oscar Nierstrasz</a:t>
            </a:r>
          </a:p>
        </p:txBody>
      </p:sp>
      <p:sp>
        <p:nvSpPr>
          <p:cNvPr id="96259" name="Footer Placeholder 3"/>
          <p:cNvSpPr>
            <a:spLocks noGrp="1"/>
          </p:cNvSpPr>
          <p:nvPr>
            <p:ph type="ftr" sz="quarter" idx="11"/>
          </p:nvPr>
        </p:nvSpPr>
        <p:spPr>
          <a:noFill/>
        </p:spPr>
        <p:txBody>
          <a:bodyPr/>
          <a:lstStyle/>
          <a:p>
            <a:r>
              <a:rPr lang="de-CH">
                <a:latin typeface="Helvetica" charset="0"/>
              </a:rPr>
              <a:t>ESE — Software Metrics</a:t>
            </a:r>
          </a:p>
        </p:txBody>
      </p:sp>
      <p:sp>
        <p:nvSpPr>
          <p:cNvPr id="96260" name="Slide Number Placeholder 4"/>
          <p:cNvSpPr>
            <a:spLocks noGrp="1"/>
          </p:cNvSpPr>
          <p:nvPr>
            <p:ph type="sldNum" sz="quarter" idx="12"/>
          </p:nvPr>
        </p:nvSpPr>
        <p:spPr>
          <a:noFill/>
        </p:spPr>
        <p:txBody>
          <a:bodyPr/>
          <a:lstStyle/>
          <a:p>
            <a:r>
              <a:rPr lang="de-CH">
                <a:latin typeface="Helvetica" charset="0"/>
              </a:rPr>
              <a:t>ESE 12.</a:t>
            </a:r>
            <a:fld id="{6C633B2F-B78D-B441-8937-D1919213DC50}" type="slidenum">
              <a:rPr lang="de-CH">
                <a:latin typeface="Helvetica" charset="0"/>
              </a:rPr>
              <a:pPr/>
              <a:t>44</a:t>
            </a:fld>
            <a:endParaRPr lang="de-CH" sz="1400">
              <a:solidFill>
                <a:srgbClr val="7E7E7E"/>
              </a:solidFill>
              <a:latin typeface="Times" charset="0"/>
            </a:endParaRPr>
          </a:p>
        </p:txBody>
      </p:sp>
      <p:pic>
        <p:nvPicPr>
          <p:cNvPr id="96261" name="Picture 2"/>
          <p:cNvPicPr>
            <a:picLocks noChangeAspect="1" noChangeArrowheads="1"/>
          </p:cNvPicPr>
          <p:nvPr/>
        </p:nvPicPr>
        <p:blipFill>
          <a:blip r:embed="rId3"/>
          <a:srcRect/>
          <a:stretch>
            <a:fillRect/>
          </a:stretch>
        </p:blipFill>
        <p:spPr bwMode="auto">
          <a:xfrm>
            <a:off x="685800" y="1676400"/>
            <a:ext cx="7924800" cy="1747838"/>
          </a:xfrm>
          <a:prstGeom prst="rect">
            <a:avLst/>
          </a:prstGeom>
          <a:noFill/>
          <a:ln w="9525">
            <a:noFill/>
            <a:miter lim="800000"/>
            <a:headEnd/>
            <a:tailEnd/>
          </a:ln>
        </p:spPr>
      </p:pic>
      <p:pic>
        <p:nvPicPr>
          <p:cNvPr id="686083" name="Picture 3"/>
          <p:cNvPicPr>
            <a:picLocks noChangeAspect="1" noChangeArrowheads="1"/>
          </p:cNvPicPr>
          <p:nvPr/>
        </p:nvPicPr>
        <p:blipFill>
          <a:blip r:embed="rId4"/>
          <a:srcRect/>
          <a:stretch>
            <a:fillRect/>
          </a:stretch>
        </p:blipFill>
        <p:spPr bwMode="auto">
          <a:xfrm>
            <a:off x="620713" y="1676400"/>
            <a:ext cx="7989887" cy="2463800"/>
          </a:xfrm>
          <a:prstGeom prst="rect">
            <a:avLst/>
          </a:prstGeom>
          <a:noFill/>
          <a:ln w="9525">
            <a:noFill/>
            <a:miter lim="800000"/>
            <a:headEnd/>
            <a:tailEnd/>
          </a:ln>
        </p:spPr>
      </p:pic>
      <p:sp>
        <p:nvSpPr>
          <p:cNvPr id="96263" name="Rectangle 4"/>
          <p:cNvSpPr>
            <a:spLocks noGrp="1" noChangeArrowheads="1"/>
          </p:cNvSpPr>
          <p:nvPr>
            <p:ph type="title"/>
          </p:nvPr>
        </p:nvSpPr>
        <p:spPr/>
        <p:txBody>
          <a:bodyPr/>
          <a:lstStyle/>
          <a:p>
            <a:r>
              <a:rPr lang="en-US"/>
              <a:t>System Complexity View</a:t>
            </a:r>
          </a:p>
        </p:txBody>
      </p:sp>
      <p:sp>
        <p:nvSpPr>
          <p:cNvPr id="96264" name="Text Box 5"/>
          <p:cNvSpPr txBox="1">
            <a:spLocks noChangeArrowheads="1"/>
          </p:cNvSpPr>
          <p:nvPr/>
        </p:nvSpPr>
        <p:spPr bwMode="auto">
          <a:xfrm>
            <a:off x="533400" y="4343400"/>
            <a:ext cx="3657600" cy="701675"/>
          </a:xfrm>
          <a:prstGeom prst="rect">
            <a:avLst/>
          </a:prstGeom>
          <a:solidFill>
            <a:srgbClr val="00FFFF"/>
          </a:solidFill>
          <a:ln w="12700">
            <a:noFill/>
            <a:miter lim="800000"/>
            <a:headEnd/>
            <a:tailEnd/>
          </a:ln>
        </p:spPr>
        <p:txBody>
          <a:bodyPr>
            <a:prstTxWarp prst="textNoShape">
              <a:avLst/>
            </a:prstTxWarp>
            <a:spAutoFit/>
          </a:bodyPr>
          <a:lstStyle/>
          <a:p>
            <a:r>
              <a:rPr lang="en-US" sz="2000">
                <a:latin typeface="Arial Narrow" charset="0"/>
              </a:rPr>
              <a:t>Nodes = 	Classes</a:t>
            </a:r>
          </a:p>
          <a:p>
            <a:r>
              <a:rPr lang="en-US" sz="2000">
                <a:latin typeface="Arial Narrow" charset="0"/>
              </a:rPr>
              <a:t>Edges = 	Inheritance Relationships</a:t>
            </a:r>
          </a:p>
        </p:txBody>
      </p:sp>
      <p:sp>
        <p:nvSpPr>
          <p:cNvPr id="686086" name="Text Box 6"/>
          <p:cNvSpPr txBox="1">
            <a:spLocks noChangeArrowheads="1"/>
          </p:cNvSpPr>
          <p:nvPr/>
        </p:nvSpPr>
        <p:spPr bwMode="auto">
          <a:xfrm>
            <a:off x="533400" y="5105400"/>
            <a:ext cx="3657600" cy="1006475"/>
          </a:xfrm>
          <a:prstGeom prst="rect">
            <a:avLst/>
          </a:prstGeom>
          <a:solidFill>
            <a:srgbClr val="00FFFF"/>
          </a:solidFill>
          <a:ln w="12700">
            <a:noFill/>
            <a:miter lim="800000"/>
            <a:headEnd/>
            <a:tailEnd/>
          </a:ln>
        </p:spPr>
        <p:txBody>
          <a:bodyPr>
            <a:prstTxWarp prst="textNoShape">
              <a:avLst/>
            </a:prstTxWarp>
            <a:spAutoFit/>
          </a:bodyPr>
          <a:lstStyle/>
          <a:p>
            <a:r>
              <a:rPr lang="en-US" sz="2000">
                <a:latin typeface="Arial Narrow" charset="0"/>
              </a:rPr>
              <a:t>Width = 	Number of Attributes</a:t>
            </a:r>
          </a:p>
          <a:p>
            <a:r>
              <a:rPr lang="en-US" sz="2000">
                <a:latin typeface="Arial Narrow" charset="0"/>
              </a:rPr>
              <a:t>Height = 	Number of Methods</a:t>
            </a:r>
          </a:p>
          <a:p>
            <a:r>
              <a:rPr lang="en-US" sz="2000">
                <a:latin typeface="Arial Narrow" charset="0"/>
              </a:rPr>
              <a:t>Color = 	Number of Lines of Code</a:t>
            </a:r>
          </a:p>
        </p:txBody>
      </p:sp>
      <p:sp>
        <p:nvSpPr>
          <p:cNvPr id="686087" name="Text Box 7"/>
          <p:cNvSpPr txBox="1">
            <a:spLocks noChangeArrowheads="1"/>
          </p:cNvSpPr>
          <p:nvPr/>
        </p:nvSpPr>
        <p:spPr bwMode="auto">
          <a:xfrm>
            <a:off x="533400" y="3810000"/>
            <a:ext cx="3657600" cy="457200"/>
          </a:xfrm>
          <a:prstGeom prst="rect">
            <a:avLst/>
          </a:prstGeom>
          <a:solidFill>
            <a:srgbClr val="00FFFF"/>
          </a:solidFill>
          <a:ln w="12700">
            <a:noFill/>
            <a:miter lim="800000"/>
            <a:headEnd/>
            <a:tailEnd/>
          </a:ln>
        </p:spPr>
        <p:txBody>
          <a:bodyPr>
            <a:prstTxWarp prst="textNoShape">
              <a:avLst/>
            </a:prstTxWarp>
            <a:spAutoFit/>
          </a:bodyPr>
          <a:lstStyle/>
          <a:p>
            <a:r>
              <a:rPr lang="en-US" b="1">
                <a:latin typeface="Arial Narrow" charset="0"/>
              </a:rPr>
              <a:t>System Complexity View</a:t>
            </a:r>
            <a:endParaRPr lang="en-US">
              <a:latin typeface="Arial Narrow" charset="0"/>
            </a:endParaRPr>
          </a:p>
        </p:txBody>
      </p:sp>
      <p:grpSp>
        <p:nvGrpSpPr>
          <p:cNvPr id="2" name="Group 8"/>
          <p:cNvGrpSpPr>
            <a:grpSpLocks/>
          </p:cNvGrpSpPr>
          <p:nvPr/>
        </p:nvGrpSpPr>
        <p:grpSpPr bwMode="auto">
          <a:xfrm>
            <a:off x="5562600" y="3886200"/>
            <a:ext cx="2438400" cy="2514600"/>
            <a:chOff x="3504" y="2448"/>
            <a:chExt cx="1536" cy="1584"/>
          </a:xfrm>
        </p:grpSpPr>
        <p:sp>
          <p:nvSpPr>
            <p:cNvPr id="96268" name="Rectangle 9"/>
            <p:cNvSpPr>
              <a:spLocks noChangeArrowheads="1"/>
            </p:cNvSpPr>
            <p:nvPr/>
          </p:nvSpPr>
          <p:spPr bwMode="auto">
            <a:xfrm>
              <a:off x="4226" y="2741"/>
              <a:ext cx="464" cy="258"/>
            </a:xfrm>
            <a:prstGeom prst="rect">
              <a:avLst/>
            </a:prstGeom>
            <a:solidFill>
              <a:srgbClr val="000000"/>
            </a:solidFill>
            <a:ln w="25400">
              <a:solidFill>
                <a:schemeClr val="tx1"/>
              </a:solidFill>
              <a:miter lim="800000"/>
              <a:headEnd/>
              <a:tailEnd/>
            </a:ln>
          </p:spPr>
          <p:txBody>
            <a:bodyPr wrap="none" anchor="ctr">
              <a:prstTxWarp prst="textNoShape">
                <a:avLst/>
              </a:prstTxWarp>
            </a:bodyPr>
            <a:lstStyle/>
            <a:p>
              <a:endParaRPr lang="en-US"/>
            </a:p>
          </p:txBody>
        </p:sp>
        <p:sp>
          <p:nvSpPr>
            <p:cNvPr id="96269" name="Rectangle 10"/>
            <p:cNvSpPr>
              <a:spLocks noChangeArrowheads="1"/>
            </p:cNvSpPr>
            <p:nvPr/>
          </p:nvSpPr>
          <p:spPr bwMode="auto">
            <a:xfrm>
              <a:off x="4020" y="3575"/>
              <a:ext cx="232" cy="218"/>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96270" name="Rectangle 11"/>
            <p:cNvSpPr>
              <a:spLocks noChangeArrowheads="1"/>
            </p:cNvSpPr>
            <p:nvPr/>
          </p:nvSpPr>
          <p:spPr bwMode="auto">
            <a:xfrm>
              <a:off x="4461" y="3575"/>
              <a:ext cx="579" cy="457"/>
            </a:xfrm>
            <a:prstGeom prst="rect">
              <a:avLst/>
            </a:prstGeom>
            <a:solidFill>
              <a:srgbClr val="C0C0C0"/>
            </a:solidFill>
            <a:ln w="25400">
              <a:solidFill>
                <a:schemeClr val="tx1"/>
              </a:solidFill>
              <a:miter lim="800000"/>
              <a:headEnd/>
              <a:tailEnd/>
            </a:ln>
          </p:spPr>
          <p:txBody>
            <a:bodyPr wrap="none" anchor="ctr">
              <a:prstTxWarp prst="textNoShape">
                <a:avLst/>
              </a:prstTxWarp>
            </a:bodyPr>
            <a:lstStyle/>
            <a:p>
              <a:pPr algn="ctr"/>
              <a:r>
                <a:rPr lang="en-US" sz="1200" b="1">
                  <a:latin typeface="Arial" charset="0"/>
                </a:rPr>
                <a:t>Color</a:t>
              </a:r>
            </a:p>
            <a:p>
              <a:pPr algn="ctr"/>
              <a:r>
                <a:rPr lang="en-US" sz="1200" b="1">
                  <a:latin typeface="Arial" charset="0"/>
                </a:rPr>
                <a:t>Metric</a:t>
              </a:r>
            </a:p>
          </p:txBody>
        </p:sp>
        <p:cxnSp>
          <p:nvCxnSpPr>
            <p:cNvPr id="96271" name="AutoShape 12"/>
            <p:cNvCxnSpPr>
              <a:cxnSpLocks noChangeShapeType="1"/>
              <a:stCxn id="96269" idx="0"/>
              <a:endCxn id="96268" idx="2"/>
            </p:cNvCxnSpPr>
            <p:nvPr/>
          </p:nvCxnSpPr>
          <p:spPr bwMode="auto">
            <a:xfrm flipV="1">
              <a:off x="4136" y="3004"/>
              <a:ext cx="323" cy="566"/>
            </a:xfrm>
            <a:prstGeom prst="straightConnector1">
              <a:avLst/>
            </a:prstGeom>
            <a:noFill/>
            <a:ln w="25400">
              <a:solidFill>
                <a:schemeClr val="tx1"/>
              </a:solidFill>
              <a:round/>
              <a:headEnd/>
              <a:tailEnd/>
            </a:ln>
          </p:spPr>
        </p:cxnSp>
        <p:cxnSp>
          <p:nvCxnSpPr>
            <p:cNvPr id="96272" name="AutoShape 13"/>
            <p:cNvCxnSpPr>
              <a:cxnSpLocks noChangeShapeType="1"/>
              <a:stCxn id="96270" idx="0"/>
              <a:endCxn id="96268" idx="2"/>
            </p:cNvCxnSpPr>
            <p:nvPr/>
          </p:nvCxnSpPr>
          <p:spPr bwMode="auto">
            <a:xfrm flipH="1" flipV="1">
              <a:off x="4459" y="3004"/>
              <a:ext cx="292" cy="566"/>
            </a:xfrm>
            <a:prstGeom prst="straightConnector1">
              <a:avLst/>
            </a:prstGeom>
            <a:noFill/>
            <a:ln w="25400">
              <a:solidFill>
                <a:schemeClr val="tx1"/>
              </a:solidFill>
              <a:round/>
              <a:headEnd/>
              <a:tailEnd/>
            </a:ln>
          </p:spPr>
        </p:cxnSp>
        <p:sp>
          <p:nvSpPr>
            <p:cNvPr id="96273" name="Line 14"/>
            <p:cNvSpPr>
              <a:spLocks noChangeShapeType="1"/>
            </p:cNvSpPr>
            <p:nvPr/>
          </p:nvSpPr>
          <p:spPr bwMode="auto">
            <a:xfrm>
              <a:off x="3705" y="3580"/>
              <a:ext cx="263" cy="1"/>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6274" name="Line 15"/>
            <p:cNvSpPr>
              <a:spLocks noChangeShapeType="1"/>
            </p:cNvSpPr>
            <p:nvPr/>
          </p:nvSpPr>
          <p:spPr bwMode="auto">
            <a:xfrm>
              <a:off x="4033" y="3312"/>
              <a:ext cx="0" cy="216"/>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6275" name="Rectangle 16"/>
            <p:cNvSpPr>
              <a:spLocks noChangeArrowheads="1"/>
            </p:cNvSpPr>
            <p:nvPr/>
          </p:nvSpPr>
          <p:spPr bwMode="auto">
            <a:xfrm>
              <a:off x="3504" y="3264"/>
              <a:ext cx="484" cy="288"/>
            </a:xfrm>
            <a:prstGeom prst="rect">
              <a:avLst/>
            </a:prstGeom>
            <a:noFill/>
            <a:ln w="9525">
              <a:noFill/>
              <a:miter lim="800000"/>
              <a:headEnd/>
              <a:tailEnd/>
            </a:ln>
          </p:spPr>
          <p:txBody>
            <a:bodyPr wrap="none">
              <a:prstTxWarp prst="textNoShape">
                <a:avLst/>
              </a:prstTxWarp>
              <a:spAutoFit/>
            </a:bodyPr>
            <a:lstStyle/>
            <a:p>
              <a:r>
                <a:rPr lang="en-US" sz="1200" b="1">
                  <a:latin typeface="Arial" charset="0"/>
                </a:rPr>
                <a:t>Position</a:t>
              </a:r>
            </a:p>
            <a:p>
              <a:r>
                <a:rPr lang="en-US" sz="1200" b="1">
                  <a:latin typeface="Arial" charset="0"/>
                </a:rPr>
                <a:t>Metrics</a:t>
              </a:r>
            </a:p>
          </p:txBody>
        </p:sp>
        <p:sp>
          <p:nvSpPr>
            <p:cNvPr id="96276" name="Line 17"/>
            <p:cNvSpPr>
              <a:spLocks noChangeShapeType="1"/>
            </p:cNvSpPr>
            <p:nvPr/>
          </p:nvSpPr>
          <p:spPr bwMode="auto">
            <a:xfrm>
              <a:off x="4226" y="2640"/>
              <a:ext cx="461" cy="0"/>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6277" name="Line 18"/>
            <p:cNvSpPr>
              <a:spLocks noChangeShapeType="1"/>
            </p:cNvSpPr>
            <p:nvPr/>
          </p:nvSpPr>
          <p:spPr bwMode="auto">
            <a:xfrm>
              <a:off x="4141" y="2741"/>
              <a:ext cx="1" cy="265"/>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6278" name="Rectangle 19"/>
            <p:cNvSpPr>
              <a:spLocks noChangeArrowheads="1"/>
            </p:cNvSpPr>
            <p:nvPr/>
          </p:nvSpPr>
          <p:spPr bwMode="auto">
            <a:xfrm>
              <a:off x="4108" y="2448"/>
              <a:ext cx="692" cy="173"/>
            </a:xfrm>
            <a:prstGeom prst="rect">
              <a:avLst/>
            </a:prstGeom>
            <a:noFill/>
            <a:ln w="9525">
              <a:noFill/>
              <a:miter lim="800000"/>
              <a:headEnd/>
              <a:tailEnd/>
            </a:ln>
          </p:spPr>
          <p:txBody>
            <a:bodyPr wrap="none">
              <a:prstTxWarp prst="textNoShape">
                <a:avLst/>
              </a:prstTxWarp>
              <a:spAutoFit/>
            </a:bodyPr>
            <a:lstStyle/>
            <a:p>
              <a:r>
                <a:rPr lang="en-US" sz="1200" b="1">
                  <a:latin typeface="Arial" charset="0"/>
                </a:rPr>
                <a:t>Width Metric</a:t>
              </a:r>
            </a:p>
          </p:txBody>
        </p:sp>
        <p:sp>
          <p:nvSpPr>
            <p:cNvPr id="96279" name="Rectangle 20"/>
            <p:cNvSpPr>
              <a:spLocks noChangeArrowheads="1"/>
            </p:cNvSpPr>
            <p:nvPr/>
          </p:nvSpPr>
          <p:spPr bwMode="auto">
            <a:xfrm>
              <a:off x="3648" y="2736"/>
              <a:ext cx="428" cy="288"/>
            </a:xfrm>
            <a:prstGeom prst="rect">
              <a:avLst/>
            </a:prstGeom>
            <a:noFill/>
            <a:ln w="9525">
              <a:noFill/>
              <a:miter lim="800000"/>
              <a:headEnd/>
              <a:tailEnd/>
            </a:ln>
          </p:spPr>
          <p:txBody>
            <a:bodyPr wrap="none">
              <a:prstTxWarp prst="textNoShape">
                <a:avLst/>
              </a:prstTxWarp>
              <a:spAutoFit/>
            </a:bodyPr>
            <a:lstStyle/>
            <a:p>
              <a:r>
                <a:rPr lang="en-US" sz="1200" b="1">
                  <a:latin typeface="Arial" charset="0"/>
                </a:rPr>
                <a:t>Height </a:t>
              </a:r>
            </a:p>
            <a:p>
              <a:r>
                <a:rPr lang="en-US" sz="1200" b="1">
                  <a:latin typeface="Arial" charset="0"/>
                </a:rPr>
                <a:t>Metric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860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8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6" grpId="0" animBg="1"/>
      <p:bldP spid="686087" grpId="0" animBg="1" autoUpdateAnimBg="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Date Placeholder 3"/>
          <p:cNvSpPr>
            <a:spLocks noGrp="1"/>
          </p:cNvSpPr>
          <p:nvPr>
            <p:ph type="dt" sz="quarter" idx="10"/>
          </p:nvPr>
        </p:nvSpPr>
        <p:spPr>
          <a:noFill/>
        </p:spPr>
        <p:txBody>
          <a:bodyPr/>
          <a:lstStyle/>
          <a:p>
            <a:r>
              <a:rPr lang="de-CH">
                <a:latin typeface="Helvetica" charset="0"/>
              </a:rPr>
              <a:t>© Oscar Nierstrasz</a:t>
            </a:r>
          </a:p>
        </p:txBody>
      </p:sp>
      <p:sp>
        <p:nvSpPr>
          <p:cNvPr id="98307" name="Footer Placeholder 4"/>
          <p:cNvSpPr>
            <a:spLocks noGrp="1"/>
          </p:cNvSpPr>
          <p:nvPr>
            <p:ph type="ftr" sz="quarter" idx="11"/>
          </p:nvPr>
        </p:nvSpPr>
        <p:spPr>
          <a:noFill/>
        </p:spPr>
        <p:txBody>
          <a:bodyPr/>
          <a:lstStyle/>
          <a:p>
            <a:r>
              <a:rPr lang="de-CH">
                <a:latin typeface="Helvetica" charset="0"/>
              </a:rPr>
              <a:t>ESE — Software Metrics</a:t>
            </a:r>
          </a:p>
        </p:txBody>
      </p:sp>
      <p:sp>
        <p:nvSpPr>
          <p:cNvPr id="98308" name="Slide Number Placeholder 5"/>
          <p:cNvSpPr>
            <a:spLocks noGrp="1"/>
          </p:cNvSpPr>
          <p:nvPr>
            <p:ph type="sldNum" sz="quarter" idx="12"/>
          </p:nvPr>
        </p:nvSpPr>
        <p:spPr>
          <a:noFill/>
        </p:spPr>
        <p:txBody>
          <a:bodyPr/>
          <a:lstStyle/>
          <a:p>
            <a:r>
              <a:rPr lang="de-CH">
                <a:latin typeface="Helvetica" charset="0"/>
              </a:rPr>
              <a:t>ESE 12.</a:t>
            </a:r>
            <a:fld id="{C93DD202-667B-6F4E-9624-D56CF23FE3EE}" type="slidenum">
              <a:rPr lang="de-CH">
                <a:latin typeface="Helvetica" charset="0"/>
              </a:rPr>
              <a:pPr/>
              <a:t>45</a:t>
            </a:fld>
            <a:endParaRPr lang="de-CH" sz="1400">
              <a:solidFill>
                <a:srgbClr val="7E7E7E"/>
              </a:solidFill>
              <a:latin typeface="Times" charset="0"/>
            </a:endParaRPr>
          </a:p>
        </p:txBody>
      </p:sp>
      <p:sp>
        <p:nvSpPr>
          <p:cNvPr id="98309" name="Rectangle 2"/>
          <p:cNvSpPr>
            <a:spLocks noGrp="1" noChangeArrowheads="1"/>
          </p:cNvSpPr>
          <p:nvPr>
            <p:ph type="title"/>
          </p:nvPr>
        </p:nvSpPr>
        <p:spPr/>
        <p:txBody>
          <a:bodyPr/>
          <a:lstStyle/>
          <a:p>
            <a:r>
              <a:rPr lang="en-US"/>
              <a:t>Detection strategy</a:t>
            </a:r>
          </a:p>
        </p:txBody>
      </p:sp>
      <p:sp>
        <p:nvSpPr>
          <p:cNvPr id="98310" name="Rectangle 3"/>
          <p:cNvSpPr>
            <a:spLocks noGrp="1" noChangeArrowheads="1"/>
          </p:cNvSpPr>
          <p:nvPr>
            <p:ph type="body" idx="1"/>
          </p:nvPr>
        </p:nvSpPr>
        <p:spPr/>
        <p:txBody>
          <a:bodyPr/>
          <a:lstStyle/>
          <a:p>
            <a:r>
              <a:rPr lang="en-US"/>
              <a:t>A </a:t>
            </a:r>
            <a:r>
              <a:rPr lang="en-US" u="sng"/>
              <a:t>detection strategy</a:t>
            </a:r>
            <a:r>
              <a:rPr lang="en-US"/>
              <a:t> is a </a:t>
            </a:r>
            <a:r>
              <a:rPr lang="en-US" i="1">
                <a:solidFill>
                  <a:schemeClr val="accent2"/>
                </a:solidFill>
              </a:rPr>
              <a:t>metrics-based predicate</a:t>
            </a:r>
            <a:r>
              <a:rPr lang="en-US"/>
              <a:t> to identify </a:t>
            </a:r>
            <a:r>
              <a:rPr lang="en-US" i="1">
                <a:solidFill>
                  <a:schemeClr val="accent2"/>
                </a:solidFill>
              </a:rPr>
              <a:t>candidate</a:t>
            </a:r>
            <a:r>
              <a:rPr lang="en-US"/>
              <a:t> software artifacts that </a:t>
            </a:r>
            <a:r>
              <a:rPr lang="en-US" i="1">
                <a:solidFill>
                  <a:schemeClr val="accent2"/>
                </a:solidFill>
              </a:rPr>
              <a:t>conform to</a:t>
            </a:r>
            <a:r>
              <a:rPr lang="en-US"/>
              <a:t> (or violate) a particular </a:t>
            </a:r>
            <a:r>
              <a:rPr lang="en-US" i="1">
                <a:solidFill>
                  <a:schemeClr val="accent2"/>
                </a:solidFill>
              </a:rPr>
              <a:t>design rule</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Date Placeholder 3"/>
          <p:cNvSpPr>
            <a:spLocks noGrp="1"/>
          </p:cNvSpPr>
          <p:nvPr>
            <p:ph type="dt" sz="quarter" idx="10"/>
          </p:nvPr>
        </p:nvSpPr>
        <p:spPr>
          <a:noFill/>
        </p:spPr>
        <p:txBody>
          <a:bodyPr/>
          <a:lstStyle/>
          <a:p>
            <a:r>
              <a:rPr lang="de-CH">
                <a:latin typeface="Helvetica" charset="0"/>
              </a:rPr>
              <a:t>© Oscar Nierstrasz</a:t>
            </a:r>
          </a:p>
        </p:txBody>
      </p:sp>
      <p:sp>
        <p:nvSpPr>
          <p:cNvPr id="100355" name="Footer Placeholder 4"/>
          <p:cNvSpPr>
            <a:spLocks noGrp="1"/>
          </p:cNvSpPr>
          <p:nvPr>
            <p:ph type="ftr" sz="quarter" idx="11"/>
          </p:nvPr>
        </p:nvSpPr>
        <p:spPr>
          <a:noFill/>
        </p:spPr>
        <p:txBody>
          <a:bodyPr/>
          <a:lstStyle/>
          <a:p>
            <a:r>
              <a:rPr lang="de-CH">
                <a:latin typeface="Helvetica" charset="0"/>
              </a:rPr>
              <a:t>ESE — Software Metrics</a:t>
            </a:r>
          </a:p>
        </p:txBody>
      </p:sp>
      <p:sp>
        <p:nvSpPr>
          <p:cNvPr id="100356" name="Slide Number Placeholder 5"/>
          <p:cNvSpPr>
            <a:spLocks noGrp="1"/>
          </p:cNvSpPr>
          <p:nvPr>
            <p:ph type="sldNum" sz="quarter" idx="12"/>
          </p:nvPr>
        </p:nvSpPr>
        <p:spPr>
          <a:noFill/>
        </p:spPr>
        <p:txBody>
          <a:bodyPr/>
          <a:lstStyle/>
          <a:p>
            <a:r>
              <a:rPr lang="de-CH">
                <a:latin typeface="Helvetica" charset="0"/>
              </a:rPr>
              <a:t>ESE 12.</a:t>
            </a:r>
            <a:fld id="{77174AEC-26E3-854C-A5AF-B60311759AB4}" type="slidenum">
              <a:rPr lang="de-CH">
                <a:latin typeface="Helvetica" charset="0"/>
              </a:rPr>
              <a:pPr/>
              <a:t>46</a:t>
            </a:fld>
            <a:endParaRPr lang="de-CH" sz="1400">
              <a:solidFill>
                <a:srgbClr val="7E7E7E"/>
              </a:solidFill>
              <a:latin typeface="Times" charset="0"/>
            </a:endParaRPr>
          </a:p>
        </p:txBody>
      </p:sp>
      <p:sp>
        <p:nvSpPr>
          <p:cNvPr id="100357" name="Rectangle 2"/>
          <p:cNvSpPr>
            <a:spLocks noGrp="1" noChangeArrowheads="1"/>
          </p:cNvSpPr>
          <p:nvPr>
            <p:ph type="title"/>
          </p:nvPr>
        </p:nvSpPr>
        <p:spPr/>
        <p:txBody>
          <a:bodyPr/>
          <a:lstStyle/>
          <a:p>
            <a:r>
              <a:rPr lang="en-US"/>
              <a:t>Filters and composition</a:t>
            </a:r>
          </a:p>
        </p:txBody>
      </p:sp>
      <p:sp>
        <p:nvSpPr>
          <p:cNvPr id="100358" name="Rectangle 3"/>
          <p:cNvSpPr>
            <a:spLocks noGrp="1" noChangeArrowheads="1"/>
          </p:cNvSpPr>
          <p:nvPr>
            <p:ph type="body" idx="1"/>
          </p:nvPr>
        </p:nvSpPr>
        <p:spPr/>
        <p:txBody>
          <a:bodyPr/>
          <a:lstStyle/>
          <a:p>
            <a:r>
              <a:rPr lang="en-US"/>
              <a:t>A </a:t>
            </a:r>
            <a:r>
              <a:rPr lang="en-US" u="sng"/>
              <a:t>data filter</a:t>
            </a:r>
            <a:r>
              <a:rPr lang="en-US"/>
              <a:t> is a predicate used to focus attention on a </a:t>
            </a:r>
            <a:r>
              <a:rPr lang="en-US" i="1">
                <a:solidFill>
                  <a:schemeClr val="accent2"/>
                </a:solidFill>
              </a:rPr>
              <a:t>subset of interest</a:t>
            </a:r>
            <a:r>
              <a:rPr lang="en-US"/>
              <a:t> of a larger data set</a:t>
            </a:r>
          </a:p>
          <a:p>
            <a:pPr lvl="1"/>
            <a:r>
              <a:rPr lang="en-US"/>
              <a:t>Statistical filters</a:t>
            </a:r>
          </a:p>
          <a:p>
            <a:pPr lvl="2"/>
            <a:r>
              <a:rPr lang="en-US"/>
              <a:t>I.e., top and bottom 25% are considered outliers</a:t>
            </a:r>
          </a:p>
          <a:p>
            <a:pPr lvl="1"/>
            <a:r>
              <a:rPr lang="en-US"/>
              <a:t>Other relative thresholds</a:t>
            </a:r>
          </a:p>
          <a:p>
            <a:pPr lvl="2"/>
            <a:r>
              <a:rPr lang="en-US"/>
              <a:t>I.e., other percentages to identify outliers (e.g., top 10%)</a:t>
            </a:r>
          </a:p>
          <a:p>
            <a:pPr lvl="1"/>
            <a:r>
              <a:rPr lang="en-US"/>
              <a:t>Absolute thresholds</a:t>
            </a:r>
          </a:p>
          <a:p>
            <a:pPr lvl="2"/>
            <a:r>
              <a:rPr lang="en-US"/>
              <a:t>I.e., fixed criteria, independent of the data set</a:t>
            </a:r>
          </a:p>
          <a:p>
            <a:endParaRPr lang="en-US"/>
          </a:p>
          <a:p>
            <a:r>
              <a:rPr lang="en-US"/>
              <a:t>A useful detection strategy can often be expressed as a </a:t>
            </a:r>
            <a:r>
              <a:rPr lang="en-US" i="1">
                <a:solidFill>
                  <a:schemeClr val="accent2"/>
                </a:solidFill>
              </a:rPr>
              <a:t>composition</a:t>
            </a:r>
            <a:r>
              <a:rPr lang="en-US"/>
              <a:t> of data filters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Date Placeholder 3"/>
          <p:cNvSpPr>
            <a:spLocks noGrp="1"/>
          </p:cNvSpPr>
          <p:nvPr>
            <p:ph type="dt" sz="quarter" idx="10"/>
          </p:nvPr>
        </p:nvSpPr>
        <p:spPr>
          <a:noFill/>
        </p:spPr>
        <p:txBody>
          <a:bodyPr/>
          <a:lstStyle/>
          <a:p>
            <a:r>
              <a:rPr lang="de-CH">
                <a:latin typeface="Helvetica" charset="0"/>
              </a:rPr>
              <a:t>© Oscar Nierstrasz</a:t>
            </a:r>
          </a:p>
        </p:txBody>
      </p:sp>
      <p:sp>
        <p:nvSpPr>
          <p:cNvPr id="102403" name="Footer Placeholder 4"/>
          <p:cNvSpPr>
            <a:spLocks noGrp="1"/>
          </p:cNvSpPr>
          <p:nvPr>
            <p:ph type="ftr" sz="quarter" idx="11"/>
          </p:nvPr>
        </p:nvSpPr>
        <p:spPr>
          <a:noFill/>
        </p:spPr>
        <p:txBody>
          <a:bodyPr/>
          <a:lstStyle/>
          <a:p>
            <a:r>
              <a:rPr lang="de-CH">
                <a:latin typeface="Helvetica" charset="0"/>
              </a:rPr>
              <a:t>ESE — Software Metrics</a:t>
            </a:r>
          </a:p>
        </p:txBody>
      </p:sp>
      <p:sp>
        <p:nvSpPr>
          <p:cNvPr id="102404" name="Slide Number Placeholder 5"/>
          <p:cNvSpPr>
            <a:spLocks noGrp="1"/>
          </p:cNvSpPr>
          <p:nvPr>
            <p:ph type="sldNum" sz="quarter" idx="12"/>
          </p:nvPr>
        </p:nvSpPr>
        <p:spPr>
          <a:noFill/>
        </p:spPr>
        <p:txBody>
          <a:bodyPr/>
          <a:lstStyle/>
          <a:p>
            <a:r>
              <a:rPr lang="de-CH">
                <a:latin typeface="Helvetica" charset="0"/>
              </a:rPr>
              <a:t>ESE 12.</a:t>
            </a:r>
            <a:fld id="{91EA69DC-F161-B94B-9C39-10DE68AC8BFB}" type="slidenum">
              <a:rPr lang="de-CH">
                <a:latin typeface="Helvetica" charset="0"/>
              </a:rPr>
              <a:pPr/>
              <a:t>47</a:t>
            </a:fld>
            <a:endParaRPr lang="de-CH" sz="1400">
              <a:solidFill>
                <a:srgbClr val="7E7E7E"/>
              </a:solidFill>
              <a:latin typeface="Times" charset="0"/>
            </a:endParaRPr>
          </a:p>
        </p:txBody>
      </p:sp>
      <p:sp>
        <p:nvSpPr>
          <p:cNvPr id="102405" name="Rectangle 2"/>
          <p:cNvSpPr>
            <a:spLocks noGrp="1" noChangeArrowheads="1"/>
          </p:cNvSpPr>
          <p:nvPr>
            <p:ph type="title"/>
          </p:nvPr>
        </p:nvSpPr>
        <p:spPr/>
        <p:txBody>
          <a:bodyPr/>
          <a:lstStyle/>
          <a:p>
            <a:r>
              <a:rPr lang="en-US"/>
              <a:t>God Class</a:t>
            </a:r>
          </a:p>
        </p:txBody>
      </p:sp>
      <p:pic>
        <p:nvPicPr>
          <p:cNvPr id="102406" name="Picture 3" descr="Picture 1"/>
          <p:cNvPicPr>
            <a:picLocks noChangeAspect="1" noChangeArrowheads="1"/>
          </p:cNvPicPr>
          <p:nvPr/>
        </p:nvPicPr>
        <p:blipFill>
          <a:blip r:embed="rId3"/>
          <a:srcRect/>
          <a:stretch>
            <a:fillRect/>
          </a:stretch>
        </p:blipFill>
        <p:spPr bwMode="auto">
          <a:xfrm>
            <a:off x="1905000" y="2895600"/>
            <a:ext cx="5638800" cy="3536950"/>
          </a:xfrm>
          <a:prstGeom prst="rect">
            <a:avLst/>
          </a:prstGeom>
          <a:noFill/>
          <a:ln w="9525">
            <a:noFill/>
            <a:miter lim="800000"/>
            <a:headEnd/>
            <a:tailEnd/>
          </a:ln>
        </p:spPr>
      </p:pic>
      <p:sp>
        <p:nvSpPr>
          <p:cNvPr id="102407" name="Rectangle 4"/>
          <p:cNvSpPr>
            <a:spLocks noGrp="1" noChangeArrowheads="1"/>
          </p:cNvSpPr>
          <p:nvPr>
            <p:ph type="body" idx="1"/>
          </p:nvPr>
        </p:nvSpPr>
        <p:spPr>
          <a:xfrm>
            <a:off x="539750" y="1654175"/>
            <a:ext cx="8061325" cy="1546225"/>
          </a:xfrm>
        </p:spPr>
        <p:txBody>
          <a:bodyPr anchor="t"/>
          <a:lstStyle/>
          <a:p>
            <a:r>
              <a:rPr lang="en-US"/>
              <a:t>A </a:t>
            </a:r>
            <a:r>
              <a:rPr lang="en-US" i="1">
                <a:solidFill>
                  <a:schemeClr val="accent2"/>
                </a:solidFill>
              </a:rPr>
              <a:t>God Class</a:t>
            </a:r>
            <a:r>
              <a:rPr lang="en-US"/>
              <a:t> centralizes intelligence in the system</a:t>
            </a:r>
          </a:p>
          <a:p>
            <a:pPr lvl="1"/>
            <a:r>
              <a:rPr lang="en-US"/>
              <a:t>Impacts understandibility</a:t>
            </a:r>
          </a:p>
          <a:p>
            <a:pPr lvl="1"/>
            <a:r>
              <a:rPr lang="en-US"/>
              <a:t>Increases system fragility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Date Placeholder 3"/>
          <p:cNvSpPr>
            <a:spLocks noGrp="1"/>
          </p:cNvSpPr>
          <p:nvPr>
            <p:ph type="dt" sz="quarter" idx="10"/>
          </p:nvPr>
        </p:nvSpPr>
        <p:spPr>
          <a:noFill/>
        </p:spPr>
        <p:txBody>
          <a:bodyPr/>
          <a:lstStyle/>
          <a:p>
            <a:r>
              <a:rPr lang="de-CH">
                <a:latin typeface="Helvetica" charset="0"/>
              </a:rPr>
              <a:t>© Oscar Nierstrasz</a:t>
            </a:r>
          </a:p>
        </p:txBody>
      </p:sp>
      <p:sp>
        <p:nvSpPr>
          <p:cNvPr id="104451" name="Footer Placeholder 4"/>
          <p:cNvSpPr>
            <a:spLocks noGrp="1"/>
          </p:cNvSpPr>
          <p:nvPr>
            <p:ph type="ftr" sz="quarter" idx="11"/>
          </p:nvPr>
        </p:nvSpPr>
        <p:spPr>
          <a:noFill/>
        </p:spPr>
        <p:txBody>
          <a:bodyPr/>
          <a:lstStyle/>
          <a:p>
            <a:r>
              <a:rPr lang="de-CH">
                <a:latin typeface="Helvetica" charset="0"/>
              </a:rPr>
              <a:t>ESE — Software Metrics</a:t>
            </a:r>
          </a:p>
        </p:txBody>
      </p:sp>
      <p:sp>
        <p:nvSpPr>
          <p:cNvPr id="104452" name="Slide Number Placeholder 5"/>
          <p:cNvSpPr>
            <a:spLocks noGrp="1"/>
          </p:cNvSpPr>
          <p:nvPr>
            <p:ph type="sldNum" sz="quarter" idx="12"/>
          </p:nvPr>
        </p:nvSpPr>
        <p:spPr>
          <a:noFill/>
        </p:spPr>
        <p:txBody>
          <a:bodyPr/>
          <a:lstStyle/>
          <a:p>
            <a:r>
              <a:rPr lang="de-CH">
                <a:latin typeface="Helvetica" charset="0"/>
              </a:rPr>
              <a:t>ESE 12.</a:t>
            </a:r>
            <a:fld id="{F17A4D0C-7453-7D48-ACF9-086A047D93EA}" type="slidenum">
              <a:rPr lang="de-CH">
                <a:latin typeface="Helvetica" charset="0"/>
              </a:rPr>
              <a:pPr/>
              <a:t>48</a:t>
            </a:fld>
            <a:endParaRPr lang="de-CH" sz="1400">
              <a:solidFill>
                <a:srgbClr val="7E7E7E"/>
              </a:solidFill>
              <a:latin typeface="Times" charset="0"/>
            </a:endParaRPr>
          </a:p>
        </p:txBody>
      </p:sp>
      <p:sp>
        <p:nvSpPr>
          <p:cNvPr id="104453" name="Rectangle 2"/>
          <p:cNvSpPr>
            <a:spLocks noGrp="1" noChangeArrowheads="1"/>
          </p:cNvSpPr>
          <p:nvPr>
            <p:ph type="title"/>
          </p:nvPr>
        </p:nvSpPr>
        <p:spPr/>
        <p:txBody>
          <a:bodyPr/>
          <a:lstStyle/>
          <a:p>
            <a:r>
              <a:rPr lang="en-US"/>
              <a:t>ModelFacade (ArgoUML)</a:t>
            </a:r>
          </a:p>
        </p:txBody>
      </p:sp>
      <p:pic>
        <p:nvPicPr>
          <p:cNvPr id="104454" name="Picture 3" descr="Picture 2"/>
          <p:cNvPicPr>
            <a:picLocks noChangeAspect="1" noChangeArrowheads="1"/>
          </p:cNvPicPr>
          <p:nvPr/>
        </p:nvPicPr>
        <p:blipFill>
          <a:blip r:embed="rId3"/>
          <a:srcRect/>
          <a:stretch>
            <a:fillRect/>
          </a:stretch>
        </p:blipFill>
        <p:spPr bwMode="auto">
          <a:xfrm>
            <a:off x="4648200" y="1676400"/>
            <a:ext cx="4156075" cy="4645025"/>
          </a:xfrm>
          <a:prstGeom prst="rect">
            <a:avLst/>
          </a:prstGeom>
          <a:noFill/>
          <a:ln w="9525">
            <a:noFill/>
            <a:miter lim="800000"/>
            <a:headEnd/>
            <a:tailEnd/>
          </a:ln>
        </p:spPr>
      </p:pic>
      <p:sp>
        <p:nvSpPr>
          <p:cNvPr id="104455" name="Rectangle 4"/>
          <p:cNvSpPr>
            <a:spLocks noGrp="1" noChangeArrowheads="1"/>
          </p:cNvSpPr>
          <p:nvPr>
            <p:ph type="body" idx="1"/>
          </p:nvPr>
        </p:nvSpPr>
        <p:spPr>
          <a:xfrm>
            <a:off x="539750" y="1654175"/>
            <a:ext cx="3956050" cy="4498975"/>
          </a:xfrm>
        </p:spPr>
        <p:txBody>
          <a:bodyPr/>
          <a:lstStyle/>
          <a:p>
            <a:r>
              <a:rPr lang="en-US"/>
              <a:t>453 methods</a:t>
            </a:r>
          </a:p>
          <a:p>
            <a:r>
              <a:rPr lang="en-US"/>
              <a:t>114 attributes</a:t>
            </a:r>
          </a:p>
          <a:p>
            <a:r>
              <a:rPr lang="en-US"/>
              <a:t>over 3500 LOC</a:t>
            </a:r>
          </a:p>
          <a:p>
            <a:r>
              <a:rPr lang="en-US"/>
              <a:t>all methods and all attributes are static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Date Placeholder 3"/>
          <p:cNvSpPr>
            <a:spLocks noGrp="1"/>
          </p:cNvSpPr>
          <p:nvPr>
            <p:ph type="dt" sz="quarter" idx="10"/>
          </p:nvPr>
        </p:nvSpPr>
        <p:spPr>
          <a:noFill/>
        </p:spPr>
        <p:txBody>
          <a:bodyPr/>
          <a:lstStyle/>
          <a:p>
            <a:r>
              <a:rPr lang="de-CH">
                <a:latin typeface="Helvetica" charset="0"/>
              </a:rPr>
              <a:t>© Oscar Nierstrasz</a:t>
            </a:r>
          </a:p>
        </p:txBody>
      </p:sp>
      <p:sp>
        <p:nvSpPr>
          <p:cNvPr id="106499" name="Footer Placeholder 4"/>
          <p:cNvSpPr>
            <a:spLocks noGrp="1"/>
          </p:cNvSpPr>
          <p:nvPr>
            <p:ph type="ftr" sz="quarter" idx="11"/>
          </p:nvPr>
        </p:nvSpPr>
        <p:spPr>
          <a:noFill/>
        </p:spPr>
        <p:txBody>
          <a:bodyPr/>
          <a:lstStyle/>
          <a:p>
            <a:r>
              <a:rPr lang="de-CH">
                <a:latin typeface="Helvetica" charset="0"/>
              </a:rPr>
              <a:t>ESE — Software Metrics</a:t>
            </a:r>
          </a:p>
        </p:txBody>
      </p:sp>
      <p:sp>
        <p:nvSpPr>
          <p:cNvPr id="106500" name="Slide Number Placeholder 5"/>
          <p:cNvSpPr>
            <a:spLocks noGrp="1"/>
          </p:cNvSpPr>
          <p:nvPr>
            <p:ph type="sldNum" sz="quarter" idx="12"/>
          </p:nvPr>
        </p:nvSpPr>
        <p:spPr>
          <a:noFill/>
        </p:spPr>
        <p:txBody>
          <a:bodyPr/>
          <a:lstStyle/>
          <a:p>
            <a:r>
              <a:rPr lang="de-CH">
                <a:latin typeface="Helvetica" charset="0"/>
              </a:rPr>
              <a:t>ESE 12.</a:t>
            </a:r>
            <a:fld id="{0F150524-91C4-A248-A930-3A1F245E35F7}" type="slidenum">
              <a:rPr lang="de-CH">
                <a:latin typeface="Helvetica" charset="0"/>
              </a:rPr>
              <a:pPr/>
              <a:t>49</a:t>
            </a:fld>
            <a:endParaRPr lang="de-CH" sz="1400">
              <a:solidFill>
                <a:srgbClr val="7E7E7E"/>
              </a:solidFill>
              <a:latin typeface="Times" charset="0"/>
            </a:endParaRPr>
          </a:p>
        </p:txBody>
      </p:sp>
      <p:sp>
        <p:nvSpPr>
          <p:cNvPr id="106501" name="Rectangle 2"/>
          <p:cNvSpPr>
            <a:spLocks noGrp="1" noChangeArrowheads="1"/>
          </p:cNvSpPr>
          <p:nvPr>
            <p:ph type="title"/>
          </p:nvPr>
        </p:nvSpPr>
        <p:spPr/>
        <p:txBody>
          <a:bodyPr/>
          <a:lstStyle/>
          <a:p>
            <a:r>
              <a:rPr lang="en-US"/>
              <a:t>Feature Envy</a:t>
            </a:r>
          </a:p>
        </p:txBody>
      </p:sp>
      <p:sp>
        <p:nvSpPr>
          <p:cNvPr id="106502" name="Rectangle 3"/>
          <p:cNvSpPr>
            <a:spLocks noGrp="1" noChangeArrowheads="1"/>
          </p:cNvSpPr>
          <p:nvPr>
            <p:ph type="body" idx="1"/>
          </p:nvPr>
        </p:nvSpPr>
        <p:spPr>
          <a:xfrm>
            <a:off x="539750" y="1654175"/>
            <a:ext cx="8375650" cy="1012825"/>
          </a:xfrm>
        </p:spPr>
        <p:txBody>
          <a:bodyPr/>
          <a:lstStyle/>
          <a:p>
            <a:r>
              <a:rPr lang="en-US"/>
              <a:t>Methods that are more interested in data of other classes than their own [Fowler et al. 99]</a:t>
            </a:r>
          </a:p>
        </p:txBody>
      </p:sp>
      <p:pic>
        <p:nvPicPr>
          <p:cNvPr id="106503" name="Picture 4" descr="Picture 3"/>
          <p:cNvPicPr>
            <a:picLocks noChangeAspect="1" noChangeArrowheads="1"/>
          </p:cNvPicPr>
          <p:nvPr/>
        </p:nvPicPr>
        <p:blipFill>
          <a:blip r:embed="rId3"/>
          <a:srcRect/>
          <a:stretch>
            <a:fillRect/>
          </a:stretch>
        </p:blipFill>
        <p:spPr bwMode="auto">
          <a:xfrm>
            <a:off x="1890713" y="2667000"/>
            <a:ext cx="5576887"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de-CH">
                <a:latin typeface="Helvetica" charset="0"/>
              </a:rPr>
              <a:t>© Oscar Nierstrasz</a:t>
            </a:r>
          </a:p>
        </p:txBody>
      </p:sp>
      <p:sp>
        <p:nvSpPr>
          <p:cNvPr id="18435" name="Footer Placeholder 4"/>
          <p:cNvSpPr>
            <a:spLocks noGrp="1"/>
          </p:cNvSpPr>
          <p:nvPr>
            <p:ph type="ftr" sz="quarter" idx="11"/>
          </p:nvPr>
        </p:nvSpPr>
        <p:spPr>
          <a:noFill/>
        </p:spPr>
        <p:txBody>
          <a:bodyPr/>
          <a:lstStyle/>
          <a:p>
            <a:r>
              <a:rPr lang="de-CH">
                <a:latin typeface="Helvetica" charset="0"/>
              </a:rPr>
              <a:t>ESE — Software Metrics</a:t>
            </a:r>
          </a:p>
        </p:txBody>
      </p:sp>
      <p:sp>
        <p:nvSpPr>
          <p:cNvPr id="18436" name="Slide Number Placeholder 5"/>
          <p:cNvSpPr>
            <a:spLocks noGrp="1"/>
          </p:cNvSpPr>
          <p:nvPr>
            <p:ph type="sldNum" sz="quarter" idx="12"/>
          </p:nvPr>
        </p:nvSpPr>
        <p:spPr>
          <a:noFill/>
        </p:spPr>
        <p:txBody>
          <a:bodyPr/>
          <a:lstStyle/>
          <a:p>
            <a:r>
              <a:rPr lang="de-CH">
                <a:latin typeface="Helvetica" charset="0"/>
              </a:rPr>
              <a:t>ESE 12.</a:t>
            </a:r>
            <a:fld id="{9604495F-B25A-C348-9FD9-421A6861D396}" type="slidenum">
              <a:rPr lang="de-CH">
                <a:latin typeface="Helvetica" charset="0"/>
              </a:rPr>
              <a:pPr/>
              <a:t>5</a:t>
            </a:fld>
            <a:endParaRPr lang="de-CH" sz="1400">
              <a:solidFill>
                <a:srgbClr val="7E7E7E"/>
              </a:solidFill>
              <a:latin typeface="Times" charset="0"/>
            </a:endParaRPr>
          </a:p>
        </p:txBody>
      </p:sp>
      <p:sp>
        <p:nvSpPr>
          <p:cNvPr id="18437" name="Rectangle 2"/>
          <p:cNvSpPr>
            <a:spLocks noGrp="1" noChangeArrowheads="1"/>
          </p:cNvSpPr>
          <p:nvPr>
            <p:ph type="title"/>
          </p:nvPr>
        </p:nvSpPr>
        <p:spPr/>
        <p:txBody>
          <a:bodyPr/>
          <a:lstStyle/>
          <a:p>
            <a:r>
              <a:rPr lang="en-US"/>
              <a:t>Why Metrics?</a:t>
            </a:r>
          </a:p>
        </p:txBody>
      </p:sp>
      <p:sp>
        <p:nvSpPr>
          <p:cNvPr id="18438" name="Rectangle 3"/>
          <p:cNvSpPr>
            <a:spLocks noGrp="1" noChangeArrowheads="1"/>
          </p:cNvSpPr>
          <p:nvPr>
            <p:ph type="body" idx="1"/>
          </p:nvPr>
        </p:nvSpPr>
        <p:spPr/>
        <p:txBody>
          <a:bodyPr/>
          <a:lstStyle/>
          <a:p>
            <a:pPr marL="571500" lvl="1" indent="-1588">
              <a:buFont typeface="Helvetica CE" pitchFamily="-105" charset="0"/>
              <a:buNone/>
            </a:pPr>
            <a:r>
              <a:rPr lang="en-US" i="1"/>
              <a:t>	When you can measure what you are speaking about and express it in numbers, you know something about it; but when you cannot measure, when you cannot express it in numbers, your knowledge is of a meagre and unsatisfactory kind: it may be the beginning of knowledge, but you have scarcely, in your thoughts, advanced to the stage of science.</a:t>
            </a:r>
          </a:p>
          <a:p>
            <a:pPr marL="0" indent="0" algn="r">
              <a:buFont typeface="Helvetica CE" pitchFamily="-105" charset="0"/>
              <a:buNone/>
            </a:pPr>
            <a:r>
              <a:rPr lang="en-US" sz="2000"/>
              <a:t>	— Lord Kelvin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Date Placeholder 2"/>
          <p:cNvSpPr>
            <a:spLocks noGrp="1"/>
          </p:cNvSpPr>
          <p:nvPr>
            <p:ph type="dt" sz="quarter" idx="10"/>
          </p:nvPr>
        </p:nvSpPr>
        <p:spPr>
          <a:noFill/>
        </p:spPr>
        <p:txBody>
          <a:bodyPr/>
          <a:lstStyle/>
          <a:p>
            <a:r>
              <a:rPr lang="de-CH">
                <a:latin typeface="Helvetica" charset="0"/>
              </a:rPr>
              <a:t>© Oscar Nierstrasz</a:t>
            </a:r>
          </a:p>
        </p:txBody>
      </p:sp>
      <p:sp>
        <p:nvSpPr>
          <p:cNvPr id="108547" name="Footer Placeholder 3"/>
          <p:cNvSpPr>
            <a:spLocks noGrp="1"/>
          </p:cNvSpPr>
          <p:nvPr>
            <p:ph type="ftr" sz="quarter" idx="11"/>
          </p:nvPr>
        </p:nvSpPr>
        <p:spPr>
          <a:noFill/>
        </p:spPr>
        <p:txBody>
          <a:bodyPr/>
          <a:lstStyle/>
          <a:p>
            <a:r>
              <a:rPr lang="de-CH">
                <a:latin typeface="Helvetica" charset="0"/>
              </a:rPr>
              <a:t>ESE — Software Metrics</a:t>
            </a:r>
          </a:p>
        </p:txBody>
      </p:sp>
      <p:sp>
        <p:nvSpPr>
          <p:cNvPr id="108548" name="Slide Number Placeholder 4"/>
          <p:cNvSpPr>
            <a:spLocks noGrp="1"/>
          </p:cNvSpPr>
          <p:nvPr>
            <p:ph type="sldNum" sz="quarter" idx="12"/>
          </p:nvPr>
        </p:nvSpPr>
        <p:spPr>
          <a:noFill/>
        </p:spPr>
        <p:txBody>
          <a:bodyPr/>
          <a:lstStyle/>
          <a:p>
            <a:r>
              <a:rPr lang="de-CH">
                <a:latin typeface="Helvetica" charset="0"/>
              </a:rPr>
              <a:t>ESE 12.</a:t>
            </a:r>
            <a:fld id="{B5074B9F-9E46-8B49-BD34-A3D6F83EC2D7}" type="slidenum">
              <a:rPr lang="de-CH">
                <a:latin typeface="Helvetica" charset="0"/>
              </a:rPr>
              <a:pPr/>
              <a:t>50</a:t>
            </a:fld>
            <a:endParaRPr lang="de-CH" sz="1400">
              <a:solidFill>
                <a:srgbClr val="7E7E7E"/>
              </a:solidFill>
              <a:latin typeface="Times" charset="0"/>
            </a:endParaRPr>
          </a:p>
        </p:txBody>
      </p:sp>
      <p:sp>
        <p:nvSpPr>
          <p:cNvPr id="108549" name="Rectangle 2"/>
          <p:cNvSpPr>
            <a:spLocks noGrp="1" noChangeArrowheads="1"/>
          </p:cNvSpPr>
          <p:nvPr>
            <p:ph type="title"/>
          </p:nvPr>
        </p:nvSpPr>
        <p:spPr/>
        <p:txBody>
          <a:bodyPr/>
          <a:lstStyle/>
          <a:p>
            <a:r>
              <a:rPr lang="en-US"/>
              <a:t>ClassDiagramLayouter</a:t>
            </a:r>
          </a:p>
        </p:txBody>
      </p:sp>
      <p:pic>
        <p:nvPicPr>
          <p:cNvPr id="108550" name="Picture 3" descr="Picture 4"/>
          <p:cNvPicPr>
            <a:picLocks noChangeAspect="1" noChangeArrowheads="1"/>
          </p:cNvPicPr>
          <p:nvPr/>
        </p:nvPicPr>
        <p:blipFill>
          <a:blip r:embed="rId3"/>
          <a:srcRect/>
          <a:stretch>
            <a:fillRect/>
          </a:stretch>
        </p:blipFill>
        <p:spPr bwMode="auto">
          <a:xfrm>
            <a:off x="1219200" y="1676400"/>
            <a:ext cx="6626225" cy="452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Date Placeholder 3"/>
          <p:cNvSpPr>
            <a:spLocks noGrp="1"/>
          </p:cNvSpPr>
          <p:nvPr>
            <p:ph type="dt" sz="quarter" idx="10"/>
          </p:nvPr>
        </p:nvSpPr>
        <p:spPr>
          <a:noFill/>
        </p:spPr>
        <p:txBody>
          <a:bodyPr/>
          <a:lstStyle/>
          <a:p>
            <a:r>
              <a:rPr lang="de-CH">
                <a:latin typeface="Helvetica" charset="0"/>
              </a:rPr>
              <a:t>© Oscar Nierstrasz</a:t>
            </a:r>
          </a:p>
        </p:txBody>
      </p:sp>
      <p:sp>
        <p:nvSpPr>
          <p:cNvPr id="110595" name="Footer Placeholder 4"/>
          <p:cNvSpPr>
            <a:spLocks noGrp="1"/>
          </p:cNvSpPr>
          <p:nvPr>
            <p:ph type="ftr" sz="quarter" idx="11"/>
          </p:nvPr>
        </p:nvSpPr>
        <p:spPr>
          <a:noFill/>
        </p:spPr>
        <p:txBody>
          <a:bodyPr/>
          <a:lstStyle/>
          <a:p>
            <a:r>
              <a:rPr lang="de-CH">
                <a:latin typeface="Helvetica" charset="0"/>
              </a:rPr>
              <a:t>ESE — Software Metrics</a:t>
            </a:r>
          </a:p>
        </p:txBody>
      </p:sp>
      <p:sp>
        <p:nvSpPr>
          <p:cNvPr id="110596" name="Slide Number Placeholder 5"/>
          <p:cNvSpPr>
            <a:spLocks noGrp="1"/>
          </p:cNvSpPr>
          <p:nvPr>
            <p:ph type="sldNum" sz="quarter" idx="12"/>
          </p:nvPr>
        </p:nvSpPr>
        <p:spPr>
          <a:noFill/>
        </p:spPr>
        <p:txBody>
          <a:bodyPr/>
          <a:lstStyle/>
          <a:p>
            <a:r>
              <a:rPr lang="de-CH">
                <a:latin typeface="Helvetica" charset="0"/>
              </a:rPr>
              <a:t>ESE 12.</a:t>
            </a:r>
            <a:fld id="{3E95D906-AE17-644A-AD55-4E1F57EC4DA1}" type="slidenum">
              <a:rPr lang="de-CH">
                <a:latin typeface="Helvetica" charset="0"/>
              </a:rPr>
              <a:pPr/>
              <a:t>51</a:t>
            </a:fld>
            <a:endParaRPr lang="de-CH" sz="1400">
              <a:solidFill>
                <a:srgbClr val="7E7E7E"/>
              </a:solidFill>
              <a:latin typeface="Times" charset="0"/>
            </a:endParaRPr>
          </a:p>
        </p:txBody>
      </p:sp>
      <p:sp>
        <p:nvSpPr>
          <p:cNvPr id="110597" name="Rectangle 2"/>
          <p:cNvSpPr>
            <a:spLocks noGrp="1" noChangeArrowheads="1"/>
          </p:cNvSpPr>
          <p:nvPr>
            <p:ph type="title"/>
          </p:nvPr>
        </p:nvSpPr>
        <p:spPr/>
        <p:txBody>
          <a:bodyPr/>
          <a:lstStyle/>
          <a:p>
            <a:r>
              <a:rPr lang="en-US"/>
              <a:t>Data Class</a:t>
            </a:r>
          </a:p>
        </p:txBody>
      </p:sp>
      <p:sp>
        <p:nvSpPr>
          <p:cNvPr id="110598" name="Rectangle 3"/>
          <p:cNvSpPr>
            <a:spLocks noGrp="1" noChangeArrowheads="1"/>
          </p:cNvSpPr>
          <p:nvPr>
            <p:ph type="body" idx="1"/>
          </p:nvPr>
        </p:nvSpPr>
        <p:spPr>
          <a:xfrm>
            <a:off x="539750" y="1654175"/>
            <a:ext cx="8061325" cy="860425"/>
          </a:xfrm>
        </p:spPr>
        <p:txBody>
          <a:bodyPr/>
          <a:lstStyle/>
          <a:p>
            <a:r>
              <a:rPr lang="en-US"/>
              <a:t>A Data Class provides data to other classes but little or no functionality of its own</a:t>
            </a:r>
          </a:p>
        </p:txBody>
      </p:sp>
      <p:pic>
        <p:nvPicPr>
          <p:cNvPr id="110599" name="Picture 4" descr="Picture 1"/>
          <p:cNvPicPr>
            <a:picLocks noChangeAspect="1" noChangeArrowheads="1"/>
          </p:cNvPicPr>
          <p:nvPr/>
        </p:nvPicPr>
        <p:blipFill>
          <a:blip r:embed="rId3"/>
          <a:srcRect/>
          <a:stretch>
            <a:fillRect/>
          </a:stretch>
        </p:blipFill>
        <p:spPr bwMode="auto">
          <a:xfrm>
            <a:off x="1905000" y="3352800"/>
            <a:ext cx="5038725" cy="184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Date Placeholder 2"/>
          <p:cNvSpPr>
            <a:spLocks noGrp="1"/>
          </p:cNvSpPr>
          <p:nvPr>
            <p:ph type="dt" sz="quarter" idx="10"/>
          </p:nvPr>
        </p:nvSpPr>
        <p:spPr>
          <a:noFill/>
        </p:spPr>
        <p:txBody>
          <a:bodyPr/>
          <a:lstStyle/>
          <a:p>
            <a:r>
              <a:rPr lang="de-CH">
                <a:latin typeface="Helvetica" charset="0"/>
              </a:rPr>
              <a:t>© Oscar Nierstrasz</a:t>
            </a:r>
          </a:p>
        </p:txBody>
      </p:sp>
      <p:sp>
        <p:nvSpPr>
          <p:cNvPr id="112643" name="Footer Placeholder 3"/>
          <p:cNvSpPr>
            <a:spLocks noGrp="1"/>
          </p:cNvSpPr>
          <p:nvPr>
            <p:ph type="ftr" sz="quarter" idx="11"/>
          </p:nvPr>
        </p:nvSpPr>
        <p:spPr>
          <a:noFill/>
        </p:spPr>
        <p:txBody>
          <a:bodyPr/>
          <a:lstStyle/>
          <a:p>
            <a:r>
              <a:rPr lang="de-CH">
                <a:latin typeface="Helvetica" charset="0"/>
              </a:rPr>
              <a:t>ESE — Software Metrics</a:t>
            </a:r>
          </a:p>
        </p:txBody>
      </p:sp>
      <p:sp>
        <p:nvSpPr>
          <p:cNvPr id="112644" name="Slide Number Placeholder 4"/>
          <p:cNvSpPr>
            <a:spLocks noGrp="1"/>
          </p:cNvSpPr>
          <p:nvPr>
            <p:ph type="sldNum" sz="quarter" idx="12"/>
          </p:nvPr>
        </p:nvSpPr>
        <p:spPr>
          <a:noFill/>
        </p:spPr>
        <p:txBody>
          <a:bodyPr/>
          <a:lstStyle/>
          <a:p>
            <a:r>
              <a:rPr lang="de-CH">
                <a:latin typeface="Helvetica" charset="0"/>
              </a:rPr>
              <a:t>ESE 12.</a:t>
            </a:r>
            <a:fld id="{D0286858-C956-3341-BEAE-DBD95B162798}" type="slidenum">
              <a:rPr lang="de-CH">
                <a:latin typeface="Helvetica" charset="0"/>
              </a:rPr>
              <a:pPr/>
              <a:t>52</a:t>
            </a:fld>
            <a:endParaRPr lang="de-CH" sz="1400">
              <a:solidFill>
                <a:srgbClr val="7E7E7E"/>
              </a:solidFill>
              <a:latin typeface="Times" charset="0"/>
            </a:endParaRPr>
          </a:p>
        </p:txBody>
      </p:sp>
      <p:sp>
        <p:nvSpPr>
          <p:cNvPr id="112645" name="Rectangle 2"/>
          <p:cNvSpPr>
            <a:spLocks noGrp="1" noChangeArrowheads="1"/>
          </p:cNvSpPr>
          <p:nvPr>
            <p:ph type="title"/>
          </p:nvPr>
        </p:nvSpPr>
        <p:spPr/>
        <p:txBody>
          <a:bodyPr/>
          <a:lstStyle/>
          <a:p>
            <a:r>
              <a:rPr lang="en-US"/>
              <a:t>Data Class (2)</a:t>
            </a:r>
          </a:p>
        </p:txBody>
      </p:sp>
      <p:pic>
        <p:nvPicPr>
          <p:cNvPr id="112646" name="Picture 3" descr="Picture 2"/>
          <p:cNvPicPr>
            <a:picLocks noChangeAspect="1" noChangeArrowheads="1"/>
          </p:cNvPicPr>
          <p:nvPr/>
        </p:nvPicPr>
        <p:blipFill>
          <a:blip r:embed="rId3"/>
          <a:srcRect/>
          <a:stretch>
            <a:fillRect/>
          </a:stretch>
        </p:blipFill>
        <p:spPr bwMode="auto">
          <a:xfrm>
            <a:off x="2057400" y="2057400"/>
            <a:ext cx="5478463" cy="358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Date Placeholder 2"/>
          <p:cNvSpPr>
            <a:spLocks noGrp="1"/>
          </p:cNvSpPr>
          <p:nvPr>
            <p:ph type="dt" sz="quarter" idx="10"/>
          </p:nvPr>
        </p:nvSpPr>
        <p:spPr>
          <a:noFill/>
        </p:spPr>
        <p:txBody>
          <a:bodyPr/>
          <a:lstStyle/>
          <a:p>
            <a:r>
              <a:rPr lang="de-CH">
                <a:latin typeface="Helvetica" charset="0"/>
              </a:rPr>
              <a:t>© Oscar Nierstrasz</a:t>
            </a:r>
          </a:p>
        </p:txBody>
      </p:sp>
      <p:sp>
        <p:nvSpPr>
          <p:cNvPr id="114691" name="Footer Placeholder 3"/>
          <p:cNvSpPr>
            <a:spLocks noGrp="1"/>
          </p:cNvSpPr>
          <p:nvPr>
            <p:ph type="ftr" sz="quarter" idx="11"/>
          </p:nvPr>
        </p:nvSpPr>
        <p:spPr>
          <a:noFill/>
        </p:spPr>
        <p:txBody>
          <a:bodyPr/>
          <a:lstStyle/>
          <a:p>
            <a:r>
              <a:rPr lang="de-CH">
                <a:latin typeface="Helvetica" charset="0"/>
              </a:rPr>
              <a:t>ESE — Software Metrics</a:t>
            </a:r>
          </a:p>
        </p:txBody>
      </p:sp>
      <p:sp>
        <p:nvSpPr>
          <p:cNvPr id="114692" name="Slide Number Placeholder 4"/>
          <p:cNvSpPr>
            <a:spLocks noGrp="1"/>
          </p:cNvSpPr>
          <p:nvPr>
            <p:ph type="sldNum" sz="quarter" idx="12"/>
          </p:nvPr>
        </p:nvSpPr>
        <p:spPr>
          <a:noFill/>
        </p:spPr>
        <p:txBody>
          <a:bodyPr/>
          <a:lstStyle/>
          <a:p>
            <a:r>
              <a:rPr lang="de-CH">
                <a:latin typeface="Helvetica" charset="0"/>
              </a:rPr>
              <a:t>ESE 12.</a:t>
            </a:r>
            <a:fld id="{BDAEB87B-3DEB-0748-8BC6-2658CEB2F906}" type="slidenum">
              <a:rPr lang="de-CH">
                <a:latin typeface="Helvetica" charset="0"/>
              </a:rPr>
              <a:pPr/>
              <a:t>53</a:t>
            </a:fld>
            <a:endParaRPr lang="de-CH" sz="1400">
              <a:solidFill>
                <a:srgbClr val="7E7E7E"/>
              </a:solidFill>
              <a:latin typeface="Times" charset="0"/>
            </a:endParaRPr>
          </a:p>
        </p:txBody>
      </p:sp>
      <p:sp>
        <p:nvSpPr>
          <p:cNvPr id="114693" name="Rectangle 2"/>
          <p:cNvSpPr>
            <a:spLocks noGrp="1" noChangeArrowheads="1"/>
          </p:cNvSpPr>
          <p:nvPr>
            <p:ph type="title"/>
          </p:nvPr>
        </p:nvSpPr>
        <p:spPr/>
        <p:txBody>
          <a:bodyPr/>
          <a:lstStyle/>
          <a:p>
            <a:r>
              <a:rPr lang="en-US"/>
              <a:t>Property</a:t>
            </a:r>
          </a:p>
        </p:txBody>
      </p:sp>
      <p:pic>
        <p:nvPicPr>
          <p:cNvPr id="114694" name="Picture 3" descr="Picture 3"/>
          <p:cNvPicPr>
            <a:picLocks noChangeAspect="1" noChangeArrowheads="1"/>
          </p:cNvPicPr>
          <p:nvPr/>
        </p:nvPicPr>
        <p:blipFill>
          <a:blip r:embed="rId3"/>
          <a:srcRect/>
          <a:stretch>
            <a:fillRect/>
          </a:stretch>
        </p:blipFill>
        <p:spPr bwMode="auto">
          <a:xfrm>
            <a:off x="990600" y="1828800"/>
            <a:ext cx="724852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Date Placeholder 3"/>
          <p:cNvSpPr>
            <a:spLocks noGrp="1"/>
          </p:cNvSpPr>
          <p:nvPr>
            <p:ph type="dt" sz="quarter" idx="10"/>
          </p:nvPr>
        </p:nvSpPr>
        <p:spPr>
          <a:noFill/>
        </p:spPr>
        <p:txBody>
          <a:bodyPr/>
          <a:lstStyle/>
          <a:p>
            <a:r>
              <a:rPr lang="de-CH">
                <a:latin typeface="Helvetica" charset="0"/>
              </a:rPr>
              <a:t>© Oscar Nierstrasz</a:t>
            </a:r>
          </a:p>
        </p:txBody>
      </p:sp>
      <p:sp>
        <p:nvSpPr>
          <p:cNvPr id="116739" name="Footer Placeholder 4"/>
          <p:cNvSpPr>
            <a:spLocks noGrp="1"/>
          </p:cNvSpPr>
          <p:nvPr>
            <p:ph type="ftr" sz="quarter" idx="11"/>
          </p:nvPr>
        </p:nvSpPr>
        <p:spPr>
          <a:noFill/>
        </p:spPr>
        <p:txBody>
          <a:bodyPr/>
          <a:lstStyle/>
          <a:p>
            <a:r>
              <a:rPr lang="de-CH">
                <a:latin typeface="Helvetica" charset="0"/>
              </a:rPr>
              <a:t>ESE — Software Metrics</a:t>
            </a:r>
          </a:p>
        </p:txBody>
      </p:sp>
      <p:sp>
        <p:nvSpPr>
          <p:cNvPr id="116740" name="Slide Number Placeholder 5"/>
          <p:cNvSpPr>
            <a:spLocks noGrp="1"/>
          </p:cNvSpPr>
          <p:nvPr>
            <p:ph type="sldNum" sz="quarter" idx="12"/>
          </p:nvPr>
        </p:nvSpPr>
        <p:spPr>
          <a:noFill/>
        </p:spPr>
        <p:txBody>
          <a:bodyPr/>
          <a:lstStyle/>
          <a:p>
            <a:r>
              <a:rPr lang="de-CH">
                <a:latin typeface="Helvetica" charset="0"/>
              </a:rPr>
              <a:t>ESE 12.</a:t>
            </a:r>
            <a:fld id="{C7ADF59E-B21C-AB45-BDE2-A62383FF1740}" type="slidenum">
              <a:rPr lang="de-CH">
                <a:latin typeface="Helvetica" charset="0"/>
              </a:rPr>
              <a:pPr/>
              <a:t>54</a:t>
            </a:fld>
            <a:endParaRPr lang="de-CH" sz="1400">
              <a:solidFill>
                <a:srgbClr val="7E7E7E"/>
              </a:solidFill>
              <a:latin typeface="Times" charset="0"/>
            </a:endParaRPr>
          </a:p>
        </p:txBody>
      </p:sp>
      <p:sp>
        <p:nvSpPr>
          <p:cNvPr id="116741" name="Rectangle 2"/>
          <p:cNvSpPr>
            <a:spLocks noGrp="1" noChangeArrowheads="1"/>
          </p:cNvSpPr>
          <p:nvPr>
            <p:ph type="title"/>
          </p:nvPr>
        </p:nvSpPr>
        <p:spPr/>
        <p:txBody>
          <a:bodyPr/>
          <a:lstStyle/>
          <a:p>
            <a:r>
              <a:rPr lang="en-US"/>
              <a:t>Shotgun Surgery</a:t>
            </a:r>
          </a:p>
        </p:txBody>
      </p:sp>
      <p:sp>
        <p:nvSpPr>
          <p:cNvPr id="116742" name="Rectangle 3"/>
          <p:cNvSpPr>
            <a:spLocks noGrp="1" noChangeArrowheads="1"/>
          </p:cNvSpPr>
          <p:nvPr>
            <p:ph type="body" idx="1"/>
          </p:nvPr>
        </p:nvSpPr>
        <p:spPr>
          <a:xfrm>
            <a:off x="539750" y="1654175"/>
            <a:ext cx="8061325" cy="860425"/>
          </a:xfrm>
        </p:spPr>
        <p:txBody>
          <a:bodyPr/>
          <a:lstStyle/>
          <a:p>
            <a:r>
              <a:rPr lang="en-US"/>
              <a:t>A change in an operation implies many (small) changes to a lot of different operations and classes</a:t>
            </a:r>
          </a:p>
        </p:txBody>
      </p:sp>
      <p:pic>
        <p:nvPicPr>
          <p:cNvPr id="116743" name="Picture 4" descr="Picture 4"/>
          <p:cNvPicPr>
            <a:picLocks noChangeAspect="1" noChangeArrowheads="1"/>
          </p:cNvPicPr>
          <p:nvPr/>
        </p:nvPicPr>
        <p:blipFill>
          <a:blip r:embed="rId3"/>
          <a:srcRect/>
          <a:stretch>
            <a:fillRect/>
          </a:stretch>
        </p:blipFill>
        <p:spPr bwMode="auto">
          <a:xfrm>
            <a:off x="1828800" y="3657600"/>
            <a:ext cx="5684838" cy="185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Date Placeholder 2"/>
          <p:cNvSpPr>
            <a:spLocks noGrp="1"/>
          </p:cNvSpPr>
          <p:nvPr>
            <p:ph type="dt" sz="quarter" idx="10"/>
          </p:nvPr>
        </p:nvSpPr>
        <p:spPr>
          <a:noFill/>
        </p:spPr>
        <p:txBody>
          <a:bodyPr/>
          <a:lstStyle/>
          <a:p>
            <a:r>
              <a:rPr lang="de-CH">
                <a:latin typeface="Helvetica" charset="0"/>
              </a:rPr>
              <a:t>© Oscar Nierstrasz</a:t>
            </a:r>
          </a:p>
        </p:txBody>
      </p:sp>
      <p:sp>
        <p:nvSpPr>
          <p:cNvPr id="118787" name="Footer Placeholder 3"/>
          <p:cNvSpPr>
            <a:spLocks noGrp="1"/>
          </p:cNvSpPr>
          <p:nvPr>
            <p:ph type="ftr" sz="quarter" idx="11"/>
          </p:nvPr>
        </p:nvSpPr>
        <p:spPr>
          <a:noFill/>
        </p:spPr>
        <p:txBody>
          <a:bodyPr/>
          <a:lstStyle/>
          <a:p>
            <a:r>
              <a:rPr lang="de-CH">
                <a:latin typeface="Helvetica" charset="0"/>
              </a:rPr>
              <a:t>ESE — Software Metrics</a:t>
            </a:r>
          </a:p>
        </p:txBody>
      </p:sp>
      <p:sp>
        <p:nvSpPr>
          <p:cNvPr id="118788" name="Slide Number Placeholder 4"/>
          <p:cNvSpPr>
            <a:spLocks noGrp="1"/>
          </p:cNvSpPr>
          <p:nvPr>
            <p:ph type="sldNum" sz="quarter" idx="12"/>
          </p:nvPr>
        </p:nvSpPr>
        <p:spPr>
          <a:noFill/>
        </p:spPr>
        <p:txBody>
          <a:bodyPr/>
          <a:lstStyle/>
          <a:p>
            <a:r>
              <a:rPr lang="de-CH">
                <a:latin typeface="Helvetica" charset="0"/>
              </a:rPr>
              <a:t>ESE 12.</a:t>
            </a:r>
            <a:fld id="{1C17B2A6-E817-1D41-93A9-38541EC7E33E}" type="slidenum">
              <a:rPr lang="de-CH">
                <a:latin typeface="Helvetica" charset="0"/>
              </a:rPr>
              <a:pPr/>
              <a:t>55</a:t>
            </a:fld>
            <a:endParaRPr lang="de-CH" sz="1400">
              <a:solidFill>
                <a:srgbClr val="7E7E7E"/>
              </a:solidFill>
              <a:latin typeface="Times" charset="0"/>
            </a:endParaRPr>
          </a:p>
        </p:txBody>
      </p:sp>
      <p:sp>
        <p:nvSpPr>
          <p:cNvPr id="118789" name="Rectangle 2"/>
          <p:cNvSpPr>
            <a:spLocks noGrp="1" noChangeArrowheads="1"/>
          </p:cNvSpPr>
          <p:nvPr>
            <p:ph type="title"/>
          </p:nvPr>
        </p:nvSpPr>
        <p:spPr/>
        <p:txBody>
          <a:bodyPr/>
          <a:lstStyle/>
          <a:p>
            <a:r>
              <a:rPr lang="en-US"/>
              <a:t>Project</a:t>
            </a:r>
          </a:p>
        </p:txBody>
      </p:sp>
      <p:pic>
        <p:nvPicPr>
          <p:cNvPr id="118790" name="Picture 3" descr="Picture 6"/>
          <p:cNvPicPr>
            <a:picLocks noChangeAspect="1" noChangeArrowheads="1"/>
          </p:cNvPicPr>
          <p:nvPr/>
        </p:nvPicPr>
        <p:blipFill>
          <a:blip r:embed="rId3"/>
          <a:srcRect/>
          <a:stretch>
            <a:fillRect/>
          </a:stretch>
        </p:blipFill>
        <p:spPr bwMode="auto">
          <a:xfrm>
            <a:off x="765175" y="1922463"/>
            <a:ext cx="7612063" cy="333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Date Placeholder 3"/>
          <p:cNvSpPr>
            <a:spLocks noGrp="1"/>
          </p:cNvSpPr>
          <p:nvPr>
            <p:ph type="dt" sz="quarter" idx="10"/>
          </p:nvPr>
        </p:nvSpPr>
        <p:spPr>
          <a:noFill/>
        </p:spPr>
        <p:txBody>
          <a:bodyPr/>
          <a:lstStyle/>
          <a:p>
            <a:r>
              <a:rPr lang="de-CH">
                <a:latin typeface="Helvetica" charset="0"/>
              </a:rPr>
              <a:t>© Oscar Nierstrasz</a:t>
            </a:r>
          </a:p>
        </p:txBody>
      </p:sp>
      <p:sp>
        <p:nvSpPr>
          <p:cNvPr id="120835" name="Footer Placeholder 4"/>
          <p:cNvSpPr>
            <a:spLocks noGrp="1"/>
          </p:cNvSpPr>
          <p:nvPr>
            <p:ph type="ftr" sz="quarter" idx="11"/>
          </p:nvPr>
        </p:nvSpPr>
        <p:spPr>
          <a:noFill/>
        </p:spPr>
        <p:txBody>
          <a:bodyPr/>
          <a:lstStyle/>
          <a:p>
            <a:r>
              <a:rPr lang="de-CH">
                <a:latin typeface="Helvetica" charset="0"/>
              </a:rPr>
              <a:t>ESE — Software Metrics</a:t>
            </a:r>
          </a:p>
        </p:txBody>
      </p:sp>
      <p:sp>
        <p:nvSpPr>
          <p:cNvPr id="120836" name="Slide Number Placeholder 5"/>
          <p:cNvSpPr>
            <a:spLocks noGrp="1"/>
          </p:cNvSpPr>
          <p:nvPr>
            <p:ph type="sldNum" sz="quarter" idx="12"/>
          </p:nvPr>
        </p:nvSpPr>
        <p:spPr>
          <a:noFill/>
        </p:spPr>
        <p:txBody>
          <a:bodyPr/>
          <a:lstStyle/>
          <a:p>
            <a:r>
              <a:rPr lang="de-CH">
                <a:latin typeface="Helvetica" charset="0"/>
              </a:rPr>
              <a:t>ESE 12.</a:t>
            </a:r>
            <a:fld id="{4087966C-2087-264B-9BA7-9084E5F24EA0}" type="slidenum">
              <a:rPr lang="de-CH">
                <a:latin typeface="Helvetica" charset="0"/>
              </a:rPr>
              <a:pPr/>
              <a:t>56</a:t>
            </a:fld>
            <a:endParaRPr lang="de-CH" sz="1400">
              <a:solidFill>
                <a:srgbClr val="7E7E7E"/>
              </a:solidFill>
              <a:latin typeface="Times" charset="0"/>
            </a:endParaRPr>
          </a:p>
        </p:txBody>
      </p:sp>
      <p:sp>
        <p:nvSpPr>
          <p:cNvPr id="120837" name="Rectangle 4"/>
          <p:cNvSpPr>
            <a:spLocks noGrp="1" noChangeArrowheads="1"/>
          </p:cNvSpPr>
          <p:nvPr>
            <p:ph type="title"/>
          </p:nvPr>
        </p:nvSpPr>
        <p:spPr/>
        <p:txBody>
          <a:bodyPr/>
          <a:lstStyle/>
          <a:p>
            <a:r>
              <a:rPr lang="en-US"/>
              <a:t>What you should know!</a:t>
            </a:r>
          </a:p>
        </p:txBody>
      </p:sp>
      <p:sp>
        <p:nvSpPr>
          <p:cNvPr id="120838" name="Rectangle 5"/>
          <p:cNvSpPr>
            <a:spLocks noGrp="1" noChangeArrowheads="1"/>
          </p:cNvSpPr>
          <p:nvPr>
            <p:ph type="body" idx="1"/>
          </p:nvPr>
        </p:nvSpPr>
        <p:spPr/>
        <p:txBody>
          <a:bodyPr/>
          <a:lstStyle/>
          <a:p>
            <a:r>
              <a:rPr lang="en-US"/>
              <a:t>What is a measure? What is a metric?</a:t>
            </a:r>
          </a:p>
          <a:p>
            <a:r>
              <a:rPr lang="en-US"/>
              <a:t>What is GQM?</a:t>
            </a:r>
          </a:p>
          <a:p>
            <a:r>
              <a:rPr lang="en-US"/>
              <a:t>What are the three phases of algorithmic cost modelling?</a:t>
            </a:r>
          </a:p>
          <a:p>
            <a:r>
              <a:rPr lang="en-US"/>
              <a:t>What problems arise when using LOC as a software metric?</a:t>
            </a:r>
          </a:p>
          <a:p>
            <a:r>
              <a:rPr lang="en-US"/>
              <a:t>What are the key ideas behind COCOMO?</a:t>
            </a:r>
          </a:p>
          <a:p>
            <a:r>
              <a:rPr lang="en-US"/>
              <a:t>What’s the difference between “Mean time to failure” and “Average time between failures”? Why is the difference important?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Date Placeholder 3"/>
          <p:cNvSpPr>
            <a:spLocks noGrp="1"/>
          </p:cNvSpPr>
          <p:nvPr>
            <p:ph type="dt" sz="quarter" idx="10"/>
          </p:nvPr>
        </p:nvSpPr>
        <p:spPr>
          <a:noFill/>
        </p:spPr>
        <p:txBody>
          <a:bodyPr/>
          <a:lstStyle/>
          <a:p>
            <a:r>
              <a:rPr lang="de-CH">
                <a:latin typeface="Helvetica" charset="0"/>
              </a:rPr>
              <a:t>© Oscar Nierstrasz</a:t>
            </a:r>
          </a:p>
        </p:txBody>
      </p:sp>
      <p:sp>
        <p:nvSpPr>
          <p:cNvPr id="122883" name="Footer Placeholder 4"/>
          <p:cNvSpPr>
            <a:spLocks noGrp="1"/>
          </p:cNvSpPr>
          <p:nvPr>
            <p:ph type="ftr" sz="quarter" idx="11"/>
          </p:nvPr>
        </p:nvSpPr>
        <p:spPr>
          <a:noFill/>
        </p:spPr>
        <p:txBody>
          <a:bodyPr/>
          <a:lstStyle/>
          <a:p>
            <a:r>
              <a:rPr lang="de-CH">
                <a:latin typeface="Helvetica" charset="0"/>
              </a:rPr>
              <a:t>ESE — Software Metrics</a:t>
            </a:r>
          </a:p>
        </p:txBody>
      </p:sp>
      <p:sp>
        <p:nvSpPr>
          <p:cNvPr id="122884" name="Slide Number Placeholder 5"/>
          <p:cNvSpPr>
            <a:spLocks noGrp="1"/>
          </p:cNvSpPr>
          <p:nvPr>
            <p:ph type="sldNum" sz="quarter" idx="12"/>
          </p:nvPr>
        </p:nvSpPr>
        <p:spPr>
          <a:noFill/>
        </p:spPr>
        <p:txBody>
          <a:bodyPr/>
          <a:lstStyle/>
          <a:p>
            <a:r>
              <a:rPr lang="de-CH">
                <a:latin typeface="Helvetica" charset="0"/>
              </a:rPr>
              <a:t>ESE 12.</a:t>
            </a:r>
            <a:fld id="{CEF16C24-FE4A-AF40-AC98-FCC225E9284C}" type="slidenum">
              <a:rPr lang="de-CH">
                <a:latin typeface="Helvetica" charset="0"/>
              </a:rPr>
              <a:pPr/>
              <a:t>57</a:t>
            </a:fld>
            <a:endParaRPr lang="de-CH" sz="1400">
              <a:solidFill>
                <a:srgbClr val="7E7E7E"/>
              </a:solidFill>
              <a:latin typeface="Times" charset="0"/>
            </a:endParaRPr>
          </a:p>
        </p:txBody>
      </p:sp>
      <p:sp>
        <p:nvSpPr>
          <p:cNvPr id="122885" name="Rectangle 4"/>
          <p:cNvSpPr>
            <a:spLocks noGrp="1" noChangeArrowheads="1"/>
          </p:cNvSpPr>
          <p:nvPr>
            <p:ph type="title"/>
          </p:nvPr>
        </p:nvSpPr>
        <p:spPr/>
        <p:txBody>
          <a:bodyPr/>
          <a:lstStyle/>
          <a:p>
            <a:r>
              <a:rPr lang="en-US"/>
              <a:t>Can you answer the following questions?</a:t>
            </a:r>
          </a:p>
        </p:txBody>
      </p:sp>
      <p:sp>
        <p:nvSpPr>
          <p:cNvPr id="122886" name="Rectangle 5"/>
          <p:cNvSpPr>
            <a:spLocks noGrp="1" noChangeArrowheads="1"/>
          </p:cNvSpPr>
          <p:nvPr>
            <p:ph type="body" idx="1"/>
          </p:nvPr>
        </p:nvSpPr>
        <p:spPr/>
        <p:txBody>
          <a:bodyPr/>
          <a:lstStyle/>
          <a:p>
            <a:r>
              <a:rPr lang="en-US"/>
              <a:t>During which phases in a software project would you use metrics?</a:t>
            </a:r>
          </a:p>
          <a:p>
            <a:r>
              <a:rPr lang="en-US"/>
              <a:t>Is the Fog index a “good” metric?</a:t>
            </a:r>
          </a:p>
          <a:p>
            <a:r>
              <a:rPr lang="en-US"/>
              <a:t>How would you measure your own software productivity?</a:t>
            </a:r>
          </a:p>
          <a:p>
            <a:r>
              <a:rPr lang="en-US"/>
              <a:t>Why are coupling/cohesion metrics important? Why then are they so rarely used?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6" name="Rectangle 3"/>
          <p:cNvSpPr>
            <a:spLocks noGrp="1" noChangeArrowheads="1"/>
          </p:cNvSpPr>
          <p:nvPr>
            <p:ph type="title"/>
          </p:nvPr>
        </p:nvSpPr>
        <p:spPr/>
        <p:txBody>
          <a:bodyPr/>
          <a:lstStyle/>
          <a:p>
            <a:pPr eaLnBrk="1" hangingPunct="1"/>
            <a:r>
              <a:rPr lang="en-US" dirty="0" smtClean="0"/>
              <a:t>License</a:t>
            </a:r>
            <a:endParaRPr lang="en-US" dirty="0"/>
          </a:p>
        </p:txBody>
      </p:sp>
      <p:sp>
        <p:nvSpPr>
          <p:cNvPr id="92162" name="Date Placeholder 3"/>
          <p:cNvSpPr>
            <a:spLocks noGrp="1"/>
          </p:cNvSpPr>
          <p:nvPr>
            <p:ph type="dt" sz="half" idx="10"/>
          </p:nvPr>
        </p:nvSpPr>
        <p:spPr>
          <a:noFill/>
        </p:spPr>
        <p:txBody>
          <a:bodyPr/>
          <a:lstStyle/>
          <a:p>
            <a:r>
              <a:rPr lang="de-CH" smtClean="0">
                <a:latin typeface="Helvetica" charset="0"/>
              </a:rPr>
              <a:t>© Oscar Nierstrasz</a:t>
            </a:r>
          </a:p>
        </p:txBody>
      </p:sp>
      <p:sp>
        <p:nvSpPr>
          <p:cNvPr id="92163" name="Footer Placeholder 4"/>
          <p:cNvSpPr>
            <a:spLocks noGrp="1"/>
          </p:cNvSpPr>
          <p:nvPr>
            <p:ph type="ftr" sz="quarter" idx="11"/>
          </p:nvPr>
        </p:nvSpPr>
        <p:spPr>
          <a:noFill/>
        </p:spPr>
        <p:txBody>
          <a:bodyPr/>
          <a:lstStyle/>
          <a:p>
            <a:r>
              <a:rPr lang="de-CH" smtClean="0">
                <a:latin typeface="Helvetica" charset="0"/>
              </a:rPr>
              <a:t>ESE — Introduction</a:t>
            </a:r>
          </a:p>
        </p:txBody>
      </p:sp>
      <p:grpSp>
        <p:nvGrpSpPr>
          <p:cNvPr id="2" name="Group 11"/>
          <p:cNvGrpSpPr/>
          <p:nvPr/>
        </p:nvGrpSpPr>
        <p:grpSpPr>
          <a:xfrm>
            <a:off x="762000" y="1600200"/>
            <a:ext cx="7620000" cy="4401204"/>
            <a:chOff x="762000" y="1600200"/>
            <a:chExt cx="7620000" cy="4401204"/>
          </a:xfrm>
        </p:grpSpPr>
        <p:sp>
          <p:nvSpPr>
            <p:cNvPr id="92165" name="Rectangle 2"/>
            <p:cNvSpPr>
              <a:spLocks noChangeArrowheads="1"/>
            </p:cNvSpPr>
            <p:nvPr/>
          </p:nvSpPr>
          <p:spPr bwMode="auto">
            <a:xfrm>
              <a:off x="762000" y="1600200"/>
              <a:ext cx="7620000" cy="4401204"/>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lgn="ctr"/>
              <a:r>
                <a:rPr lang="en-US" sz="1400" b="1" dirty="0">
                  <a:solidFill>
                    <a:srgbClr val="000000"/>
                  </a:solidFill>
                </a:rPr>
                <a:t>Attribution-</a:t>
              </a:r>
              <a:r>
                <a:rPr lang="en-US" sz="1400" b="1" dirty="0" err="1">
                  <a:solidFill>
                    <a:srgbClr val="000000"/>
                  </a:solidFill>
                </a:rPr>
                <a:t>ShareAlike</a:t>
              </a:r>
              <a:r>
                <a:rPr lang="en-US" sz="1400" b="1" dirty="0">
                  <a:solidFill>
                    <a:srgbClr val="000000"/>
                  </a:solidFill>
                </a:rPr>
                <a:t> 3.0 </a:t>
              </a:r>
              <a:r>
                <a:rPr lang="en-US" sz="1400" b="1" dirty="0" err="1">
                  <a:solidFill>
                    <a:srgbClr val="000000"/>
                  </a:solidFill>
                </a:rPr>
                <a:t>Unported</a:t>
              </a:r>
              <a:endParaRPr lang="en-US" sz="1400" b="1" dirty="0">
                <a:solidFill>
                  <a:srgbClr val="000000"/>
                </a:solidFill>
              </a:endParaRPr>
            </a:p>
            <a:p>
              <a:pPr marL="192088" indent="-192088"/>
              <a:r>
                <a:rPr lang="en-US" sz="1400" b="1" i="1" dirty="0">
                  <a:solidFill>
                    <a:srgbClr val="000000"/>
                  </a:solidFill>
                </a:rPr>
                <a:t>You are free:</a:t>
              </a:r>
              <a:endParaRPr lang="en-US" sz="1400" dirty="0">
                <a:solidFill>
                  <a:srgbClr val="000000"/>
                </a:solidFill>
              </a:endParaRPr>
            </a:p>
            <a:p>
              <a:pPr lvl="1"/>
              <a:r>
                <a:rPr lang="en-US" sz="1400" b="1" dirty="0">
                  <a:solidFill>
                    <a:srgbClr val="000000"/>
                  </a:solidFill>
                </a:rPr>
                <a:t>to Share</a:t>
              </a:r>
              <a:r>
                <a:rPr lang="en-US" sz="1400" dirty="0">
                  <a:solidFill>
                    <a:srgbClr val="000000"/>
                  </a:solidFill>
                </a:rPr>
                <a:t> — to copy, distribute and transmit the work</a:t>
              </a:r>
            </a:p>
            <a:p>
              <a:pPr lvl="1"/>
              <a:r>
                <a:rPr lang="en-US" sz="1400" b="1" dirty="0">
                  <a:solidFill>
                    <a:srgbClr val="000000"/>
                  </a:solidFill>
                </a:rPr>
                <a:t>to Remix</a:t>
              </a:r>
              <a:r>
                <a:rPr lang="en-US" sz="1400" dirty="0">
                  <a:solidFill>
                    <a:srgbClr val="000000"/>
                  </a:solidFill>
                </a:rPr>
                <a:t> — to adapt the work</a:t>
              </a:r>
            </a:p>
            <a:p>
              <a:pPr marL="192088" indent="-192088"/>
              <a:endParaRPr lang="en-US" sz="1400" b="1" i="1" dirty="0">
                <a:solidFill>
                  <a:srgbClr val="000000"/>
                </a:solidFill>
              </a:endParaRPr>
            </a:p>
            <a:p>
              <a:pPr marL="192088" indent="-192088"/>
              <a:r>
                <a:rPr lang="en-US" sz="1400" b="1" i="1" dirty="0">
                  <a:solidFill>
                    <a:srgbClr val="000000"/>
                  </a:solidFill>
                </a:rPr>
                <a:t>Under the following conditions:</a:t>
              </a:r>
              <a:endParaRPr lang="en-US" sz="1400" dirty="0">
                <a:solidFill>
                  <a:srgbClr val="000000"/>
                </a:solidFill>
              </a:endParaRPr>
            </a:p>
            <a:p>
              <a:pPr lvl="1"/>
              <a:r>
                <a:rPr lang="en-US" sz="1400" b="1" dirty="0">
                  <a:solidFill>
                    <a:srgbClr val="000000"/>
                  </a:solidFill>
                </a:rPr>
                <a:t>Attribution.</a:t>
              </a:r>
              <a:r>
                <a:rPr lang="en-US" sz="1400" dirty="0">
                  <a:solidFill>
                    <a:srgbClr val="000000"/>
                  </a:solidFill>
                </a:rPr>
                <a:t> You must attribute the work in the manner specified by the author or licensor (but not in any way that suggests that they endorse you or your use of the work).</a:t>
              </a:r>
            </a:p>
            <a:p>
              <a:pPr lvl="1"/>
              <a:r>
                <a:rPr lang="en-US" sz="1400" b="1" dirty="0">
                  <a:solidFill>
                    <a:srgbClr val="000000"/>
                  </a:solidFill>
                </a:rPr>
                <a:t>Share Alike.</a:t>
              </a:r>
              <a:r>
                <a:rPr lang="en-US" sz="1400" dirty="0">
                  <a:solidFill>
                    <a:srgbClr val="000000"/>
                  </a:solidFill>
                </a:rPr>
                <a:t> If you alter, transform, or build upon this work, you may distribute the resulting work only under the same, similar or a compatible license.</a:t>
              </a:r>
            </a:p>
            <a:p>
              <a:pPr marL="192088" indent="-192088"/>
              <a:r>
                <a:rPr lang="en-US" sz="1400" dirty="0">
                  <a:solidFill>
                    <a:srgbClr val="000000"/>
                  </a:solidFill>
                </a:rPr>
                <a:t>For any reuse or distribution, you must make clear to others the license terms of this work. The best way to do this is with a link to this web page.</a:t>
              </a:r>
            </a:p>
            <a:p>
              <a:pPr marL="192088" indent="-192088"/>
              <a:r>
                <a:rPr lang="en-US" sz="1400" dirty="0">
                  <a:solidFill>
                    <a:srgbClr val="000000"/>
                  </a:solidFill>
                </a:rPr>
                <a:t>Any of the above conditions can be waived if you get permission from the copyright holder.</a:t>
              </a:r>
            </a:p>
            <a:p>
              <a:pPr marL="192088" indent="-192088"/>
              <a:r>
                <a:rPr lang="en-US" sz="1400" dirty="0">
                  <a:solidFill>
                    <a:srgbClr val="000000"/>
                  </a:solidFill>
                </a:rPr>
                <a:t>Nothing in this license impairs or restricts the author's moral rights.</a:t>
              </a:r>
            </a:p>
          </p:txBody>
        </p:sp>
        <p:pic>
          <p:nvPicPr>
            <p:cNvPr id="92168" name="Picture 5" descr="logo_deed"/>
            <p:cNvPicPr>
              <a:picLocks noChangeAspect="1" noChangeArrowheads="1"/>
            </p:cNvPicPr>
            <p:nvPr/>
          </p:nvPicPr>
          <p:blipFill>
            <a:blip r:embed="rId3"/>
            <a:srcRect/>
            <a:stretch>
              <a:fillRect/>
            </a:stretch>
          </p:blipFill>
          <p:spPr bwMode="auto">
            <a:xfrm>
              <a:off x="3319367" y="1828800"/>
              <a:ext cx="2509837" cy="708025"/>
            </a:xfrm>
            <a:prstGeom prst="rect">
              <a:avLst/>
            </a:prstGeom>
            <a:noFill/>
            <a:ln w="9525">
              <a:noFill/>
              <a:miter lim="800000"/>
              <a:headEnd/>
              <a:tailEnd/>
            </a:ln>
          </p:spPr>
        </p:pic>
      </p:grpSp>
      <p:sp>
        <p:nvSpPr>
          <p:cNvPr id="10" name="Rectangle 9"/>
          <p:cNvSpPr/>
          <p:nvPr/>
        </p:nvSpPr>
        <p:spPr>
          <a:xfrm>
            <a:off x="1676400" y="6076890"/>
            <a:ext cx="5791200" cy="400110"/>
          </a:xfrm>
          <a:prstGeom prst="rect">
            <a:avLst/>
          </a:prstGeom>
          <a:solidFill>
            <a:srgbClr val="FFFDD7"/>
          </a:solidFill>
          <a:ln>
            <a:noFill/>
          </a:ln>
        </p:spPr>
        <p:txBody>
          <a:bodyPr wrap="square">
            <a:spAutoFit/>
          </a:bodyPr>
          <a:lstStyle/>
          <a:p>
            <a:pPr algn="ctr" eaLnBrk="1" hangingPunct="1">
              <a:buNone/>
            </a:pPr>
            <a:r>
              <a:rPr lang="en-US" sz="2000" dirty="0" smtClean="0">
                <a:latin typeface="Helvetica (Body)"/>
                <a:cs typeface="Helvetica (Body)"/>
              </a:rPr>
              <a:t>http://creativecommons.org/licenses/by-sa/3.0/</a:t>
            </a:r>
            <a:endParaRPr lang="en-US" sz="2000" dirty="0">
              <a:latin typeface="Helvetica (Body)"/>
              <a:cs typeface="Helvetica (Bod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de-CH">
                <a:latin typeface="Helvetica" charset="0"/>
              </a:rPr>
              <a:t>© Oscar Nierstrasz</a:t>
            </a:r>
          </a:p>
        </p:txBody>
      </p:sp>
      <p:sp>
        <p:nvSpPr>
          <p:cNvPr id="20483" name="Footer Placeholder 4"/>
          <p:cNvSpPr>
            <a:spLocks noGrp="1"/>
          </p:cNvSpPr>
          <p:nvPr>
            <p:ph type="ftr" sz="quarter" idx="11"/>
          </p:nvPr>
        </p:nvSpPr>
        <p:spPr>
          <a:noFill/>
        </p:spPr>
        <p:txBody>
          <a:bodyPr/>
          <a:lstStyle/>
          <a:p>
            <a:r>
              <a:rPr lang="de-CH">
                <a:latin typeface="Helvetica" charset="0"/>
              </a:rPr>
              <a:t>ESE — Software Metrics</a:t>
            </a:r>
          </a:p>
        </p:txBody>
      </p:sp>
      <p:sp>
        <p:nvSpPr>
          <p:cNvPr id="20484" name="Slide Number Placeholder 5"/>
          <p:cNvSpPr>
            <a:spLocks noGrp="1"/>
          </p:cNvSpPr>
          <p:nvPr>
            <p:ph type="sldNum" sz="quarter" idx="12"/>
          </p:nvPr>
        </p:nvSpPr>
        <p:spPr>
          <a:noFill/>
        </p:spPr>
        <p:txBody>
          <a:bodyPr/>
          <a:lstStyle/>
          <a:p>
            <a:r>
              <a:rPr lang="de-CH">
                <a:latin typeface="Helvetica" charset="0"/>
              </a:rPr>
              <a:t>ESE 12.</a:t>
            </a:r>
            <a:fld id="{7937C0B4-4122-7542-9B9C-988E9E726977}" type="slidenum">
              <a:rPr lang="de-CH">
                <a:latin typeface="Helvetica" charset="0"/>
              </a:rPr>
              <a:pPr/>
              <a:t>6</a:t>
            </a:fld>
            <a:endParaRPr lang="de-CH" sz="1400">
              <a:solidFill>
                <a:srgbClr val="7E7E7E"/>
              </a:solidFill>
              <a:latin typeface="Times" charset="0"/>
            </a:endParaRPr>
          </a:p>
        </p:txBody>
      </p:sp>
      <p:sp>
        <p:nvSpPr>
          <p:cNvPr id="20485" name="Rectangle 2"/>
          <p:cNvSpPr>
            <a:spLocks noGrp="1" noChangeArrowheads="1"/>
          </p:cNvSpPr>
          <p:nvPr>
            <p:ph type="title"/>
          </p:nvPr>
        </p:nvSpPr>
        <p:spPr/>
        <p:txBody>
          <a:bodyPr/>
          <a:lstStyle/>
          <a:p>
            <a:r>
              <a:rPr lang="en-US"/>
              <a:t>Why Measure Software?</a:t>
            </a:r>
          </a:p>
        </p:txBody>
      </p:sp>
      <p:graphicFrame>
        <p:nvGraphicFramePr>
          <p:cNvPr id="585762" name="Group 34"/>
          <p:cNvGraphicFramePr>
            <a:graphicFrameLocks noGrp="1"/>
          </p:cNvGraphicFramePr>
          <p:nvPr>
            <p:ph type="tbl" idx="1"/>
          </p:nvPr>
        </p:nvGraphicFramePr>
        <p:xfrm>
          <a:off x="539750" y="1944688"/>
          <a:ext cx="8061325" cy="3021330"/>
        </p:xfrm>
        <a:graphic>
          <a:graphicData uri="http://schemas.openxmlformats.org/drawingml/2006/table">
            <a:tbl>
              <a:tblPr/>
              <a:tblGrid>
                <a:gridCol w="3556000"/>
                <a:gridCol w="4505325"/>
              </a:tblGrid>
              <a:tr h="180975">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1" i="1" u="none" strike="noStrike" cap="none" normalizeH="0" baseline="0">
                          <a:ln>
                            <a:noFill/>
                          </a:ln>
                          <a:solidFill>
                            <a:srgbClr val="0A017F"/>
                          </a:solidFill>
                          <a:effectLst/>
                          <a:latin typeface="Helvetica" pitchFamily="-105" charset="0"/>
                        </a:rPr>
                        <a:t>Estimate cost and effort</a:t>
                      </a:r>
                    </a:p>
                  </a:txBody>
                  <a:tcPr anchor="ctr" horzOverflow="overflow">
                    <a:lnL cap="flat">
                      <a:noFill/>
                    </a:lnL>
                    <a:lnR w="12700" cap="flat" cmpd="sng" algn="ctr">
                      <a:solidFill>
                        <a:srgbClr val="00027F"/>
                      </a:solidFill>
                      <a:prstDash val="solid"/>
                      <a:round/>
                      <a:headEnd type="none" w="med" len="med"/>
                      <a:tailEnd type="none" w="med" len="med"/>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0" i="0" u="none" strike="noStrike" cap="none" normalizeH="0" baseline="0">
                          <a:ln>
                            <a:noFill/>
                          </a:ln>
                          <a:solidFill>
                            <a:srgbClr val="0A017F"/>
                          </a:solidFill>
                          <a:effectLst/>
                          <a:latin typeface="Helvetica" pitchFamily="-105" charset="0"/>
                        </a:rPr>
                        <a:t>measure correlation between specifications and final product</a:t>
                      </a:r>
                    </a:p>
                  </a:txBody>
                  <a:tcPr horzOverflow="overflow">
                    <a:lnL w="12700" cap="flat" cmpd="sng" algn="ctr">
                      <a:solidFill>
                        <a:srgbClr val="00027F"/>
                      </a:solidFill>
                      <a:prstDash val="solid"/>
                      <a:round/>
                      <a:headEnd type="none" w="med" len="med"/>
                      <a:tailEnd type="none" w="med" len="med"/>
                    </a:lnL>
                    <a:lnR cap="flat">
                      <a:noFill/>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1" i="1" u="none" strike="noStrike" cap="none" normalizeH="0" baseline="0">
                          <a:ln>
                            <a:noFill/>
                          </a:ln>
                          <a:solidFill>
                            <a:srgbClr val="0A017F"/>
                          </a:solidFill>
                          <a:effectLst/>
                          <a:latin typeface="Helvetica" pitchFamily="-105" charset="0"/>
                        </a:rPr>
                        <a:t>Improve productivity</a:t>
                      </a:r>
                    </a:p>
                  </a:txBody>
                  <a:tcPr anchor="ct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0" i="0" u="none" strike="noStrike" cap="none" normalizeH="0" baseline="0">
                          <a:ln>
                            <a:noFill/>
                          </a:ln>
                          <a:solidFill>
                            <a:srgbClr val="0A017F"/>
                          </a:solidFill>
                          <a:effectLst/>
                          <a:latin typeface="Helvetica" pitchFamily="-105" charset="0"/>
                        </a:rPr>
                        <a:t>measure value and cost of software</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1" i="1" u="none" strike="noStrike" cap="none" normalizeH="0" baseline="0">
                          <a:ln>
                            <a:noFill/>
                          </a:ln>
                          <a:solidFill>
                            <a:srgbClr val="0A017F"/>
                          </a:solidFill>
                          <a:effectLst/>
                          <a:latin typeface="Helvetica" pitchFamily="-105" charset="0"/>
                        </a:rPr>
                        <a:t>Improve software quality</a:t>
                      </a:r>
                    </a:p>
                  </a:txBody>
                  <a:tcPr anchor="ct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0" i="0" u="none" strike="noStrike" cap="none" normalizeH="0" baseline="0">
                          <a:ln>
                            <a:noFill/>
                          </a:ln>
                          <a:solidFill>
                            <a:srgbClr val="0A017F"/>
                          </a:solidFill>
                          <a:effectLst/>
                          <a:latin typeface="Helvetica" pitchFamily="-105" charset="0"/>
                        </a:rPr>
                        <a:t>measure usability, efficiency, maintainability ...</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1" i="1" u="none" strike="noStrike" cap="none" normalizeH="0" baseline="0">
                          <a:ln>
                            <a:noFill/>
                          </a:ln>
                          <a:solidFill>
                            <a:srgbClr val="0A017F"/>
                          </a:solidFill>
                          <a:effectLst/>
                          <a:latin typeface="Helvetica" pitchFamily="-105" charset="0"/>
                        </a:rPr>
                        <a:t>Improve reliability</a:t>
                      </a:r>
                    </a:p>
                  </a:txBody>
                  <a:tcPr anchor="ct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0" i="0" u="none" strike="noStrike" cap="none" normalizeH="0" baseline="0">
                          <a:ln>
                            <a:noFill/>
                          </a:ln>
                          <a:solidFill>
                            <a:srgbClr val="0A017F"/>
                          </a:solidFill>
                          <a:effectLst/>
                          <a:latin typeface="Helvetica" pitchFamily="-105" charset="0"/>
                        </a:rPr>
                        <a:t>measure mean time to failure, etc.</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1" i="1" u="none" strike="noStrike" cap="none" normalizeH="0" baseline="0">
                          <a:ln>
                            <a:noFill/>
                          </a:ln>
                          <a:solidFill>
                            <a:srgbClr val="0A017F"/>
                          </a:solidFill>
                          <a:effectLst/>
                          <a:latin typeface="Helvetica" pitchFamily="-105" charset="0"/>
                        </a:rPr>
                        <a:t>Evaluate methods and tools</a:t>
                      </a:r>
                    </a:p>
                  </a:txBody>
                  <a:tcPr anchor="ctr"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pitchFamily="-105" charset="-18"/>
                        <a:buNone/>
                        <a:tabLst/>
                      </a:pPr>
                      <a:r>
                        <a:rPr kumimoji="0" lang="en-US" sz="2000" b="0" i="0" u="none" strike="noStrike" cap="none" normalizeH="0" baseline="0">
                          <a:ln>
                            <a:noFill/>
                          </a:ln>
                          <a:solidFill>
                            <a:srgbClr val="0A017F"/>
                          </a:solidFill>
                          <a:effectLst/>
                          <a:latin typeface="Helvetica" pitchFamily="-105" charset="0"/>
                        </a:rPr>
                        <a:t>measure productivity, quality, reliability ...</a:t>
                      </a:r>
                    </a:p>
                  </a:txBody>
                  <a:tcPr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r>
            </a:tbl>
          </a:graphicData>
        </a:graphic>
      </p:graphicFrame>
      <p:sp>
        <p:nvSpPr>
          <p:cNvPr id="20504" name="Text Box 31"/>
          <p:cNvSpPr txBox="1">
            <a:spLocks noChangeArrowheads="1"/>
          </p:cNvSpPr>
          <p:nvPr/>
        </p:nvSpPr>
        <p:spPr bwMode="auto">
          <a:xfrm>
            <a:off x="457200" y="5181600"/>
            <a:ext cx="8229600" cy="701675"/>
          </a:xfrm>
          <a:prstGeom prst="rect">
            <a:avLst/>
          </a:prstGeom>
          <a:noFill/>
          <a:ln w="9525">
            <a:noFill/>
            <a:miter lim="800000"/>
            <a:headEnd/>
            <a:tailEnd/>
          </a:ln>
        </p:spPr>
        <p:txBody>
          <a:bodyPr>
            <a:prstTxWarp prst="textNoShape">
              <a:avLst/>
            </a:prstTxWarp>
            <a:spAutoFit/>
          </a:bodyPr>
          <a:lstStyle/>
          <a:p>
            <a:r>
              <a:rPr lang="en-US" sz="2000" i="1">
                <a:solidFill>
                  <a:srgbClr val="7F0101"/>
                </a:solidFill>
              </a:rPr>
              <a:t>“You cannot control what you cannot measure” — De Marco, 1982</a:t>
            </a:r>
          </a:p>
          <a:p>
            <a:r>
              <a:rPr lang="en-US" sz="2000" i="1">
                <a:solidFill>
                  <a:srgbClr val="7F0101"/>
                </a:solidFill>
              </a:rPr>
              <a:t>“What is not measurable, make measurable” — Galileo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de-CH">
                <a:latin typeface="Helvetica" charset="0"/>
              </a:rPr>
              <a:t>© Oscar Nierstrasz</a:t>
            </a:r>
          </a:p>
        </p:txBody>
      </p:sp>
      <p:sp>
        <p:nvSpPr>
          <p:cNvPr id="22531" name="Footer Placeholder 4"/>
          <p:cNvSpPr>
            <a:spLocks noGrp="1"/>
          </p:cNvSpPr>
          <p:nvPr>
            <p:ph type="ftr" sz="quarter" idx="11"/>
          </p:nvPr>
        </p:nvSpPr>
        <p:spPr>
          <a:noFill/>
        </p:spPr>
        <p:txBody>
          <a:bodyPr/>
          <a:lstStyle/>
          <a:p>
            <a:r>
              <a:rPr lang="de-CH">
                <a:latin typeface="Helvetica" charset="0"/>
              </a:rPr>
              <a:t>ESE — Software Metrics</a:t>
            </a:r>
          </a:p>
        </p:txBody>
      </p:sp>
      <p:sp>
        <p:nvSpPr>
          <p:cNvPr id="22532" name="Slide Number Placeholder 5"/>
          <p:cNvSpPr>
            <a:spLocks noGrp="1"/>
          </p:cNvSpPr>
          <p:nvPr>
            <p:ph type="sldNum" sz="quarter" idx="12"/>
          </p:nvPr>
        </p:nvSpPr>
        <p:spPr>
          <a:noFill/>
        </p:spPr>
        <p:txBody>
          <a:bodyPr/>
          <a:lstStyle/>
          <a:p>
            <a:r>
              <a:rPr lang="de-CH">
                <a:latin typeface="Helvetica" charset="0"/>
              </a:rPr>
              <a:t>ESE 12.</a:t>
            </a:r>
            <a:fld id="{97BBA783-1CAA-014B-B838-99982E852934}" type="slidenum">
              <a:rPr lang="de-CH">
                <a:latin typeface="Helvetica" charset="0"/>
              </a:rPr>
              <a:pPr/>
              <a:t>7</a:t>
            </a:fld>
            <a:endParaRPr lang="de-CH" sz="1400">
              <a:solidFill>
                <a:srgbClr val="7E7E7E"/>
              </a:solidFill>
              <a:latin typeface="Times" charset="0"/>
            </a:endParaRPr>
          </a:p>
        </p:txBody>
      </p:sp>
      <p:sp>
        <p:nvSpPr>
          <p:cNvPr id="22533" name="Rectangle 2"/>
          <p:cNvSpPr>
            <a:spLocks noGrp="1" noChangeArrowheads="1"/>
          </p:cNvSpPr>
          <p:nvPr>
            <p:ph type="title"/>
          </p:nvPr>
        </p:nvSpPr>
        <p:spPr/>
        <p:txBody>
          <a:bodyPr/>
          <a:lstStyle/>
          <a:p>
            <a:r>
              <a:rPr lang="en-US"/>
              <a:t>What are Software Metrics?</a:t>
            </a:r>
          </a:p>
        </p:txBody>
      </p:sp>
      <p:sp>
        <p:nvSpPr>
          <p:cNvPr id="22534" name="Rectangle 3"/>
          <p:cNvSpPr>
            <a:spLocks noGrp="1" noChangeArrowheads="1"/>
          </p:cNvSpPr>
          <p:nvPr>
            <p:ph type="body" idx="1"/>
          </p:nvPr>
        </p:nvSpPr>
        <p:spPr/>
        <p:txBody>
          <a:bodyPr/>
          <a:lstStyle/>
          <a:p>
            <a:pPr marL="342900" indent="-342900">
              <a:buFont typeface="Helvetica CE" pitchFamily="-105" charset="0"/>
              <a:buNone/>
            </a:pPr>
            <a:r>
              <a:rPr lang="en-US" b="1" i="1"/>
              <a:t>Software metrics</a:t>
            </a:r>
            <a:endParaRPr lang="en-US"/>
          </a:p>
          <a:p>
            <a:pPr marL="342900" indent="-342900"/>
            <a:r>
              <a:rPr lang="en-US"/>
              <a:t>Any type of measurement which relates to a software system, process or related documentation</a:t>
            </a:r>
          </a:p>
          <a:p>
            <a:pPr marL="742950" lvl="1" indent="-285750"/>
            <a:r>
              <a:rPr lang="en-US"/>
              <a:t>Lines of code in a program</a:t>
            </a:r>
          </a:p>
          <a:p>
            <a:pPr marL="742950" lvl="1" indent="-285750"/>
            <a:r>
              <a:rPr lang="en-US"/>
              <a:t>the </a:t>
            </a:r>
            <a:r>
              <a:rPr lang="en-US" u="sng"/>
              <a:t>Fog index</a:t>
            </a:r>
            <a:r>
              <a:rPr lang="en-US"/>
              <a:t> (calculates readability of a piece of documentation)</a:t>
            </a:r>
          </a:p>
          <a:p>
            <a:pPr marL="742950" lvl="1" indent="-285750" algn="ctr">
              <a:buFont typeface="Helvetica CE" pitchFamily="-105" charset="0"/>
              <a:buNone/>
            </a:pPr>
            <a:r>
              <a:rPr lang="en-US"/>
              <a:t>0.4 </a:t>
            </a:r>
            <a:r>
              <a:rPr lang="en-US">
                <a:sym typeface="Symbol" charset="2"/>
              </a:rPr>
              <a:t> </a:t>
            </a:r>
            <a:r>
              <a:rPr lang="en-US"/>
              <a:t>(# words / # sentences) + (% words ≥ 3 syllables)</a:t>
            </a:r>
          </a:p>
          <a:p>
            <a:pPr marL="742950" lvl="1" indent="-285750"/>
            <a:r>
              <a:rPr lang="en-US"/>
              <a:t>number of person-days required to implement a use-case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de-CH">
                <a:latin typeface="Helvetica" charset="0"/>
              </a:rPr>
              <a:t>© Oscar Nierstrasz</a:t>
            </a:r>
          </a:p>
        </p:txBody>
      </p:sp>
      <p:sp>
        <p:nvSpPr>
          <p:cNvPr id="24579" name="Footer Placeholder 4"/>
          <p:cNvSpPr>
            <a:spLocks noGrp="1"/>
          </p:cNvSpPr>
          <p:nvPr>
            <p:ph type="ftr" sz="quarter" idx="11"/>
          </p:nvPr>
        </p:nvSpPr>
        <p:spPr>
          <a:noFill/>
        </p:spPr>
        <p:txBody>
          <a:bodyPr/>
          <a:lstStyle/>
          <a:p>
            <a:r>
              <a:rPr lang="de-CH">
                <a:latin typeface="Helvetica" charset="0"/>
              </a:rPr>
              <a:t>ESE — Software Metrics</a:t>
            </a:r>
          </a:p>
        </p:txBody>
      </p:sp>
      <p:sp>
        <p:nvSpPr>
          <p:cNvPr id="24580" name="Slide Number Placeholder 5"/>
          <p:cNvSpPr>
            <a:spLocks noGrp="1"/>
          </p:cNvSpPr>
          <p:nvPr>
            <p:ph type="sldNum" sz="quarter" idx="12"/>
          </p:nvPr>
        </p:nvSpPr>
        <p:spPr>
          <a:noFill/>
        </p:spPr>
        <p:txBody>
          <a:bodyPr/>
          <a:lstStyle/>
          <a:p>
            <a:r>
              <a:rPr lang="de-CH">
                <a:latin typeface="Helvetica" charset="0"/>
              </a:rPr>
              <a:t>ESE 12.</a:t>
            </a:r>
            <a:fld id="{95796C1D-D266-A143-91D0-D08B5531EE3E}" type="slidenum">
              <a:rPr lang="de-CH">
                <a:latin typeface="Helvetica" charset="0"/>
              </a:rPr>
              <a:pPr/>
              <a:t>8</a:t>
            </a:fld>
            <a:endParaRPr lang="de-CH" sz="1400">
              <a:solidFill>
                <a:srgbClr val="7E7E7E"/>
              </a:solidFill>
              <a:latin typeface="Times" charset="0"/>
            </a:endParaRPr>
          </a:p>
        </p:txBody>
      </p:sp>
      <p:sp>
        <p:nvSpPr>
          <p:cNvPr id="24581" name="Rectangle 2"/>
          <p:cNvSpPr>
            <a:spLocks noGrp="1" noChangeArrowheads="1"/>
          </p:cNvSpPr>
          <p:nvPr>
            <p:ph type="title"/>
          </p:nvPr>
        </p:nvSpPr>
        <p:spPr/>
        <p:txBody>
          <a:bodyPr/>
          <a:lstStyle/>
          <a:p>
            <a:r>
              <a:rPr lang="en-US"/>
              <a:t>(Measures vs Metrics)</a:t>
            </a:r>
          </a:p>
        </p:txBody>
      </p:sp>
      <p:sp>
        <p:nvSpPr>
          <p:cNvPr id="24582" name="Rectangle 3"/>
          <p:cNvSpPr>
            <a:spLocks noGrp="1" noChangeArrowheads="1"/>
          </p:cNvSpPr>
          <p:nvPr>
            <p:ph type="body" idx="1"/>
          </p:nvPr>
        </p:nvSpPr>
        <p:spPr/>
        <p:txBody>
          <a:bodyPr/>
          <a:lstStyle/>
          <a:p>
            <a:pPr marL="533400" indent="-533400">
              <a:lnSpc>
                <a:spcPct val="90000"/>
              </a:lnSpc>
              <a:buFont typeface="Helvetica CE" pitchFamily="-105" charset="0"/>
              <a:buNone/>
            </a:pPr>
            <a:r>
              <a:rPr lang="en-US"/>
              <a:t>Mathematically, a </a:t>
            </a:r>
            <a:r>
              <a:rPr lang="en-US" u="sng"/>
              <a:t>metric</a:t>
            </a:r>
            <a:r>
              <a:rPr lang="en-US"/>
              <a:t> is a function m measuring the </a:t>
            </a:r>
            <a:r>
              <a:rPr lang="en-US" i="1">
                <a:solidFill>
                  <a:srgbClr val="7F0101"/>
                </a:solidFill>
              </a:rPr>
              <a:t>distance between two objects</a:t>
            </a:r>
            <a:r>
              <a:rPr lang="en-US"/>
              <a:t> such that:</a:t>
            </a:r>
          </a:p>
          <a:p>
            <a:pPr marL="533400" indent="-533400">
              <a:lnSpc>
                <a:spcPct val="90000"/>
              </a:lnSpc>
            </a:pPr>
            <a:endParaRPr lang="en-US"/>
          </a:p>
          <a:p>
            <a:pPr marL="533400" indent="-533400">
              <a:lnSpc>
                <a:spcPct val="90000"/>
              </a:lnSpc>
              <a:buFontTx/>
              <a:buAutoNum type="arabicPeriod"/>
            </a:pPr>
            <a:r>
              <a:rPr lang="en-US">
                <a:sym typeface="Symbol" charset="2"/>
              </a:rPr>
              <a:t></a:t>
            </a:r>
            <a:r>
              <a:rPr lang="en-US"/>
              <a:t> x, m(x,x) = 0</a:t>
            </a:r>
          </a:p>
          <a:p>
            <a:pPr marL="533400" indent="-533400">
              <a:lnSpc>
                <a:spcPct val="90000"/>
              </a:lnSpc>
              <a:buFontTx/>
              <a:buAutoNum type="arabicPeriod"/>
            </a:pPr>
            <a:r>
              <a:rPr lang="en-US">
                <a:sym typeface="Symbol" charset="2"/>
              </a:rPr>
              <a:t></a:t>
            </a:r>
            <a:r>
              <a:rPr lang="en-US"/>
              <a:t> x, y, m(x,y) = m(y,x)</a:t>
            </a:r>
          </a:p>
          <a:p>
            <a:pPr marL="533400" indent="-533400">
              <a:lnSpc>
                <a:spcPct val="90000"/>
              </a:lnSpc>
              <a:buFontTx/>
              <a:buAutoNum type="arabicPeriod"/>
            </a:pPr>
            <a:r>
              <a:rPr lang="en-US">
                <a:sym typeface="Symbol" charset="2"/>
              </a:rPr>
              <a:t></a:t>
            </a:r>
            <a:r>
              <a:rPr lang="en-US"/>
              <a:t> x, y, z, m(x,z) ≤ m(x,y) + m(y,z)</a:t>
            </a:r>
          </a:p>
          <a:p>
            <a:pPr marL="533400" indent="-533400">
              <a:lnSpc>
                <a:spcPct val="90000"/>
              </a:lnSpc>
            </a:pPr>
            <a:endParaRPr lang="en-US"/>
          </a:p>
        </p:txBody>
      </p:sp>
      <p:sp>
        <p:nvSpPr>
          <p:cNvPr id="24583" name="AutoShape 4"/>
          <p:cNvSpPr>
            <a:spLocks noChangeArrowheads="1"/>
          </p:cNvSpPr>
          <p:nvPr/>
        </p:nvSpPr>
        <p:spPr bwMode="auto">
          <a:xfrm>
            <a:off x="609600" y="5257800"/>
            <a:ext cx="4648200" cy="1066800"/>
          </a:xfrm>
          <a:prstGeom prst="foldedCorner">
            <a:avLst>
              <a:gd name="adj" fmla="val 12500"/>
            </a:avLst>
          </a:prstGeom>
          <a:solidFill>
            <a:schemeClr val="accent1"/>
          </a:solidFill>
          <a:ln w="9525">
            <a:solidFill>
              <a:schemeClr val="tx1"/>
            </a:solidFill>
            <a:round/>
            <a:headEnd/>
            <a:tailEnd/>
          </a:ln>
        </p:spPr>
        <p:txBody>
          <a:bodyPr anchor="ctr">
            <a:prstTxWarp prst="textNoShape">
              <a:avLst/>
            </a:prstTxWarp>
          </a:bodyPr>
          <a:lstStyle/>
          <a:p>
            <a:pPr algn="ctr" eaLnBrk="1" hangingPunct="1">
              <a:lnSpc>
                <a:spcPct val="90000"/>
              </a:lnSpc>
              <a:spcBef>
                <a:spcPct val="20000"/>
              </a:spcBef>
              <a:buClr>
                <a:schemeClr val="hlink"/>
              </a:buClr>
              <a:buSzPct val="85000"/>
              <a:buFont typeface="Helvetica CE" pitchFamily="-105" charset="0"/>
              <a:buNone/>
            </a:pPr>
            <a:r>
              <a:rPr lang="en-US" sz="2000" i="1">
                <a:solidFill>
                  <a:srgbClr val="7F0101"/>
                </a:solidFill>
              </a:rPr>
              <a:t>So, technically “software metrics” is an abuse of terminology, and we should instead talk about “software measures”.</a:t>
            </a:r>
          </a:p>
        </p:txBody>
      </p:sp>
      <p:pic>
        <p:nvPicPr>
          <p:cNvPr id="9" name="Picture 8" descr="12Metrics.png"/>
          <p:cNvPicPr>
            <a:picLocks noChangeAspect="1"/>
          </p:cNvPicPr>
          <p:nvPr/>
        </p:nvPicPr>
        <p:blipFill>
          <a:blip r:embed="rId3"/>
          <a:stretch>
            <a:fillRect/>
          </a:stretch>
        </p:blipFill>
        <p:spPr>
          <a:xfrm>
            <a:off x="5633632" y="3429000"/>
            <a:ext cx="3434168" cy="2590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de-CH">
                <a:latin typeface="Helvetica" charset="0"/>
              </a:rPr>
              <a:t>© Oscar Nierstrasz</a:t>
            </a:r>
          </a:p>
        </p:txBody>
      </p:sp>
      <p:sp>
        <p:nvSpPr>
          <p:cNvPr id="26627" name="Footer Placeholder 4"/>
          <p:cNvSpPr>
            <a:spLocks noGrp="1"/>
          </p:cNvSpPr>
          <p:nvPr>
            <p:ph type="ftr" sz="quarter" idx="11"/>
          </p:nvPr>
        </p:nvSpPr>
        <p:spPr>
          <a:noFill/>
        </p:spPr>
        <p:txBody>
          <a:bodyPr/>
          <a:lstStyle/>
          <a:p>
            <a:r>
              <a:rPr lang="de-CH">
                <a:latin typeface="Helvetica" charset="0"/>
              </a:rPr>
              <a:t>ESE — Software Metrics</a:t>
            </a:r>
          </a:p>
        </p:txBody>
      </p:sp>
      <p:sp>
        <p:nvSpPr>
          <p:cNvPr id="26628" name="Slide Number Placeholder 5"/>
          <p:cNvSpPr>
            <a:spLocks noGrp="1"/>
          </p:cNvSpPr>
          <p:nvPr>
            <p:ph type="sldNum" sz="quarter" idx="12"/>
          </p:nvPr>
        </p:nvSpPr>
        <p:spPr>
          <a:noFill/>
        </p:spPr>
        <p:txBody>
          <a:bodyPr/>
          <a:lstStyle/>
          <a:p>
            <a:r>
              <a:rPr lang="de-CH">
                <a:latin typeface="Helvetica" charset="0"/>
              </a:rPr>
              <a:t>ESE 12.</a:t>
            </a:r>
            <a:fld id="{191CBC7B-827E-E542-869D-855930408DE5}" type="slidenum">
              <a:rPr lang="de-CH">
                <a:latin typeface="Helvetica" charset="0"/>
              </a:rPr>
              <a:pPr/>
              <a:t>9</a:t>
            </a:fld>
            <a:endParaRPr lang="de-CH" sz="1400">
              <a:solidFill>
                <a:srgbClr val="7E7E7E"/>
              </a:solidFill>
              <a:latin typeface="Times" charset="0"/>
            </a:endParaRPr>
          </a:p>
        </p:txBody>
      </p:sp>
      <p:sp>
        <p:nvSpPr>
          <p:cNvPr id="26629" name="Rectangle 2"/>
          <p:cNvSpPr>
            <a:spLocks noGrp="1" noChangeArrowheads="1"/>
          </p:cNvSpPr>
          <p:nvPr>
            <p:ph type="title"/>
          </p:nvPr>
        </p:nvSpPr>
        <p:spPr/>
        <p:txBody>
          <a:bodyPr/>
          <a:lstStyle/>
          <a:p>
            <a:r>
              <a:rPr lang="en-US"/>
              <a:t>Direct and Indirect Measures</a:t>
            </a:r>
          </a:p>
        </p:txBody>
      </p:sp>
      <p:sp>
        <p:nvSpPr>
          <p:cNvPr id="26630" name="Rectangle 3"/>
          <p:cNvSpPr>
            <a:spLocks noGrp="1" noChangeArrowheads="1"/>
          </p:cNvSpPr>
          <p:nvPr>
            <p:ph type="body" idx="1"/>
          </p:nvPr>
        </p:nvSpPr>
        <p:spPr/>
        <p:txBody>
          <a:bodyPr/>
          <a:lstStyle/>
          <a:p>
            <a:pPr marL="342900" indent="-342900">
              <a:lnSpc>
                <a:spcPct val="90000"/>
              </a:lnSpc>
              <a:buFont typeface="Helvetica CE" pitchFamily="-105" charset="0"/>
              <a:buNone/>
            </a:pPr>
            <a:r>
              <a:rPr lang="en-US" sz="2000" b="1" i="1"/>
              <a:t>Direct Measures</a:t>
            </a:r>
            <a:endParaRPr lang="en-US" sz="2000"/>
          </a:p>
          <a:p>
            <a:pPr marL="342900" indent="-342900">
              <a:lnSpc>
                <a:spcPct val="90000"/>
              </a:lnSpc>
            </a:pPr>
            <a:r>
              <a:rPr lang="en-US" sz="2000" i="1">
                <a:solidFill>
                  <a:srgbClr val="7F0101"/>
                </a:solidFill>
              </a:rPr>
              <a:t>Measured</a:t>
            </a:r>
            <a:r>
              <a:rPr lang="en-US" sz="2000"/>
              <a:t> directly in terms of the observed attribute (usually by counting)</a:t>
            </a:r>
          </a:p>
          <a:p>
            <a:pPr marL="742950" lvl="1" indent="-285750">
              <a:lnSpc>
                <a:spcPct val="90000"/>
              </a:lnSpc>
            </a:pPr>
            <a:r>
              <a:rPr lang="en-US" sz="1800"/>
              <a:t>Length of source-code, Duration of process, Number of defects discovered</a:t>
            </a:r>
          </a:p>
          <a:p>
            <a:pPr marL="742950" lvl="1" indent="-285750">
              <a:lnSpc>
                <a:spcPct val="90000"/>
              </a:lnSpc>
            </a:pPr>
            <a:endParaRPr lang="en-US" sz="1800"/>
          </a:p>
          <a:p>
            <a:pPr marL="342900" indent="-342900">
              <a:lnSpc>
                <a:spcPct val="90000"/>
              </a:lnSpc>
              <a:buFont typeface="Helvetica CE" pitchFamily="-105" charset="0"/>
              <a:buNone/>
            </a:pPr>
            <a:r>
              <a:rPr lang="en-US" sz="2000" b="1" i="1"/>
              <a:t>Indirect Measures</a:t>
            </a:r>
          </a:p>
          <a:p>
            <a:pPr marL="342900" indent="-342900">
              <a:lnSpc>
                <a:spcPct val="90000"/>
              </a:lnSpc>
            </a:pPr>
            <a:r>
              <a:rPr lang="en-US" sz="2000" i="1">
                <a:solidFill>
                  <a:srgbClr val="7F0101"/>
                </a:solidFill>
              </a:rPr>
              <a:t>Calculated</a:t>
            </a:r>
            <a:r>
              <a:rPr lang="en-US" sz="2000"/>
              <a:t> from other direct and indirect measures</a:t>
            </a:r>
          </a:p>
          <a:p>
            <a:pPr marL="742950" lvl="1" indent="-285750">
              <a:lnSpc>
                <a:spcPct val="90000"/>
              </a:lnSpc>
            </a:pPr>
            <a:r>
              <a:rPr lang="en-US" sz="1800"/>
              <a:t>Module Defect Density = Number of defects discovered / Length of source</a:t>
            </a:r>
          </a:p>
          <a:p>
            <a:pPr marL="742950" lvl="1" indent="-285750">
              <a:lnSpc>
                <a:spcPct val="90000"/>
              </a:lnSpc>
            </a:pPr>
            <a:r>
              <a:rPr lang="en-US" sz="1800"/>
              <a:t>Temperature (usually derived from the length of a liquid column)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1534</TotalTime>
  <Words>3906</Words>
  <Application>Microsoft Macintosh PowerPoint</Application>
  <PresentationFormat>On-screen Show (4:3)</PresentationFormat>
  <Paragraphs>653</Paragraphs>
  <Slides>58</Slides>
  <Notes>58</Notes>
  <HiddenSlides>0</HiddenSlides>
  <MMClips>0</MMClips>
  <ScaleCrop>false</ScaleCrop>
  <HeadingPairs>
    <vt:vector size="4" baseType="variant">
      <vt:variant>
        <vt:lpstr>Design Template</vt:lpstr>
      </vt:variant>
      <vt:variant>
        <vt:i4>1</vt:i4>
      </vt:variant>
      <vt:variant>
        <vt:lpstr>Slide Titles</vt:lpstr>
      </vt:variant>
      <vt:variant>
        <vt:i4>58</vt:i4>
      </vt:variant>
    </vt:vector>
  </HeadingPairs>
  <TitlesOfParts>
    <vt:vector size="59" baseType="lpstr">
      <vt:lpstr>UB_Screen</vt:lpstr>
      <vt:lpstr>Introduction to Software Engineering</vt:lpstr>
      <vt:lpstr>Roadmap</vt:lpstr>
      <vt:lpstr>Sources</vt:lpstr>
      <vt:lpstr>Roadmap</vt:lpstr>
      <vt:lpstr>Why Metrics?</vt:lpstr>
      <vt:lpstr>Why Measure Software?</vt:lpstr>
      <vt:lpstr>What are Software Metrics?</vt:lpstr>
      <vt:lpstr>(Measures vs Metrics)</vt:lpstr>
      <vt:lpstr>Direct and Indirect Measures</vt:lpstr>
      <vt:lpstr>Measurement Mapping</vt:lpstr>
      <vt:lpstr>Preciseness</vt:lpstr>
      <vt:lpstr>Possible Problems</vt:lpstr>
      <vt:lpstr>GQM</vt:lpstr>
      <vt:lpstr>Validity and reliability</vt:lpstr>
      <vt:lpstr>Some Desirable Properties of Metrics</vt:lpstr>
      <vt:lpstr>Weyuker’s Axioms for Software Complexity Measures</vt:lpstr>
      <vt:lpstr>Roadmap</vt:lpstr>
      <vt:lpstr>Cost estimation objectives</vt:lpstr>
      <vt:lpstr>Estimation techniques</vt:lpstr>
      <vt:lpstr>Algorithmic cost modelling</vt:lpstr>
      <vt:lpstr>Measurement-based estimation</vt:lpstr>
      <vt:lpstr>Lines of code</vt:lpstr>
      <vt:lpstr>Function points</vt:lpstr>
      <vt:lpstr>Function points</vt:lpstr>
      <vt:lpstr>Programmer productivity</vt:lpstr>
      <vt:lpstr>Programmer productivity …</vt:lpstr>
      <vt:lpstr>The COCOMO model</vt:lpstr>
      <vt:lpstr>Basic COCOMO Formula</vt:lpstr>
      <vt:lpstr>COCOMO Project classes</vt:lpstr>
      <vt:lpstr>COCOMO assumptions and problems</vt:lpstr>
      <vt:lpstr>COCOMO assumptions and problems ...</vt:lpstr>
      <vt:lpstr>Roadmap</vt:lpstr>
      <vt:lpstr>Quantitative Quality Model</vt:lpstr>
      <vt:lpstr>“Define your own” Quality Model </vt:lpstr>
      <vt:lpstr>Sample Size (and Inheritance) Metrics</vt:lpstr>
      <vt:lpstr>Sample Coupling &amp; Cohesion Metrics</vt:lpstr>
      <vt:lpstr>Coupling &amp; Cohesion Metrics</vt:lpstr>
      <vt:lpstr>Sample Quality Metrics (I)</vt:lpstr>
      <vt:lpstr>Sample Quality Metrics (II)</vt:lpstr>
      <vt:lpstr>Sample Quality Metrics (III)</vt:lpstr>
      <vt:lpstr>Sample Quality Metrics (IV)</vt:lpstr>
      <vt:lpstr>Roadmap</vt:lpstr>
      <vt:lpstr>Pattern: Study the Exceptional Entities</vt:lpstr>
      <vt:lpstr>System Complexity View</vt:lpstr>
      <vt:lpstr>Detection strategy</vt:lpstr>
      <vt:lpstr>Filters and composition</vt:lpstr>
      <vt:lpstr>God Class</vt:lpstr>
      <vt:lpstr>ModelFacade (ArgoUML)</vt:lpstr>
      <vt:lpstr>Feature Envy</vt:lpstr>
      <vt:lpstr>ClassDiagramLayouter</vt:lpstr>
      <vt:lpstr>Data Class</vt:lpstr>
      <vt:lpstr>Data Class (2)</vt:lpstr>
      <vt:lpstr>Property</vt:lpstr>
      <vt:lpstr>Shotgun Surgery</vt:lpstr>
      <vt:lpstr>Project</vt:lpstr>
      <vt:lpstr>What you should know!</vt:lpstr>
      <vt:lpstr>Can you answer the following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170</cp:revision>
  <cp:lastPrinted>2010-11-11T13:44:00Z</cp:lastPrinted>
  <dcterms:created xsi:type="dcterms:W3CDTF">2010-11-11T13:07:54Z</dcterms:created>
  <dcterms:modified xsi:type="dcterms:W3CDTF">2010-11-11T13:44:03Z</dcterms:modified>
</cp:coreProperties>
</file>